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png" ContentType="image/png"/>
  <Default Extension="bin" ContentType="application/vnd.openxmlformats-officedocument.presentationml.printerSettings"/>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50" r:id="rId3"/>
    <p:sldId id="324" r:id="rId4"/>
    <p:sldId id="351" r:id="rId5"/>
    <p:sldId id="352" r:id="rId6"/>
    <p:sldId id="353" r:id="rId7"/>
    <p:sldId id="263" r:id="rId8"/>
    <p:sldId id="357" r:id="rId9"/>
    <p:sldId id="356" r:id="rId10"/>
    <p:sldId id="364" r:id="rId11"/>
    <p:sldId id="359" r:id="rId12"/>
    <p:sldId id="344" r:id="rId13"/>
    <p:sldId id="360" r:id="rId14"/>
    <p:sldId id="362" r:id="rId15"/>
    <p:sldId id="341" r:id="rId16"/>
    <p:sldId id="342" r:id="rId17"/>
    <p:sldId id="343" r:id="rId18"/>
    <p:sldId id="301" r:id="rId19"/>
    <p:sldId id="346" r:id="rId20"/>
    <p:sldId id="347" r:id="rId21"/>
    <p:sldId id="355" r:id="rId22"/>
    <p:sldId id="332" r:id="rId23"/>
    <p:sldId id="279" r:id="rId24"/>
    <p:sldId id="336" r:id="rId25"/>
    <p:sldId id="290" r:id="rId26"/>
    <p:sldId id="294" r:id="rId27"/>
    <p:sldId id="295" r:id="rId28"/>
    <p:sldId id="361" r:id="rId29"/>
    <p:sldId id="321"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8E3B"/>
    <a:srgbClr val="5C6166"/>
    <a:srgbClr val="9FA1B1"/>
    <a:srgbClr val="0040C0"/>
    <a:srgbClr val="FF00FF"/>
    <a:srgbClr val="00E500"/>
    <a:srgbClr val="00FF00"/>
    <a:srgbClr val="FFE600"/>
    <a:srgbClr val="FFD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51" autoAdjust="0"/>
    <p:restoredTop sz="80508" autoAdjust="0"/>
  </p:normalViewPr>
  <p:slideViewPr>
    <p:cSldViewPr>
      <p:cViewPr varScale="1">
        <p:scale>
          <a:sx n="83" d="100"/>
          <a:sy n="83" d="100"/>
        </p:scale>
        <p:origin x="-1272"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5" Type="http://schemas.openxmlformats.org/officeDocument/2006/relationships/theme" Target="theme/theme1.xml"/><Relationship Id="rId3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36"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printerSettings" Target="printerSettings/printerSettings1.bin"/><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7B3F13-C14B-41C0-9721-7EC2E18496B4}" type="datetimeFigureOut">
              <a:rPr lang="en-US" smtClean="0"/>
              <a:t>3/26/13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CB061F-0286-4CBC-902C-C7CE5C146BF6}" type="slidenum">
              <a:rPr lang="en-US" smtClean="0"/>
              <a:t>‹#›</a:t>
            </a:fld>
            <a:endParaRPr lang="en-US"/>
          </a:p>
        </p:txBody>
      </p:sp>
    </p:spTree>
    <p:extLst>
      <p:ext uri="{BB962C8B-B14F-4D97-AF65-F5344CB8AC3E}">
        <p14:creationId xmlns:p14="http://schemas.microsoft.com/office/powerpoint/2010/main" val="685911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the</a:t>
            </a:r>
            <a:r>
              <a:rPr lang="en-US" baseline="0" dirty="0" smtClean="0"/>
              <a:t> introduction.</a:t>
            </a:r>
          </a:p>
          <a:p>
            <a:endParaRPr lang="en-US" baseline="0" dirty="0" smtClean="0"/>
          </a:p>
          <a:p>
            <a:r>
              <a:rPr lang="en-US" baseline="0" dirty="0" smtClean="0"/>
              <a:t>The work I present today is called "A subdivision-based representation for vector image editing". It's a joint work by U of I at Urbana-Champaign, and Microsoft Research. It was first published on TVCG </a:t>
            </a:r>
            <a:r>
              <a:rPr lang="en-US" baseline="0" smtClean="0"/>
              <a:t>and selected </a:t>
            </a:r>
            <a:r>
              <a:rPr lang="en-US" baseline="0" dirty="0" smtClean="0"/>
              <a:t>to be presented at I3D. </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1</a:t>
            </a:fld>
            <a:endParaRPr lang="en-US"/>
          </a:p>
        </p:txBody>
      </p:sp>
    </p:spTree>
    <p:extLst>
      <p:ext uri="{BB962C8B-B14F-4D97-AF65-F5344CB8AC3E}">
        <p14:creationId xmlns:p14="http://schemas.microsoft.com/office/powerpoint/2010/main" val="892491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let me briefly</a:t>
            </a:r>
            <a:r>
              <a:rPr lang="en-US" baseline="0" dirty="0" smtClean="0"/>
              <a:t> mention another important advantage of the subdivision-based representation. It’s the continuity property. In geometric modeling, This is an extremely important concept. </a:t>
            </a:r>
          </a:p>
          <a:p>
            <a:endParaRPr lang="en-US" baseline="0" dirty="0" smtClean="0"/>
          </a:p>
          <a:p>
            <a:r>
              <a:rPr lang="en-US" baseline="0" dirty="0" smtClean="0"/>
              <a:t>The quick conclusion is that our subdivision-based surface has the property that the curved feature is C2 continuous, and the surface is at least C1 </a:t>
            </a:r>
            <a:r>
              <a:rPr lang="en-US" baseline="0" dirty="0" err="1" smtClean="0"/>
              <a:t>continous</a:t>
            </a:r>
            <a:r>
              <a:rPr lang="en-US" baseline="0" dirty="0" smtClean="0"/>
              <a:t> except across the feature, which we deliberatively maintain its discontinuity for sharp feature. Actually this continuity property was the major motivation of this project. In a previous vectorization project which I co-authored, it only has C0 continuity across patches.</a:t>
            </a:r>
          </a:p>
          <a:p>
            <a:endParaRPr lang="en-US" baseline="0" dirty="0" smtClean="0"/>
          </a:p>
          <a:p>
            <a:r>
              <a:rPr lang="en-US" baseline="0" dirty="0" smtClean="0"/>
              <a:t>The figure shows a comparison of this effect. The input is a local patch of an apple image. In the middle it shows the vectorization result. You can see the patch-boundary artifacts in the previous work result.</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14</a:t>
            </a:fld>
            <a:endParaRPr lang="en-US"/>
          </a:p>
        </p:txBody>
      </p:sp>
    </p:spTree>
    <p:extLst>
      <p:ext uri="{BB962C8B-B14F-4D97-AF65-F5344CB8AC3E}">
        <p14:creationId xmlns:p14="http://schemas.microsoft.com/office/powerpoint/2010/main" val="949040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we have an explicit representation of feature, We can select a whole feature by a single mouse click and drag it around.</a:t>
            </a:r>
          </a:p>
          <a:p>
            <a:endParaRPr lang="en-US" baseline="0" dirty="0" smtClean="0"/>
          </a:p>
          <a:p>
            <a:r>
              <a:rPr lang="en-US" baseline="0" dirty="0" smtClean="0"/>
              <a:t>The deformation algorithm we use here is called As-Rigid-As-Possible, which is a global deformation operation that adjusts the position of all the vertices in the mesh such that the overall mesh geometry is best-preserved. The mesh geometry is encoded by triangle angle in their local coordinate frame.</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15</a:t>
            </a:fld>
            <a:endParaRPr lang="en-US"/>
          </a:p>
        </p:txBody>
      </p:sp>
    </p:spTree>
    <p:extLst>
      <p:ext uri="{BB962C8B-B14F-4D97-AF65-F5344CB8AC3E}">
        <p14:creationId xmlns:p14="http://schemas.microsoft.com/office/powerpoint/2010/main" val="665148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two color editing modes.</a:t>
            </a:r>
          </a:p>
          <a:p>
            <a:endParaRPr lang="en-US" baseline="0" dirty="0" smtClean="0"/>
          </a:p>
          <a:p>
            <a:r>
              <a:rPr lang="en-US" baseline="0" dirty="0" smtClean="0"/>
              <a:t>In “blend” mode, the color is computed as a linear blend of original color and target color.</a:t>
            </a:r>
          </a:p>
          <a:p>
            <a:r>
              <a:rPr lang="en-US" baseline="0" dirty="0" smtClean="0"/>
              <a:t>In Transform mode, the color is computed as a transformation of the original color with a 3x3 diagonal matrix.</a:t>
            </a:r>
          </a:p>
          <a:p>
            <a:endParaRPr lang="en-US" baseline="0" dirty="0" smtClean="0"/>
          </a:p>
          <a:p>
            <a:r>
              <a:rPr lang="en-US" baseline="0" dirty="0" smtClean="0"/>
              <a:t>The blend mode is a translation operator, the transform model is a scaling operation. Notice that both color editing operation will preserve the color details in the input.</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17</a:t>
            </a:fld>
            <a:endParaRPr lang="en-US"/>
          </a:p>
        </p:txBody>
      </p:sp>
    </p:spTree>
    <p:extLst>
      <p:ext uri="{BB962C8B-B14F-4D97-AF65-F5344CB8AC3E}">
        <p14:creationId xmlns:p14="http://schemas.microsoft.com/office/powerpoint/2010/main" val="307260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definition</a:t>
            </a:r>
            <a:r>
              <a:rPr lang="en-US" baseline="0" dirty="0" smtClean="0"/>
              <a:t> is still too abstract. Let me show a few examples.</a:t>
            </a:r>
          </a:p>
          <a:p>
            <a:endParaRPr lang="en-US" baseline="0" dirty="0" smtClean="0"/>
          </a:p>
          <a:p>
            <a:r>
              <a:rPr lang="en-US" baseline="0" dirty="0" smtClean="0"/>
              <a:t>One example is face editing. Given a face image, if we managed to create an underlying structured representation like this, then we can easily deform, and do make up to the face by manipulating this sparse control mesh, and get a new face image like this. Apparently, without the structure, it’s extremely difficult to achieve such an editing effect on a pixel image.</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18</a:t>
            </a:fld>
            <a:endParaRPr lang="en-US"/>
          </a:p>
        </p:txBody>
      </p:sp>
    </p:spTree>
    <p:extLst>
      <p:ext uri="{BB962C8B-B14F-4D97-AF65-F5344CB8AC3E}">
        <p14:creationId xmlns:p14="http://schemas.microsoft.com/office/powerpoint/2010/main" val="2566358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19</a:t>
            </a:fld>
            <a:endParaRPr lang="en-US"/>
          </a:p>
        </p:txBody>
      </p:sp>
    </p:spTree>
    <p:extLst>
      <p:ext uri="{BB962C8B-B14F-4D97-AF65-F5344CB8AC3E}">
        <p14:creationId xmlns:p14="http://schemas.microsoft.com/office/powerpoint/2010/main" val="938361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Progressive</a:t>
            </a:r>
            <a:r>
              <a:rPr lang="en-US" baseline="0" dirty="0" smtClean="0"/>
              <a:t> representation is to represent object content in multi-resolution such that it can change gradually. In the image vectorization project, we built such a progressive representation for the vector image. The motivation is: level-of-detail control, multi-resolution editing, compression and progressive transmission and display.</a:t>
            </a:r>
          </a:p>
          <a:p>
            <a:endParaRPr lang="en-US" baseline="0" dirty="0" smtClean="0"/>
          </a:p>
          <a:p>
            <a:r>
              <a:rPr lang="en-US" baseline="0" dirty="0" smtClean="0"/>
              <a:t>Here I am using the canonical Laplacian pyramid figure as a symbol of some progressive representation of the vector image, it doesn't mean we used the same image pyramid in the work.</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ECB061F-0286-4CBC-902C-C7CE5C146BF6}" type="slidenum">
              <a:rPr lang="en-US" smtClean="0"/>
              <a:t>21</a:t>
            </a:fld>
            <a:endParaRPr lang="en-US"/>
          </a:p>
        </p:txBody>
      </p:sp>
    </p:spTree>
    <p:extLst>
      <p:ext uri="{BB962C8B-B14F-4D97-AF65-F5344CB8AC3E}">
        <p14:creationId xmlns:p14="http://schemas.microsoft.com/office/powerpoint/2010/main" val="2077454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very first progressive representation</a:t>
            </a:r>
            <a:r>
              <a:rPr lang="en-US" baseline="0" dirty="0" smtClean="0"/>
              <a:t> of images is the image pyramid work by Burt-</a:t>
            </a:r>
            <a:r>
              <a:rPr lang="en-US" baseline="0" dirty="0" err="1" smtClean="0"/>
              <a:t>Adelson</a:t>
            </a:r>
            <a:r>
              <a:rPr lang="en-US" baseline="0" dirty="0" smtClean="0"/>
              <a:t>, which…</a:t>
            </a:r>
          </a:p>
          <a:p>
            <a:endParaRPr lang="en-US" dirty="0" smtClean="0"/>
          </a:p>
          <a:p>
            <a:r>
              <a:rPr lang="en-US" dirty="0" smtClean="0"/>
              <a:t>And then the progressive</a:t>
            </a:r>
            <a:r>
              <a:rPr lang="en-US" baseline="0" dirty="0" smtClean="0"/>
              <a:t> mesh by Hoppe 1996 can be regarded as an extension of the Gaussian pyramid to a mesh. It represents a dense mesh by a base mesh plus a series of edge collapses from progressive mesh simplification. This compact structure can produce a reversible series of coarse-to-fine meshes.</a:t>
            </a:r>
          </a:p>
          <a:p>
            <a:endParaRPr lang="en-US" baseline="0" dirty="0" smtClean="0"/>
          </a:p>
          <a:p>
            <a:r>
              <a:rPr lang="en-US" baseline="0" dirty="0" smtClean="0"/>
              <a:t>Later on, the work of signal processing for meshes by Peter </a:t>
            </a:r>
            <a:r>
              <a:rPr lang="en-US" baseline="0" dirty="0" err="1" smtClean="0"/>
              <a:t>schroder</a:t>
            </a:r>
            <a:r>
              <a:rPr lang="en-US" baseline="0" dirty="0" smtClean="0"/>
              <a:t>, extends the image signal processing tools, such as </a:t>
            </a:r>
            <a:r>
              <a:rPr lang="en-US" baseline="0" dirty="0" err="1" smtClean="0"/>
              <a:t>downsample</a:t>
            </a:r>
            <a:r>
              <a:rPr lang="en-US" baseline="0" dirty="0" smtClean="0"/>
              <a:t>, upsample, filtering to meshes. It's basically an implementation of the Laplacian pyramid algorithm on a mesh with a non-uniform relaxation. The representation is a base mesh plus a series of detail vectors. We'll see a direct comparison of this structure to an image Laplacian pyramid structure soon.</a:t>
            </a:r>
          </a:p>
          <a:p>
            <a:endParaRPr lang="en-US" baseline="0" dirty="0" smtClean="0"/>
          </a:p>
          <a:p>
            <a:r>
              <a:rPr lang="en-US" baseline="0" dirty="0" smtClean="0"/>
              <a:t>What we do in this part is firstly build a multi-resolution control mesh based on progressive mesh structure, and then we employee the idea from Peter Schroder to build a Laplacian pyramid on the vector image representation for signal processing. </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22</a:t>
            </a:fld>
            <a:endParaRPr lang="en-US"/>
          </a:p>
        </p:txBody>
      </p:sp>
    </p:spTree>
    <p:extLst>
      <p:ext uri="{BB962C8B-B14F-4D97-AF65-F5344CB8AC3E}">
        <p14:creationId xmlns:p14="http://schemas.microsoft.com/office/powerpoint/2010/main" val="2546230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motivation</a:t>
            </a:r>
            <a:r>
              <a:rPr lang="en-US" baseline="0" dirty="0" smtClean="0"/>
              <a:t> of making a multi-resolution representation is to support displaying an image at different level of details. Progressive mesh simplification of the control mesh could roughly do it. But for an image, A lot more information is carried in the image features. So it's important that image features could also be </a:t>
            </a:r>
            <a:r>
              <a:rPr lang="en-US" baseline="0" dirty="0" err="1" smtClean="0"/>
              <a:t>downsampled</a:t>
            </a:r>
            <a:r>
              <a:rPr lang="en-US" baseline="0" dirty="0" smtClean="0"/>
              <a:t>/</a:t>
            </a:r>
            <a:r>
              <a:rPr lang="en-US" baseline="0" dirty="0" err="1" smtClean="0"/>
              <a:t>upsampled</a:t>
            </a:r>
            <a:r>
              <a:rPr lang="en-US" baseline="0" dirty="0" smtClean="0"/>
              <a:t> as we decrease or increase the LOD. So our multi-resolution representation is based on the progressive mesh structure, and is also feature oriented.</a:t>
            </a:r>
          </a:p>
          <a:p>
            <a:endParaRPr lang="en-US" baseline="0" dirty="0" smtClean="0"/>
          </a:p>
          <a:p>
            <a:r>
              <a:rPr lang="en-US" baseline="0" dirty="0" smtClean="0"/>
              <a:t>What we need to do is to assign a saliency value to each image feature and sort them. As we go from one level to the next coarser level, we first merge a fraction of low saliency features, and the do progressive mesh simplification. The figure on the right illustrates the effect of feature merging and edge collapse.</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23</a:t>
            </a:fld>
            <a:endParaRPr lang="en-US"/>
          </a:p>
        </p:txBody>
      </p:sp>
    </p:spTree>
    <p:extLst>
      <p:ext uri="{BB962C8B-B14F-4D97-AF65-F5344CB8AC3E}">
        <p14:creationId xmlns:p14="http://schemas.microsoft.com/office/powerpoint/2010/main" val="1765456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we</a:t>
            </a:r>
            <a:r>
              <a:rPr lang="en-US" baseline="0" dirty="0" smtClean="0"/>
              <a:t> saw</a:t>
            </a:r>
            <a:r>
              <a:rPr lang="en-US" dirty="0" smtClean="0"/>
              <a:t> it before, shows</a:t>
            </a:r>
            <a:r>
              <a:rPr lang="en-US" baseline="0" dirty="0" smtClean="0"/>
              <a:t> the result of changing the level of image abstraction based on the multi-resolution representation.</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24</a:t>
            </a:fld>
            <a:endParaRPr lang="en-US"/>
          </a:p>
        </p:txBody>
      </p:sp>
    </p:spTree>
    <p:extLst>
      <p:ext uri="{BB962C8B-B14F-4D97-AF65-F5344CB8AC3E}">
        <p14:creationId xmlns:p14="http://schemas.microsoft.com/office/powerpoint/2010/main" val="1116841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page shows how did we implement signal processing directly on our vector image. Image-based signal processing, such as </a:t>
            </a:r>
            <a:r>
              <a:rPr lang="en-US" baseline="0" dirty="0" err="1" smtClean="0"/>
              <a:t>downsample</a:t>
            </a:r>
            <a:r>
              <a:rPr lang="en-US" baseline="0" dirty="0" smtClean="0"/>
              <a:t>, upsample and filtering are very frequently used on images. On pixel image representation, the Laplacian pyramid algorithm can do it in a very elegant way. But it's not intuitive how to do it directly on vector images.</a:t>
            </a:r>
          </a:p>
          <a:p>
            <a:endParaRPr lang="en-US" baseline="0" dirty="0" smtClean="0"/>
          </a:p>
          <a:p>
            <a:r>
              <a:rPr lang="en-US" baseline="0" dirty="0" smtClean="0"/>
              <a:t>What we did was inspired by the Peter Schroder's work. We call it a vector image pyramid,  which has a perfect analogy to the Laplacian pyramid structure of a pixel image. The representation consists of a base mesh, which correspond to, and a sequence of detail vectors, which correspond to ….</a:t>
            </a:r>
          </a:p>
          <a:p>
            <a:endParaRPr lang="en-US" baseline="0" dirty="0" smtClean="0"/>
          </a:p>
          <a:p>
            <a:r>
              <a:rPr lang="en-US" baseline="0" dirty="0" smtClean="0"/>
              <a:t>The algorithm also bears the same spirit of Laplacian pyramid algorithm. The main difference is that we need a more careful relaxation scheme that respects to the mesh geometry.</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25</a:t>
            </a:fld>
            <a:endParaRPr lang="en-US"/>
          </a:p>
        </p:txBody>
      </p:sp>
    </p:spTree>
    <p:extLst>
      <p:ext uri="{BB962C8B-B14F-4D97-AF65-F5344CB8AC3E}">
        <p14:creationId xmlns:p14="http://schemas.microsoft.com/office/powerpoint/2010/main" val="104746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Let me show a simple example in case any one is unfamiliar with vector graphics. On the upper left of the page it's a logo of U of I. Here is the magnified view of the logo in pixel image presentation. And this is the result if it is a vector image. It's clear that the vector image preserves the edge in higher resolution.</a:t>
            </a:r>
          </a:p>
          <a:p>
            <a:endParaRPr lang="en-US" baseline="0" dirty="0" smtClean="0"/>
          </a:p>
          <a:p>
            <a:r>
              <a:rPr lang="en-US" baseline="0" dirty="0" smtClean="0"/>
              <a:t>The basic idea of a vector image is to represent an image with some geometric primitives that mathematically define the color and edges of an image. One advantage of such a vector representation is super-resolution as what I just show. And of course there are other advantages like better edibility. A main question is: given a pixel image, how to convert it into a vector image with good properties. This is essentially what we do in this work.</a:t>
            </a:r>
          </a:p>
          <a:p>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2</a:t>
            </a:fld>
            <a:endParaRPr lang="en-US"/>
          </a:p>
        </p:txBody>
      </p:sp>
    </p:spTree>
    <p:extLst>
      <p:ext uri="{BB962C8B-B14F-4D97-AF65-F5344CB8AC3E}">
        <p14:creationId xmlns:p14="http://schemas.microsoft.com/office/powerpoint/2010/main" val="1599289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let me show a few related works of image vectorization:</a:t>
            </a:r>
          </a:p>
          <a:p>
            <a:endParaRPr lang="en-US" baseline="0" dirty="0" smtClean="0"/>
          </a:p>
          <a:p>
            <a:r>
              <a:rPr lang="en-US" baseline="0" dirty="0" smtClean="0"/>
              <a:t>The first type of vector image is to use parametric curve to represent an image. This type of vector representation mainly aims at logo, cartoon figures or the pixel art. The resultant vector image will have piecewise constant color and higher order continuous edges.</a:t>
            </a:r>
          </a:p>
          <a:p>
            <a:endParaRPr lang="en-US" baseline="0" dirty="0" smtClean="0"/>
          </a:p>
          <a:p>
            <a:r>
              <a:rPr lang="en-US" baseline="0" dirty="0" smtClean="0"/>
              <a:t>To model color variance of an image, one method is to use a triangular mesh. Because a mesh is piecewise linear surface, this will produce a vector image with piecewise linear color patches. One thing to notice is that although piecewise linear color surface is of higher order continuity than piecewise constant color surface, the visual effect is usually less as good. Because the discontinuity across the face boundaries usually appears as artifacts, while piecewise constant color with continuous edges does not, in fact the latter is a very popular choice of image stylization. This makes triangulation not quite a good choice of image vectorization.</a:t>
            </a:r>
          </a:p>
          <a:p>
            <a:endParaRPr lang="en-US" baseline="0" dirty="0" smtClean="0"/>
          </a:p>
          <a:p>
            <a:r>
              <a:rPr lang="en-US" baseline="0" dirty="0" smtClean="0"/>
              <a:t>To effectively represent color variation of a natural image, one could use a higher order parametric surface, examples are the gradient mesh work by Sun 2007, and the TPS representation of color by Xia 2009 and Finch 2011. These method will have high order continuity for both color and edges.</a:t>
            </a:r>
          </a:p>
          <a:p>
            <a:endParaRPr lang="en-US" baseline="0" dirty="0" smtClean="0"/>
          </a:p>
          <a:p>
            <a:r>
              <a:rPr lang="en-US" baseline="0" dirty="0" smtClean="0"/>
              <a:t>Another famous vector image representation is the diffusion curve method. It represents a vector image by a set of colored edges; the rest part of the image is defined by diffusing the edge colors to the whole image domain, solved by a Poisson equation. While this method has become very popular, one problem that's worth mentioning is that a diffused surface could have large fitting error if the constraints are not dense enough. This is because diffusion, or the Poisson equation, only minimize the first-order derivative cost, which in another terminology, is called the membrane interpolation. A better way is to minimize the second order derivative cost, which is exactly what the thin-plate spline does. This was the main motivation of the TPS work by Xia 2009. And the Finch 2011 paper, I guess, took the same line of thought.</a:t>
            </a:r>
            <a:endParaRPr lang="en-US" dirty="0" smtClean="0"/>
          </a:p>
        </p:txBody>
      </p:sp>
      <p:sp>
        <p:nvSpPr>
          <p:cNvPr id="4" name="Slide Number Placeholder 3"/>
          <p:cNvSpPr>
            <a:spLocks noGrp="1"/>
          </p:cNvSpPr>
          <p:nvPr>
            <p:ph type="sldNum" sz="quarter" idx="10"/>
          </p:nvPr>
        </p:nvSpPr>
        <p:spPr/>
        <p:txBody>
          <a:bodyPr/>
          <a:lstStyle/>
          <a:p>
            <a:fld id="{6ECB061F-0286-4CBC-902C-C7CE5C146BF6}" type="slidenum">
              <a:rPr lang="en-US" smtClean="0"/>
              <a:t>3</a:t>
            </a:fld>
            <a:endParaRPr lang="en-US"/>
          </a:p>
        </p:txBody>
      </p:sp>
    </p:spTree>
    <p:extLst>
      <p:ext uri="{BB962C8B-B14F-4D97-AF65-F5344CB8AC3E}">
        <p14:creationId xmlns:p14="http://schemas.microsoft.com/office/powerpoint/2010/main" val="2884197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briefly</a:t>
            </a:r>
            <a:r>
              <a:rPr lang="en-US" baseline="0" dirty="0" smtClean="0"/>
              <a:t> mention the motivation of this work before we go to the details.</a:t>
            </a:r>
          </a:p>
          <a:p>
            <a:endParaRPr lang="en-US" baseline="0" dirty="0" smtClean="0"/>
          </a:p>
          <a:p>
            <a:r>
              <a:rPr lang="en-US" baseline="0" dirty="0" smtClean="0"/>
              <a:t>The main motivation of this work is to avoid the boundary discontinuity problem that occurs in the Xia2009 work. The idea of Xia 2009 work was to decompose an image domain into a set of </a:t>
            </a:r>
            <a:r>
              <a:rPr lang="en-US" baseline="0" dirty="0" err="1" smtClean="0"/>
              <a:t>nonoverlapping</a:t>
            </a:r>
            <a:r>
              <a:rPr lang="en-US" baseline="0" dirty="0" smtClean="0"/>
              <a:t> </a:t>
            </a:r>
            <a:r>
              <a:rPr lang="en-US" baseline="0" dirty="0" err="1" smtClean="0"/>
              <a:t>bezier</a:t>
            </a:r>
            <a:r>
              <a:rPr lang="en-US" baseline="0" dirty="0" smtClean="0"/>
              <a:t> patches, for each patch fits the color with a TPS. However, the continuity across the patch boundaries is only C0, which is a big problem as you imagine a surface that is connected but the first order derivative is not continuous. Our solution to this problem is to use subdivision surfaces, as is shown on the right. The control mesh is a triangular mesh, and this is what it looks like after one-level of subdivision. By keeping the subdivision a few iterations, it will eventually approach to a surface at least C1 continuous, and the edges are C2 continuous.</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4</a:t>
            </a:fld>
            <a:endParaRPr lang="en-US"/>
          </a:p>
        </p:txBody>
      </p:sp>
    </p:spTree>
    <p:extLst>
      <p:ext uri="{BB962C8B-B14F-4D97-AF65-F5344CB8AC3E}">
        <p14:creationId xmlns:p14="http://schemas.microsoft.com/office/powerpoint/2010/main" val="157870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an overview of the subdivision-based image vectorization solution.</a:t>
            </a:r>
          </a:p>
          <a:p>
            <a:endParaRPr lang="en-US" baseline="0" dirty="0" smtClean="0"/>
          </a:p>
          <a:p>
            <a:r>
              <a:rPr lang="en-US" baseline="0" dirty="0" smtClean="0"/>
              <a:t>The basic idea is to partition an image domain into a set of triangular patches, which form the triangular control mesh. Then we apply subdivision to the control mesh to fit the image color. The image features are fit by the corresponding subdivision curves.</a:t>
            </a:r>
          </a:p>
          <a:p>
            <a:endParaRPr lang="en-US" baseline="0" dirty="0" smtClean="0"/>
          </a:p>
          <a:p>
            <a:r>
              <a:rPr lang="en-US" baseline="0" dirty="0" smtClean="0"/>
              <a:t>The pipeline is like this: given an input image, we first do feature detection by the standard canny detector. And then construct a control mesh with respect to the image feature and color. And then we need to optimize the control mesh position such that the subdivision surface approximate the image color well. The optimized control mesh is the final vector image representation. To rasterize the vector image, we simply do subdivision to the control mesh and evaluate the color at each pixel location.</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7</a:t>
            </a:fld>
            <a:endParaRPr lang="en-US"/>
          </a:p>
        </p:txBody>
      </p:sp>
    </p:spTree>
    <p:extLst>
      <p:ext uri="{BB962C8B-B14F-4D97-AF65-F5344CB8AC3E}">
        <p14:creationId xmlns:p14="http://schemas.microsoft.com/office/powerpoint/2010/main" val="58775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control mesh is constructed by triangulating</a:t>
            </a:r>
            <a:r>
              <a:rPr lang="en-US" baseline="0" dirty="0" smtClean="0"/>
              <a:t> the original image grid and do mesh simplification. The image simplification will adaptively allocate vertices based on color variance.</a:t>
            </a:r>
          </a:p>
          <a:p>
            <a:endParaRPr lang="en-US" baseline="0" dirty="0" smtClean="0"/>
          </a:p>
          <a:p>
            <a:r>
              <a:rPr lang="en-US" baseline="0" dirty="0" smtClean="0"/>
              <a:t>Special attention must be paid to the image features, where we want to preserve the sharp contrast. It is necessary to cut the mesh open along feature to preserve the sharpness at high resolution. As a result, a vertex on an image feature is split into a pair of vertices which have the same </a:t>
            </a:r>
            <a:r>
              <a:rPr lang="en-US" baseline="0" dirty="0" err="1" smtClean="0"/>
              <a:t>xy</a:t>
            </a:r>
            <a:r>
              <a:rPr lang="en-US" baseline="0" dirty="0" smtClean="0"/>
              <a:t> location but different color. The simplification procedure must be careful to these special pair of vertices to maintain the mirroring structure. And also, simplification is more conservative to the feature vertices to make sure the fitting error to the original image feature is small.</a:t>
            </a:r>
          </a:p>
          <a:p>
            <a:endParaRPr lang="en-US" baseline="0" dirty="0" smtClean="0"/>
          </a:p>
          <a:p>
            <a:r>
              <a:rPr lang="en-US" baseline="0" dirty="0" smtClean="0"/>
              <a:t>This part of work is largely based on the work of [Xia 2009], and it's crucial to the quality of final result.</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8</a:t>
            </a:fld>
            <a:endParaRPr lang="en-US"/>
          </a:p>
        </p:txBody>
      </p:sp>
    </p:spTree>
    <p:extLst>
      <p:ext uri="{BB962C8B-B14F-4D97-AF65-F5344CB8AC3E}">
        <p14:creationId xmlns:p14="http://schemas.microsoft.com/office/powerpoint/2010/main" val="284113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it comes the subdivision scheme we use. We call it discontinuity preserving piecewise smooth subdivision surface, which is an extension of the piecewise smooth subdivision surface work by [Hoppe 1994], which in turn, was an extension of the Loop's subdivision scheme by Charles Loop in 1987.</a:t>
            </a:r>
          </a:p>
          <a:p>
            <a:endParaRPr lang="en-US" baseline="0" dirty="0" smtClean="0"/>
          </a:p>
          <a:p>
            <a:r>
              <a:rPr lang="en-US" baseline="0" dirty="0" smtClean="0"/>
              <a:t>I'll skip the details of how these subdivision masks work, but to briefly describe the evolution of this line of work. First, the Loop's subdivision surface was introduced as an generalization of the Cat-mull subdivision to triangular meshes. Loop's subdivision surface is an everywhere smooth surface, it has only two masks. And This is the mask set of the Hoppe's subdivision scheme; three masks are introduced to make a piecewise smooth subdivision surface, which allows first-order discontinuity at desired locations. This is our mask set, which has two more masks. The two masks are introduced to preserve the discontinuity across the image features. The red edges correspond to the pair of edges along an image feature. What it says is that the subdivision of one side of the feature takes one color value, and the other side takes a different color value, which is exactly we want to.</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9</a:t>
            </a:fld>
            <a:endParaRPr lang="en-US"/>
          </a:p>
        </p:txBody>
      </p:sp>
    </p:spTree>
    <p:extLst>
      <p:ext uri="{BB962C8B-B14F-4D97-AF65-F5344CB8AC3E}">
        <p14:creationId xmlns:p14="http://schemas.microsoft.com/office/powerpoint/2010/main" val="3798161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step is to optimize</a:t>
            </a:r>
            <a:r>
              <a:rPr lang="en-US" baseline="0" dirty="0" smtClean="0"/>
              <a:t> the control mesh such that the subdivision surface approximates the image color well. We've already had the control mesh, and the subdivision solution. The optimization is to minimize the squared difference of vertices on the subdivision surface to the corresponding pixel value of the input image.</a:t>
            </a:r>
          </a:p>
          <a:p>
            <a:endParaRPr lang="en-US" baseline="0" dirty="0" smtClean="0"/>
          </a:p>
          <a:p>
            <a:r>
              <a:rPr lang="en-US" baseline="0" dirty="0" smtClean="0"/>
              <a:t>Each subdivision vertex is expressed as a linear interpolation of a few local control vertices, so </a:t>
            </a:r>
            <a:r>
              <a:rPr lang="en-US" baseline="0" dirty="0" err="1" smtClean="0"/>
              <a:t>a_i</a:t>
            </a:r>
            <a:r>
              <a:rPr lang="en-US" baseline="0" dirty="0" smtClean="0"/>
              <a:t> is a sparse vector, and the Big A is a sparse rectangular matrix with more constraints than variables. And it's simply a least square fitting problem which can be solved by any linear solver.</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10</a:t>
            </a:fld>
            <a:endParaRPr lang="en-US"/>
          </a:p>
        </p:txBody>
      </p:sp>
    </p:spTree>
    <p:extLst>
      <p:ext uri="{BB962C8B-B14F-4D97-AF65-F5344CB8AC3E}">
        <p14:creationId xmlns:p14="http://schemas.microsoft.com/office/powerpoint/2010/main" val="1777240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Another big advantage of a vector representation is super-resolution. Because it converts the discrete image signal into a continuous space. So the color can be evaluated as any resolution. (The discontinuity of the underlying mesh across feature is also important for super-resolution, because it maintains the sharp color change.)</a:t>
            </a:r>
          </a:p>
          <a:p>
            <a:endParaRPr lang="en-US" dirty="0" smtClean="0"/>
          </a:p>
          <a:p>
            <a:r>
              <a:rPr lang="en-US" dirty="0" smtClean="0"/>
              <a:t>In this example, the middle image shows a 8</a:t>
            </a:r>
            <a:r>
              <a:rPr lang="en-US" baseline="0" dirty="0" smtClean="0"/>
              <a:t> times magnification of the original image. Notice that the details and edges of the local patch is well preserved. On the right, it shows the comparison with the </a:t>
            </a:r>
            <a:r>
              <a:rPr lang="en-US" baseline="0" dirty="0" err="1" smtClean="0"/>
              <a:t>bicubic</a:t>
            </a:r>
            <a:r>
              <a:rPr lang="en-US" baseline="0" dirty="0" smtClean="0"/>
              <a:t> interpolation on a pixel image. The </a:t>
            </a:r>
            <a:r>
              <a:rPr lang="en-US" baseline="0" dirty="0" err="1" smtClean="0"/>
              <a:t>bicubic</a:t>
            </a:r>
            <a:r>
              <a:rPr lang="en-US" baseline="0" dirty="0" smtClean="0"/>
              <a:t> interpolation produces an overly blurred result.</a:t>
            </a:r>
            <a:endParaRPr lang="en-US" dirty="0"/>
          </a:p>
        </p:txBody>
      </p:sp>
      <p:sp>
        <p:nvSpPr>
          <p:cNvPr id="4" name="Slide Number Placeholder 3"/>
          <p:cNvSpPr>
            <a:spLocks noGrp="1"/>
          </p:cNvSpPr>
          <p:nvPr>
            <p:ph type="sldNum" sz="quarter" idx="10"/>
          </p:nvPr>
        </p:nvSpPr>
        <p:spPr/>
        <p:txBody>
          <a:bodyPr/>
          <a:lstStyle/>
          <a:p>
            <a:fld id="{6ECB061F-0286-4CBC-902C-C7CE5C146BF6}" type="slidenum">
              <a:rPr lang="en-US" smtClean="0"/>
              <a:t>13</a:t>
            </a:fld>
            <a:endParaRPr lang="en-US"/>
          </a:p>
        </p:txBody>
      </p:sp>
    </p:spTree>
    <p:extLst>
      <p:ext uri="{BB962C8B-B14F-4D97-AF65-F5344CB8AC3E}">
        <p14:creationId xmlns:p14="http://schemas.microsoft.com/office/powerpoint/2010/main" val="111220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0B614B-15A8-4F40-B29A-8913720DD052}" type="datetimeFigureOut">
              <a:rPr lang="en-US" smtClean="0"/>
              <a:t>3/26/13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DCA70-2A14-43A6-A60D-1D60AF417B72}" type="slidenum">
              <a:rPr lang="en-US" smtClean="0"/>
              <a:t>‹#›</a:t>
            </a:fld>
            <a:endParaRPr lang="en-US"/>
          </a:p>
        </p:txBody>
      </p:sp>
    </p:spTree>
    <p:extLst>
      <p:ext uri="{BB962C8B-B14F-4D97-AF65-F5344CB8AC3E}">
        <p14:creationId xmlns:p14="http://schemas.microsoft.com/office/powerpoint/2010/main" val="145919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B614B-15A8-4F40-B29A-8913720DD052}" type="datetimeFigureOut">
              <a:rPr lang="en-US" smtClean="0"/>
              <a:t>3/26/13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DCA70-2A14-43A6-A60D-1D60AF417B72}" type="slidenum">
              <a:rPr lang="en-US" smtClean="0"/>
              <a:t>‹#›</a:t>
            </a:fld>
            <a:endParaRPr lang="en-US"/>
          </a:p>
        </p:txBody>
      </p:sp>
    </p:spTree>
    <p:extLst>
      <p:ext uri="{BB962C8B-B14F-4D97-AF65-F5344CB8AC3E}">
        <p14:creationId xmlns:p14="http://schemas.microsoft.com/office/powerpoint/2010/main" val="285776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B614B-15A8-4F40-B29A-8913720DD052}" type="datetimeFigureOut">
              <a:rPr lang="en-US" smtClean="0"/>
              <a:t>3/26/13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DCA70-2A14-43A6-A60D-1D60AF417B72}" type="slidenum">
              <a:rPr lang="en-US" smtClean="0"/>
              <a:t>‹#›</a:t>
            </a:fld>
            <a:endParaRPr lang="en-US"/>
          </a:p>
        </p:txBody>
      </p:sp>
    </p:spTree>
    <p:extLst>
      <p:ext uri="{BB962C8B-B14F-4D97-AF65-F5344CB8AC3E}">
        <p14:creationId xmlns:p14="http://schemas.microsoft.com/office/powerpoint/2010/main" val="2614751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B614B-15A8-4F40-B29A-8913720DD052}" type="datetimeFigureOut">
              <a:rPr lang="en-US" smtClean="0"/>
              <a:t>3/26/13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DCA70-2A14-43A6-A60D-1D60AF417B72}" type="slidenum">
              <a:rPr lang="en-US" smtClean="0"/>
              <a:t>‹#›</a:t>
            </a:fld>
            <a:endParaRPr lang="en-US"/>
          </a:p>
        </p:txBody>
      </p:sp>
    </p:spTree>
    <p:extLst>
      <p:ext uri="{BB962C8B-B14F-4D97-AF65-F5344CB8AC3E}">
        <p14:creationId xmlns:p14="http://schemas.microsoft.com/office/powerpoint/2010/main" val="3759585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0B614B-15A8-4F40-B29A-8913720DD052}" type="datetimeFigureOut">
              <a:rPr lang="en-US" smtClean="0"/>
              <a:t>3/26/13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DCA70-2A14-43A6-A60D-1D60AF417B72}" type="slidenum">
              <a:rPr lang="en-US" smtClean="0"/>
              <a:t>‹#›</a:t>
            </a:fld>
            <a:endParaRPr lang="en-US"/>
          </a:p>
        </p:txBody>
      </p:sp>
    </p:spTree>
    <p:extLst>
      <p:ext uri="{BB962C8B-B14F-4D97-AF65-F5344CB8AC3E}">
        <p14:creationId xmlns:p14="http://schemas.microsoft.com/office/powerpoint/2010/main" val="479938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0B614B-15A8-4F40-B29A-8913720DD052}" type="datetimeFigureOut">
              <a:rPr lang="en-US" smtClean="0"/>
              <a:t>3/26/13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FDCA70-2A14-43A6-A60D-1D60AF417B72}" type="slidenum">
              <a:rPr lang="en-US" smtClean="0"/>
              <a:t>‹#›</a:t>
            </a:fld>
            <a:endParaRPr lang="en-US"/>
          </a:p>
        </p:txBody>
      </p:sp>
    </p:spTree>
    <p:extLst>
      <p:ext uri="{BB962C8B-B14F-4D97-AF65-F5344CB8AC3E}">
        <p14:creationId xmlns:p14="http://schemas.microsoft.com/office/powerpoint/2010/main" val="3206405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0B614B-15A8-4F40-B29A-8913720DD052}" type="datetimeFigureOut">
              <a:rPr lang="en-US" smtClean="0"/>
              <a:t>3/26/13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FDCA70-2A14-43A6-A60D-1D60AF417B72}" type="slidenum">
              <a:rPr lang="en-US" smtClean="0"/>
              <a:t>‹#›</a:t>
            </a:fld>
            <a:endParaRPr lang="en-US"/>
          </a:p>
        </p:txBody>
      </p:sp>
    </p:spTree>
    <p:extLst>
      <p:ext uri="{BB962C8B-B14F-4D97-AF65-F5344CB8AC3E}">
        <p14:creationId xmlns:p14="http://schemas.microsoft.com/office/powerpoint/2010/main" val="3913626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0B614B-15A8-4F40-B29A-8913720DD052}" type="datetimeFigureOut">
              <a:rPr lang="en-US" smtClean="0"/>
              <a:t>3/26/13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FDCA70-2A14-43A6-A60D-1D60AF417B72}" type="slidenum">
              <a:rPr lang="en-US" smtClean="0"/>
              <a:t>‹#›</a:t>
            </a:fld>
            <a:endParaRPr lang="en-US"/>
          </a:p>
        </p:txBody>
      </p:sp>
    </p:spTree>
    <p:extLst>
      <p:ext uri="{BB962C8B-B14F-4D97-AF65-F5344CB8AC3E}">
        <p14:creationId xmlns:p14="http://schemas.microsoft.com/office/powerpoint/2010/main" val="2141396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0B614B-15A8-4F40-B29A-8913720DD052}" type="datetimeFigureOut">
              <a:rPr lang="en-US" smtClean="0"/>
              <a:t>3/26/13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FDCA70-2A14-43A6-A60D-1D60AF417B72}" type="slidenum">
              <a:rPr lang="en-US" smtClean="0"/>
              <a:t>‹#›</a:t>
            </a:fld>
            <a:endParaRPr lang="en-US"/>
          </a:p>
        </p:txBody>
      </p:sp>
    </p:spTree>
    <p:extLst>
      <p:ext uri="{BB962C8B-B14F-4D97-AF65-F5344CB8AC3E}">
        <p14:creationId xmlns:p14="http://schemas.microsoft.com/office/powerpoint/2010/main" val="1287699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0B614B-15A8-4F40-B29A-8913720DD052}" type="datetimeFigureOut">
              <a:rPr lang="en-US" smtClean="0"/>
              <a:t>3/26/13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FDCA70-2A14-43A6-A60D-1D60AF417B72}" type="slidenum">
              <a:rPr lang="en-US" smtClean="0"/>
              <a:t>‹#›</a:t>
            </a:fld>
            <a:endParaRPr lang="en-US"/>
          </a:p>
        </p:txBody>
      </p:sp>
    </p:spTree>
    <p:extLst>
      <p:ext uri="{BB962C8B-B14F-4D97-AF65-F5344CB8AC3E}">
        <p14:creationId xmlns:p14="http://schemas.microsoft.com/office/powerpoint/2010/main" val="947183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0B614B-15A8-4F40-B29A-8913720DD052}" type="datetimeFigureOut">
              <a:rPr lang="en-US" smtClean="0"/>
              <a:t>3/26/13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FDCA70-2A14-43A6-A60D-1D60AF417B72}" type="slidenum">
              <a:rPr lang="en-US" smtClean="0"/>
              <a:t>‹#›</a:t>
            </a:fld>
            <a:endParaRPr lang="en-US"/>
          </a:p>
        </p:txBody>
      </p:sp>
    </p:spTree>
    <p:extLst>
      <p:ext uri="{BB962C8B-B14F-4D97-AF65-F5344CB8AC3E}">
        <p14:creationId xmlns:p14="http://schemas.microsoft.com/office/powerpoint/2010/main" val="1517006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B614B-15A8-4F40-B29A-8913720DD052}" type="datetimeFigureOut">
              <a:rPr lang="en-US" smtClean="0"/>
              <a:t>3/26/13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FDCA70-2A14-43A6-A60D-1D60AF417B72}" type="slidenum">
              <a:rPr lang="en-US" smtClean="0"/>
              <a:t>‹#›</a:t>
            </a:fld>
            <a:endParaRPr lang="en-US"/>
          </a:p>
        </p:txBody>
      </p:sp>
    </p:spTree>
    <p:extLst>
      <p:ext uri="{BB962C8B-B14F-4D97-AF65-F5344CB8AC3E}">
        <p14:creationId xmlns:p14="http://schemas.microsoft.com/office/powerpoint/2010/main" val="3066978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bin"/><Relationship Id="rId4" Type="http://schemas.openxmlformats.org/officeDocument/2006/relationships/image" Target="../media/image23.PNG"/><Relationship Id="rId10" Type="http://schemas.openxmlformats.org/officeDocument/2006/relationships/oleObject" Target="../embeddings/oleObject2.bin"/><Relationship Id="rId5" Type="http://schemas.openxmlformats.org/officeDocument/2006/relationships/image" Target="../media/image24.PNG"/><Relationship Id="rId7" Type="http://schemas.openxmlformats.org/officeDocument/2006/relationships/image" Target="../media/image26.PNG"/><Relationship Id="rId11" Type="http://schemas.openxmlformats.org/officeDocument/2006/relationships/image" Target="../media/image22.emf"/><Relationship Id="rId1" Type="http://schemas.openxmlformats.org/officeDocument/2006/relationships/vmlDrawing" Target="../drawings/vmlDrawing1.vml"/><Relationship Id="rId2" Type="http://schemas.openxmlformats.org/officeDocument/2006/relationships/slideLayout" Target="../slideLayouts/slideLayout2.xml"/><Relationship Id="rId9" Type="http://schemas.openxmlformats.org/officeDocument/2006/relationships/image" Target="../media/image21.emf"/><Relationship Id="rId3" Type="http://schemas.openxmlformats.org/officeDocument/2006/relationships/notesSlide" Target="../notesSlides/notesSlide8.xml"/><Relationship Id="rId6"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3"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3"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png"/><Relationship Id="rId5" Type="http://schemas.openxmlformats.org/officeDocument/2006/relationships/image" Target="../media/image33.png"/></Relationships>
</file>

<file path=ppt/slides/_rels/slide15.xml.rels><?xml version="1.0" encoding="UTF-8" standalone="yes"?>
<Relationships xmlns="http://schemas.openxmlformats.org/package/2006/relationships"><Relationship Id="rId4" Type="http://schemas.openxmlformats.org/officeDocument/2006/relationships/image" Target="../media/image35.png"/><Relationship Id="rId5" Type="http://schemas.openxmlformats.org/officeDocument/2006/relationships/image" Target="../media/image36.pn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png"/><Relationship Id="rId6" Type="http://schemas.openxmlformats.org/officeDocument/2006/relationships/image" Target="../media/image37.png"/></Relationships>
</file>

<file path=ppt/slides/_rels/slide16.xml.rels><?xml version="1.0" encoding="UTF-8" standalone="yes"?>
<Relationships xmlns="http://schemas.openxmlformats.org/package/2006/relationships"><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 Id="rId5"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4" Type="http://schemas.openxmlformats.org/officeDocument/2006/relationships/image" Target="../media/image44.png"/><Relationship Id="rId5" Type="http://schemas.openxmlformats.org/officeDocument/2006/relationships/image" Target="../media/image45.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3.png"/><Relationship Id="rId6" Type="http://schemas.openxmlformats.org/officeDocument/2006/relationships/image" Target="../media/image46.png"/></Relationships>
</file>

<file path=ppt/slides/_rels/slide18.xml.rels><?xml version="1.0" encoding="UTF-8" standalone="yes"?>
<Relationships xmlns="http://schemas.openxmlformats.org/package/2006/relationships"><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9.png"/><Relationship Id="rId5" Type="http://schemas.openxmlformats.org/officeDocument/2006/relationships/image" Target="../media/image51.png"/></Relationships>
</file>

<file path=ppt/slides/_rels/slide19.xml.rels><?xml version="1.0" encoding="UTF-8" standalone="yes"?>
<Relationships xmlns="http://schemas.openxmlformats.org/package/2006/relationships"><Relationship Id="rId4" Type="http://schemas.openxmlformats.org/officeDocument/2006/relationships/image" Target="../media/image53.png"/><Relationship Id="rId5" Type="http://schemas.openxmlformats.org/officeDocument/2006/relationships/image" Target="../media/image54.png"/><Relationship Id="rId7"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2.png"/><Relationship Id="rId6" Type="http://schemas.openxmlformats.org/officeDocument/2006/relationships/image" Target="../media/image55.png"/></Relationships>
</file>

<file path=ppt/slides/_rels/slide2.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image" Target="../media/image59.png"/><Relationship Id="rId5" Type="http://schemas.openxmlformats.org/officeDocument/2006/relationships/image" Target="../media/image60.png"/><Relationship Id="rId7"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 Id="rId6" Type="http://schemas.openxmlformats.org/officeDocument/2006/relationships/image" Target="../media/image61.png"/></Relationships>
</file>

<file path=ppt/slides/_rels/slide21.xml.rels><?xml version="1.0" encoding="UTF-8" standalone="yes"?>
<Relationships xmlns="http://schemas.openxmlformats.org/package/2006/relationships"><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 Id="rId5"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3.png"/></Relationships>
</file>

<file path=ppt/slides/_rels/slide24.xml.rels><?xml version="1.0" encoding="UTF-8" standalone="yes"?>
<Relationships xmlns="http://schemas.openxmlformats.org/package/2006/relationships"><Relationship Id="rId6" Type="http://schemas.openxmlformats.org/officeDocument/2006/relationships/image" Target="../media/image68.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5.png"/><Relationship Id="rId5" Type="http://schemas.openxmlformats.org/officeDocument/2006/relationships/image" Target="../media/image67.png"/></Relationships>
</file>

<file path=ppt/slides/_rels/slide25.xml.rels><?xml version="1.0" encoding="UTF-8" standalone="yes"?>
<Relationships xmlns="http://schemas.openxmlformats.org/package/2006/relationships"><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9.png"/></Relationships>
</file>

<file path=ppt/slides/_rels/slide26.xml.rels><?xml version="1.0" encoding="UTF-8" standalone="yes"?>
<Relationships xmlns="http://schemas.openxmlformats.org/package/2006/relationships"><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27.xml.rels><?xml version="1.0" encoding="UTF-8" standalone="yes"?>
<Relationships xmlns="http://schemas.openxmlformats.org/package/2006/relationships"><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 Id="rId5"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6" Type="http://schemas.openxmlformats.org/officeDocument/2006/relationships/image" Target="../media/image10.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6" Type="http://schemas.openxmlformats.org/officeDocument/2006/relationships/image" Target="../media/image20.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133600"/>
            <a:ext cx="7391400" cy="1470025"/>
          </a:xfrm>
          <a:effectLst/>
        </p:spPr>
        <p:txBody>
          <a:bodyPr>
            <a:normAutofit fontScale="90000"/>
          </a:bodyPr>
          <a:lstStyle/>
          <a:p>
            <a:pPr algn="l"/>
            <a:r>
              <a:rPr lang="en-US" sz="3600" b="1" dirty="0" smtClean="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85000"/>
                    <a:lumOff val="15000"/>
                  </a:schemeClr>
                </a:solidFill>
                <a:effectLst/>
              </a:rPr>
              <a:t>A Subdivision-Based Representation for Vector Image Editing</a:t>
            </a:r>
            <a:endParaRPr lang="en-US" sz="2800" b="1" dirty="0">
              <a:solidFill>
                <a:schemeClr val="tx1">
                  <a:lumMod val="85000"/>
                  <a:lumOff val="15000"/>
                </a:schemeClr>
              </a:solidFill>
              <a:effectLst/>
            </a:endParaRPr>
          </a:p>
        </p:txBody>
      </p:sp>
      <mc:AlternateContent xmlns:mc="http://schemas.openxmlformats.org/markup-compatibility/2006" xmlns:a14="http://schemas.microsoft.com/office/drawing/2010/main">
        <mc:Choice Requires="a14">
          <p:sp>
            <p:nvSpPr>
              <p:cNvPr id="3" name="Subtitle 2"/>
              <p:cNvSpPr>
                <a:spLocks noGrp="1"/>
              </p:cNvSpPr>
              <p:nvPr>
                <p:ph type="subTitle" idx="1"/>
              </p:nvPr>
            </p:nvSpPr>
            <p:spPr>
              <a:xfrm>
                <a:off x="1295400" y="3733800"/>
                <a:ext cx="6400800" cy="1066800"/>
              </a:xfrm>
            </p:spPr>
            <p:txBody>
              <a:bodyPr>
                <a:normAutofit/>
              </a:bodyPr>
              <a:lstStyle/>
              <a:p>
                <a:r>
                  <a:rPr lang="en-US" sz="1800" b="0" i="0" dirty="0" smtClean="0">
                    <a:solidFill>
                      <a:schemeClr val="tx1">
                        <a:lumMod val="85000"/>
                        <a:lumOff val="15000"/>
                      </a:schemeClr>
                    </a:solidFill>
                    <a:latin typeface="+mj-lt"/>
                  </a:rPr>
                  <a:t>Zicheng Liao</a:t>
                </a:r>
                <a:r>
                  <a:rPr lang="en-US" sz="1800" dirty="0" smtClean="0">
                    <a:solidFill>
                      <a:schemeClr val="tx1">
                        <a:lumMod val="85000"/>
                        <a:lumOff val="15000"/>
                      </a:schemeClr>
                    </a:solidFill>
                  </a:rPr>
                  <a:t>, </a:t>
                </a:r>
                <a:r>
                  <a:rPr lang="en-US" sz="1800" i="0" dirty="0" smtClean="0">
                    <a:solidFill>
                      <a:schemeClr val="tx1">
                        <a:lumMod val="85000"/>
                        <a:lumOff val="15000"/>
                      </a:schemeClr>
                    </a:solidFill>
                    <a:latin typeface="+mj-lt"/>
                  </a:rPr>
                  <a:t>Hugues Hopp</a:t>
                </a:r>
                <a:r>
                  <a:rPr lang="en-US" sz="1800" dirty="0" smtClean="0">
                    <a:solidFill>
                      <a:schemeClr val="tx1">
                        <a:lumMod val="85000"/>
                        <a:lumOff val="15000"/>
                      </a:schemeClr>
                    </a:solidFill>
                  </a:rPr>
                  <a:t>e*, </a:t>
                </a:r>
                <a:r>
                  <a:rPr lang="en-US" sz="1800" i="0" dirty="0" smtClean="0">
                    <a:solidFill>
                      <a:schemeClr val="tx1">
                        <a:lumMod val="85000"/>
                        <a:lumOff val="15000"/>
                      </a:schemeClr>
                    </a:solidFill>
                    <a:latin typeface="+mj-lt"/>
                  </a:rPr>
                  <a:t>David Forsyt</a:t>
                </a:r>
                <a:r>
                  <a:rPr lang="en-US" sz="1800" b="0" i="0" dirty="0" smtClean="0">
                    <a:solidFill>
                      <a:schemeClr val="tx1">
                        <a:lumMod val="85000"/>
                        <a:lumOff val="15000"/>
                      </a:schemeClr>
                    </a:solidFill>
                    <a:latin typeface="+mj-lt"/>
                  </a:rPr>
                  <a:t>h</a:t>
                </a:r>
                <a:r>
                  <a:rPr lang="en-US" sz="1800" dirty="0" smtClean="0">
                    <a:solidFill>
                      <a:schemeClr val="tx1">
                        <a:lumMod val="85000"/>
                        <a:lumOff val="15000"/>
                      </a:schemeClr>
                    </a:solidFill>
                  </a:rPr>
                  <a:t>, </a:t>
                </a:r>
                <a:r>
                  <a:rPr lang="en-US" sz="1800" i="0" dirty="0" smtClean="0">
                    <a:solidFill>
                      <a:schemeClr val="tx1">
                        <a:lumMod val="85000"/>
                        <a:lumOff val="15000"/>
                      </a:schemeClr>
                    </a:solidFill>
                    <a:latin typeface="+mj-lt"/>
                  </a:rPr>
                  <a:t>Yizhou Y</a:t>
                </a:r>
                <a:r>
                  <a:rPr lang="en-US" sz="1800" b="0" i="0" dirty="0" smtClean="0">
                    <a:solidFill>
                      <a:schemeClr val="tx1">
                        <a:lumMod val="85000"/>
                        <a:lumOff val="15000"/>
                      </a:schemeClr>
                    </a:solidFill>
                    <a:latin typeface="+mj-lt"/>
                  </a:rPr>
                  <a:t>u</a:t>
                </a:r>
                <a:endParaRPr lang="en-US" sz="1800" b="0" dirty="0" smtClean="0">
                  <a:solidFill>
                    <a:schemeClr val="tx1">
                      <a:lumMod val="85000"/>
                      <a:lumOff val="15000"/>
                    </a:schemeClr>
                  </a:solidFill>
                </a:endParaRPr>
              </a:p>
              <a:p>
                <a:r>
                  <a:rPr lang="en-US" sz="1600" dirty="0" smtClean="0">
                    <a:solidFill>
                      <a:schemeClr val="tx1">
                        <a:lumMod val="65000"/>
                        <a:lumOff val="35000"/>
                      </a:schemeClr>
                    </a:solidFill>
                  </a:rPr>
                  <a:t>University of Illinois at Urbana-Champaign</a:t>
                </a:r>
                <a14:m>
                  <m:oMath xmlns:m="http://schemas.openxmlformats.org/officeDocument/2006/math" xmlns="">
                    <m:r>
                      <a:rPr lang="en-US" sz="1600" b="0" i="1" dirty="0" smtClean="0">
                        <a:solidFill>
                          <a:schemeClr val="tx1">
                            <a:lumMod val="65000"/>
                            <a:lumOff val="35000"/>
                          </a:schemeClr>
                        </a:solidFill>
                        <a:latin typeface="Cambria Math"/>
                      </a:rPr>
                      <m:t> </m:t>
                    </m:r>
                  </m:oMath>
                </a14:m>
                <a:endParaRPr lang="en-US" sz="1600" dirty="0" smtClean="0">
                  <a:solidFill>
                    <a:schemeClr val="tx1">
                      <a:lumMod val="65000"/>
                      <a:lumOff val="35000"/>
                    </a:schemeClr>
                  </a:solidFill>
                </a:endParaRPr>
              </a:p>
              <a:p>
                <a:r>
                  <a:rPr lang="en-US" sz="1600" dirty="0" smtClean="0">
                    <a:solidFill>
                      <a:schemeClr val="tx1">
                        <a:lumMod val="65000"/>
                        <a:lumOff val="35000"/>
                      </a:schemeClr>
                    </a:solidFill>
                  </a:rPr>
                  <a:t>Microsoft Research*</a:t>
                </a:r>
              </a:p>
            </p:txBody>
          </p:sp>
        </mc:Choice>
        <mc:Fallback xmlns="">
          <p:sp>
            <p:nvSpPr>
              <p:cNvPr id="3" name="Subtitle 2"/>
              <p:cNvSpPr>
                <a:spLocks noGrp="1" noRot="1" noChangeAspect="1" noMove="1" noResize="1" noEditPoints="1" noAdjustHandles="1" noChangeArrowheads="1" noChangeShapeType="1" noTextEdit="1"/>
              </p:cNvSpPr>
              <p:nvPr>
                <p:ph type="subTitle" idx="1"/>
              </p:nvPr>
            </p:nvSpPr>
            <p:spPr>
              <a:xfrm>
                <a:off x="1295400" y="3733800"/>
                <a:ext cx="6400800" cy="1066800"/>
              </a:xfrm>
              <a:blipFill rotWithShape="1">
                <a:blip r:embed="rId3"/>
                <a:stretch>
                  <a:fillRect t="-2857"/>
                </a:stretch>
              </a:blipFill>
            </p:spPr>
            <p:txBody>
              <a:bodyPr/>
              <a:lstStyle/>
              <a:p>
                <a:r>
                  <a:rPr lang="en-US">
                    <a:noFill/>
                  </a:rPr>
                  <a:t> </a:t>
                </a:r>
              </a:p>
            </p:txBody>
          </p:sp>
        </mc:Fallback>
      </mc:AlternateContent>
      <p:sp>
        <p:nvSpPr>
          <p:cNvPr id="5" name="TextBox 4"/>
          <p:cNvSpPr txBox="1"/>
          <p:nvPr/>
        </p:nvSpPr>
        <p:spPr>
          <a:xfrm>
            <a:off x="-482600" y="5410200"/>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8910" y="299620"/>
            <a:ext cx="3042090" cy="807945"/>
          </a:xfrm>
          <a:prstGeom prst="rect">
            <a:avLst/>
          </a:prstGeom>
        </p:spPr>
      </p:pic>
      <p:grpSp>
        <p:nvGrpSpPr>
          <p:cNvPr id="8" name="Group 7"/>
          <p:cNvGrpSpPr/>
          <p:nvPr/>
        </p:nvGrpSpPr>
        <p:grpSpPr>
          <a:xfrm>
            <a:off x="1066800" y="299620"/>
            <a:ext cx="3333750" cy="843380"/>
            <a:chOff x="1295400" y="1118175"/>
            <a:chExt cx="4324350" cy="1163302"/>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118175"/>
              <a:ext cx="432435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728216" y="1814498"/>
              <a:ext cx="3387718" cy="466979"/>
            </a:xfrm>
            <a:prstGeom prst="rect">
              <a:avLst/>
            </a:prstGeom>
            <a:noFill/>
          </p:spPr>
          <p:txBody>
            <a:bodyPr wrap="none" rtlCol="0">
              <a:spAutoFit/>
            </a:bodyPr>
            <a:lstStyle/>
            <a:p>
              <a:pPr algn="ctr"/>
              <a:r>
                <a:rPr lang="en-US" sz="1600" dirty="0" smtClean="0"/>
                <a:t>(Nov. 2012 issue </a:t>
              </a:r>
              <a:r>
                <a:rPr lang="en-US" sz="1200" b="1" dirty="0" smtClean="0">
                  <a:solidFill>
                    <a:srgbClr val="002060"/>
                  </a:solidFill>
                </a:rPr>
                <a:t>spotlight paper</a:t>
              </a:r>
              <a:r>
                <a:rPr lang="en-US" sz="1400" dirty="0" smtClean="0">
                  <a:solidFill>
                    <a:srgbClr val="002060"/>
                  </a:solidFill>
                </a:rPr>
                <a:t>)</a:t>
              </a:r>
              <a:endParaRPr lang="en-US" sz="1600" dirty="0">
                <a:solidFill>
                  <a:srgbClr val="002060"/>
                </a:solidFill>
              </a:endParaRPr>
            </a:p>
          </p:txBody>
        </p:sp>
      </p:grpSp>
    </p:spTree>
    <p:extLst>
      <p:ext uri="{BB962C8B-B14F-4D97-AF65-F5344CB8AC3E}">
        <p14:creationId xmlns:p14="http://schemas.microsoft.com/office/powerpoint/2010/main" val="9058647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Mesh Position Optimization</a:t>
            </a:r>
          </a:p>
        </p:txBody>
      </p:sp>
      <p:sp>
        <p:nvSpPr>
          <p:cNvPr id="3" name="Content Placeholder 2"/>
          <p:cNvSpPr>
            <a:spLocks noGrp="1"/>
          </p:cNvSpPr>
          <p:nvPr>
            <p:ph idx="1"/>
          </p:nvPr>
        </p:nvSpPr>
        <p:spPr/>
        <p:txBody>
          <a:bodyPr>
            <a:normAutofit/>
          </a:bodyPr>
          <a:lstStyle/>
          <a:p>
            <a:pPr>
              <a:spcAft>
                <a:spcPts val="1000"/>
              </a:spcAft>
            </a:pPr>
            <a:r>
              <a:rPr lang="en-US" sz="2400" dirty="0" smtClean="0"/>
              <a:t>For each vertex on subdivided surface</a:t>
            </a:r>
          </a:p>
          <a:p>
            <a:pPr lvl="1"/>
            <a:r>
              <a:rPr lang="en-US" sz="2000" dirty="0" smtClean="0"/>
              <a:t>                                                       ,   </a:t>
            </a:r>
            <a:r>
              <a:rPr lang="en-US" sz="2000" b="1" i="1" dirty="0" smtClean="0">
                <a:solidFill>
                  <a:srgbClr val="FF0000"/>
                </a:solidFill>
              </a:rPr>
              <a:t>a</a:t>
            </a:r>
            <a:r>
              <a:rPr lang="en-US" sz="2000" dirty="0" smtClean="0">
                <a:solidFill>
                  <a:srgbClr val="FF0000"/>
                </a:solidFill>
              </a:rPr>
              <a:t> is sparse</a:t>
            </a:r>
            <a:r>
              <a:rPr lang="en-US" sz="2000" dirty="0" smtClean="0"/>
              <a:t> </a:t>
            </a:r>
          </a:p>
          <a:p>
            <a:pPr marL="457200" lvl="1" indent="0">
              <a:buNone/>
            </a:pPr>
            <a:r>
              <a:rPr lang="en-US" sz="2000" dirty="0"/>
              <a:t> </a:t>
            </a:r>
            <a:r>
              <a:rPr lang="en-US" sz="2000" dirty="0" smtClean="0"/>
              <a:t>   </a:t>
            </a:r>
            <a:r>
              <a:rPr lang="en-US" sz="1800" dirty="0" smtClean="0"/>
              <a:t>(The entries of </a:t>
            </a:r>
            <a:r>
              <a:rPr lang="en-US" sz="1800" b="1" i="1" dirty="0" smtClean="0"/>
              <a:t>a</a:t>
            </a:r>
            <a:r>
              <a:rPr lang="en-US" sz="1800" dirty="0" smtClean="0"/>
              <a:t> are determined by subdivision)</a:t>
            </a:r>
            <a:endParaRPr lang="en-US" sz="2000" dirty="0"/>
          </a:p>
          <a:p>
            <a:pPr lvl="1"/>
            <a:endParaRPr lang="en-US" sz="1200" dirty="0" smtClean="0"/>
          </a:p>
          <a:p>
            <a:pPr lvl="1"/>
            <a:r>
              <a:rPr lang="en-US" sz="2000" dirty="0" smtClean="0"/>
              <a:t>Minimize: </a:t>
            </a:r>
            <a:endParaRPr lang="en-US" sz="2000" dirty="0"/>
          </a:p>
          <a:p>
            <a:endParaRPr lang="en-US" sz="1800" dirty="0" smtClean="0"/>
          </a:p>
          <a:p>
            <a:r>
              <a:rPr lang="en-US" sz="2400" u="sng" dirty="0" smtClean="0"/>
              <a:t>Least square fitting!</a:t>
            </a:r>
            <a:endParaRPr lang="en-US" sz="2400" u="sng" dirty="0"/>
          </a:p>
        </p:txBody>
      </p:sp>
      <p:pic>
        <p:nvPicPr>
          <p:cNvPr id="6" name="Picture 5" descr="vect_inpu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6300" y="4694827"/>
            <a:ext cx="1460500" cy="1172573"/>
          </a:xfrm>
          <a:prstGeom prst="rect">
            <a:avLst/>
          </a:prstGeom>
        </p:spPr>
      </p:pic>
      <p:pic>
        <p:nvPicPr>
          <p:cNvPr id="7" name="Picture 6" descr="submesh_op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4267200"/>
            <a:ext cx="2372663" cy="1905000"/>
          </a:xfrm>
          <a:prstGeom prst="rect">
            <a:avLst/>
          </a:prstGeom>
        </p:spPr>
      </p:pic>
      <p:pic>
        <p:nvPicPr>
          <p:cNvPr id="8" name="Picture 7" descr="ctlmesh_3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4419600"/>
            <a:ext cx="2356687" cy="1892173"/>
          </a:xfrm>
          <a:prstGeom prst="rect">
            <a:avLst/>
          </a:prstGeom>
        </p:spPr>
      </p:pic>
      <p:sp>
        <p:nvSpPr>
          <p:cNvPr id="9" name="TextBox 8"/>
          <p:cNvSpPr txBox="1"/>
          <p:nvPr/>
        </p:nvSpPr>
        <p:spPr>
          <a:xfrm>
            <a:off x="5334000" y="6172200"/>
            <a:ext cx="284979" cy="400110"/>
          </a:xfrm>
          <a:prstGeom prst="rect">
            <a:avLst/>
          </a:prstGeom>
          <a:noFill/>
        </p:spPr>
        <p:txBody>
          <a:bodyPr wrap="none" rtlCol="0">
            <a:spAutoFit/>
          </a:bodyPr>
          <a:lstStyle/>
          <a:p>
            <a:r>
              <a:rPr lang="en-US" sz="2000" dirty="0" smtClean="0"/>
              <a:t>s</a:t>
            </a:r>
            <a:endParaRPr lang="en-US" sz="2000" dirty="0"/>
          </a:p>
        </p:txBody>
      </p:sp>
      <p:sp>
        <p:nvSpPr>
          <p:cNvPr id="10" name="TextBox 9"/>
          <p:cNvSpPr txBox="1"/>
          <p:nvPr/>
        </p:nvSpPr>
        <p:spPr>
          <a:xfrm>
            <a:off x="7852642" y="6153090"/>
            <a:ext cx="300758" cy="400110"/>
          </a:xfrm>
          <a:prstGeom prst="rect">
            <a:avLst/>
          </a:prstGeom>
          <a:noFill/>
        </p:spPr>
        <p:txBody>
          <a:bodyPr wrap="none" rtlCol="0">
            <a:spAutoFit/>
          </a:bodyPr>
          <a:lstStyle/>
          <a:p>
            <a:r>
              <a:rPr lang="en-US" sz="2000" dirty="0"/>
              <a:t>y</a:t>
            </a:r>
          </a:p>
        </p:txBody>
      </p:sp>
      <p:sp>
        <p:nvSpPr>
          <p:cNvPr id="11" name="TextBox 10"/>
          <p:cNvSpPr txBox="1"/>
          <p:nvPr/>
        </p:nvSpPr>
        <p:spPr>
          <a:xfrm>
            <a:off x="1761651" y="6140898"/>
            <a:ext cx="295749" cy="400110"/>
          </a:xfrm>
          <a:prstGeom prst="rect">
            <a:avLst/>
          </a:prstGeom>
          <a:noFill/>
        </p:spPr>
        <p:txBody>
          <a:bodyPr wrap="none" rtlCol="0">
            <a:spAutoFit/>
          </a:bodyPr>
          <a:lstStyle/>
          <a:p>
            <a:r>
              <a:rPr lang="en-US" sz="2000" dirty="0" smtClean="0"/>
              <a:t>x</a:t>
            </a:r>
            <a:endParaRPr lang="en-US" sz="2000" dirty="0"/>
          </a:p>
        </p:txBody>
      </p:sp>
      <p:grpSp>
        <p:nvGrpSpPr>
          <p:cNvPr id="14" name="Group 13"/>
          <p:cNvGrpSpPr/>
          <p:nvPr/>
        </p:nvGrpSpPr>
        <p:grpSpPr>
          <a:xfrm>
            <a:off x="685800" y="4419600"/>
            <a:ext cx="2357478" cy="2121408"/>
            <a:chOff x="6477000" y="4800600"/>
            <a:chExt cx="2357478" cy="2121408"/>
          </a:xfrm>
        </p:grpSpPr>
        <p:pic>
          <p:nvPicPr>
            <p:cNvPr id="12" name="Picture 11" descr="ctlmesh_3D_op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7000" y="4800600"/>
              <a:ext cx="2357478" cy="1892808"/>
            </a:xfrm>
            <a:prstGeom prst="rect">
              <a:avLst/>
            </a:prstGeom>
          </p:spPr>
        </p:pic>
        <p:sp>
          <p:nvSpPr>
            <p:cNvPr id="13" name="TextBox 12"/>
            <p:cNvSpPr txBox="1"/>
            <p:nvPr/>
          </p:nvSpPr>
          <p:spPr>
            <a:xfrm>
              <a:off x="7609778" y="6521898"/>
              <a:ext cx="238822" cy="400110"/>
            </a:xfrm>
            <a:prstGeom prst="rect">
              <a:avLst/>
            </a:prstGeom>
            <a:solidFill>
              <a:schemeClr val="bg1"/>
            </a:solidFill>
          </p:spPr>
          <p:txBody>
            <a:bodyPr wrap="none" lIns="0" rIns="0" rtlCol="0">
              <a:spAutoFit/>
            </a:bodyPr>
            <a:lstStyle/>
            <a:p>
              <a:pPr algn="ctr"/>
              <a:r>
                <a:rPr lang="en-US" sz="2000" dirty="0" smtClean="0"/>
                <a:t>x*</a:t>
              </a:r>
            </a:p>
          </p:txBody>
        </p:sp>
      </p:grpSp>
      <p:cxnSp>
        <p:nvCxnSpPr>
          <p:cNvPr id="16" name="Straight Arrow Connector 15"/>
          <p:cNvCxnSpPr/>
          <p:nvPr/>
        </p:nvCxnSpPr>
        <p:spPr>
          <a:xfrm flipV="1">
            <a:off x="3063240" y="5257799"/>
            <a:ext cx="1097280" cy="1"/>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048000" y="4919246"/>
            <a:ext cx="1198453" cy="338554"/>
          </a:xfrm>
          <a:prstGeom prst="rect">
            <a:avLst/>
          </a:prstGeom>
          <a:noFill/>
        </p:spPr>
        <p:txBody>
          <a:bodyPr wrap="none" rtlCol="0">
            <a:spAutoFit/>
          </a:bodyPr>
          <a:lstStyle/>
          <a:p>
            <a:r>
              <a:rPr lang="en-US" sz="1600" b="1" i="1" dirty="0" smtClean="0">
                <a:solidFill>
                  <a:srgbClr val="008000"/>
                </a:solidFill>
              </a:rPr>
              <a:t>Subdivision</a:t>
            </a:r>
            <a:endParaRPr lang="en-US" sz="1600" b="1" i="1" dirty="0">
              <a:solidFill>
                <a:srgbClr val="008000"/>
              </a:solidFill>
            </a:endParaRPr>
          </a:p>
        </p:txBody>
      </p:sp>
      <p:cxnSp>
        <p:nvCxnSpPr>
          <p:cNvPr id="28" name="Straight Arrow Connector 27"/>
          <p:cNvCxnSpPr/>
          <p:nvPr/>
        </p:nvCxnSpPr>
        <p:spPr>
          <a:xfrm flipV="1">
            <a:off x="6583680" y="5333999"/>
            <a:ext cx="640080" cy="1"/>
          </a:xfrm>
          <a:prstGeom prst="straightConnector1">
            <a:avLst/>
          </a:prstGeom>
          <a:ln w="38100">
            <a:solidFill>
              <a:srgbClr val="0040C0"/>
            </a:solidFill>
            <a:headEnd type="triangle"/>
            <a:tailEnd type="triangle"/>
          </a:ln>
        </p:spPr>
        <p:style>
          <a:lnRef idx="2">
            <a:schemeClr val="accent1"/>
          </a:lnRef>
          <a:fillRef idx="0">
            <a:schemeClr val="accent1"/>
          </a:fillRef>
          <a:effectRef idx="1">
            <a:schemeClr val="accent1"/>
          </a:effectRef>
          <a:fontRef idx="minor">
            <a:schemeClr val="tx1"/>
          </a:fontRef>
        </p:style>
      </p:cxnSp>
      <p:graphicFrame>
        <p:nvGraphicFramePr>
          <p:cNvPr id="30" name="Object 29"/>
          <p:cNvGraphicFramePr>
            <a:graphicFrameLocks noChangeAspect="1"/>
          </p:cNvGraphicFramePr>
          <p:nvPr>
            <p:extLst>
              <p:ext uri="{D42A27DB-BD31-4B8C-83A1-F6EECF244321}">
                <p14:modId xmlns:p14="http://schemas.microsoft.com/office/powerpoint/2010/main" val="1287686330"/>
              </p:ext>
            </p:extLst>
          </p:nvPr>
        </p:nvGraphicFramePr>
        <p:xfrm>
          <a:off x="2514600" y="2971800"/>
          <a:ext cx="3352800" cy="716410"/>
        </p:xfrm>
        <a:graphic>
          <a:graphicData uri="http://schemas.openxmlformats.org/presentationml/2006/ole">
            <mc:AlternateContent xmlns:mc="http://schemas.openxmlformats.org/markup-compatibility/2006">
              <mc:Choice xmlns:v="urn:schemas-microsoft-com:vml" Requires="v">
                <p:oleObj spid="_x0000_s1144" name="Equation" r:id="rId8" imgW="1485900" imgH="317500" progId="Equation.3">
                  <p:embed/>
                </p:oleObj>
              </mc:Choice>
              <mc:Fallback>
                <p:oleObj name="Equation" r:id="rId8" imgW="1485900" imgH="317500" progId="Equation.3">
                  <p:embed/>
                  <p:pic>
                    <p:nvPicPr>
                      <p:cNvPr id="0" name=""/>
                      <p:cNvPicPr/>
                      <p:nvPr/>
                    </p:nvPicPr>
                    <p:blipFill>
                      <a:blip r:embed="rId9"/>
                      <a:stretch>
                        <a:fillRect/>
                      </a:stretch>
                    </p:blipFill>
                    <p:spPr>
                      <a:xfrm>
                        <a:off x="2514600" y="2971800"/>
                        <a:ext cx="3352800" cy="71641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101517020"/>
              </p:ext>
            </p:extLst>
          </p:nvPr>
        </p:nvGraphicFramePr>
        <p:xfrm>
          <a:off x="1219200" y="1981200"/>
          <a:ext cx="3200400" cy="685799"/>
        </p:xfrm>
        <a:graphic>
          <a:graphicData uri="http://schemas.openxmlformats.org/presentationml/2006/ole">
            <mc:AlternateContent xmlns:mc="http://schemas.openxmlformats.org/markup-compatibility/2006">
              <mc:Choice xmlns:v="urn:schemas-microsoft-com:vml" Requires="v">
                <p:oleObj spid="_x0000_s1145" name="Equation" r:id="rId10" imgW="1244600" imgH="317500" progId="Equation.3">
                  <p:embed/>
                </p:oleObj>
              </mc:Choice>
              <mc:Fallback>
                <p:oleObj name="Equation" r:id="rId10" imgW="1244600" imgH="317500" progId="Equation.3">
                  <p:embed/>
                  <p:pic>
                    <p:nvPicPr>
                      <p:cNvPr id="0" name=""/>
                      <p:cNvPicPr/>
                      <p:nvPr/>
                    </p:nvPicPr>
                    <p:blipFill>
                      <a:blip r:embed="rId11"/>
                      <a:stretch>
                        <a:fillRect/>
                      </a:stretch>
                    </p:blipFill>
                    <p:spPr>
                      <a:xfrm>
                        <a:off x="1219200" y="1981200"/>
                        <a:ext cx="3200400" cy="685799"/>
                      </a:xfrm>
                      <a:prstGeom prst="rect">
                        <a:avLst/>
                      </a:prstGeom>
                    </p:spPr>
                  </p:pic>
                </p:oleObj>
              </mc:Fallback>
            </mc:AlternateContent>
          </a:graphicData>
        </a:graphic>
      </p:graphicFrame>
      <p:cxnSp>
        <p:nvCxnSpPr>
          <p:cNvPr id="32" name="Straight Arrow Connector 31"/>
          <p:cNvCxnSpPr/>
          <p:nvPr/>
        </p:nvCxnSpPr>
        <p:spPr>
          <a:xfrm flipV="1">
            <a:off x="3048000" y="5410199"/>
            <a:ext cx="1097280" cy="1"/>
          </a:xfrm>
          <a:prstGeom prst="straightConnector1">
            <a:avLst/>
          </a:prstGeom>
          <a:ln w="38100">
            <a:solidFill>
              <a:srgbClr val="0000F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971800" y="5376446"/>
            <a:ext cx="1340719" cy="338554"/>
          </a:xfrm>
          <a:prstGeom prst="rect">
            <a:avLst/>
          </a:prstGeom>
          <a:noFill/>
        </p:spPr>
        <p:txBody>
          <a:bodyPr wrap="none" rtlCol="0">
            <a:spAutoFit/>
          </a:bodyPr>
          <a:lstStyle/>
          <a:p>
            <a:r>
              <a:rPr lang="en-US" sz="1600" b="1" i="1" dirty="0" smtClean="0">
                <a:solidFill>
                  <a:srgbClr val="008000"/>
                </a:solidFill>
              </a:rPr>
              <a:t>Optimization</a:t>
            </a:r>
            <a:endParaRPr lang="en-US" sz="1600" b="1" i="1" dirty="0">
              <a:solidFill>
                <a:srgbClr val="008000"/>
              </a:solidFill>
            </a:endParaRPr>
          </a:p>
        </p:txBody>
      </p:sp>
    </p:spTree>
    <p:extLst>
      <p:ext uri="{BB962C8B-B14F-4D97-AF65-F5344CB8AC3E}">
        <p14:creationId xmlns:p14="http://schemas.microsoft.com/office/powerpoint/2010/main" val="1810828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zicheng\AppData\Local\Temp\_TS5DC6.tmp\_TS26.tmp\outpu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80" y="1981199"/>
            <a:ext cx="3447447" cy="276780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zicheng\AppData\Local\Temp\_TS5DC6.tmp\_TS27.tmp\vect_inpu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704" y="1981200"/>
            <a:ext cx="3447446" cy="276780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57200" y="274638"/>
            <a:ext cx="8229600" cy="1143000"/>
          </a:xfrm>
        </p:spPr>
        <p:txBody>
          <a:bodyPr/>
          <a:lstStyle/>
          <a:p>
            <a:r>
              <a:rPr lang="en-US" dirty="0" smtClean="0"/>
              <a:t>Result</a:t>
            </a:r>
            <a:endParaRPr lang="en-US" dirty="0"/>
          </a:p>
        </p:txBody>
      </p:sp>
      <p:sp>
        <p:nvSpPr>
          <p:cNvPr id="8" name="TextBox 7"/>
          <p:cNvSpPr txBox="1"/>
          <p:nvPr/>
        </p:nvSpPr>
        <p:spPr>
          <a:xfrm>
            <a:off x="2817457" y="4839821"/>
            <a:ext cx="823036" cy="449576"/>
          </a:xfrm>
          <a:prstGeom prst="rect">
            <a:avLst/>
          </a:prstGeom>
          <a:noFill/>
        </p:spPr>
        <p:txBody>
          <a:bodyPr wrap="none" rtlCol="0">
            <a:spAutoFit/>
          </a:bodyPr>
          <a:lstStyle/>
          <a:p>
            <a:r>
              <a:rPr lang="en-US" b="1" dirty="0" smtClean="0"/>
              <a:t>Input</a:t>
            </a:r>
            <a:endParaRPr lang="en-US" b="1" dirty="0"/>
          </a:p>
        </p:txBody>
      </p:sp>
      <p:sp>
        <p:nvSpPr>
          <p:cNvPr id="9" name="TextBox 8"/>
          <p:cNvSpPr txBox="1"/>
          <p:nvPr/>
        </p:nvSpPr>
        <p:spPr>
          <a:xfrm>
            <a:off x="5397387" y="4826120"/>
            <a:ext cx="1917813" cy="449576"/>
          </a:xfrm>
          <a:prstGeom prst="rect">
            <a:avLst/>
          </a:prstGeom>
          <a:noFill/>
        </p:spPr>
        <p:txBody>
          <a:bodyPr wrap="none" rtlCol="0">
            <a:spAutoFit/>
          </a:bodyPr>
          <a:lstStyle/>
          <a:p>
            <a:r>
              <a:rPr lang="en-US" b="1" dirty="0" smtClean="0"/>
              <a:t>Reconstruction</a:t>
            </a:r>
            <a:endParaRPr lang="en-US" b="1" dirty="0"/>
          </a:p>
        </p:txBody>
      </p:sp>
    </p:spTree>
    <p:extLst>
      <p:ext uri="{BB962C8B-B14F-4D97-AF65-F5344CB8AC3E}">
        <p14:creationId xmlns:p14="http://schemas.microsoft.com/office/powerpoint/2010/main" val="4445685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 </a:t>
            </a:r>
            <a:endParaRPr lang="en-US" dirty="0"/>
          </a:p>
        </p:txBody>
      </p:sp>
      <p:sp>
        <p:nvSpPr>
          <p:cNvPr id="4" name="Title 3"/>
          <p:cNvSpPr>
            <a:spLocks noGrp="1"/>
          </p:cNvSpPr>
          <p:nvPr>
            <p:ph type="title"/>
          </p:nvPr>
        </p:nvSpPr>
        <p:spPr/>
        <p:txBody>
          <a:bodyPr>
            <a:normAutofit/>
          </a:bodyPr>
          <a:lstStyle/>
          <a:p>
            <a:r>
              <a:rPr lang="en-US" dirty="0" smtClean="0"/>
              <a:t>Another result</a:t>
            </a:r>
            <a:endParaRPr lang="en-US" dirty="0"/>
          </a:p>
        </p:txBody>
      </p:sp>
      <p:pic>
        <p:nvPicPr>
          <p:cNvPr id="7170" name="Picture 2" descr="C:\Users\zicheng\AppData\Local\Temp\_TS5DC6.tmp\_TS29.tmp\igface_appro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2525" y="1419224"/>
            <a:ext cx="3267075" cy="46767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zicheng\AppData\Local\Temp\_TS5DC6.tmp\_TS29.tmp\igfa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409" y="1419225"/>
            <a:ext cx="3267075" cy="46767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692121" y="6172200"/>
            <a:ext cx="823036" cy="449576"/>
          </a:xfrm>
          <a:prstGeom prst="rect">
            <a:avLst/>
          </a:prstGeom>
          <a:noFill/>
        </p:spPr>
        <p:txBody>
          <a:bodyPr wrap="none" rtlCol="0">
            <a:spAutoFit/>
          </a:bodyPr>
          <a:lstStyle/>
          <a:p>
            <a:r>
              <a:rPr lang="en-US" b="1" dirty="0" smtClean="0"/>
              <a:t>Input</a:t>
            </a:r>
            <a:endParaRPr lang="en-US" b="1" dirty="0"/>
          </a:p>
        </p:txBody>
      </p:sp>
      <p:sp>
        <p:nvSpPr>
          <p:cNvPr id="14" name="TextBox 13"/>
          <p:cNvSpPr txBox="1"/>
          <p:nvPr/>
        </p:nvSpPr>
        <p:spPr>
          <a:xfrm>
            <a:off x="5637155" y="6172200"/>
            <a:ext cx="1917813" cy="449576"/>
          </a:xfrm>
          <a:prstGeom prst="rect">
            <a:avLst/>
          </a:prstGeom>
          <a:noFill/>
        </p:spPr>
        <p:txBody>
          <a:bodyPr wrap="none" rtlCol="0">
            <a:spAutoFit/>
          </a:bodyPr>
          <a:lstStyle/>
          <a:p>
            <a:r>
              <a:rPr lang="en-US" b="1" dirty="0" smtClean="0"/>
              <a:t>Reconstruction</a:t>
            </a:r>
            <a:endParaRPr lang="en-US" b="1" dirty="0"/>
          </a:p>
        </p:txBody>
      </p:sp>
    </p:spTree>
    <p:extLst>
      <p:ext uri="{BB962C8B-B14F-4D97-AF65-F5344CB8AC3E}">
        <p14:creationId xmlns:p14="http://schemas.microsoft.com/office/powerpoint/2010/main" val="31962254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Super-resolution</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grpSp>
        <p:nvGrpSpPr>
          <p:cNvPr id="21" name="Group 20"/>
          <p:cNvGrpSpPr/>
          <p:nvPr/>
        </p:nvGrpSpPr>
        <p:grpSpPr>
          <a:xfrm>
            <a:off x="1819275" y="2057400"/>
            <a:ext cx="5505450" cy="3083224"/>
            <a:chOff x="1819275" y="2057400"/>
            <a:chExt cx="5505450" cy="3083224"/>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2057400"/>
              <a:ext cx="55054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28800" y="4771292"/>
              <a:ext cx="696024" cy="369332"/>
            </a:xfrm>
            <a:prstGeom prst="rect">
              <a:avLst/>
            </a:prstGeom>
            <a:noFill/>
          </p:spPr>
          <p:txBody>
            <a:bodyPr wrap="none" rtlCol="0">
              <a:spAutoFit/>
            </a:bodyPr>
            <a:lstStyle/>
            <a:p>
              <a:r>
                <a:rPr lang="en-US" b="1" dirty="0" smtClean="0"/>
                <a:t>Input</a:t>
              </a:r>
              <a:endParaRPr lang="en-US" b="1" dirty="0"/>
            </a:p>
          </p:txBody>
        </p:sp>
        <p:sp>
          <p:nvSpPr>
            <p:cNvPr id="6" name="TextBox 5"/>
            <p:cNvSpPr txBox="1"/>
            <p:nvPr/>
          </p:nvSpPr>
          <p:spPr>
            <a:xfrm>
              <a:off x="2895599" y="4771292"/>
              <a:ext cx="1928477" cy="369332"/>
            </a:xfrm>
            <a:prstGeom prst="rect">
              <a:avLst/>
            </a:prstGeom>
            <a:noFill/>
          </p:spPr>
          <p:txBody>
            <a:bodyPr wrap="none" rtlCol="0">
              <a:spAutoFit/>
            </a:bodyPr>
            <a:lstStyle/>
            <a:p>
              <a:r>
                <a:rPr lang="en-US" b="1" dirty="0" smtClean="0"/>
                <a:t>Magnification (8x)</a:t>
              </a:r>
              <a:endParaRPr lang="en-US" b="1" dirty="0"/>
            </a:p>
          </p:txBody>
        </p:sp>
        <p:sp>
          <p:nvSpPr>
            <p:cNvPr id="7" name="TextBox 6"/>
            <p:cNvSpPr txBox="1"/>
            <p:nvPr/>
          </p:nvSpPr>
          <p:spPr>
            <a:xfrm>
              <a:off x="5562600" y="4771292"/>
              <a:ext cx="1383712" cy="369332"/>
            </a:xfrm>
            <a:prstGeom prst="rect">
              <a:avLst/>
            </a:prstGeom>
            <a:noFill/>
          </p:spPr>
          <p:txBody>
            <a:bodyPr wrap="none" rtlCol="0">
              <a:spAutoFit/>
            </a:bodyPr>
            <a:lstStyle/>
            <a:p>
              <a:r>
                <a:rPr lang="en-US" b="1" dirty="0" smtClean="0"/>
                <a:t>Comparison</a:t>
              </a:r>
              <a:endParaRPr lang="en-US" b="1" dirty="0"/>
            </a:p>
          </p:txBody>
        </p:sp>
      </p:grpSp>
      <p:sp>
        <p:nvSpPr>
          <p:cNvPr id="4" name="TextBox 3"/>
          <p:cNvSpPr txBox="1"/>
          <p:nvPr/>
        </p:nvSpPr>
        <p:spPr>
          <a:xfrm>
            <a:off x="5029200" y="4462606"/>
            <a:ext cx="1777449" cy="307777"/>
          </a:xfrm>
          <a:prstGeom prst="rect">
            <a:avLst/>
          </a:prstGeom>
          <a:noFill/>
        </p:spPr>
        <p:txBody>
          <a:bodyPr wrap="square" rtlCol="0">
            <a:spAutoFit/>
          </a:bodyPr>
          <a:lstStyle/>
          <a:p>
            <a:r>
              <a:rPr lang="en-US" sz="1400" b="1" dirty="0" smtClean="0">
                <a:solidFill>
                  <a:schemeClr val="bg1"/>
                </a:solidFill>
              </a:rPr>
              <a:t>Bicubic  interpolation</a:t>
            </a:r>
            <a:endParaRPr lang="en-US" sz="1400" b="1" dirty="0">
              <a:solidFill>
                <a:schemeClr val="bg1"/>
              </a:solidFill>
            </a:endParaRPr>
          </a:p>
        </p:txBody>
      </p:sp>
      <p:cxnSp>
        <p:nvCxnSpPr>
          <p:cNvPr id="10" name="Straight Connector 9"/>
          <p:cNvCxnSpPr/>
          <p:nvPr/>
        </p:nvCxnSpPr>
        <p:spPr>
          <a:xfrm flipV="1">
            <a:off x="4456523" y="2133599"/>
            <a:ext cx="572677" cy="19418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456523" y="3429000"/>
            <a:ext cx="572677" cy="129298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322922" y="2133599"/>
            <a:ext cx="267878" cy="7226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22922" y="3200401"/>
            <a:ext cx="267878" cy="15215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6805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t>
            </a:r>
            <a:r>
              <a:rPr lang="en-US" dirty="0" smtClean="0"/>
              <a:t>oundary continuity</a:t>
            </a:r>
            <a:endParaRPr lang="en-US" dirty="0"/>
          </a:p>
        </p:txBody>
      </p:sp>
      <p:sp>
        <p:nvSpPr>
          <p:cNvPr id="16" name="TextBox 15"/>
          <p:cNvSpPr txBox="1"/>
          <p:nvPr/>
        </p:nvSpPr>
        <p:spPr>
          <a:xfrm>
            <a:off x="3759799" y="4042291"/>
            <a:ext cx="599844" cy="307777"/>
          </a:xfrm>
          <a:prstGeom prst="rect">
            <a:avLst/>
          </a:prstGeom>
          <a:noFill/>
        </p:spPr>
        <p:txBody>
          <a:bodyPr wrap="none" rtlCol="0">
            <a:spAutoFit/>
          </a:bodyPr>
          <a:lstStyle/>
          <a:p>
            <a:r>
              <a:rPr lang="en-US" sz="1400" b="1" dirty="0" smtClean="0">
                <a:solidFill>
                  <a:schemeClr val="bg1"/>
                </a:solidFill>
              </a:rPr>
              <a:t>Xia09</a:t>
            </a:r>
            <a:endParaRPr lang="en-US" sz="1400" b="1" dirty="0">
              <a:solidFill>
                <a:schemeClr val="bg1"/>
              </a:solidFill>
            </a:endParaRPr>
          </a:p>
        </p:txBody>
      </p:sp>
      <p:sp>
        <p:nvSpPr>
          <p:cNvPr id="17" name="TextBox 16"/>
          <p:cNvSpPr txBox="1"/>
          <p:nvPr/>
        </p:nvSpPr>
        <p:spPr>
          <a:xfrm>
            <a:off x="3770139" y="5142842"/>
            <a:ext cx="536750" cy="307777"/>
          </a:xfrm>
          <a:prstGeom prst="rect">
            <a:avLst/>
          </a:prstGeom>
          <a:noFill/>
        </p:spPr>
        <p:txBody>
          <a:bodyPr wrap="none" rtlCol="0">
            <a:spAutoFit/>
          </a:bodyPr>
          <a:lstStyle/>
          <a:p>
            <a:r>
              <a:rPr lang="en-US" sz="1400" b="1" dirty="0" smtClean="0">
                <a:solidFill>
                  <a:schemeClr val="bg1"/>
                </a:solidFill>
              </a:rPr>
              <a:t>Ours</a:t>
            </a:r>
            <a:endParaRPr lang="en-US" sz="1400" b="1" dirty="0">
              <a:solidFill>
                <a:schemeClr val="bg1"/>
              </a:solidFill>
            </a:endParaRPr>
          </a:p>
        </p:txBody>
      </p:sp>
      <p:grpSp>
        <p:nvGrpSpPr>
          <p:cNvPr id="14" name="Group 13"/>
          <p:cNvGrpSpPr/>
          <p:nvPr/>
        </p:nvGrpSpPr>
        <p:grpSpPr>
          <a:xfrm>
            <a:off x="1506455" y="2743200"/>
            <a:ext cx="2077946" cy="2905958"/>
            <a:chOff x="172682" y="3874888"/>
            <a:chExt cx="2077946" cy="2905958"/>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6521"/>
            <a:stretch/>
          </p:blipFill>
          <p:spPr bwMode="auto">
            <a:xfrm>
              <a:off x="172682" y="3874888"/>
              <a:ext cx="2077946" cy="259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19748" y="6473069"/>
              <a:ext cx="583814" cy="307777"/>
            </a:xfrm>
            <a:prstGeom prst="rect">
              <a:avLst/>
            </a:prstGeom>
            <a:noFill/>
          </p:spPr>
          <p:txBody>
            <a:bodyPr wrap="none" rtlCol="0">
              <a:spAutoFit/>
            </a:bodyPr>
            <a:lstStyle/>
            <a:p>
              <a:r>
                <a:rPr lang="en-US" sz="1400" b="1" dirty="0" smtClean="0"/>
                <a:t>Input</a:t>
              </a:r>
              <a:endParaRPr lang="en-US" sz="1400" b="1" dirty="0"/>
            </a:p>
          </p:txBody>
        </p:sp>
      </p:grpSp>
      <p:grpSp>
        <p:nvGrpSpPr>
          <p:cNvPr id="8" name="Group 7"/>
          <p:cNvGrpSpPr/>
          <p:nvPr/>
        </p:nvGrpSpPr>
        <p:grpSpPr>
          <a:xfrm>
            <a:off x="3886200" y="2850772"/>
            <a:ext cx="3563120" cy="2805412"/>
            <a:chOff x="3657600" y="3129853"/>
            <a:chExt cx="3563120" cy="2805412"/>
          </a:xfrm>
        </p:grpSpPr>
        <p:sp>
          <p:nvSpPr>
            <p:cNvPr id="4" name="TextBox 3"/>
            <p:cNvSpPr txBox="1"/>
            <p:nvPr/>
          </p:nvSpPr>
          <p:spPr>
            <a:xfrm>
              <a:off x="4861918" y="5596711"/>
              <a:ext cx="1047082" cy="338554"/>
            </a:xfrm>
            <a:prstGeom prst="rect">
              <a:avLst/>
            </a:prstGeom>
            <a:solidFill>
              <a:schemeClr val="bg1"/>
            </a:solidFill>
          </p:spPr>
          <p:txBody>
            <a:bodyPr wrap="none" rtlCol="0">
              <a:spAutoFit/>
            </a:bodyPr>
            <a:lstStyle/>
            <a:p>
              <a:r>
                <a:rPr lang="en-US" sz="1600" b="1" dirty="0" smtClean="0"/>
                <a:t>[Xia 2009]</a:t>
              </a:r>
              <a:endParaRPr lang="en-US" sz="1600" b="1" dirty="0"/>
            </a:p>
          </p:txBody>
        </p:sp>
        <p:grpSp>
          <p:nvGrpSpPr>
            <p:cNvPr id="7" name="Group 6"/>
            <p:cNvGrpSpPr/>
            <p:nvPr/>
          </p:nvGrpSpPr>
          <p:grpSpPr>
            <a:xfrm>
              <a:off x="3657600" y="3129853"/>
              <a:ext cx="3563120" cy="2375413"/>
              <a:chOff x="3657600" y="3129853"/>
              <a:chExt cx="3563120" cy="2375413"/>
            </a:xfrm>
          </p:grpSpPr>
          <p:pic>
            <p:nvPicPr>
              <p:cNvPr id="3074" name="Picture 2" descr="C:\Users\zicheng\Desktop\Prelim\figures\vectorization\5-c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129853"/>
                <a:ext cx="3563120" cy="2375413"/>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p:cNvCxnSpPr/>
              <p:nvPr/>
            </p:nvCxnSpPr>
            <p:spPr>
              <a:xfrm>
                <a:off x="5082895" y="5056218"/>
                <a:ext cx="391185" cy="212468"/>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p:nvGrpSpPr>
        <p:grpSpPr>
          <a:xfrm>
            <a:off x="3886200" y="2850772"/>
            <a:ext cx="3563120" cy="2805413"/>
            <a:chOff x="3657600" y="3129852"/>
            <a:chExt cx="3563120" cy="2805413"/>
          </a:xfrm>
        </p:grpSpPr>
        <p:pic>
          <p:nvPicPr>
            <p:cNvPr id="28" name="Picture 3" descr="C:\Users\zicheng\Desktop\Prelim\figures\vectorization\6-c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129852"/>
              <a:ext cx="3563120" cy="237541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954265" y="5596711"/>
              <a:ext cx="913135" cy="338554"/>
            </a:xfrm>
            <a:prstGeom prst="rect">
              <a:avLst/>
            </a:prstGeom>
            <a:solidFill>
              <a:schemeClr val="bg1"/>
            </a:solidFill>
          </p:spPr>
          <p:txBody>
            <a:bodyPr wrap="none" rtlCol="0">
              <a:spAutoFit/>
            </a:bodyPr>
            <a:lstStyle/>
            <a:p>
              <a:r>
                <a:rPr lang="en-US" sz="1600" b="1" dirty="0" smtClean="0"/>
                <a:t>   Ours    </a:t>
              </a:r>
              <a:endParaRPr lang="en-US" sz="1600" b="1" dirty="0"/>
            </a:p>
          </p:txBody>
        </p:sp>
      </p:grpSp>
      <p:sp>
        <p:nvSpPr>
          <p:cNvPr id="10" name="TextBox 9"/>
          <p:cNvSpPr txBox="1"/>
          <p:nvPr/>
        </p:nvSpPr>
        <p:spPr>
          <a:xfrm>
            <a:off x="3834048" y="5588319"/>
            <a:ext cx="3633552" cy="307777"/>
          </a:xfrm>
          <a:prstGeom prst="rect">
            <a:avLst/>
          </a:prstGeom>
          <a:noFill/>
        </p:spPr>
        <p:txBody>
          <a:bodyPr wrap="none" rtlCol="0">
            <a:spAutoFit/>
          </a:bodyPr>
          <a:lstStyle/>
          <a:p>
            <a:r>
              <a:rPr lang="en-US" sz="1400" dirty="0" smtClean="0"/>
              <a:t>(Image sharpened for a better view of artifacts)</a:t>
            </a:r>
            <a:endParaRPr lang="en-US" sz="1400" dirty="0"/>
          </a:p>
        </p:txBody>
      </p:sp>
      <p:sp>
        <p:nvSpPr>
          <p:cNvPr id="5" name="Content Placeholder 4"/>
          <p:cNvSpPr>
            <a:spLocks noGrp="1"/>
          </p:cNvSpPr>
          <p:nvPr>
            <p:ph idx="1"/>
          </p:nvPr>
        </p:nvSpPr>
        <p:spPr/>
        <p:txBody>
          <a:bodyPr/>
          <a:lstStyle/>
          <a:p>
            <a:r>
              <a:rPr lang="en-US" sz="2400" dirty="0" smtClean="0"/>
              <a:t>At least C1 except cross feature, C2 along features</a:t>
            </a:r>
          </a:p>
          <a:p>
            <a:r>
              <a:rPr lang="en-US" sz="2400" dirty="0" smtClean="0"/>
              <a:t>[</a:t>
            </a:r>
            <a:r>
              <a:rPr lang="en-US" sz="2400" i="1" dirty="0" smtClean="0">
                <a:solidFill>
                  <a:schemeClr val="tx1">
                    <a:lumMod val="75000"/>
                    <a:lumOff val="25000"/>
                  </a:schemeClr>
                </a:solidFill>
              </a:rPr>
              <a:t>Xia 2009</a:t>
            </a:r>
            <a:r>
              <a:rPr lang="en-US" sz="2400" dirty="0" smtClean="0"/>
              <a:t>] C0 across patch boundary</a:t>
            </a:r>
            <a:endParaRPr lang="en-US" dirty="0"/>
          </a:p>
        </p:txBody>
      </p:sp>
    </p:spTree>
    <p:extLst>
      <p:ext uri="{BB962C8B-B14F-4D97-AF65-F5344CB8AC3E}">
        <p14:creationId xmlns:p14="http://schemas.microsoft.com/office/powerpoint/2010/main" val="194177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Editability</a:t>
            </a:r>
            <a:endParaRPr lang="en-US" dirty="0"/>
          </a:p>
        </p:txBody>
      </p:sp>
      <p:sp>
        <p:nvSpPr>
          <p:cNvPr id="3" name="Content Placeholder 2"/>
          <p:cNvSpPr>
            <a:spLocks noGrp="1"/>
          </p:cNvSpPr>
          <p:nvPr>
            <p:ph idx="1"/>
          </p:nvPr>
        </p:nvSpPr>
        <p:spPr>
          <a:xfrm>
            <a:off x="457200" y="1219200"/>
            <a:ext cx="8229600" cy="5334000"/>
          </a:xfrm>
        </p:spPr>
        <p:txBody>
          <a:bodyPr>
            <a:normAutofit/>
          </a:bodyPr>
          <a:lstStyle/>
          <a:p>
            <a:r>
              <a:rPr lang="en-US" dirty="0" smtClean="0"/>
              <a:t>Shape editing</a:t>
            </a:r>
          </a:p>
          <a:p>
            <a:pPr lvl="1"/>
            <a:r>
              <a:rPr lang="en-US" sz="2000" dirty="0" smtClean="0"/>
              <a:t>Fast feature selection</a:t>
            </a:r>
          </a:p>
          <a:p>
            <a:pPr lvl="1"/>
            <a:r>
              <a:rPr lang="en-US" sz="2000" dirty="0" smtClean="0"/>
              <a:t>ARAP deformation </a:t>
            </a:r>
            <a:r>
              <a:rPr lang="en-US" sz="1600" dirty="0" smtClean="0">
                <a:solidFill>
                  <a:schemeClr val="tx1">
                    <a:lumMod val="65000"/>
                    <a:lumOff val="35000"/>
                  </a:schemeClr>
                </a:solidFill>
              </a:rPr>
              <a:t>[</a:t>
            </a:r>
            <a:r>
              <a:rPr lang="en-US" sz="1600" i="1" dirty="0" smtClean="0">
                <a:solidFill>
                  <a:schemeClr val="tx1">
                    <a:lumMod val="65000"/>
                    <a:lumOff val="35000"/>
                  </a:schemeClr>
                </a:solidFill>
              </a:rPr>
              <a:t>Igarashi 2005</a:t>
            </a:r>
            <a:r>
              <a:rPr lang="en-US" sz="1600" dirty="0" smtClean="0">
                <a:solidFill>
                  <a:schemeClr val="tx1">
                    <a:lumMod val="65000"/>
                    <a:lumOff val="35000"/>
                  </a:schemeClr>
                </a:solidFill>
              </a:rPr>
              <a:t>]</a:t>
            </a:r>
          </a:p>
          <a:p>
            <a:endParaRPr lang="en-US" dirty="0"/>
          </a:p>
          <a:p>
            <a:endParaRPr lang="en-US" dirty="0" smtClean="0"/>
          </a:p>
          <a:p>
            <a:endParaRPr lang="en-US" sz="2800" dirty="0" smtClean="0"/>
          </a:p>
        </p:txBody>
      </p:sp>
      <p:grpSp>
        <p:nvGrpSpPr>
          <p:cNvPr id="22" name="Group 21"/>
          <p:cNvGrpSpPr/>
          <p:nvPr/>
        </p:nvGrpSpPr>
        <p:grpSpPr>
          <a:xfrm>
            <a:off x="838199" y="3274626"/>
            <a:ext cx="4098188" cy="2362201"/>
            <a:chOff x="4234229" y="2403231"/>
            <a:chExt cx="3276600" cy="2092569"/>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7643" b="-2075"/>
            <a:stretch/>
          </p:blipFill>
          <p:spPr bwMode="auto">
            <a:xfrm>
              <a:off x="4234229" y="2403231"/>
              <a:ext cx="3276600" cy="195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4477924" y="4218801"/>
              <a:ext cx="1516697" cy="276999"/>
            </a:xfrm>
            <a:prstGeom prst="rect">
              <a:avLst/>
            </a:prstGeom>
            <a:noFill/>
          </p:spPr>
          <p:txBody>
            <a:bodyPr wrap="none" rtlCol="0">
              <a:spAutoFit/>
            </a:bodyPr>
            <a:lstStyle/>
            <a:p>
              <a:r>
                <a:rPr lang="en-US" sz="1200" b="1" dirty="0" smtClean="0"/>
                <a:t>Control mesh (input)</a:t>
              </a:r>
              <a:endParaRPr lang="en-US" sz="1200" b="1" dirty="0"/>
            </a:p>
          </p:txBody>
        </p:sp>
        <p:sp>
          <p:nvSpPr>
            <p:cNvPr id="34" name="TextBox 33"/>
            <p:cNvSpPr txBox="1"/>
            <p:nvPr/>
          </p:nvSpPr>
          <p:spPr>
            <a:xfrm>
              <a:off x="6015447" y="4218801"/>
              <a:ext cx="1325892" cy="245381"/>
            </a:xfrm>
            <a:prstGeom prst="rect">
              <a:avLst/>
            </a:prstGeom>
            <a:noFill/>
          </p:spPr>
          <p:txBody>
            <a:bodyPr wrap="square" rtlCol="0">
              <a:spAutoFit/>
            </a:bodyPr>
            <a:lstStyle/>
            <a:p>
              <a:r>
                <a:rPr lang="en-US" sz="1200" b="1" dirty="0" smtClean="0"/>
                <a:t>Control mesh (shape3)</a:t>
              </a:r>
              <a:endParaRPr lang="en-US" sz="1200" b="1" dirty="0"/>
            </a:p>
          </p:txBody>
        </p:sp>
      </p:grpSp>
      <p:pic>
        <p:nvPicPr>
          <p:cNvPr id="1027" name="Picture 3" descr="C:\Users\zicheng\Desktop\Prelim\figures\redpepper_x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027" y="1793299"/>
            <a:ext cx="300037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zicheng\Desktop\Prelim\figures\redpepper_shape_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8026" y="1793298"/>
            <a:ext cx="300037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zicheng\Desktop\Prelim\figures\redpepper_shape_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8027" y="1793297"/>
            <a:ext cx="300037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zicheng\Desktop\Prelim\figures\redpepper_shape_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8025" y="1793296"/>
            <a:ext cx="3000375"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824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fade">
                                      <p:cBhvr>
                                        <p:cTn id="17" dur="5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editing (more)</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pic>
        <p:nvPicPr>
          <p:cNvPr id="2050" name="Picture 2" descr="C:\Users\zicheng\Desktop\Prelim\figures\flower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54200"/>
            <a:ext cx="4276725" cy="33432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zicheng\Desktop\Prelim\figures\flower2_shape1_residu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520" y="1854200"/>
            <a:ext cx="4276725" cy="33432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zicheng\Desktop\Prelim\figures\flower2_shape2_residu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854200"/>
            <a:ext cx="4276725" cy="3343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zicheng\Desktop\Prelim\figures\flower2_shape3_residu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859280"/>
            <a:ext cx="4276725"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788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Editability</a:t>
            </a:r>
            <a:endParaRPr lang="en-US" dirty="0"/>
          </a:p>
        </p:txBody>
      </p:sp>
      <p:sp>
        <p:nvSpPr>
          <p:cNvPr id="3" name="Content Placeholder 2"/>
          <p:cNvSpPr>
            <a:spLocks noGrp="1"/>
          </p:cNvSpPr>
          <p:nvPr>
            <p:ph idx="1"/>
          </p:nvPr>
        </p:nvSpPr>
        <p:spPr>
          <a:xfrm>
            <a:off x="457200" y="1219200"/>
            <a:ext cx="8229600" cy="5334000"/>
          </a:xfrm>
        </p:spPr>
        <p:txBody>
          <a:bodyPr>
            <a:normAutofit/>
          </a:bodyPr>
          <a:lstStyle/>
          <a:p>
            <a:r>
              <a:rPr lang="en-US" dirty="0" smtClean="0"/>
              <a:t>Color editing</a:t>
            </a:r>
            <a:endParaRPr lang="en-US" dirty="0"/>
          </a:p>
          <a:p>
            <a:pPr lvl="1"/>
            <a:r>
              <a:rPr lang="en-US" sz="2000" dirty="0" smtClean="0"/>
              <a:t>Blend</a:t>
            </a:r>
          </a:p>
          <a:p>
            <a:pPr lvl="1"/>
            <a:r>
              <a:rPr lang="en-US" sz="2000" dirty="0" smtClean="0"/>
              <a:t>Transform</a:t>
            </a:r>
          </a:p>
        </p:txBody>
      </p:sp>
      <p:pic>
        <p:nvPicPr>
          <p:cNvPr id="2050" name="Picture 2" descr="C:\Users\zicheng\Desktop\Prelim\figures\green_vec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007225"/>
            <a:ext cx="2673350" cy="3987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zicheng\Desktop\Prelim\figures\green_vect_col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007538"/>
            <a:ext cx="2673350" cy="39871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zicheng\Desktop\Prelim\figures\vectorization\tulip_vect.PNG"/>
          <p:cNvPicPr>
            <a:picLocks noChangeAspect="1" noChangeArrowheads="1"/>
          </p:cNvPicPr>
          <p:nvPr/>
        </p:nvPicPr>
        <p:blipFill rotWithShape="1">
          <a:blip r:embed="rId5">
            <a:extLst>
              <a:ext uri="{28A0092B-C50C-407E-A947-70E740481C1C}">
                <a14:useLocalDpi xmlns:a14="http://schemas.microsoft.com/office/drawing/2010/main" val="0"/>
              </a:ext>
            </a:extLst>
          </a:blip>
          <a:srcRect b="11213"/>
          <a:stretch/>
        </p:blipFill>
        <p:spPr bwMode="auto">
          <a:xfrm>
            <a:off x="4114800" y="1829615"/>
            <a:ext cx="3124200" cy="50283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zicheng\Desktop\Prelim\figures\vectorization\t_m2_color2.PNG"/>
          <p:cNvPicPr>
            <a:picLocks noChangeAspect="1" noChangeArrowheads="1"/>
          </p:cNvPicPr>
          <p:nvPr/>
        </p:nvPicPr>
        <p:blipFill rotWithShape="1">
          <a:blip r:embed="rId6">
            <a:extLst>
              <a:ext uri="{28A0092B-C50C-407E-A947-70E740481C1C}">
                <a14:useLocalDpi xmlns:a14="http://schemas.microsoft.com/office/drawing/2010/main" val="0"/>
              </a:ext>
            </a:extLst>
          </a:blip>
          <a:srcRect b="11212"/>
          <a:stretch/>
        </p:blipFill>
        <p:spPr bwMode="auto">
          <a:xfrm>
            <a:off x="4114800" y="1829615"/>
            <a:ext cx="3124200" cy="5028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zicheng\Desktop\Prelim\figures\vectorization\t_m1_color4.PNG"/>
          <p:cNvPicPr>
            <a:picLocks noChangeAspect="1" noChangeArrowheads="1"/>
          </p:cNvPicPr>
          <p:nvPr/>
        </p:nvPicPr>
        <p:blipFill rotWithShape="1">
          <a:blip r:embed="rId7">
            <a:extLst>
              <a:ext uri="{28A0092B-C50C-407E-A947-70E740481C1C}">
                <a14:useLocalDpi xmlns:a14="http://schemas.microsoft.com/office/drawing/2010/main" val="0"/>
              </a:ext>
            </a:extLst>
          </a:blip>
          <a:srcRect b="11213"/>
          <a:stretch/>
        </p:blipFill>
        <p:spPr bwMode="auto">
          <a:xfrm>
            <a:off x="4114800" y="1829615"/>
            <a:ext cx="3124200" cy="502838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zicheng\Desktop\Prelim\figures\vectorization\t_m1_color2.PNG"/>
          <p:cNvPicPr>
            <a:picLocks noChangeAspect="1" noChangeArrowheads="1"/>
          </p:cNvPicPr>
          <p:nvPr/>
        </p:nvPicPr>
        <p:blipFill rotWithShape="1">
          <a:blip r:embed="rId8">
            <a:extLst>
              <a:ext uri="{28A0092B-C50C-407E-A947-70E740481C1C}">
                <a14:useLocalDpi xmlns:a14="http://schemas.microsoft.com/office/drawing/2010/main" val="0"/>
              </a:ext>
            </a:extLst>
          </a:blip>
          <a:srcRect b="11213"/>
          <a:stretch/>
        </p:blipFill>
        <p:spPr bwMode="auto">
          <a:xfrm>
            <a:off x="4114800" y="1829615"/>
            <a:ext cx="3124200" cy="502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723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fade">
                                      <p:cBhvr>
                                        <p:cTn id="4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editing</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grpSp>
        <p:nvGrpSpPr>
          <p:cNvPr id="7" name="Group 6"/>
          <p:cNvGrpSpPr/>
          <p:nvPr/>
        </p:nvGrpSpPr>
        <p:grpSpPr>
          <a:xfrm>
            <a:off x="2895601" y="1752600"/>
            <a:ext cx="3403733" cy="3962400"/>
            <a:chOff x="2895498" y="1628557"/>
            <a:chExt cx="2859087" cy="3465175"/>
          </a:xfrm>
        </p:grpSpPr>
        <p:sp>
          <p:nvSpPr>
            <p:cNvPr id="5" name="TextBox 4"/>
            <p:cNvSpPr txBox="1"/>
            <p:nvPr/>
          </p:nvSpPr>
          <p:spPr>
            <a:xfrm>
              <a:off x="4038600" y="4724400"/>
              <a:ext cx="696024" cy="369332"/>
            </a:xfrm>
            <a:prstGeom prst="rect">
              <a:avLst/>
            </a:prstGeom>
            <a:solidFill>
              <a:schemeClr val="bg1"/>
            </a:solidFill>
          </p:spPr>
          <p:txBody>
            <a:bodyPr wrap="none" rtlCol="0">
              <a:spAutoFit/>
            </a:bodyPr>
            <a:lstStyle/>
            <a:p>
              <a:r>
                <a:rPr lang="en-US" b="1" dirty="0" smtClean="0"/>
                <a:t>Input</a:t>
              </a:r>
              <a:endParaRPr lang="en-US" b="1" dirty="0"/>
            </a:p>
          </p:txBody>
        </p:sp>
        <p:pic>
          <p:nvPicPr>
            <p:cNvPr id="21506" name="Picture 2" descr="C:\Users\zicheng\Desktop\Prelim\figures\face_ve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498" y="1628557"/>
              <a:ext cx="2859087" cy="3034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3" name="Picture 9" descr="C:\Users\zicheng\Desktop\Prelim\figures\facemesh_alph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760485"/>
            <a:ext cx="3392424" cy="345012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2895600" y="1760485"/>
            <a:ext cx="3403734" cy="4052754"/>
            <a:chOff x="2977934" y="1645455"/>
            <a:chExt cx="2843111" cy="3511415"/>
          </a:xfrm>
        </p:grpSpPr>
        <p:pic>
          <p:nvPicPr>
            <p:cNvPr id="26" name="Picture 3" descr="C:\Users\zicheng\Desktop\Prelim\figures\face_shape_c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934" y="1645455"/>
              <a:ext cx="2843111" cy="300607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307056" y="4676871"/>
              <a:ext cx="2163569" cy="479999"/>
            </a:xfrm>
            <a:prstGeom prst="rect">
              <a:avLst/>
            </a:prstGeom>
            <a:solidFill>
              <a:schemeClr val="bg1"/>
            </a:solidFill>
          </p:spPr>
          <p:txBody>
            <a:bodyPr wrap="none" rtlCol="0">
              <a:spAutoFit/>
            </a:bodyPr>
            <a:lstStyle/>
            <a:p>
              <a:pPr algn="ctr"/>
              <a:r>
                <a:rPr lang="en-US" b="1" dirty="0" smtClean="0"/>
                <a:t>Edit result </a:t>
              </a:r>
            </a:p>
            <a:p>
              <a:pPr algn="ctr"/>
              <a:r>
                <a:rPr lang="en-US" sz="1200" dirty="0" smtClean="0"/>
                <a:t>(Edited parts: lips, eyes, and eye brow)</a:t>
              </a:r>
              <a:endParaRPr lang="en-US" sz="1200" dirty="0"/>
            </a:p>
          </p:txBody>
        </p:sp>
      </p:grpSp>
    </p:spTree>
    <p:extLst>
      <p:ext uri="{BB962C8B-B14F-4D97-AF65-F5344CB8AC3E}">
        <p14:creationId xmlns:p14="http://schemas.microsoft.com/office/powerpoint/2010/main" val="1155294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3"/>
                                        </p:tgtEl>
                                        <p:attrNameLst>
                                          <p:attrName>style.visibility</p:attrName>
                                        </p:attrNameLst>
                                      </p:cBhvr>
                                      <p:to>
                                        <p:strVal val="visible"/>
                                      </p:to>
                                    </p:set>
                                    <p:animEffect transition="in" filter="fade">
                                      <p:cBhvr>
                                        <p:cTn id="12" dur="300"/>
                                        <p:tgtEl>
                                          <p:spTgt spid="10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3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Image stylization</a:t>
            </a:r>
            <a:endParaRPr lang="en-US" dirty="0"/>
          </a:p>
        </p:txBody>
      </p:sp>
      <p:sp>
        <p:nvSpPr>
          <p:cNvPr id="3" name="Content Placeholder 2"/>
          <p:cNvSpPr>
            <a:spLocks noGrp="1"/>
          </p:cNvSpPr>
          <p:nvPr>
            <p:ph idx="1"/>
          </p:nvPr>
        </p:nvSpPr>
        <p:spPr>
          <a:xfrm>
            <a:off x="457200" y="1219200"/>
            <a:ext cx="8229600" cy="5334000"/>
          </a:xfrm>
        </p:spPr>
        <p:txBody>
          <a:bodyPr>
            <a:normAutofit/>
          </a:bodyPr>
          <a:lstStyle/>
          <a:p>
            <a:pPr marL="0" indent="0">
              <a:buNone/>
            </a:pPr>
            <a:endParaRPr lang="en-US" dirty="0"/>
          </a:p>
          <a:p>
            <a:endParaRPr lang="en-US" dirty="0" smtClean="0"/>
          </a:p>
          <a:p>
            <a:endParaRPr lang="en-US" dirty="0"/>
          </a:p>
          <a:p>
            <a:endParaRPr lang="en-US" dirty="0" smtClean="0"/>
          </a:p>
          <a:p>
            <a:endParaRPr lang="en-US" dirty="0" smtClean="0"/>
          </a:p>
        </p:txBody>
      </p:sp>
      <p:grpSp>
        <p:nvGrpSpPr>
          <p:cNvPr id="5" name="Group 4"/>
          <p:cNvGrpSpPr/>
          <p:nvPr/>
        </p:nvGrpSpPr>
        <p:grpSpPr>
          <a:xfrm>
            <a:off x="2133811" y="1943176"/>
            <a:ext cx="5236887" cy="3241526"/>
            <a:chOff x="1995720" y="2057400"/>
            <a:chExt cx="5236887" cy="3241526"/>
          </a:xfrm>
        </p:grpSpPr>
        <p:pic>
          <p:nvPicPr>
            <p:cNvPr id="7171" name="Picture 3" descr="C:\Users\zicheng\Desktop\Prelim\figures\ita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720" y="2057400"/>
              <a:ext cx="4351337" cy="32415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36583" y="4708519"/>
              <a:ext cx="696024" cy="369332"/>
            </a:xfrm>
            <a:prstGeom prst="rect">
              <a:avLst/>
            </a:prstGeom>
            <a:solidFill>
              <a:schemeClr val="bg1"/>
            </a:solidFill>
          </p:spPr>
          <p:txBody>
            <a:bodyPr wrap="none" rtlCol="0">
              <a:spAutoFit/>
            </a:bodyPr>
            <a:lstStyle/>
            <a:p>
              <a:r>
                <a:rPr lang="en-US" b="1" dirty="0" smtClean="0"/>
                <a:t>Input</a:t>
              </a:r>
              <a:endParaRPr lang="en-US" b="1" dirty="0"/>
            </a:p>
          </p:txBody>
        </p:sp>
      </p:grpSp>
      <p:grpSp>
        <p:nvGrpSpPr>
          <p:cNvPr id="6" name="Group 5"/>
          <p:cNvGrpSpPr/>
          <p:nvPr/>
        </p:nvGrpSpPr>
        <p:grpSpPr>
          <a:xfrm>
            <a:off x="2133811" y="1943176"/>
            <a:ext cx="5438630" cy="3241526"/>
            <a:chOff x="2133811" y="2209800"/>
            <a:chExt cx="5438630" cy="3241526"/>
          </a:xfrm>
        </p:grpSpPr>
        <p:pic>
          <p:nvPicPr>
            <p:cNvPr id="11" name="Picture 4" descr="C:\Users\zicheng\Desktop\Prelim\figures\italy_strok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811" y="2209800"/>
              <a:ext cx="4351337" cy="32415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51483" y="4860919"/>
              <a:ext cx="920958" cy="369332"/>
            </a:xfrm>
            <a:prstGeom prst="rect">
              <a:avLst/>
            </a:prstGeom>
            <a:solidFill>
              <a:schemeClr val="bg1"/>
            </a:solidFill>
          </p:spPr>
          <p:txBody>
            <a:bodyPr wrap="none" rtlCol="0">
              <a:spAutoFit/>
            </a:bodyPr>
            <a:lstStyle/>
            <a:p>
              <a:r>
                <a:rPr lang="en-US" b="1" dirty="0" smtClean="0"/>
                <a:t>Stylized</a:t>
              </a:r>
              <a:endParaRPr lang="en-US" b="1" dirty="0"/>
            </a:p>
          </p:txBody>
        </p:sp>
      </p:grpSp>
      <p:grpSp>
        <p:nvGrpSpPr>
          <p:cNvPr id="7" name="Group 6"/>
          <p:cNvGrpSpPr/>
          <p:nvPr/>
        </p:nvGrpSpPr>
        <p:grpSpPr>
          <a:xfrm>
            <a:off x="1219200" y="1676400"/>
            <a:ext cx="7049265" cy="4686376"/>
            <a:chOff x="1319859" y="1866824"/>
            <a:chExt cx="7049265" cy="4686376"/>
          </a:xfrm>
        </p:grpSpPr>
        <p:pic>
          <p:nvPicPr>
            <p:cNvPr id="13" name="Picture 5" descr="C:\Users\zicheng\Desktop\Prelim\figures\georgi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9859" y="1866824"/>
              <a:ext cx="6252581" cy="46863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673100" y="5955268"/>
              <a:ext cx="696024" cy="369332"/>
            </a:xfrm>
            <a:prstGeom prst="rect">
              <a:avLst/>
            </a:prstGeom>
            <a:solidFill>
              <a:schemeClr val="bg1"/>
            </a:solidFill>
          </p:spPr>
          <p:txBody>
            <a:bodyPr wrap="none" rtlCol="0">
              <a:spAutoFit/>
            </a:bodyPr>
            <a:lstStyle/>
            <a:p>
              <a:r>
                <a:rPr lang="en-US" b="1" dirty="0" smtClean="0"/>
                <a:t>Input</a:t>
              </a:r>
              <a:endParaRPr lang="en-US" b="1" dirty="0"/>
            </a:p>
          </p:txBody>
        </p:sp>
      </p:grpSp>
      <p:grpSp>
        <p:nvGrpSpPr>
          <p:cNvPr id="9" name="Group 8"/>
          <p:cNvGrpSpPr/>
          <p:nvPr/>
        </p:nvGrpSpPr>
        <p:grpSpPr>
          <a:xfrm>
            <a:off x="1219200" y="1676400"/>
            <a:ext cx="7602060" cy="4723107"/>
            <a:chOff x="1219202" y="1943024"/>
            <a:chExt cx="7602060" cy="4723107"/>
          </a:xfrm>
        </p:grpSpPr>
        <p:sp>
          <p:nvSpPr>
            <p:cNvPr id="21" name="TextBox 20"/>
            <p:cNvSpPr txBox="1"/>
            <p:nvPr/>
          </p:nvSpPr>
          <p:spPr>
            <a:xfrm>
              <a:off x="7507226" y="6019800"/>
              <a:ext cx="1314036" cy="646331"/>
            </a:xfrm>
            <a:prstGeom prst="rect">
              <a:avLst/>
            </a:prstGeom>
            <a:solidFill>
              <a:schemeClr val="bg1"/>
            </a:solidFill>
          </p:spPr>
          <p:txBody>
            <a:bodyPr wrap="square" rtlCol="0">
              <a:spAutoFit/>
            </a:bodyPr>
            <a:lstStyle/>
            <a:p>
              <a:r>
                <a:rPr lang="en-US" b="1" dirty="0" smtClean="0"/>
                <a:t>Stylized</a:t>
              </a:r>
            </a:p>
            <a:p>
              <a:r>
                <a:rPr lang="en-US" b="1" dirty="0" smtClean="0"/>
                <a:t>[Liao 2012]</a:t>
              </a:r>
              <a:endParaRPr lang="en-US" b="1" dirty="0"/>
            </a:p>
          </p:txBody>
        </p:sp>
        <p:pic>
          <p:nvPicPr>
            <p:cNvPr id="22" name="Picture 6" descr="C:\Users\zicheng\Desktop\Prelim\figures\georgio_style1_strok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2" y="1943024"/>
              <a:ext cx="6252579" cy="4686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1219200" y="1678668"/>
            <a:ext cx="7736201" cy="4723107"/>
            <a:chOff x="1219632" y="1943023"/>
            <a:chExt cx="7736201" cy="4723107"/>
          </a:xfrm>
        </p:grpSpPr>
        <p:pic>
          <p:nvPicPr>
            <p:cNvPr id="23" name="Picture 2" descr="C:\Users\zicheng\Desktop\Prelim\figures\georgio_comparis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632" y="1943023"/>
              <a:ext cx="6252579" cy="468637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508033" y="6019799"/>
              <a:ext cx="1447800" cy="646331"/>
            </a:xfrm>
            <a:prstGeom prst="rect">
              <a:avLst/>
            </a:prstGeom>
            <a:solidFill>
              <a:schemeClr val="bg1"/>
            </a:solidFill>
          </p:spPr>
          <p:txBody>
            <a:bodyPr wrap="square" rtlCol="0">
              <a:spAutoFit/>
            </a:bodyPr>
            <a:lstStyle/>
            <a:p>
              <a:r>
                <a:rPr lang="en-US" b="1" dirty="0" smtClean="0"/>
                <a:t>Stylized</a:t>
              </a:r>
            </a:p>
            <a:p>
              <a:r>
                <a:rPr lang="en-US" b="1" dirty="0" smtClean="0"/>
                <a:t>[DeCarlo 02]</a:t>
              </a:r>
              <a:endParaRPr lang="en-US" b="1" dirty="0"/>
            </a:p>
          </p:txBody>
        </p:sp>
      </p:grpSp>
    </p:spTree>
    <p:extLst>
      <p:ext uri="{BB962C8B-B14F-4D97-AF65-F5344CB8AC3E}">
        <p14:creationId xmlns:p14="http://schemas.microsoft.com/office/powerpoint/2010/main" val="15228456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1331" y="1066800"/>
            <a:ext cx="990600" cy="1283014"/>
          </a:xfrm>
          <a:prstGeom prst="rect">
            <a:avLst/>
          </a:prstGeom>
        </p:spPr>
      </p:pic>
      <p:grpSp>
        <p:nvGrpSpPr>
          <p:cNvPr id="3" name="Group 2"/>
          <p:cNvGrpSpPr/>
          <p:nvPr/>
        </p:nvGrpSpPr>
        <p:grpSpPr>
          <a:xfrm>
            <a:off x="3657600" y="1066800"/>
            <a:ext cx="3733800" cy="5353110"/>
            <a:chOff x="3657600" y="1066800"/>
            <a:chExt cx="3733800" cy="535311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066800"/>
              <a:ext cx="3733800" cy="4849091"/>
            </a:xfrm>
            <a:prstGeom prst="rect">
              <a:avLst/>
            </a:prstGeom>
          </p:spPr>
        </p:pic>
        <p:sp>
          <p:nvSpPr>
            <p:cNvPr id="2" name="TextBox 1"/>
            <p:cNvSpPr txBox="1"/>
            <p:nvPr/>
          </p:nvSpPr>
          <p:spPr>
            <a:xfrm>
              <a:off x="4769252" y="6019800"/>
              <a:ext cx="1402948" cy="400110"/>
            </a:xfrm>
            <a:prstGeom prst="rect">
              <a:avLst/>
            </a:prstGeom>
            <a:noFill/>
          </p:spPr>
          <p:txBody>
            <a:bodyPr wrap="none" rtlCol="0">
              <a:spAutoFit/>
            </a:bodyPr>
            <a:lstStyle/>
            <a:p>
              <a:r>
                <a:rPr lang="en-US" sz="2000" b="1" dirty="0" smtClean="0"/>
                <a:t>Pixel image</a:t>
              </a:r>
              <a:endParaRPr lang="en-US" sz="2000" b="1" dirty="0"/>
            </a:p>
          </p:txBody>
        </p:sp>
      </p:grpSp>
      <p:grpSp>
        <p:nvGrpSpPr>
          <p:cNvPr id="4" name="Group 3"/>
          <p:cNvGrpSpPr/>
          <p:nvPr/>
        </p:nvGrpSpPr>
        <p:grpSpPr>
          <a:xfrm>
            <a:off x="3657600" y="1069848"/>
            <a:ext cx="3733800" cy="5350062"/>
            <a:chOff x="3657600" y="1069848"/>
            <a:chExt cx="3733800" cy="5350062"/>
          </a:xfrm>
        </p:grpSpPr>
        <p:sp>
          <p:nvSpPr>
            <p:cNvPr id="8" name="TextBox 7"/>
            <p:cNvSpPr txBox="1"/>
            <p:nvPr/>
          </p:nvSpPr>
          <p:spPr>
            <a:xfrm>
              <a:off x="4726912" y="6019800"/>
              <a:ext cx="1597688" cy="400110"/>
            </a:xfrm>
            <a:prstGeom prst="rect">
              <a:avLst/>
            </a:prstGeom>
            <a:solidFill>
              <a:schemeClr val="bg1"/>
            </a:solidFill>
          </p:spPr>
          <p:txBody>
            <a:bodyPr wrap="none" rtlCol="0">
              <a:spAutoFit/>
            </a:bodyPr>
            <a:lstStyle/>
            <a:p>
              <a:r>
                <a:rPr lang="en-US" sz="2000" b="1" dirty="0" smtClean="0"/>
                <a:t>Vector image</a:t>
              </a:r>
              <a:endParaRPr lang="en-US" sz="2000" b="1"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1069848"/>
              <a:ext cx="3733800" cy="4835974"/>
            </a:xfrm>
            <a:prstGeom prst="rect">
              <a:avLst/>
            </a:prstGeom>
          </p:spPr>
        </p:pic>
      </p:grpSp>
    </p:spTree>
    <p:extLst>
      <p:ext uri="{BB962C8B-B14F-4D97-AF65-F5344CB8AC3E}">
        <p14:creationId xmlns:p14="http://schemas.microsoft.com/office/powerpoint/2010/main" val="59531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Combined effects</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pic>
        <p:nvPicPr>
          <p:cNvPr id="3074" name="Picture 2" descr="C:\Users\zicheng\Desktop\Prelim\figures\flower_appro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908048"/>
            <a:ext cx="4343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zicheng\Desktop\Prelim\figures\flower_sha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552" y="1908048"/>
            <a:ext cx="4343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zicheng\Desktop\Prelim\figures\flower_shape_strok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552" y="1905000"/>
            <a:ext cx="4343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zicheng\Desktop\Prelim\figures\flower_shape_stroke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1552" y="1905000"/>
            <a:ext cx="4343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zicheng\Desktop\Prelim\figures\flower_shape_stroke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552" y="1905000"/>
            <a:ext cx="4343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zicheng\Desktop\Prelim\figures\flower_shape_stroke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1552" y="1905000"/>
            <a:ext cx="4343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605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9"/>
                                        </p:tgtEl>
                                        <p:attrNameLst>
                                          <p:attrName>style.visibility</p:attrName>
                                        </p:attrNameLst>
                                      </p:cBhvr>
                                      <p:to>
                                        <p:strVal val="visible"/>
                                      </p:to>
                                    </p:set>
                                    <p:animEffect transition="in" filter="fade">
                                      <p:cBhvr>
                                        <p:cTn id="22" dur="500"/>
                                        <p:tgtEl>
                                          <p:spTgt spid="30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500"/>
                                        <p:tgtEl>
                                          <p:spTgt spid="30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81"/>
                                        </p:tgtEl>
                                        <p:attrNameLst>
                                          <p:attrName>style.visibility</p:attrName>
                                        </p:attrNameLst>
                                      </p:cBhvr>
                                      <p:to>
                                        <p:strVal val="visible"/>
                                      </p:to>
                                    </p:set>
                                    <p:animEffect transition="in" filter="fade">
                                      <p:cBhvr>
                                        <p:cTn id="32"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Multiresolution representation</a:t>
            </a:r>
            <a:endParaRPr lang="en-US" dirty="0"/>
          </a:p>
        </p:txBody>
      </p:sp>
      <p:sp>
        <p:nvSpPr>
          <p:cNvPr id="3" name="Content Placeholder 2"/>
          <p:cNvSpPr>
            <a:spLocks noGrp="1"/>
          </p:cNvSpPr>
          <p:nvPr>
            <p:ph idx="1"/>
          </p:nvPr>
        </p:nvSpPr>
        <p:spPr>
          <a:xfrm>
            <a:off x="457200" y="1600200"/>
            <a:ext cx="8229600" cy="4724400"/>
          </a:xfrm>
        </p:spPr>
        <p:txBody>
          <a:bodyPr>
            <a:normAutofit fontScale="70000" lnSpcReduction="20000"/>
          </a:bodyPr>
          <a:lstStyle/>
          <a:p>
            <a:pPr lvl="1">
              <a:lnSpc>
                <a:spcPct val="130000"/>
              </a:lnSpc>
            </a:pPr>
            <a:r>
              <a:rPr lang="en-US" dirty="0" smtClean="0"/>
              <a:t>Level-of-detail control</a:t>
            </a:r>
          </a:p>
          <a:p>
            <a:pPr lvl="1">
              <a:lnSpc>
                <a:spcPct val="130000"/>
              </a:lnSpc>
            </a:pPr>
            <a:r>
              <a:rPr lang="en-US" dirty="0" smtClean="0"/>
              <a:t>Signal processing</a:t>
            </a:r>
            <a:endParaRPr lang="en-US" dirty="0"/>
          </a:p>
          <a:p>
            <a:pPr lvl="1"/>
            <a:endParaRPr lang="en-US" dirty="0" smtClean="0"/>
          </a:p>
          <a:p>
            <a:r>
              <a:rPr lang="en-US" dirty="0" smtClean="0">
                <a:solidFill>
                  <a:schemeClr val="bg1"/>
                </a:solidFill>
              </a:rPr>
              <a:t>submission]</a:t>
            </a:r>
            <a:endParaRPr lang="en-US" dirty="0">
              <a:solidFill>
                <a:schemeClr val="bg1"/>
              </a:solidFill>
            </a:endParaRPr>
          </a:p>
        </p:txBody>
      </p:sp>
      <p:grpSp>
        <p:nvGrpSpPr>
          <p:cNvPr id="11" name="Group 10"/>
          <p:cNvGrpSpPr/>
          <p:nvPr/>
        </p:nvGrpSpPr>
        <p:grpSpPr>
          <a:xfrm>
            <a:off x="1143000" y="2971802"/>
            <a:ext cx="6629400" cy="2971798"/>
            <a:chOff x="822960" y="3048000"/>
            <a:chExt cx="6949440" cy="3200398"/>
          </a:xfrm>
        </p:grpSpPr>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34653"/>
              <a:ext cx="3200400" cy="266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018105" y="4443044"/>
              <a:ext cx="567784" cy="523220"/>
            </a:xfrm>
            <a:prstGeom prst="rect">
              <a:avLst/>
            </a:prstGeom>
            <a:noFill/>
          </p:spPr>
          <p:txBody>
            <a:bodyPr wrap="none" rtlCol="0">
              <a:spAutoFit/>
            </a:bodyPr>
            <a:lstStyle/>
            <a:p>
              <a:pPr marL="0" lvl="1"/>
              <a:r>
                <a:rPr lang="en-US" sz="2800" dirty="0" smtClean="0">
                  <a:sym typeface="Wingdings" pitchFamily="2" charset="2"/>
                </a:rPr>
                <a:t></a:t>
              </a:r>
              <a:endParaRPr lang="en-US" sz="2800" dirty="0"/>
            </a:p>
          </p:txBody>
        </p:sp>
        <p:grpSp>
          <p:nvGrpSpPr>
            <p:cNvPr id="14" name="Group 13"/>
            <p:cNvGrpSpPr/>
            <p:nvPr/>
          </p:nvGrpSpPr>
          <p:grpSpPr>
            <a:xfrm>
              <a:off x="822960" y="3048000"/>
              <a:ext cx="3291840" cy="3200398"/>
              <a:chOff x="4267199" y="2817816"/>
              <a:chExt cx="3222881" cy="3200398"/>
            </a:xfrm>
          </p:grpSpPr>
          <p:pic>
            <p:nvPicPr>
              <p:cNvPr id="21" name="Picture 6" descr="C:\Users\zicheng\Desktop\Prelim\figures\pricinples\flower3_f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199" y="2817816"/>
                <a:ext cx="3222881" cy="32003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Users\zicheng\Desktop\Prelim\figures\pricinples\mesh_mask.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05"/>
              <a:stretch/>
            </p:blipFill>
            <p:spPr bwMode="auto">
              <a:xfrm>
                <a:off x="4443755" y="2980944"/>
                <a:ext cx="2951242" cy="3035507"/>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981772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Progressive representation</a:t>
            </a:r>
            <a:endParaRPr lang="en-US" dirty="0"/>
          </a:p>
        </p:txBody>
      </p:sp>
      <p:sp>
        <p:nvSpPr>
          <p:cNvPr id="3" name="Content Placeholder 2"/>
          <p:cNvSpPr>
            <a:spLocks noGrp="1"/>
          </p:cNvSpPr>
          <p:nvPr>
            <p:ph idx="1"/>
          </p:nvPr>
        </p:nvSpPr>
        <p:spPr>
          <a:xfrm>
            <a:off x="457200" y="1600200"/>
            <a:ext cx="8229600" cy="4724400"/>
          </a:xfrm>
        </p:spPr>
        <p:txBody>
          <a:bodyPr>
            <a:normAutofit fontScale="70000" lnSpcReduction="20000"/>
          </a:bodyPr>
          <a:lstStyle/>
          <a:p>
            <a:r>
              <a:rPr lang="en-US" sz="4000" dirty="0" smtClean="0"/>
              <a:t>Background</a:t>
            </a:r>
          </a:p>
          <a:p>
            <a:pPr lvl="1"/>
            <a:r>
              <a:rPr lang="en-US" sz="3400" dirty="0" smtClean="0"/>
              <a:t>Image pyramid </a:t>
            </a:r>
            <a:r>
              <a:rPr lang="en-US" sz="2300" dirty="0">
                <a:solidFill>
                  <a:schemeClr val="tx1">
                    <a:lumMod val="65000"/>
                    <a:lumOff val="35000"/>
                  </a:schemeClr>
                </a:solidFill>
              </a:rPr>
              <a:t>[</a:t>
            </a:r>
            <a:r>
              <a:rPr lang="en-US" sz="2300" i="1" dirty="0">
                <a:solidFill>
                  <a:schemeClr val="tx1">
                    <a:lumMod val="65000"/>
                    <a:lumOff val="35000"/>
                  </a:schemeClr>
                </a:solidFill>
              </a:rPr>
              <a:t>Burt-</a:t>
            </a:r>
            <a:r>
              <a:rPr lang="en-US" sz="2300" i="1" dirty="0" err="1">
                <a:solidFill>
                  <a:schemeClr val="tx1">
                    <a:lumMod val="65000"/>
                    <a:lumOff val="35000"/>
                  </a:schemeClr>
                </a:solidFill>
              </a:rPr>
              <a:t>Adelson</a:t>
            </a:r>
            <a:r>
              <a:rPr lang="en-US" sz="2300" i="1" dirty="0">
                <a:solidFill>
                  <a:schemeClr val="tx1">
                    <a:lumMod val="65000"/>
                    <a:lumOff val="35000"/>
                  </a:schemeClr>
                </a:solidFill>
              </a:rPr>
              <a:t> 1983</a:t>
            </a:r>
            <a:r>
              <a:rPr lang="en-US" sz="2300" dirty="0">
                <a:solidFill>
                  <a:schemeClr val="tx1">
                    <a:lumMod val="65000"/>
                    <a:lumOff val="35000"/>
                  </a:schemeClr>
                </a:solidFill>
              </a:rPr>
              <a:t>]</a:t>
            </a:r>
          </a:p>
          <a:p>
            <a:pPr lvl="2"/>
            <a:r>
              <a:rPr lang="en-US" sz="2600" dirty="0" smtClean="0"/>
              <a:t>Gaussian pyramid, and Laplacian pyramid</a:t>
            </a:r>
          </a:p>
          <a:p>
            <a:pPr lvl="2"/>
            <a:r>
              <a:rPr lang="en-US" sz="2600" dirty="0" smtClean="0"/>
              <a:t>Huge impact on signal processing in images</a:t>
            </a:r>
          </a:p>
          <a:p>
            <a:pPr lvl="2"/>
            <a:endParaRPr lang="en-US" sz="2600" dirty="0" smtClean="0"/>
          </a:p>
          <a:p>
            <a:pPr lvl="1"/>
            <a:r>
              <a:rPr lang="en-US" sz="3400" dirty="0" smtClean="0"/>
              <a:t>Progressive </a:t>
            </a:r>
            <a:r>
              <a:rPr lang="en-US" sz="3400" dirty="0"/>
              <a:t>mesh </a:t>
            </a:r>
            <a:r>
              <a:rPr lang="en-US" sz="2300" dirty="0">
                <a:solidFill>
                  <a:schemeClr val="tx1">
                    <a:lumMod val="65000"/>
                    <a:lumOff val="35000"/>
                  </a:schemeClr>
                </a:solidFill>
              </a:rPr>
              <a:t>[</a:t>
            </a:r>
            <a:r>
              <a:rPr lang="en-US" sz="2300" i="1" dirty="0">
                <a:solidFill>
                  <a:schemeClr val="tx1">
                    <a:lumMod val="65000"/>
                    <a:lumOff val="35000"/>
                  </a:schemeClr>
                </a:solidFill>
              </a:rPr>
              <a:t>Hoppe 1996</a:t>
            </a:r>
            <a:r>
              <a:rPr lang="en-US" sz="2300" dirty="0">
                <a:solidFill>
                  <a:schemeClr val="tx1">
                    <a:lumMod val="65000"/>
                    <a:lumOff val="35000"/>
                  </a:schemeClr>
                </a:solidFill>
              </a:rPr>
              <a:t>]</a:t>
            </a:r>
          </a:p>
          <a:p>
            <a:pPr lvl="2"/>
            <a:r>
              <a:rPr lang="en-US" sz="2600" dirty="0" smtClean="0"/>
              <a:t>Base mesh + edge collapses</a:t>
            </a:r>
          </a:p>
          <a:p>
            <a:pPr lvl="2"/>
            <a:r>
              <a:rPr lang="en-US" sz="2600" dirty="0"/>
              <a:t>A </a:t>
            </a:r>
            <a:r>
              <a:rPr lang="en-US" sz="2600" dirty="0" smtClean="0"/>
              <a:t>reversible </a:t>
            </a:r>
            <a:r>
              <a:rPr lang="en-US" sz="2600" dirty="0"/>
              <a:t>series </a:t>
            </a:r>
            <a:r>
              <a:rPr lang="en-US" sz="2600" dirty="0" smtClean="0"/>
              <a:t>coarse-to-fine </a:t>
            </a:r>
            <a:r>
              <a:rPr lang="en-US" sz="2600" dirty="0"/>
              <a:t>meshes</a:t>
            </a:r>
          </a:p>
          <a:p>
            <a:pPr lvl="1"/>
            <a:endParaRPr lang="en-US" sz="3400" dirty="0" smtClean="0"/>
          </a:p>
          <a:p>
            <a:pPr lvl="1"/>
            <a:r>
              <a:rPr lang="en-US" sz="3400" dirty="0" smtClean="0"/>
              <a:t>Signal </a:t>
            </a:r>
            <a:r>
              <a:rPr lang="en-US" sz="3400" dirty="0"/>
              <a:t>processing for meshes </a:t>
            </a:r>
            <a:r>
              <a:rPr lang="en-US" sz="2300" dirty="0" smtClean="0">
                <a:solidFill>
                  <a:schemeClr val="tx1">
                    <a:lumMod val="65000"/>
                    <a:lumOff val="35000"/>
                  </a:schemeClr>
                </a:solidFill>
              </a:rPr>
              <a:t>[</a:t>
            </a:r>
            <a:r>
              <a:rPr lang="en-US" sz="2300" dirty="0" err="1" smtClean="0">
                <a:solidFill>
                  <a:schemeClr val="tx1">
                    <a:lumMod val="65000"/>
                    <a:lumOff val="35000"/>
                  </a:schemeClr>
                </a:solidFill>
              </a:rPr>
              <a:t>Guskov</a:t>
            </a:r>
            <a:r>
              <a:rPr lang="en-US" sz="2300" dirty="0" smtClean="0">
                <a:solidFill>
                  <a:schemeClr val="tx1">
                    <a:lumMod val="65000"/>
                    <a:lumOff val="35000"/>
                  </a:schemeClr>
                </a:solidFill>
              </a:rPr>
              <a:t> </a:t>
            </a:r>
            <a:r>
              <a:rPr lang="en-US" sz="2300" i="1" dirty="0" smtClean="0">
                <a:solidFill>
                  <a:schemeClr val="tx1">
                    <a:lumMod val="65000"/>
                    <a:lumOff val="35000"/>
                  </a:schemeClr>
                </a:solidFill>
              </a:rPr>
              <a:t>1999</a:t>
            </a:r>
            <a:r>
              <a:rPr lang="en-US" sz="2300" dirty="0" smtClean="0">
                <a:solidFill>
                  <a:schemeClr val="tx1">
                    <a:lumMod val="65000"/>
                    <a:lumOff val="35000"/>
                  </a:schemeClr>
                </a:solidFill>
              </a:rPr>
              <a:t>]</a:t>
            </a:r>
          </a:p>
          <a:p>
            <a:pPr lvl="2"/>
            <a:r>
              <a:rPr lang="en-US" sz="2600" dirty="0" smtClean="0"/>
              <a:t>Extends image signal processing tools to meshes</a:t>
            </a:r>
          </a:p>
          <a:p>
            <a:pPr lvl="2"/>
            <a:r>
              <a:rPr lang="en-US" sz="2600" dirty="0" smtClean="0"/>
              <a:t>Base mesh + detail vectors</a:t>
            </a:r>
            <a:endParaRPr lang="en-US" sz="2600" dirty="0"/>
          </a:p>
          <a:p>
            <a:endParaRPr lang="en-US" sz="4000" dirty="0"/>
          </a:p>
        </p:txBody>
      </p:sp>
    </p:spTree>
    <p:extLst>
      <p:ext uri="{BB962C8B-B14F-4D97-AF65-F5344CB8AC3E}">
        <p14:creationId xmlns:p14="http://schemas.microsoft.com/office/powerpoint/2010/main" val="41627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Multi-resolution </a:t>
            </a:r>
            <a:r>
              <a:rPr lang="en-US" dirty="0"/>
              <a:t>v</a:t>
            </a:r>
            <a:r>
              <a:rPr lang="en-US" dirty="0" smtClean="0"/>
              <a:t>ector image</a:t>
            </a:r>
            <a:endParaRPr lang="en-US" dirty="0"/>
          </a:p>
        </p:txBody>
      </p:sp>
      <p:sp>
        <p:nvSpPr>
          <p:cNvPr id="3" name="Content Placeholder 2"/>
          <p:cNvSpPr>
            <a:spLocks noGrp="1"/>
          </p:cNvSpPr>
          <p:nvPr>
            <p:ph idx="1"/>
          </p:nvPr>
        </p:nvSpPr>
        <p:spPr/>
        <p:txBody>
          <a:bodyPr>
            <a:normAutofit/>
          </a:bodyPr>
          <a:lstStyle/>
          <a:p>
            <a:r>
              <a:rPr lang="en-US" dirty="0" smtClean="0"/>
              <a:t>Representation </a:t>
            </a:r>
          </a:p>
          <a:p>
            <a:pPr lvl="1"/>
            <a:r>
              <a:rPr lang="en-US" sz="2000" dirty="0" smtClean="0"/>
              <a:t>Progressive mesh structure</a:t>
            </a:r>
          </a:p>
          <a:p>
            <a:pPr lvl="1"/>
            <a:r>
              <a:rPr lang="en-US" sz="2000" dirty="0" smtClean="0"/>
              <a:t>Feature-oriented</a:t>
            </a:r>
          </a:p>
          <a:p>
            <a:pPr lvl="1"/>
            <a:endParaRPr lang="en-US" dirty="0"/>
          </a:p>
          <a:p>
            <a:r>
              <a:rPr lang="en-US" dirty="0" smtClean="0"/>
              <a:t>Algorithm</a:t>
            </a:r>
          </a:p>
          <a:p>
            <a:pPr lvl="1"/>
            <a:r>
              <a:rPr lang="en-US" sz="2000" dirty="0" smtClean="0"/>
              <a:t>Saliency-based feature merging</a:t>
            </a:r>
          </a:p>
          <a:p>
            <a:pPr marL="457200" lvl="1" indent="0">
              <a:buNone/>
            </a:pPr>
            <a:r>
              <a:rPr lang="en-US" sz="2000" dirty="0" smtClean="0"/>
              <a:t> </a:t>
            </a:r>
          </a:p>
          <a:p>
            <a:pPr lvl="1"/>
            <a:r>
              <a:rPr lang="en-US" sz="2000" dirty="0" smtClean="0"/>
              <a:t>Progressive mesh simplification</a:t>
            </a:r>
          </a:p>
        </p:txBody>
      </p:sp>
      <p:pic>
        <p:nvPicPr>
          <p:cNvPr id="8194" name="Picture 2" descr="C:\Users\zicheng\Desktop\Prelim\figures\formula\saliencyed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359397"/>
            <a:ext cx="2286000" cy="34436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800600" y="2057400"/>
            <a:ext cx="4064174" cy="3013345"/>
            <a:chOff x="4800600" y="2057400"/>
            <a:chExt cx="4064174" cy="3013345"/>
          </a:xfrm>
        </p:grpSpPr>
        <p:grpSp>
          <p:nvGrpSpPr>
            <p:cNvPr id="6" name="Group 5"/>
            <p:cNvGrpSpPr/>
            <p:nvPr/>
          </p:nvGrpSpPr>
          <p:grpSpPr>
            <a:xfrm>
              <a:off x="4800600" y="2057400"/>
              <a:ext cx="4064174" cy="3013345"/>
              <a:chOff x="4800600" y="2057400"/>
              <a:chExt cx="4064174" cy="3013345"/>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57400"/>
                <a:ext cx="3292553" cy="3013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093153" y="2487394"/>
                <a:ext cx="771621" cy="338554"/>
              </a:xfrm>
              <a:prstGeom prst="rect">
                <a:avLst/>
              </a:prstGeom>
              <a:noFill/>
            </p:spPr>
            <p:txBody>
              <a:bodyPr wrap="none" rtlCol="0">
                <a:spAutoFit/>
              </a:bodyPr>
              <a:lstStyle/>
              <a:p>
                <a:r>
                  <a:rPr lang="en-US" sz="1600" b="1" dirty="0" smtClean="0"/>
                  <a:t>Level 0</a:t>
                </a:r>
                <a:endParaRPr lang="en-US" sz="1600" b="1" dirty="0"/>
              </a:p>
            </p:txBody>
          </p:sp>
          <p:sp>
            <p:nvSpPr>
              <p:cNvPr id="7" name="TextBox 6"/>
              <p:cNvSpPr txBox="1"/>
              <p:nvPr/>
            </p:nvSpPr>
            <p:spPr>
              <a:xfrm>
                <a:off x="8093152" y="3394795"/>
                <a:ext cx="771621" cy="338554"/>
              </a:xfrm>
              <a:prstGeom prst="rect">
                <a:avLst/>
              </a:prstGeom>
              <a:noFill/>
            </p:spPr>
            <p:txBody>
              <a:bodyPr wrap="none" rtlCol="0">
                <a:spAutoFit/>
              </a:bodyPr>
              <a:lstStyle/>
              <a:p>
                <a:r>
                  <a:rPr lang="en-US" sz="1600" b="1" dirty="0" smtClean="0"/>
                  <a:t>Level 1</a:t>
                </a:r>
                <a:endParaRPr lang="en-US" sz="1600" b="1" dirty="0"/>
              </a:p>
            </p:txBody>
          </p:sp>
          <p:sp>
            <p:nvSpPr>
              <p:cNvPr id="8" name="TextBox 7"/>
              <p:cNvSpPr txBox="1"/>
              <p:nvPr/>
            </p:nvSpPr>
            <p:spPr>
              <a:xfrm>
                <a:off x="8093153" y="4376188"/>
                <a:ext cx="771621" cy="338554"/>
              </a:xfrm>
              <a:prstGeom prst="rect">
                <a:avLst/>
              </a:prstGeom>
              <a:noFill/>
            </p:spPr>
            <p:txBody>
              <a:bodyPr wrap="none" rtlCol="0">
                <a:spAutoFit/>
              </a:bodyPr>
              <a:lstStyle/>
              <a:p>
                <a:r>
                  <a:rPr lang="en-US" sz="1600" b="1" dirty="0" smtClean="0"/>
                  <a:t>Level 2</a:t>
                </a:r>
                <a:endParaRPr lang="en-US" sz="1600" b="1" dirty="0"/>
              </a:p>
            </p:txBody>
          </p:sp>
        </p:grpSp>
        <p:cxnSp>
          <p:nvCxnSpPr>
            <p:cNvPr id="10" name="Straight Arrow Connector 9"/>
            <p:cNvCxnSpPr>
              <a:stCxn id="5" idx="2"/>
              <a:endCxn id="7" idx="0"/>
            </p:cNvCxnSpPr>
            <p:nvPr/>
          </p:nvCxnSpPr>
          <p:spPr>
            <a:xfrm flipH="1">
              <a:off x="8478963" y="2825948"/>
              <a:ext cx="1" cy="56884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2"/>
              <a:endCxn id="8" idx="0"/>
            </p:cNvCxnSpPr>
            <p:nvPr/>
          </p:nvCxnSpPr>
          <p:spPr>
            <a:xfrm>
              <a:off x="8478963" y="3733349"/>
              <a:ext cx="1" cy="6428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2101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Multi-level image </a:t>
            </a:r>
            <a:r>
              <a:rPr lang="en-US" dirty="0" smtClean="0"/>
              <a:t>abstraction</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p>
            <a:endParaRPr lang="en-US" dirty="0" smtClean="0"/>
          </a:p>
          <a:p>
            <a:pPr marL="0" indent="0">
              <a:buNone/>
            </a:pPr>
            <a:endParaRPr lang="en-US" dirty="0"/>
          </a:p>
        </p:txBody>
      </p:sp>
      <p:pic>
        <p:nvPicPr>
          <p:cNvPr id="8194" name="Picture 2" descr="C:\Users\zicheng\Desktop\Prelim\figures\littlegirl.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051048" y="1444210"/>
            <a:ext cx="3200400" cy="47824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zicheng\Desktop\Prelim\figures\multires_l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447800"/>
            <a:ext cx="3200400" cy="47824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zicheng\Desktop\Prelim\figures\multires_l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048" y="1447800"/>
            <a:ext cx="3200285" cy="4782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zicheng\Desktop\Prelim\figures\multires_l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447800"/>
            <a:ext cx="3200285" cy="478231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3060192" y="6394704"/>
            <a:ext cx="3188208" cy="6096"/>
          </a:xfrm>
          <a:prstGeom prst="line">
            <a:avLst/>
          </a:prstGeom>
          <a:effectLst>
            <a:outerShdw blurRad="25400" dist="25400"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3048000" y="6339840"/>
            <a:ext cx="137160" cy="137160"/>
          </a:xfrm>
          <a:prstGeom prst="ellipse">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751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
                                        <p:tgtEl>
                                          <p:spTgt spid="5"/>
                                        </p:tgtEl>
                                      </p:cBhvr>
                                    </p:animEffect>
                                  </p:childTnLst>
                                </p:cTn>
                              </p:par>
                              <p:par>
                                <p:cTn id="13" presetID="42" presetClass="path" presetSubtype="0" accel="50000" decel="50000" fill="hold" grpId="0" nodeType="withEffect">
                                  <p:stCondLst>
                                    <p:cond delay="0"/>
                                  </p:stCondLst>
                                  <p:childTnLst>
                                    <p:animMotion origin="layout" path="M 0.00087 -2.23919E-6 L 0.12582 -0.00115 " pathEditMode="relative" rAng="0" ptsTypes="AA">
                                      <p:cBhvr>
                                        <p:cTn id="14" dur="300" fill="hold"/>
                                        <p:tgtEl>
                                          <p:spTgt spid="9"/>
                                        </p:tgtEl>
                                        <p:attrNameLst>
                                          <p:attrName>ppt_x</p:attrName>
                                          <p:attrName>ppt_y</p:attrName>
                                        </p:attrNameLst>
                                      </p:cBhvr>
                                      <p:rCtr x="6248" y="-69"/>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300"/>
                                        <p:tgtEl>
                                          <p:spTgt spid="6"/>
                                        </p:tgtEl>
                                      </p:cBhvr>
                                    </p:animEffect>
                                  </p:childTnLst>
                                </p:cTn>
                              </p:par>
                              <p:par>
                                <p:cTn id="20" presetID="42" presetClass="path" presetSubtype="0" accel="50000" decel="50000" fill="hold" grpId="1" nodeType="withEffect">
                                  <p:stCondLst>
                                    <p:cond delay="0"/>
                                  </p:stCondLst>
                                  <p:childTnLst>
                                    <p:animMotion origin="layout" path="M 0.12582 -0.00115 L 0.23412 -0.00115 " pathEditMode="relative" rAng="0" ptsTypes="AA">
                                      <p:cBhvr>
                                        <p:cTn id="21" dur="300" fill="hold"/>
                                        <p:tgtEl>
                                          <p:spTgt spid="9"/>
                                        </p:tgtEl>
                                        <p:attrNameLst>
                                          <p:attrName>ppt_x</p:attrName>
                                          <p:attrName>ppt_y</p:attrName>
                                        </p:attrNameLst>
                                      </p:cBhvr>
                                      <p:rCtr x="5415" y="0"/>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300"/>
                                        <p:tgtEl>
                                          <p:spTgt spid="7"/>
                                        </p:tgtEl>
                                      </p:cBhvr>
                                    </p:animEffect>
                                  </p:childTnLst>
                                </p:cTn>
                              </p:par>
                              <p:par>
                                <p:cTn id="27" presetID="42" presetClass="path" presetSubtype="0" accel="50000" decel="50000" fill="hold" grpId="2" nodeType="withEffect">
                                  <p:stCondLst>
                                    <p:cond delay="0"/>
                                  </p:stCondLst>
                                  <p:childTnLst>
                                    <p:animMotion origin="layout" path="M 0.23412 -0.00115 L 0.34242 -0.00115 " pathEditMode="relative" rAng="0" ptsTypes="AA">
                                      <p:cBhvr>
                                        <p:cTn id="28" dur="300" fill="hold"/>
                                        <p:tgtEl>
                                          <p:spTgt spid="9"/>
                                        </p:tgtEl>
                                        <p:attrNameLst>
                                          <p:attrName>ppt_x</p:attrName>
                                          <p:attrName>ppt_y</p:attrName>
                                        </p:attrNameLst>
                                      </p:cBhvr>
                                      <p:rCtr x="54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Signal </a:t>
            </a:r>
            <a:r>
              <a:rPr lang="en-US" dirty="0"/>
              <a:t>processing </a:t>
            </a:r>
            <a:r>
              <a:rPr lang="en-US" dirty="0" smtClean="0"/>
              <a:t>on Vector image</a:t>
            </a:r>
            <a:endParaRPr lang="en-US" dirty="0"/>
          </a:p>
        </p:txBody>
      </p:sp>
      <p:sp>
        <p:nvSpPr>
          <p:cNvPr id="3" name="Content Placeholder 2"/>
          <p:cNvSpPr>
            <a:spLocks noGrp="1"/>
          </p:cNvSpPr>
          <p:nvPr>
            <p:ph idx="1"/>
          </p:nvPr>
        </p:nvSpPr>
        <p:spPr>
          <a:xfrm>
            <a:off x="457200" y="1295400"/>
            <a:ext cx="8229600" cy="5334000"/>
          </a:xfrm>
        </p:spPr>
        <p:txBody>
          <a:bodyPr>
            <a:normAutofit/>
          </a:bodyPr>
          <a:lstStyle/>
          <a:p>
            <a:r>
              <a:rPr lang="en-US" sz="2800" dirty="0" smtClean="0"/>
              <a:t>Image based signal processing</a:t>
            </a:r>
          </a:p>
          <a:p>
            <a:pPr lvl="1"/>
            <a:r>
              <a:rPr lang="en-US" sz="2000" dirty="0" smtClean="0"/>
              <a:t>Downsample, upsample, filter</a:t>
            </a:r>
            <a:endParaRPr lang="en-US" sz="2400" dirty="0" smtClean="0"/>
          </a:p>
          <a:p>
            <a:pPr lvl="1"/>
            <a:endParaRPr lang="en-US" sz="800" dirty="0" smtClean="0"/>
          </a:p>
          <a:p>
            <a:r>
              <a:rPr lang="en-US" sz="2800" dirty="0" smtClean="0"/>
              <a:t>Vector image pyramid</a:t>
            </a:r>
          </a:p>
          <a:p>
            <a:pPr lvl="1"/>
            <a:r>
              <a:rPr lang="en-US" sz="2000" dirty="0" smtClean="0"/>
              <a:t>Coarsest-level mesh</a:t>
            </a:r>
          </a:p>
          <a:p>
            <a:pPr lvl="1"/>
            <a:r>
              <a:rPr lang="en-US" sz="2000" dirty="0" smtClean="0"/>
              <a:t>A sequence of </a:t>
            </a:r>
            <a:r>
              <a:rPr lang="en-US" sz="2000" u="sng" dirty="0" smtClean="0"/>
              <a:t>detail vectors</a:t>
            </a:r>
          </a:p>
          <a:p>
            <a:pPr lvl="1"/>
            <a:endParaRPr lang="en-US" sz="800" u="sng" dirty="0" smtClean="0"/>
          </a:p>
          <a:p>
            <a:r>
              <a:rPr lang="en-US" sz="2800" dirty="0" smtClean="0"/>
              <a:t>Algorithm</a:t>
            </a:r>
          </a:p>
          <a:p>
            <a:pPr lvl="1">
              <a:lnSpc>
                <a:spcPct val="80000"/>
              </a:lnSpc>
            </a:pPr>
            <a:r>
              <a:rPr lang="en-US" sz="2000" dirty="0" smtClean="0"/>
              <a:t>Pre-smoothing</a:t>
            </a:r>
          </a:p>
          <a:p>
            <a:pPr lvl="1">
              <a:lnSpc>
                <a:spcPct val="80000"/>
              </a:lnSpc>
            </a:pPr>
            <a:r>
              <a:rPr lang="en-US" sz="2000" dirty="0" smtClean="0"/>
              <a:t>Down-sample</a:t>
            </a:r>
          </a:p>
          <a:p>
            <a:pPr lvl="1">
              <a:lnSpc>
                <a:spcPct val="80000"/>
              </a:lnSpc>
            </a:pPr>
            <a:r>
              <a:rPr lang="en-US" sz="2000" dirty="0" smtClean="0"/>
              <a:t>Relaxation</a:t>
            </a:r>
          </a:p>
          <a:p>
            <a:pPr lvl="1">
              <a:lnSpc>
                <a:spcPct val="80000"/>
              </a:lnSpc>
            </a:pPr>
            <a:r>
              <a:rPr lang="en-US" sz="2000" dirty="0" smtClean="0"/>
              <a:t>Detail computation</a:t>
            </a:r>
            <a:endParaRPr lang="en-US" sz="1800" dirty="0" smtClean="0"/>
          </a:p>
          <a:p>
            <a:pPr lvl="1"/>
            <a:endParaRPr lang="en-US" sz="1000" dirty="0" smtClean="0"/>
          </a:p>
          <a:p>
            <a:r>
              <a:rPr lang="en-US" sz="2800" dirty="0" smtClean="0"/>
              <a:t>Detail enhancement/smoothing</a:t>
            </a:r>
          </a:p>
          <a:p>
            <a:endParaRPr lang="en-US" dirty="0"/>
          </a:p>
        </p:txBody>
      </p:sp>
      <p:pic>
        <p:nvPicPr>
          <p:cNvPr id="9218" name="Picture 2" descr="C:\Users\zicheng\Desktop\Prelim\figures\formula\relax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075" y="4572000"/>
            <a:ext cx="5495925" cy="6858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zicheng\Desktop\Prelim\figures\formula\detailEnhanc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6096000"/>
            <a:ext cx="3243263" cy="68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000" y="2362200"/>
            <a:ext cx="3935993" cy="1292662"/>
          </a:xfrm>
          <a:prstGeom prst="rect">
            <a:avLst/>
          </a:prstGeom>
          <a:noFill/>
        </p:spPr>
        <p:txBody>
          <a:bodyPr wrap="none" rtlCol="0">
            <a:spAutoFit/>
          </a:bodyPr>
          <a:lstStyle/>
          <a:p>
            <a:pPr marL="285750" indent="-285750">
              <a:buFont typeface="Arial"/>
              <a:buChar char="•"/>
            </a:pPr>
            <a:r>
              <a:rPr lang="en-US" sz="2800" dirty="0" smtClean="0">
                <a:solidFill>
                  <a:srgbClr val="7F7F7F"/>
                </a:solidFill>
              </a:rPr>
              <a:t>Laplacian pyramid</a:t>
            </a:r>
          </a:p>
          <a:p>
            <a:pPr lvl="1">
              <a:lnSpc>
                <a:spcPct val="140000"/>
              </a:lnSpc>
            </a:pPr>
            <a:r>
              <a:rPr lang="en-US" sz="2000" dirty="0" smtClean="0">
                <a:solidFill>
                  <a:srgbClr val="7F7F7F"/>
                </a:solidFill>
              </a:rPr>
              <a:t>- Coarsest-level Gaussian image</a:t>
            </a:r>
          </a:p>
          <a:p>
            <a:pPr lvl="1"/>
            <a:r>
              <a:rPr lang="en-US" sz="2000" dirty="0" smtClean="0">
                <a:solidFill>
                  <a:srgbClr val="7F7F7F"/>
                </a:solidFill>
              </a:rPr>
              <a:t>- Laplacian images</a:t>
            </a:r>
            <a:endParaRPr lang="en-US" sz="2000" dirty="0">
              <a:solidFill>
                <a:srgbClr val="7F7F7F"/>
              </a:solidFill>
            </a:endParaRPr>
          </a:p>
        </p:txBody>
      </p:sp>
      <p:cxnSp>
        <p:nvCxnSpPr>
          <p:cNvPr id="7" name="Straight Arrow Connector 6"/>
          <p:cNvCxnSpPr/>
          <p:nvPr/>
        </p:nvCxnSpPr>
        <p:spPr>
          <a:xfrm>
            <a:off x="4343400" y="3124200"/>
            <a:ext cx="685800" cy="0"/>
          </a:xfrm>
          <a:prstGeom prst="straightConnector1">
            <a:avLst/>
          </a:prstGeom>
          <a:ln w="50800">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6201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 </a:t>
            </a:r>
            <a:r>
              <a:rPr lang="en-US" sz="2800" dirty="0" smtClean="0"/>
              <a:t>(detail </a:t>
            </a:r>
            <a:r>
              <a:rPr lang="en-US" sz="2800" dirty="0"/>
              <a:t>enhancement/smoothing)</a:t>
            </a:r>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grpSp>
        <p:nvGrpSpPr>
          <p:cNvPr id="5" name="Group 4"/>
          <p:cNvGrpSpPr/>
          <p:nvPr/>
        </p:nvGrpSpPr>
        <p:grpSpPr>
          <a:xfrm>
            <a:off x="2362200" y="1786137"/>
            <a:ext cx="4528680" cy="4038817"/>
            <a:chOff x="2536247" y="1786137"/>
            <a:chExt cx="4528680" cy="4038817"/>
          </a:xfrm>
        </p:grpSpPr>
        <p:sp>
          <p:nvSpPr>
            <p:cNvPr id="4" name="TextBox 3"/>
            <p:cNvSpPr txBox="1"/>
            <p:nvPr/>
          </p:nvSpPr>
          <p:spPr>
            <a:xfrm>
              <a:off x="4114800" y="5486400"/>
              <a:ext cx="641522" cy="338554"/>
            </a:xfrm>
            <a:prstGeom prst="rect">
              <a:avLst/>
            </a:prstGeom>
            <a:solidFill>
              <a:schemeClr val="bg1"/>
            </a:solidFill>
          </p:spPr>
          <p:txBody>
            <a:bodyPr wrap="none" rtlCol="0">
              <a:spAutoFit/>
            </a:bodyPr>
            <a:lstStyle/>
            <a:p>
              <a:r>
                <a:rPr lang="en-US" sz="1600" b="1" dirty="0"/>
                <a:t>I</a:t>
              </a:r>
              <a:r>
                <a:rPr lang="en-US" sz="1600" b="1" dirty="0" smtClean="0"/>
                <a:t>nput</a:t>
              </a:r>
              <a:endParaRPr lang="en-US" sz="1600" b="1" dirty="0"/>
            </a:p>
          </p:txBody>
        </p:sp>
        <p:pic>
          <p:nvPicPr>
            <p:cNvPr id="14339" name="Picture 3" descr="C:\Users\zicheng\Desktop\Prelim\figures\greenapple_appro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247" y="1786137"/>
              <a:ext cx="4528680" cy="37002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359152" y="1783080"/>
            <a:ext cx="4532421" cy="4041874"/>
            <a:chOff x="2456998" y="1816617"/>
            <a:chExt cx="4532421" cy="4041874"/>
          </a:xfrm>
        </p:grpSpPr>
        <p:pic>
          <p:nvPicPr>
            <p:cNvPr id="14340" name="Picture 4" descr="C:\Users\zicheng\Desktop\Prelim\figures\greenapple_fil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998" y="1816617"/>
              <a:ext cx="4532421" cy="37033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984046" y="5519937"/>
              <a:ext cx="1109599" cy="338554"/>
            </a:xfrm>
            <a:prstGeom prst="rect">
              <a:avLst/>
            </a:prstGeom>
            <a:solidFill>
              <a:schemeClr val="bg1"/>
            </a:solidFill>
          </p:spPr>
          <p:txBody>
            <a:bodyPr wrap="none" rtlCol="0">
              <a:spAutoFit/>
            </a:bodyPr>
            <a:lstStyle/>
            <a:p>
              <a:r>
                <a:rPr lang="en-US" sz="1600" b="1" dirty="0" smtClean="0"/>
                <a:t>Smoothing</a:t>
              </a:r>
              <a:endParaRPr lang="en-US" sz="1600" b="1" dirty="0"/>
            </a:p>
          </p:txBody>
        </p:sp>
      </p:grpSp>
      <p:grpSp>
        <p:nvGrpSpPr>
          <p:cNvPr id="13" name="Group 12"/>
          <p:cNvGrpSpPr/>
          <p:nvPr/>
        </p:nvGrpSpPr>
        <p:grpSpPr>
          <a:xfrm>
            <a:off x="2359152" y="1783080"/>
            <a:ext cx="4532422" cy="4041874"/>
            <a:chOff x="2685599" y="1743691"/>
            <a:chExt cx="4532422" cy="4041874"/>
          </a:xfrm>
        </p:grpSpPr>
        <p:sp>
          <p:nvSpPr>
            <p:cNvPr id="14" name="TextBox 13"/>
            <p:cNvSpPr txBox="1"/>
            <p:nvPr/>
          </p:nvSpPr>
          <p:spPr>
            <a:xfrm>
              <a:off x="4212647" y="5447011"/>
              <a:ext cx="1101584" cy="338554"/>
            </a:xfrm>
            <a:prstGeom prst="rect">
              <a:avLst/>
            </a:prstGeom>
            <a:solidFill>
              <a:schemeClr val="bg1"/>
            </a:solidFill>
          </p:spPr>
          <p:txBody>
            <a:bodyPr wrap="none" rtlCol="0">
              <a:spAutoFit/>
            </a:bodyPr>
            <a:lstStyle/>
            <a:p>
              <a:r>
                <a:rPr lang="en-US" sz="1600" b="1" dirty="0" smtClean="0"/>
                <a:t>    Input      </a:t>
              </a:r>
              <a:endParaRPr lang="en-US" sz="1600" b="1" dirty="0"/>
            </a:p>
          </p:txBody>
        </p:sp>
        <p:pic>
          <p:nvPicPr>
            <p:cNvPr id="16" name="Picture 3" descr="C:\Users\zicheng\Desktop\Prelim\figures\greenapple_appro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5599" y="1743691"/>
              <a:ext cx="4532422" cy="37033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2359152" y="1783080"/>
            <a:ext cx="4532422" cy="4084320"/>
            <a:chOff x="2550635" y="1697970"/>
            <a:chExt cx="4532422" cy="4084320"/>
          </a:xfrm>
        </p:grpSpPr>
        <p:pic>
          <p:nvPicPr>
            <p:cNvPr id="18" name="Picture 5" descr="C:\Users\zicheng\Desktop\Prelim\figures\greenapple_enhan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0635" y="1697970"/>
              <a:ext cx="4532422" cy="3703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080731" y="5443736"/>
              <a:ext cx="1357744" cy="338554"/>
            </a:xfrm>
            <a:prstGeom prst="rect">
              <a:avLst/>
            </a:prstGeom>
            <a:solidFill>
              <a:schemeClr val="bg1"/>
            </a:solidFill>
          </p:spPr>
          <p:txBody>
            <a:bodyPr wrap="none" rtlCol="0">
              <a:spAutoFit/>
            </a:bodyPr>
            <a:lstStyle/>
            <a:p>
              <a:r>
                <a:rPr lang="en-US" sz="1600" b="1" dirty="0" smtClean="0"/>
                <a:t>Enhancement</a:t>
              </a:r>
              <a:endParaRPr lang="en-US" sz="1600" b="1" dirty="0"/>
            </a:p>
          </p:txBody>
        </p:sp>
      </p:grpSp>
      <p:sp>
        <p:nvSpPr>
          <p:cNvPr id="20" name="TextBox 19"/>
          <p:cNvSpPr txBox="1"/>
          <p:nvPr/>
        </p:nvSpPr>
        <p:spPr>
          <a:xfrm>
            <a:off x="2059591" y="5939135"/>
            <a:ext cx="4867871" cy="461665"/>
          </a:xfrm>
          <a:prstGeom prst="rect">
            <a:avLst/>
          </a:prstGeom>
          <a:noFill/>
        </p:spPr>
        <p:txBody>
          <a:bodyPr wrap="none" rtlCol="0">
            <a:spAutoFit/>
          </a:bodyPr>
          <a:lstStyle/>
          <a:p>
            <a:r>
              <a:rPr lang="en-US" sz="2400" b="1" dirty="0" smtClean="0">
                <a:solidFill>
                  <a:srgbClr val="00B050"/>
                </a:solidFill>
              </a:rPr>
              <a:t>Operated on mesh instead of pixels!</a:t>
            </a:r>
            <a:endParaRPr lang="en-US" sz="2400" b="1" dirty="0">
              <a:solidFill>
                <a:srgbClr val="00B050"/>
              </a:solidFill>
            </a:endParaRPr>
          </a:p>
        </p:txBody>
      </p:sp>
    </p:spTree>
    <p:extLst>
      <p:ext uri="{BB962C8B-B14F-4D97-AF65-F5344CB8AC3E}">
        <p14:creationId xmlns:p14="http://schemas.microsoft.com/office/powerpoint/2010/main" val="1807255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a:t>
            </a:r>
            <a:r>
              <a:rPr lang="en-US" sz="2800" dirty="0" smtClean="0"/>
              <a:t>(detail enhancement)</a:t>
            </a:r>
            <a:endParaRPr lang="en-US" sz="2800"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grpSp>
        <p:nvGrpSpPr>
          <p:cNvPr id="18" name="Group 17"/>
          <p:cNvGrpSpPr/>
          <p:nvPr/>
        </p:nvGrpSpPr>
        <p:grpSpPr>
          <a:xfrm>
            <a:off x="2037020" y="2177757"/>
            <a:ext cx="5125780" cy="3689643"/>
            <a:chOff x="1690463" y="2187638"/>
            <a:chExt cx="5125780" cy="3689643"/>
          </a:xfrm>
        </p:grpSpPr>
        <p:grpSp>
          <p:nvGrpSpPr>
            <p:cNvPr id="12" name="Group 11"/>
            <p:cNvGrpSpPr/>
            <p:nvPr/>
          </p:nvGrpSpPr>
          <p:grpSpPr>
            <a:xfrm>
              <a:off x="1690463" y="2187638"/>
              <a:ext cx="5125780" cy="3220655"/>
              <a:chOff x="1690463" y="2187638"/>
              <a:chExt cx="5125780" cy="3220655"/>
            </a:xfrm>
          </p:grpSpPr>
          <p:pic>
            <p:nvPicPr>
              <p:cNvPr id="15362" name="Picture 2" descr="C:\Users\zicheng\Desktop\Prelim\figures\hor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463" y="2187638"/>
                <a:ext cx="3429000" cy="322065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zicheng\Desktop\Prelim\figures\horse_loc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1863" y="2799680"/>
                <a:ext cx="1544380" cy="149066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Box 27"/>
            <p:cNvSpPr txBox="1"/>
            <p:nvPr/>
          </p:nvSpPr>
          <p:spPr>
            <a:xfrm>
              <a:off x="3021348" y="5507949"/>
              <a:ext cx="696024" cy="369332"/>
            </a:xfrm>
            <a:prstGeom prst="rect">
              <a:avLst/>
            </a:prstGeom>
            <a:solidFill>
              <a:schemeClr val="bg1"/>
            </a:solidFill>
          </p:spPr>
          <p:txBody>
            <a:bodyPr wrap="none" rtlCol="0">
              <a:spAutoFit/>
            </a:bodyPr>
            <a:lstStyle/>
            <a:p>
              <a:r>
                <a:rPr lang="en-US" b="1" dirty="0"/>
                <a:t>I</a:t>
              </a:r>
              <a:r>
                <a:rPr lang="en-US" b="1" dirty="0" smtClean="0"/>
                <a:t>nput</a:t>
              </a:r>
              <a:endParaRPr lang="en-US" b="1" dirty="0"/>
            </a:p>
          </p:txBody>
        </p:sp>
      </p:grpSp>
      <p:grpSp>
        <p:nvGrpSpPr>
          <p:cNvPr id="19" name="Group 18"/>
          <p:cNvGrpSpPr/>
          <p:nvPr/>
        </p:nvGrpSpPr>
        <p:grpSpPr>
          <a:xfrm>
            <a:off x="2037019" y="2177757"/>
            <a:ext cx="5125781" cy="3689643"/>
            <a:chOff x="2824871" y="151970"/>
            <a:chExt cx="5125781" cy="3689643"/>
          </a:xfrm>
        </p:grpSpPr>
        <p:grpSp>
          <p:nvGrpSpPr>
            <p:cNvPr id="16" name="Group 15"/>
            <p:cNvGrpSpPr/>
            <p:nvPr/>
          </p:nvGrpSpPr>
          <p:grpSpPr>
            <a:xfrm>
              <a:off x="2824871" y="151970"/>
              <a:ext cx="5125781" cy="3220655"/>
              <a:chOff x="492472" y="1218870"/>
              <a:chExt cx="5125781" cy="3220655"/>
            </a:xfrm>
          </p:grpSpPr>
          <p:pic>
            <p:nvPicPr>
              <p:cNvPr id="15365" name="Picture 5" descr="C:\Users\zicheng\Desktop\Prelim\figures\horse_enhance_r_loc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3873" y="1830912"/>
                <a:ext cx="1544380" cy="14906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zicheng\Desktop\Prelim\figures\horse_enhance_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472" y="1218870"/>
                <a:ext cx="3428999" cy="3220655"/>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p:cNvSpPr txBox="1"/>
            <p:nvPr/>
          </p:nvSpPr>
          <p:spPr>
            <a:xfrm>
              <a:off x="3790865" y="3472281"/>
              <a:ext cx="1497013" cy="369332"/>
            </a:xfrm>
            <a:prstGeom prst="rect">
              <a:avLst/>
            </a:prstGeom>
            <a:solidFill>
              <a:schemeClr val="bg1"/>
            </a:solidFill>
          </p:spPr>
          <p:txBody>
            <a:bodyPr wrap="none" rtlCol="0">
              <a:spAutoFit/>
            </a:bodyPr>
            <a:lstStyle/>
            <a:p>
              <a:r>
                <a:rPr lang="en-US" b="1" dirty="0" smtClean="0"/>
                <a:t>Enhancement</a:t>
              </a:r>
              <a:endParaRPr lang="en-US" b="1" dirty="0"/>
            </a:p>
          </p:txBody>
        </p:sp>
      </p:grpSp>
    </p:spTree>
    <p:extLst>
      <p:ext uri="{BB962C8B-B14F-4D97-AF65-F5344CB8AC3E}">
        <p14:creationId xmlns:p14="http://schemas.microsoft.com/office/powerpoint/2010/main" val="4147403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r>
              <a:rPr lang="en-US" sz="2800" dirty="0" smtClean="0"/>
              <a:t>A image vectorization method based on Subdivision surfaces</a:t>
            </a:r>
          </a:p>
          <a:p>
            <a:endParaRPr lang="en-US" sz="2800" dirty="0"/>
          </a:p>
          <a:p>
            <a:r>
              <a:rPr lang="en-US" sz="2800" dirty="0" smtClean="0"/>
              <a:t>A multi-resolution representation that supports image abstraction and signal processing</a:t>
            </a:r>
          </a:p>
          <a:p>
            <a:endParaRPr lang="en-US" sz="2800" dirty="0"/>
          </a:p>
          <a:p>
            <a:r>
              <a:rPr lang="en-US" sz="2800" dirty="0"/>
              <a:t>E</a:t>
            </a:r>
            <a:r>
              <a:rPr lang="en-US" sz="2800" dirty="0" smtClean="0"/>
              <a:t>diting tools: shape/color editing, image stylization</a:t>
            </a:r>
          </a:p>
        </p:txBody>
      </p:sp>
    </p:spTree>
    <p:extLst>
      <p:ext uri="{BB962C8B-B14F-4D97-AF65-F5344CB8AC3E}">
        <p14:creationId xmlns:p14="http://schemas.microsoft.com/office/powerpoint/2010/main" val="4239589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0" y="2667000"/>
            <a:ext cx="2214709" cy="923330"/>
          </a:xfrm>
          <a:prstGeom prst="rect">
            <a:avLst/>
          </a:prstGeom>
          <a:noFill/>
        </p:spPr>
        <p:txBody>
          <a:bodyPr wrap="none" rtlCol="0">
            <a:spAutoFit/>
          </a:bodyPr>
          <a:lstStyle/>
          <a:p>
            <a:r>
              <a:rPr lang="en-US" sz="5400" b="1" dirty="0" smtClean="0">
                <a:solidFill>
                  <a:srgbClr val="00B050"/>
                </a:solidFill>
              </a:rPr>
              <a:t>Thanks</a:t>
            </a:r>
            <a:endParaRPr lang="en-US" sz="5400" dirty="0"/>
          </a:p>
        </p:txBody>
      </p:sp>
    </p:spTree>
    <p:extLst>
      <p:ext uri="{BB962C8B-B14F-4D97-AF65-F5344CB8AC3E}">
        <p14:creationId xmlns:p14="http://schemas.microsoft.com/office/powerpoint/2010/main" val="2459830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a:xfrm>
            <a:off x="457200" y="1600200"/>
            <a:ext cx="8229600" cy="5105400"/>
          </a:xfrm>
        </p:spPr>
        <p:txBody>
          <a:bodyPr>
            <a:normAutofit fontScale="77500" lnSpcReduction="20000"/>
          </a:bodyPr>
          <a:lstStyle/>
          <a:p>
            <a:r>
              <a:rPr lang="en-US" sz="3100" dirty="0" smtClean="0"/>
              <a:t>Parametric </a:t>
            </a:r>
            <a:r>
              <a:rPr lang="en-US" sz="3100" dirty="0"/>
              <a:t>curve</a:t>
            </a:r>
            <a:r>
              <a:rPr lang="en-US" sz="3600" dirty="0"/>
              <a:t> </a:t>
            </a:r>
            <a:r>
              <a:rPr lang="en-US" sz="2100" dirty="0">
                <a:solidFill>
                  <a:schemeClr val="tx1">
                    <a:lumMod val="65000"/>
                    <a:lumOff val="35000"/>
                  </a:schemeClr>
                </a:solidFill>
              </a:rPr>
              <a:t>[</a:t>
            </a:r>
            <a:r>
              <a:rPr lang="en-US" sz="2100" i="1" dirty="0" err="1">
                <a:solidFill>
                  <a:schemeClr val="tx1">
                    <a:lumMod val="65000"/>
                    <a:lumOff val="35000"/>
                  </a:schemeClr>
                </a:solidFill>
              </a:rPr>
              <a:t>Selinger</a:t>
            </a:r>
            <a:r>
              <a:rPr lang="en-US" sz="2100" i="1" dirty="0">
                <a:solidFill>
                  <a:schemeClr val="tx1">
                    <a:lumMod val="65000"/>
                    <a:lumOff val="35000"/>
                  </a:schemeClr>
                </a:solidFill>
              </a:rPr>
              <a:t> 2003, Kopf 2011</a:t>
            </a:r>
            <a:r>
              <a:rPr lang="en-US" sz="2100" dirty="0" smtClean="0">
                <a:solidFill>
                  <a:schemeClr val="tx1">
                    <a:lumMod val="65000"/>
                    <a:lumOff val="35000"/>
                  </a:schemeClr>
                </a:solidFill>
              </a:rPr>
              <a:t>]</a:t>
            </a:r>
          </a:p>
          <a:p>
            <a:pPr lvl="1"/>
            <a:r>
              <a:rPr lang="en-US" sz="2300" dirty="0" smtClean="0"/>
              <a:t>Continuous edges</a:t>
            </a:r>
          </a:p>
          <a:p>
            <a:pPr lvl="1"/>
            <a:r>
              <a:rPr lang="en-US" sz="2000" dirty="0"/>
              <a:t>Piecewise constant </a:t>
            </a:r>
            <a:r>
              <a:rPr lang="en-US" sz="2000" dirty="0" smtClean="0"/>
              <a:t>color</a:t>
            </a:r>
            <a:endParaRPr lang="en-US" sz="2700" dirty="0" smtClean="0"/>
          </a:p>
          <a:p>
            <a:endParaRPr lang="en-US" sz="3100" dirty="0" smtClean="0"/>
          </a:p>
          <a:p>
            <a:r>
              <a:rPr lang="en-US" sz="3100" dirty="0" smtClean="0"/>
              <a:t>Triangle mesh</a:t>
            </a:r>
            <a:r>
              <a:rPr lang="en-US" sz="3400" dirty="0" smtClean="0"/>
              <a:t> </a:t>
            </a:r>
            <a:r>
              <a:rPr lang="en-US" sz="2300" dirty="0" smtClean="0">
                <a:solidFill>
                  <a:schemeClr val="tx1">
                    <a:lumMod val="65000"/>
                    <a:lumOff val="35000"/>
                  </a:schemeClr>
                </a:solidFill>
              </a:rPr>
              <a:t>[</a:t>
            </a:r>
            <a:r>
              <a:rPr lang="en-US" sz="2300" i="1" dirty="0" err="1" smtClean="0">
                <a:solidFill>
                  <a:schemeClr val="tx1">
                    <a:lumMod val="65000"/>
                    <a:lumOff val="35000"/>
                  </a:schemeClr>
                </a:solidFill>
              </a:rPr>
              <a:t>Lecot</a:t>
            </a:r>
            <a:r>
              <a:rPr lang="en-US" sz="2300" i="1" dirty="0" smtClean="0">
                <a:solidFill>
                  <a:schemeClr val="tx1">
                    <a:lumMod val="65000"/>
                    <a:lumOff val="35000"/>
                  </a:schemeClr>
                </a:solidFill>
              </a:rPr>
              <a:t> 2006</a:t>
            </a:r>
            <a:r>
              <a:rPr lang="en-US" sz="2300" dirty="0" smtClean="0">
                <a:solidFill>
                  <a:schemeClr val="tx1">
                    <a:lumMod val="65000"/>
                    <a:lumOff val="35000"/>
                  </a:schemeClr>
                </a:solidFill>
              </a:rPr>
              <a:t>]</a:t>
            </a:r>
            <a:r>
              <a:rPr lang="en-US" sz="2700" dirty="0" smtClean="0"/>
              <a:t> </a:t>
            </a:r>
            <a:endParaRPr lang="en-US" sz="2700" dirty="0" smtClean="0">
              <a:solidFill>
                <a:schemeClr val="tx1">
                  <a:lumMod val="65000"/>
                  <a:lumOff val="35000"/>
                </a:schemeClr>
              </a:solidFill>
            </a:endParaRPr>
          </a:p>
          <a:p>
            <a:pPr lvl="1"/>
            <a:r>
              <a:rPr lang="en-US" sz="2300" dirty="0" smtClean="0"/>
              <a:t>Piecewise linear color</a:t>
            </a:r>
          </a:p>
          <a:p>
            <a:pPr lvl="1"/>
            <a:r>
              <a:rPr lang="en-US" sz="2300" dirty="0" smtClean="0"/>
              <a:t>Densely sample along edges</a:t>
            </a:r>
          </a:p>
          <a:p>
            <a:endParaRPr lang="en-US" sz="3100" dirty="0" smtClean="0"/>
          </a:p>
          <a:p>
            <a:r>
              <a:rPr lang="en-US" sz="3100" dirty="0" smtClean="0"/>
              <a:t>Parametric surfaces</a:t>
            </a:r>
          </a:p>
          <a:p>
            <a:pPr lvl="1"/>
            <a:r>
              <a:rPr lang="en-US" sz="2300" dirty="0" smtClean="0"/>
              <a:t>Gradient mesh </a:t>
            </a:r>
            <a:r>
              <a:rPr lang="en-US" sz="2300" dirty="0">
                <a:solidFill>
                  <a:schemeClr val="tx1">
                    <a:lumMod val="65000"/>
                    <a:lumOff val="35000"/>
                  </a:schemeClr>
                </a:solidFill>
              </a:rPr>
              <a:t>[</a:t>
            </a:r>
            <a:r>
              <a:rPr lang="en-US" sz="2300" i="1" dirty="0">
                <a:solidFill>
                  <a:schemeClr val="tx1">
                    <a:lumMod val="65000"/>
                    <a:lumOff val="35000"/>
                  </a:schemeClr>
                </a:solidFill>
              </a:rPr>
              <a:t>Sun </a:t>
            </a:r>
            <a:r>
              <a:rPr lang="en-US" sz="2300" i="1" dirty="0" smtClean="0">
                <a:solidFill>
                  <a:schemeClr val="tx1">
                    <a:lumMod val="65000"/>
                    <a:lumOff val="35000"/>
                  </a:schemeClr>
                </a:solidFill>
              </a:rPr>
              <a:t>2007] </a:t>
            </a:r>
            <a:r>
              <a:rPr lang="en-US" sz="2300" dirty="0" smtClean="0"/>
              <a:t>or TPS</a:t>
            </a:r>
            <a:r>
              <a:rPr lang="en-US" sz="2300" i="1" dirty="0" smtClean="0">
                <a:solidFill>
                  <a:schemeClr val="tx1">
                    <a:lumMod val="65000"/>
                    <a:lumOff val="35000"/>
                  </a:schemeClr>
                </a:solidFill>
              </a:rPr>
              <a:t> </a:t>
            </a:r>
            <a:r>
              <a:rPr lang="en-US" sz="2300" dirty="0" smtClean="0">
                <a:solidFill>
                  <a:schemeClr val="tx1">
                    <a:lumMod val="65000"/>
                    <a:lumOff val="35000"/>
                  </a:schemeClr>
                </a:solidFill>
              </a:rPr>
              <a:t>[</a:t>
            </a:r>
            <a:r>
              <a:rPr lang="en-US" sz="2300" i="1" dirty="0" smtClean="0">
                <a:solidFill>
                  <a:schemeClr val="tx1">
                    <a:lumMod val="65000"/>
                    <a:lumOff val="35000"/>
                  </a:schemeClr>
                </a:solidFill>
              </a:rPr>
              <a:t>Xia 2009, Finch 2011</a:t>
            </a:r>
            <a:r>
              <a:rPr lang="en-US" sz="2300" dirty="0" smtClean="0">
                <a:solidFill>
                  <a:schemeClr val="tx1">
                    <a:lumMod val="65000"/>
                    <a:lumOff val="35000"/>
                  </a:schemeClr>
                </a:solidFill>
              </a:rPr>
              <a:t>]</a:t>
            </a:r>
            <a:endParaRPr lang="en-US" sz="2300" dirty="0">
              <a:solidFill>
                <a:schemeClr val="tx1">
                  <a:lumMod val="65000"/>
                  <a:lumOff val="35000"/>
                </a:schemeClr>
              </a:solidFill>
            </a:endParaRPr>
          </a:p>
          <a:p>
            <a:pPr lvl="1"/>
            <a:r>
              <a:rPr lang="en-US" sz="2300" dirty="0" smtClean="0"/>
              <a:t>Higher order continuity for both color and edge</a:t>
            </a:r>
          </a:p>
          <a:p>
            <a:pPr lvl="1"/>
            <a:endParaRPr lang="en-US" sz="2700" dirty="0" smtClean="0"/>
          </a:p>
          <a:p>
            <a:r>
              <a:rPr lang="en-US" sz="3100" dirty="0" smtClean="0"/>
              <a:t>PDE: </a:t>
            </a:r>
            <a:r>
              <a:rPr lang="en-US" sz="2600" dirty="0" smtClean="0"/>
              <a:t>Diffusion curve</a:t>
            </a:r>
            <a:r>
              <a:rPr lang="en-US" sz="3400" dirty="0" smtClean="0"/>
              <a:t> </a:t>
            </a:r>
            <a:r>
              <a:rPr lang="en-US" sz="2300" dirty="0" smtClean="0">
                <a:solidFill>
                  <a:schemeClr val="tx1">
                    <a:lumMod val="65000"/>
                    <a:lumOff val="35000"/>
                  </a:schemeClr>
                </a:solidFill>
              </a:rPr>
              <a:t>[</a:t>
            </a:r>
            <a:r>
              <a:rPr lang="en-US" sz="2300" i="1" dirty="0" err="1">
                <a:solidFill>
                  <a:schemeClr val="tx1">
                    <a:lumMod val="65000"/>
                    <a:lumOff val="35000"/>
                  </a:schemeClr>
                </a:solidFill>
              </a:rPr>
              <a:t>Orzan</a:t>
            </a:r>
            <a:r>
              <a:rPr lang="en-US" sz="2300" i="1" dirty="0">
                <a:solidFill>
                  <a:schemeClr val="tx1">
                    <a:lumMod val="65000"/>
                    <a:lumOff val="35000"/>
                  </a:schemeClr>
                </a:solidFill>
              </a:rPr>
              <a:t> </a:t>
            </a:r>
            <a:r>
              <a:rPr lang="en-US" sz="2300" i="1" dirty="0" smtClean="0">
                <a:solidFill>
                  <a:schemeClr val="tx1">
                    <a:lumMod val="65000"/>
                    <a:lumOff val="35000"/>
                  </a:schemeClr>
                </a:solidFill>
              </a:rPr>
              <a:t>2008</a:t>
            </a:r>
            <a:r>
              <a:rPr lang="en-US" sz="2300" dirty="0" smtClean="0">
                <a:solidFill>
                  <a:schemeClr val="tx1">
                    <a:lumMod val="65000"/>
                    <a:lumOff val="35000"/>
                  </a:schemeClr>
                </a:solidFill>
              </a:rPr>
              <a:t>]</a:t>
            </a:r>
          </a:p>
          <a:p>
            <a:pPr lvl="1"/>
            <a:r>
              <a:rPr lang="en-US" sz="2300" dirty="0" smtClean="0"/>
              <a:t>Colored edges and then diffuse </a:t>
            </a:r>
            <a:r>
              <a:rPr lang="en-US" sz="1800" dirty="0" smtClean="0"/>
              <a:t>(Poisson equation)</a:t>
            </a:r>
            <a:endParaRPr lang="en-US" sz="2300" dirty="0" smtClean="0"/>
          </a:p>
          <a:p>
            <a:pPr lvl="1"/>
            <a:r>
              <a:rPr lang="en-US" sz="2300" dirty="0" smtClean="0"/>
              <a:t>Minimize first order derivative </a:t>
            </a:r>
            <a:r>
              <a:rPr lang="en-US" sz="2300" dirty="0" smtClean="0">
                <a:sym typeface="Wingdings"/>
              </a:rPr>
              <a:t> </a:t>
            </a:r>
            <a:r>
              <a:rPr lang="en-US" sz="2300" i="1" dirty="0" smtClean="0">
                <a:sym typeface="Wingdings"/>
              </a:rPr>
              <a:t>large fitting error</a:t>
            </a:r>
            <a:endParaRPr lang="en-US" i="1" dirty="0" smtClean="0"/>
          </a:p>
        </p:txBody>
      </p:sp>
    </p:spTree>
    <p:extLst>
      <p:ext uri="{BB962C8B-B14F-4D97-AF65-F5344CB8AC3E}">
        <p14:creationId xmlns:p14="http://schemas.microsoft.com/office/powerpoint/2010/main" val="7569467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lstStyle/>
          <a:p>
            <a:r>
              <a:rPr lang="en-US" dirty="0"/>
              <a:t>B</a:t>
            </a:r>
            <a:r>
              <a:rPr lang="en-US" dirty="0" smtClean="0"/>
              <a:t>oundary continuity</a:t>
            </a:r>
          </a:p>
          <a:p>
            <a:pPr lvl="1"/>
            <a:r>
              <a:rPr lang="en-US" dirty="0" smtClean="0"/>
              <a:t>Subdivision surface</a:t>
            </a:r>
            <a:endParaRPr lang="en-US" dirty="0"/>
          </a:p>
          <a:p>
            <a:endParaRPr lang="en-US" dirty="0" smtClean="0"/>
          </a:p>
          <a:p>
            <a:endParaRPr lang="en-US"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478" y="3425167"/>
            <a:ext cx="27908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09800" y="2971801"/>
            <a:ext cx="2409378" cy="307777"/>
          </a:xfrm>
          <a:prstGeom prst="rect">
            <a:avLst/>
          </a:prstGeom>
          <a:noFill/>
        </p:spPr>
        <p:txBody>
          <a:bodyPr wrap="none" rtlCol="0">
            <a:spAutoFit/>
          </a:bodyPr>
          <a:lstStyle/>
          <a:p>
            <a:r>
              <a:rPr lang="en-US" sz="1400" dirty="0" smtClean="0">
                <a:solidFill>
                  <a:schemeClr val="tx1">
                    <a:lumMod val="75000"/>
                    <a:lumOff val="25000"/>
                  </a:schemeClr>
                </a:solidFill>
              </a:rPr>
              <a:t>[Xia-Liao-Yu SIGGRAPHAsia 09]</a:t>
            </a:r>
            <a:endParaRPr lang="en-US" sz="1400" dirty="0">
              <a:solidFill>
                <a:schemeClr val="tx1">
                  <a:lumMod val="75000"/>
                  <a:lumOff val="25000"/>
                </a:schemeClr>
              </a:solidFill>
            </a:endParaRPr>
          </a:p>
        </p:txBody>
      </p:sp>
      <p:sp>
        <p:nvSpPr>
          <p:cNvPr id="10" name="TextBox 9"/>
          <p:cNvSpPr txBox="1"/>
          <p:nvPr/>
        </p:nvSpPr>
        <p:spPr>
          <a:xfrm>
            <a:off x="5562600" y="2971800"/>
            <a:ext cx="2046917" cy="307777"/>
          </a:xfrm>
          <a:prstGeom prst="rect">
            <a:avLst/>
          </a:prstGeom>
          <a:noFill/>
        </p:spPr>
        <p:txBody>
          <a:bodyPr wrap="none" rtlCol="0">
            <a:spAutoFit/>
          </a:bodyPr>
          <a:lstStyle/>
          <a:p>
            <a:r>
              <a:rPr lang="en-US" sz="1400" dirty="0" smtClean="0"/>
              <a:t>Our subdivision approach</a:t>
            </a:r>
            <a:endParaRPr lang="en-US" sz="1400" dirty="0"/>
          </a:p>
        </p:txBody>
      </p:sp>
      <p:cxnSp>
        <p:nvCxnSpPr>
          <p:cNvPr id="11" name="Straight Arrow Connector 10"/>
          <p:cNvCxnSpPr/>
          <p:nvPr/>
        </p:nvCxnSpPr>
        <p:spPr>
          <a:xfrm flipH="1" flipV="1">
            <a:off x="2692278" y="4876801"/>
            <a:ext cx="404812" cy="76200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26633" y="5638801"/>
            <a:ext cx="3021155" cy="369332"/>
          </a:xfrm>
          <a:prstGeom prst="rect">
            <a:avLst/>
          </a:prstGeom>
          <a:noFill/>
        </p:spPr>
        <p:txBody>
          <a:bodyPr wrap="none" rtlCol="0">
            <a:spAutoFit/>
          </a:bodyPr>
          <a:lstStyle/>
          <a:p>
            <a:r>
              <a:rPr lang="en-US" dirty="0" smtClean="0"/>
              <a:t>C0 continuity across boundary</a:t>
            </a:r>
            <a:endParaRPr lang="en-US" dirty="0"/>
          </a:p>
        </p:txBody>
      </p:sp>
      <p:sp>
        <p:nvSpPr>
          <p:cNvPr id="15" name="TextBox 14"/>
          <p:cNvSpPr txBox="1"/>
          <p:nvPr/>
        </p:nvSpPr>
        <p:spPr>
          <a:xfrm>
            <a:off x="5486400" y="5500301"/>
            <a:ext cx="2337884" cy="646331"/>
          </a:xfrm>
          <a:prstGeom prst="rect">
            <a:avLst/>
          </a:prstGeom>
          <a:noFill/>
        </p:spPr>
        <p:txBody>
          <a:bodyPr wrap="none" rtlCol="0">
            <a:spAutoFit/>
          </a:bodyPr>
          <a:lstStyle/>
          <a:p>
            <a:r>
              <a:rPr lang="en-US" dirty="0" smtClean="0"/>
              <a:t>At least C1 continuous;</a:t>
            </a:r>
          </a:p>
          <a:p>
            <a:r>
              <a:rPr lang="en-US" dirty="0" smtClean="0"/>
              <a:t>C2 along edges</a:t>
            </a:r>
            <a:endParaRPr lang="en-US" dirty="0"/>
          </a:p>
        </p:txBody>
      </p:sp>
      <p:pic>
        <p:nvPicPr>
          <p:cNvPr id="2051" name="Picture 3" descr="C:\Users\zicheng\AppData\Local\Temp\_TS5DC6.tmp\_TS20.tmp\pepper.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981653"/>
            <a:ext cx="1168278" cy="7825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5181600" y="3442276"/>
            <a:ext cx="2809094" cy="186125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5181600" y="3442276"/>
            <a:ext cx="2809093" cy="1861256"/>
          </a:xfrm>
          <a:prstGeom prst="rect">
            <a:avLst/>
          </a:prstGeom>
        </p:spPr>
      </p:pic>
    </p:spTree>
    <p:extLst>
      <p:ext uri="{BB962C8B-B14F-4D97-AF65-F5344CB8AC3E}">
        <p14:creationId xmlns:p14="http://schemas.microsoft.com/office/powerpoint/2010/main" val="2500464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(2)</a:t>
            </a:r>
            <a:endParaRPr lang="en-US" dirty="0"/>
          </a:p>
        </p:txBody>
      </p:sp>
      <p:sp>
        <p:nvSpPr>
          <p:cNvPr id="3" name="Content Placeholder 2"/>
          <p:cNvSpPr>
            <a:spLocks noGrp="1"/>
          </p:cNvSpPr>
          <p:nvPr>
            <p:ph idx="1"/>
          </p:nvPr>
        </p:nvSpPr>
        <p:spPr/>
        <p:txBody>
          <a:bodyPr/>
          <a:lstStyle/>
          <a:p>
            <a:r>
              <a:rPr lang="en-US" dirty="0" smtClean="0"/>
              <a:t>Level-of-detail control</a:t>
            </a:r>
          </a:p>
          <a:p>
            <a:pPr lvl="1"/>
            <a:r>
              <a:rPr lang="en-US" dirty="0" smtClean="0"/>
              <a:t>Mesh pyramid</a:t>
            </a:r>
          </a:p>
          <a:p>
            <a:pPr lvl="2"/>
            <a:r>
              <a:rPr lang="en-US" sz="2000" dirty="0" smtClean="0"/>
              <a:t>Structure-aware image abstraction</a:t>
            </a:r>
          </a:p>
          <a:p>
            <a:pPr lvl="2"/>
            <a:r>
              <a:rPr lang="en-US" sz="2000" dirty="0" smtClean="0"/>
              <a:t>Signal processing on vector image</a:t>
            </a:r>
            <a:endParaRPr lang="en-US" sz="2000" dirty="0"/>
          </a:p>
        </p:txBody>
      </p:sp>
    </p:spTree>
    <p:extLst>
      <p:ext uri="{BB962C8B-B14F-4D97-AF65-F5344CB8AC3E}">
        <p14:creationId xmlns:p14="http://schemas.microsoft.com/office/powerpoint/2010/main" val="21566335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Content Placeholder 2"/>
          <p:cNvSpPr>
            <a:spLocks noGrp="1"/>
          </p:cNvSpPr>
          <p:nvPr>
            <p:ph idx="1"/>
          </p:nvPr>
        </p:nvSpPr>
        <p:spPr>
          <a:xfrm>
            <a:off x="457200" y="1295401"/>
            <a:ext cx="8229600" cy="5029200"/>
          </a:xfrm>
        </p:spPr>
        <p:txBody>
          <a:bodyPr/>
          <a:lstStyle/>
          <a:p>
            <a:r>
              <a:rPr lang="en-US" dirty="0" smtClean="0"/>
              <a:t>Part I</a:t>
            </a:r>
            <a:r>
              <a:rPr lang="en-US" sz="2800" dirty="0" smtClean="0"/>
              <a:t>: Subdivision-based image vectorization</a:t>
            </a:r>
          </a:p>
          <a:p>
            <a:pPr lvl="1"/>
            <a:endParaRPr lang="en-US" dirty="0" smtClean="0"/>
          </a:p>
          <a:p>
            <a:pPr lvl="1"/>
            <a:endParaRPr lang="en-US" dirty="0" smtClean="0"/>
          </a:p>
          <a:p>
            <a:pPr lvl="1"/>
            <a:endParaRPr lang="en-US" dirty="0"/>
          </a:p>
          <a:p>
            <a:pPr lvl="1"/>
            <a:endParaRPr lang="en-US" dirty="0"/>
          </a:p>
          <a:p>
            <a:r>
              <a:rPr lang="en-US" dirty="0" smtClean="0"/>
              <a:t>Part II</a:t>
            </a:r>
            <a:r>
              <a:rPr lang="en-US" sz="2800" dirty="0" smtClean="0"/>
              <a:t>: Multi-resolution representation</a:t>
            </a:r>
            <a:endParaRPr lang="en-US" sz="2800" dirty="0"/>
          </a:p>
        </p:txBody>
      </p:sp>
      <p:pic>
        <p:nvPicPr>
          <p:cNvPr id="4" name="Picture 2" descr="C:\Users\zicheng\Desktop\Prelim\figures\pricinples\pix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124298"/>
            <a:ext cx="1757124" cy="175712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631727" y="1828800"/>
            <a:ext cx="2228226" cy="2181770"/>
            <a:chOff x="4267199" y="2817816"/>
            <a:chExt cx="3222881" cy="3200398"/>
          </a:xfrm>
        </p:grpSpPr>
        <p:pic>
          <p:nvPicPr>
            <p:cNvPr id="8" name="Picture 6" descr="C:\Users\zicheng\Desktop\Prelim\figures\pricinples\flower3_f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199" y="2817816"/>
              <a:ext cx="3222881" cy="32003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zicheng\Desktop\Prelim\figures\pricinples\mesh_mask.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5"/>
            <a:stretch/>
          </p:blipFill>
          <p:spPr bwMode="auto">
            <a:xfrm>
              <a:off x="4443755" y="2980944"/>
              <a:ext cx="2951242" cy="303550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3962400" y="2776527"/>
            <a:ext cx="427033" cy="396321"/>
          </a:xfrm>
          <a:prstGeom prst="rect">
            <a:avLst/>
          </a:prstGeom>
          <a:noFill/>
        </p:spPr>
        <p:txBody>
          <a:bodyPr wrap="none" rtlCol="0">
            <a:spAutoFit/>
          </a:bodyPr>
          <a:lstStyle/>
          <a:p>
            <a:r>
              <a:rPr lang="en-US" sz="2800" dirty="0">
                <a:sym typeface="Wingdings" pitchFamily="2" charset="2"/>
              </a:rPr>
              <a:t></a:t>
            </a:r>
            <a:endParaRPr lang="en-US" sz="2800" dirty="0"/>
          </a:p>
        </p:txBody>
      </p:sp>
      <p:pic>
        <p:nvPicPr>
          <p:cNvPr id="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3794" y="4968100"/>
            <a:ext cx="2178121" cy="176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962400" y="5457753"/>
            <a:ext cx="541636" cy="485847"/>
          </a:xfrm>
          <a:prstGeom prst="rect">
            <a:avLst/>
          </a:prstGeom>
          <a:noFill/>
        </p:spPr>
        <p:txBody>
          <a:bodyPr wrap="none" rtlCol="0">
            <a:spAutoFit/>
          </a:bodyPr>
          <a:lstStyle/>
          <a:p>
            <a:pPr marL="0" lvl="1"/>
            <a:r>
              <a:rPr lang="en-US" sz="2800" dirty="0" smtClean="0">
                <a:sym typeface="Wingdings" pitchFamily="2" charset="2"/>
              </a:rPr>
              <a:t></a:t>
            </a:r>
            <a:endParaRPr lang="en-US" sz="2800" dirty="0"/>
          </a:p>
        </p:txBody>
      </p:sp>
      <p:grpSp>
        <p:nvGrpSpPr>
          <p:cNvPr id="16" name="Group 15"/>
          <p:cNvGrpSpPr/>
          <p:nvPr/>
        </p:nvGrpSpPr>
        <p:grpSpPr>
          <a:xfrm>
            <a:off x="1524000" y="4572000"/>
            <a:ext cx="2228226" cy="2181770"/>
            <a:chOff x="4267199" y="2817816"/>
            <a:chExt cx="3222881" cy="3200398"/>
          </a:xfrm>
        </p:grpSpPr>
        <p:pic>
          <p:nvPicPr>
            <p:cNvPr id="17" name="Picture 6" descr="C:\Users\zicheng\Desktop\Prelim\figures\pricinples\flower3_f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199" y="2817816"/>
              <a:ext cx="3222881" cy="32003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zicheng\Desktop\Prelim\figures\pricinples\mesh_mask.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5"/>
            <a:stretch/>
          </p:blipFill>
          <p:spPr bwMode="auto">
            <a:xfrm>
              <a:off x="4443755" y="2980944"/>
              <a:ext cx="2951242" cy="30355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16366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dirty="0" smtClean="0"/>
              <a:t>Subdivision-based image vectorization</a:t>
            </a:r>
            <a:endParaRPr lang="en-US" dirty="0"/>
          </a:p>
        </p:txBody>
      </p:sp>
      <p:sp>
        <p:nvSpPr>
          <p:cNvPr id="3" name="Content Placeholder 2"/>
          <p:cNvSpPr>
            <a:spLocks noGrp="1"/>
          </p:cNvSpPr>
          <p:nvPr>
            <p:ph idx="1"/>
          </p:nvPr>
        </p:nvSpPr>
        <p:spPr>
          <a:xfrm>
            <a:off x="457200" y="1295400"/>
            <a:ext cx="8229600" cy="5105400"/>
          </a:xfrm>
        </p:spPr>
        <p:txBody>
          <a:bodyPr>
            <a:normAutofit/>
          </a:bodyPr>
          <a:lstStyle/>
          <a:p>
            <a:r>
              <a:rPr lang="en-US" sz="2800" dirty="0" smtClean="0"/>
              <a:t>Basic idea</a:t>
            </a:r>
          </a:p>
          <a:p>
            <a:pPr lvl="1"/>
            <a:r>
              <a:rPr lang="en-US" sz="2000" dirty="0" smtClean="0"/>
              <a:t>Triangular control mesh</a:t>
            </a:r>
          </a:p>
          <a:p>
            <a:pPr lvl="1"/>
            <a:r>
              <a:rPr lang="en-US" sz="2000" dirty="0" smtClean="0"/>
              <a:t>Subdivision of control mesh to fit </a:t>
            </a:r>
            <a:r>
              <a:rPr lang="en-US" sz="2000" dirty="0"/>
              <a:t>color</a:t>
            </a:r>
          </a:p>
          <a:p>
            <a:pPr lvl="1"/>
            <a:r>
              <a:rPr lang="en-US" sz="2000" dirty="0" smtClean="0"/>
              <a:t>Subdivision curves for image feature (edges)</a:t>
            </a:r>
          </a:p>
          <a:p>
            <a:endParaRPr lang="en-US" sz="2400" dirty="0" smtClean="0"/>
          </a:p>
          <a:p>
            <a:r>
              <a:rPr lang="en-US" sz="2800" dirty="0" smtClean="0"/>
              <a:t>Pipeline</a:t>
            </a:r>
          </a:p>
          <a:p>
            <a:pPr lvl="1"/>
            <a:endParaRPr lang="en-US" dirty="0" smtClean="0"/>
          </a:p>
          <a:p>
            <a:pPr lvl="1"/>
            <a:endParaRPr lang="en-US" dirty="0"/>
          </a:p>
          <a:p>
            <a:pPr lvl="1"/>
            <a:endParaRPr lang="en-US" dirty="0" smtClean="0"/>
          </a:p>
          <a:p>
            <a:pPr lvl="1"/>
            <a:endParaRPr lang="en-US" dirty="0" smtClean="0"/>
          </a:p>
          <a:p>
            <a:endParaRPr lang="en-US" dirty="0"/>
          </a:p>
        </p:txBody>
      </p:sp>
      <p:grpSp>
        <p:nvGrpSpPr>
          <p:cNvPr id="4" name="Group 3"/>
          <p:cNvGrpSpPr/>
          <p:nvPr/>
        </p:nvGrpSpPr>
        <p:grpSpPr>
          <a:xfrm>
            <a:off x="76200" y="4114800"/>
            <a:ext cx="9043493" cy="1591049"/>
            <a:chOff x="76200" y="4114800"/>
            <a:chExt cx="9043493" cy="1591049"/>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121"/>
            <a:stretch/>
          </p:blipFill>
          <p:spPr bwMode="auto">
            <a:xfrm>
              <a:off x="76200" y="4114800"/>
              <a:ext cx="9043493" cy="120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5327022"/>
              <a:ext cx="636713" cy="338554"/>
            </a:xfrm>
            <a:prstGeom prst="rect">
              <a:avLst/>
            </a:prstGeom>
            <a:noFill/>
          </p:spPr>
          <p:txBody>
            <a:bodyPr wrap="none" rtlCol="0">
              <a:spAutoFit/>
            </a:bodyPr>
            <a:lstStyle/>
            <a:p>
              <a:r>
                <a:rPr lang="en-US" sz="1600" b="1" dirty="0" smtClean="0"/>
                <a:t>input</a:t>
              </a:r>
              <a:endParaRPr lang="en-US" sz="1600" b="1" dirty="0"/>
            </a:p>
          </p:txBody>
        </p:sp>
        <p:sp>
          <p:nvSpPr>
            <p:cNvPr id="7" name="TextBox 6"/>
            <p:cNvSpPr txBox="1"/>
            <p:nvPr/>
          </p:nvSpPr>
          <p:spPr>
            <a:xfrm>
              <a:off x="1623533" y="5356077"/>
              <a:ext cx="1500667" cy="307777"/>
            </a:xfrm>
            <a:prstGeom prst="rect">
              <a:avLst/>
            </a:prstGeom>
            <a:noFill/>
          </p:spPr>
          <p:txBody>
            <a:bodyPr wrap="none" rtlCol="0">
              <a:spAutoFit/>
            </a:bodyPr>
            <a:lstStyle/>
            <a:p>
              <a:r>
                <a:rPr lang="en-US" sz="1400" b="1" dirty="0" smtClean="0"/>
                <a:t>Feature detection</a:t>
              </a:r>
              <a:endParaRPr lang="en-US" sz="1400" b="1" dirty="0"/>
            </a:p>
          </p:txBody>
        </p:sp>
        <p:sp>
          <p:nvSpPr>
            <p:cNvPr id="8" name="TextBox 7"/>
            <p:cNvSpPr txBox="1"/>
            <p:nvPr/>
          </p:nvSpPr>
          <p:spPr>
            <a:xfrm>
              <a:off x="3185315" y="5327022"/>
              <a:ext cx="1323183" cy="338554"/>
            </a:xfrm>
            <a:prstGeom prst="rect">
              <a:avLst/>
            </a:prstGeom>
            <a:noFill/>
          </p:spPr>
          <p:txBody>
            <a:bodyPr wrap="none" rtlCol="0">
              <a:spAutoFit/>
            </a:bodyPr>
            <a:lstStyle/>
            <a:p>
              <a:r>
                <a:rPr lang="en-US" sz="1600" b="1" dirty="0" smtClean="0"/>
                <a:t>Control mesh</a:t>
              </a:r>
              <a:endParaRPr lang="en-US" sz="1600" b="1" dirty="0"/>
            </a:p>
          </p:txBody>
        </p:sp>
        <p:sp>
          <p:nvSpPr>
            <p:cNvPr id="9" name="TextBox 8"/>
            <p:cNvSpPr txBox="1"/>
            <p:nvPr/>
          </p:nvSpPr>
          <p:spPr>
            <a:xfrm>
              <a:off x="4648200" y="5340688"/>
              <a:ext cx="1290161" cy="338554"/>
            </a:xfrm>
            <a:prstGeom prst="rect">
              <a:avLst/>
            </a:prstGeom>
            <a:noFill/>
          </p:spPr>
          <p:txBody>
            <a:bodyPr wrap="none" rtlCol="0">
              <a:spAutoFit/>
            </a:bodyPr>
            <a:lstStyle/>
            <a:p>
              <a:r>
                <a:rPr lang="en-US" sz="1600" b="1" dirty="0" smtClean="0"/>
                <a:t>Optimization</a:t>
              </a:r>
              <a:endParaRPr lang="en-US" sz="1600" b="1" dirty="0"/>
            </a:p>
          </p:txBody>
        </p:sp>
        <p:sp>
          <p:nvSpPr>
            <p:cNvPr id="10" name="TextBox 9"/>
            <p:cNvSpPr txBox="1"/>
            <p:nvPr/>
          </p:nvSpPr>
          <p:spPr>
            <a:xfrm>
              <a:off x="6248400" y="5361686"/>
              <a:ext cx="1164101" cy="338554"/>
            </a:xfrm>
            <a:prstGeom prst="rect">
              <a:avLst/>
            </a:prstGeom>
            <a:noFill/>
          </p:spPr>
          <p:txBody>
            <a:bodyPr wrap="none" rtlCol="0">
              <a:spAutoFit/>
            </a:bodyPr>
            <a:lstStyle/>
            <a:p>
              <a:r>
                <a:rPr lang="en-US" sz="1600" b="1" dirty="0" smtClean="0"/>
                <a:t>Subdivision</a:t>
              </a:r>
              <a:endParaRPr lang="en-US" sz="1600" b="1" dirty="0"/>
            </a:p>
          </p:txBody>
        </p:sp>
        <p:sp>
          <p:nvSpPr>
            <p:cNvPr id="11" name="TextBox 10"/>
            <p:cNvSpPr txBox="1"/>
            <p:nvPr/>
          </p:nvSpPr>
          <p:spPr>
            <a:xfrm>
              <a:off x="7696200" y="5367295"/>
              <a:ext cx="1294200" cy="338554"/>
            </a:xfrm>
            <a:prstGeom prst="rect">
              <a:avLst/>
            </a:prstGeom>
            <a:noFill/>
          </p:spPr>
          <p:txBody>
            <a:bodyPr wrap="none" rtlCol="0">
              <a:spAutoFit/>
            </a:bodyPr>
            <a:lstStyle/>
            <a:p>
              <a:r>
                <a:rPr lang="en-US" sz="1600" b="1" dirty="0" smtClean="0"/>
                <a:t>Rasterization</a:t>
              </a:r>
              <a:endParaRPr lang="en-US" sz="1600" b="1" dirty="0"/>
            </a:p>
          </p:txBody>
        </p:sp>
      </p:grpSp>
    </p:spTree>
    <p:extLst>
      <p:ext uri="{BB962C8B-B14F-4D97-AF65-F5344CB8AC3E}">
        <p14:creationId xmlns:p14="http://schemas.microsoft.com/office/powerpoint/2010/main" val="9304135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mesh</a:t>
            </a:r>
            <a:endParaRPr lang="en-US" dirty="0"/>
          </a:p>
        </p:txBody>
      </p:sp>
      <p:pic>
        <p:nvPicPr>
          <p:cNvPr id="5" name="Picture 4" descr="C:\Users\zicheng\Desktop\I3D\figures\ctlmesh_3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8050" y="2186272"/>
            <a:ext cx="3256125" cy="261432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pPr>
              <a:lnSpc>
                <a:spcPct val="120000"/>
              </a:lnSpc>
            </a:pPr>
            <a:r>
              <a:rPr lang="en-US" sz="2400" dirty="0" smtClean="0"/>
              <a:t>Triangulate pixel grid </a:t>
            </a:r>
            <a:r>
              <a:rPr lang="en-US" sz="2400" dirty="0" smtClean="0">
                <a:sym typeface="Wingdings"/>
              </a:rPr>
              <a:t> Mesh simplification</a:t>
            </a:r>
            <a:endParaRPr lang="en-US" sz="2400" dirty="0" smtClean="0"/>
          </a:p>
          <a:p>
            <a:pPr>
              <a:lnSpc>
                <a:spcPct val="120000"/>
              </a:lnSpc>
            </a:pPr>
            <a:r>
              <a:rPr lang="en-US" sz="2400" dirty="0" smtClean="0"/>
              <a:t>Cut mesh open along image features</a:t>
            </a:r>
          </a:p>
          <a:p>
            <a:pPr>
              <a:lnSpc>
                <a:spcPct val="120000"/>
              </a:lnSpc>
            </a:pPr>
            <a:r>
              <a:rPr lang="en-US" sz="2400" dirty="0" smtClean="0"/>
              <a:t>For a vertex on a feature:</a:t>
            </a:r>
          </a:p>
          <a:p>
            <a:pPr lvl="1">
              <a:lnSpc>
                <a:spcPct val="120000"/>
              </a:lnSpc>
            </a:pPr>
            <a:r>
              <a:rPr lang="en-US" sz="2000" dirty="0" smtClean="0"/>
              <a:t>A pair of vertices with same (</a:t>
            </a:r>
            <a:r>
              <a:rPr lang="en-US" sz="2000" dirty="0" err="1" smtClean="0"/>
              <a:t>x,y</a:t>
            </a:r>
            <a:r>
              <a:rPr lang="en-US" sz="2000" dirty="0" smtClean="0"/>
              <a:t>)</a:t>
            </a:r>
          </a:p>
          <a:p>
            <a:pPr lvl="1">
              <a:lnSpc>
                <a:spcPct val="120000"/>
              </a:lnSpc>
            </a:pPr>
            <a:r>
              <a:rPr lang="en-US" sz="2000" dirty="0" smtClean="0"/>
              <a:t>Careful simplification to maintain</a:t>
            </a:r>
          </a:p>
          <a:p>
            <a:pPr marL="457200" lvl="1" indent="0">
              <a:lnSpc>
                <a:spcPct val="120000"/>
              </a:lnSpc>
              <a:buNone/>
            </a:pPr>
            <a:r>
              <a:rPr lang="en-US" sz="2000" dirty="0"/>
              <a:t> </a:t>
            </a:r>
            <a:r>
              <a:rPr lang="en-US" sz="2000" dirty="0" smtClean="0"/>
              <a:t>    mirroring structure and fitting error</a:t>
            </a:r>
          </a:p>
          <a:p>
            <a:pPr marL="0" indent="0">
              <a:lnSpc>
                <a:spcPct val="120000"/>
              </a:lnSpc>
              <a:buNone/>
            </a:pPr>
            <a:endParaRPr lang="en-US" sz="2400" dirty="0" smtClean="0"/>
          </a:p>
          <a:p>
            <a:pPr>
              <a:lnSpc>
                <a:spcPct val="120000"/>
              </a:lnSpc>
            </a:pPr>
            <a:r>
              <a:rPr lang="en-US" sz="2400" dirty="0" smtClean="0"/>
              <a:t>Based on </a:t>
            </a:r>
            <a:r>
              <a:rPr lang="en-US" sz="2400" dirty="0" smtClean="0">
                <a:solidFill>
                  <a:schemeClr val="tx1">
                    <a:lumMod val="75000"/>
                    <a:lumOff val="25000"/>
                  </a:schemeClr>
                </a:solidFill>
              </a:rPr>
              <a:t>[</a:t>
            </a:r>
            <a:r>
              <a:rPr lang="en-US" sz="2400" i="1" dirty="0" smtClean="0">
                <a:solidFill>
                  <a:schemeClr val="tx1">
                    <a:lumMod val="75000"/>
                    <a:lumOff val="25000"/>
                  </a:schemeClr>
                </a:solidFill>
              </a:rPr>
              <a:t>Xia 2009</a:t>
            </a:r>
            <a:r>
              <a:rPr lang="en-US" sz="2400" dirty="0" smtClean="0">
                <a:solidFill>
                  <a:schemeClr val="tx1">
                    <a:lumMod val="75000"/>
                    <a:lumOff val="25000"/>
                  </a:schemeClr>
                </a:solidFill>
              </a:rPr>
              <a:t>]</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7582172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Subdivision scheme</a:t>
            </a:r>
            <a:endParaRPr lang="en-US" dirty="0"/>
          </a:p>
        </p:txBody>
      </p:sp>
      <p:sp>
        <p:nvSpPr>
          <p:cNvPr id="3" name="Content Placeholder 2"/>
          <p:cNvSpPr>
            <a:spLocks noGrp="1"/>
          </p:cNvSpPr>
          <p:nvPr>
            <p:ph idx="1"/>
          </p:nvPr>
        </p:nvSpPr>
        <p:spPr>
          <a:xfrm>
            <a:off x="457200" y="1447800"/>
            <a:ext cx="8229600" cy="4525963"/>
          </a:xfrm>
        </p:spPr>
        <p:txBody>
          <a:bodyPr>
            <a:normAutofit/>
          </a:bodyPr>
          <a:lstStyle/>
          <a:p>
            <a:r>
              <a:rPr lang="en-US" sz="2800" u="sng" dirty="0" smtClean="0"/>
              <a:t>Discontinuity-preserving</a:t>
            </a:r>
            <a:r>
              <a:rPr lang="en-US" sz="2800" dirty="0" smtClean="0"/>
              <a:t> </a:t>
            </a:r>
            <a:r>
              <a:rPr lang="en-US" sz="2800" u="sng" dirty="0" smtClean="0"/>
              <a:t>Piecewise-smooth</a:t>
            </a:r>
            <a:r>
              <a:rPr lang="en-US" sz="2800" dirty="0" smtClean="0"/>
              <a:t> surface</a:t>
            </a:r>
          </a:p>
          <a:p>
            <a:pPr lvl="1"/>
            <a:r>
              <a:rPr lang="en-US" sz="2000" dirty="0" smtClean="0"/>
              <a:t>Loop’s subdivision </a:t>
            </a:r>
            <a:r>
              <a:rPr lang="en-US" sz="1600" dirty="0" smtClean="0">
                <a:solidFill>
                  <a:schemeClr val="tx1">
                    <a:lumMod val="65000"/>
                    <a:lumOff val="35000"/>
                  </a:schemeClr>
                </a:solidFill>
              </a:rPr>
              <a:t>[</a:t>
            </a:r>
            <a:r>
              <a:rPr lang="en-US" sz="1600" i="1" dirty="0" smtClean="0">
                <a:solidFill>
                  <a:schemeClr val="tx1">
                    <a:lumMod val="65000"/>
                    <a:lumOff val="35000"/>
                  </a:schemeClr>
                </a:solidFill>
              </a:rPr>
              <a:t>Loop 1987</a:t>
            </a:r>
            <a:r>
              <a:rPr lang="en-US" sz="1600" dirty="0" smtClean="0">
                <a:solidFill>
                  <a:schemeClr val="tx1">
                    <a:lumMod val="65000"/>
                    <a:lumOff val="35000"/>
                  </a:schemeClr>
                </a:solidFill>
              </a:rPr>
              <a:t>]</a:t>
            </a:r>
            <a:endParaRPr lang="en-US" sz="2400" dirty="0" smtClean="0">
              <a:solidFill>
                <a:schemeClr val="tx1">
                  <a:lumMod val="65000"/>
                  <a:lumOff val="35000"/>
                </a:schemeClr>
              </a:solidFill>
            </a:endParaRPr>
          </a:p>
          <a:p>
            <a:pPr lvl="1"/>
            <a:r>
              <a:rPr lang="en-US" sz="2000" dirty="0" smtClean="0"/>
              <a:t>Piecewise smooth Loop subdivision</a:t>
            </a:r>
            <a:r>
              <a:rPr lang="en-US" sz="2400" dirty="0" smtClean="0"/>
              <a:t> </a:t>
            </a:r>
            <a:r>
              <a:rPr lang="en-US" sz="1600" dirty="0" smtClean="0">
                <a:solidFill>
                  <a:schemeClr val="tx1">
                    <a:lumMod val="65000"/>
                    <a:lumOff val="35000"/>
                  </a:schemeClr>
                </a:solidFill>
              </a:rPr>
              <a:t>[</a:t>
            </a:r>
            <a:r>
              <a:rPr lang="en-US" sz="1600" i="1" dirty="0" smtClean="0">
                <a:solidFill>
                  <a:schemeClr val="tx1">
                    <a:lumMod val="65000"/>
                    <a:lumOff val="35000"/>
                  </a:schemeClr>
                </a:solidFill>
              </a:rPr>
              <a:t>Hoppe 1994</a:t>
            </a:r>
            <a:r>
              <a:rPr lang="en-US" sz="1600" dirty="0" smtClean="0">
                <a:solidFill>
                  <a:schemeClr val="tx1">
                    <a:lumMod val="65000"/>
                    <a:lumOff val="35000"/>
                  </a:schemeClr>
                </a:solidFill>
              </a:rPr>
              <a:t>]</a:t>
            </a:r>
          </a:p>
          <a:p>
            <a:pPr lvl="1"/>
            <a:endParaRPr lang="en-US" sz="2000" dirty="0">
              <a:solidFill>
                <a:schemeClr val="tx1">
                  <a:lumMod val="65000"/>
                  <a:lumOff val="35000"/>
                </a:schemeClr>
              </a:solidFill>
            </a:endParaRPr>
          </a:p>
        </p:txBody>
      </p:sp>
      <p:sp>
        <p:nvSpPr>
          <p:cNvPr id="5" name="TextBox 4"/>
          <p:cNvSpPr txBox="1"/>
          <p:nvPr/>
        </p:nvSpPr>
        <p:spPr>
          <a:xfrm>
            <a:off x="468086" y="3505200"/>
            <a:ext cx="1327799" cy="369332"/>
          </a:xfrm>
          <a:prstGeom prst="rect">
            <a:avLst/>
          </a:prstGeom>
          <a:noFill/>
        </p:spPr>
        <p:txBody>
          <a:bodyPr wrap="none" rtlCol="0">
            <a:spAutoFit/>
          </a:bodyPr>
          <a:lstStyle/>
          <a:p>
            <a:r>
              <a:rPr lang="en-US" dirty="0" smtClean="0"/>
              <a:t>Vertex mask</a:t>
            </a:r>
            <a:endParaRPr lang="en-US" dirty="0"/>
          </a:p>
        </p:txBody>
      </p:sp>
      <p:sp>
        <p:nvSpPr>
          <p:cNvPr id="6" name="TextBox 5"/>
          <p:cNvSpPr txBox="1"/>
          <p:nvPr/>
        </p:nvSpPr>
        <p:spPr>
          <a:xfrm>
            <a:off x="468086" y="5029200"/>
            <a:ext cx="1179618" cy="369332"/>
          </a:xfrm>
          <a:prstGeom prst="rect">
            <a:avLst/>
          </a:prstGeom>
          <a:noFill/>
        </p:spPr>
        <p:txBody>
          <a:bodyPr wrap="none" rtlCol="0">
            <a:spAutoFit/>
          </a:bodyPr>
          <a:lstStyle/>
          <a:p>
            <a:r>
              <a:rPr lang="en-US" dirty="0" smtClean="0"/>
              <a:t>Edge mask</a:t>
            </a:r>
            <a:endParaRPr lang="en-US" dirty="0"/>
          </a:p>
        </p:txBody>
      </p:sp>
      <p:pic>
        <p:nvPicPr>
          <p:cNvPr id="4098" name="Picture 2" descr="C:\Users\zicheng\Desktop\I3D\figures\mas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039628"/>
            <a:ext cx="5650392" cy="174003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zicheng\Desktop\I3D\figures\mask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5888" y="4876800"/>
            <a:ext cx="83863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zicheng\Desktop\I3D\figures\mash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0149" y="4876800"/>
            <a:ext cx="805846" cy="131797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zicheng\Desktop\I3D\figures\mask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4788858"/>
            <a:ext cx="1182829" cy="152321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057400" y="2895600"/>
            <a:ext cx="1600200" cy="3736777"/>
            <a:chOff x="2057400" y="2895600"/>
            <a:chExt cx="1600200" cy="3736777"/>
          </a:xfrm>
        </p:grpSpPr>
        <p:sp>
          <p:nvSpPr>
            <p:cNvPr id="9" name="Rounded Rectangle 8"/>
            <p:cNvSpPr/>
            <p:nvPr/>
          </p:nvSpPr>
          <p:spPr>
            <a:xfrm>
              <a:off x="2057400" y="2895600"/>
              <a:ext cx="1600200" cy="3416469"/>
            </a:xfrm>
            <a:prstGeom prst="roundRect">
              <a:avLst/>
            </a:prstGeom>
            <a:solidFill>
              <a:schemeClr val="tx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38400" y="6324600"/>
              <a:ext cx="846707" cy="307777"/>
            </a:xfrm>
            <a:prstGeom prst="rect">
              <a:avLst/>
            </a:prstGeom>
            <a:noFill/>
          </p:spPr>
          <p:txBody>
            <a:bodyPr wrap="none" rtlCol="0">
              <a:spAutoFit/>
            </a:bodyPr>
            <a:lstStyle/>
            <a:p>
              <a:r>
                <a:rPr lang="en-US" sz="1400" b="1" dirty="0" smtClean="0">
                  <a:solidFill>
                    <a:schemeClr val="tx1">
                      <a:lumMod val="65000"/>
                      <a:lumOff val="35000"/>
                    </a:schemeClr>
                  </a:solidFill>
                </a:rPr>
                <a:t>[Loop87]</a:t>
              </a:r>
              <a:endParaRPr lang="en-US" sz="1400" b="1" dirty="0">
                <a:solidFill>
                  <a:schemeClr val="tx1">
                    <a:lumMod val="65000"/>
                    <a:lumOff val="35000"/>
                  </a:schemeClr>
                </a:solidFill>
              </a:endParaRPr>
            </a:p>
          </p:txBody>
        </p:sp>
      </p:grpSp>
      <p:grpSp>
        <p:nvGrpSpPr>
          <p:cNvPr id="13" name="Group 12"/>
          <p:cNvGrpSpPr/>
          <p:nvPr/>
        </p:nvGrpSpPr>
        <p:grpSpPr>
          <a:xfrm>
            <a:off x="2057400" y="2875955"/>
            <a:ext cx="4432160" cy="3756422"/>
            <a:chOff x="2057400" y="2875955"/>
            <a:chExt cx="4432160" cy="3756422"/>
          </a:xfrm>
        </p:grpSpPr>
        <p:sp>
          <p:nvSpPr>
            <p:cNvPr id="10" name="Round Diagonal Corner Rectangle 9"/>
            <p:cNvSpPr/>
            <p:nvPr/>
          </p:nvSpPr>
          <p:spPr>
            <a:xfrm>
              <a:off x="2057400" y="2875955"/>
              <a:ext cx="4432160" cy="3427769"/>
            </a:xfrm>
            <a:prstGeom prst="round2Diag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57599" y="6324600"/>
              <a:ext cx="974947" cy="307777"/>
            </a:xfrm>
            <a:prstGeom prst="rect">
              <a:avLst/>
            </a:prstGeom>
            <a:noFill/>
          </p:spPr>
          <p:txBody>
            <a:bodyPr wrap="none" rtlCol="0">
              <a:spAutoFit/>
            </a:bodyPr>
            <a:lstStyle/>
            <a:p>
              <a:r>
                <a:rPr lang="en-US" sz="1400" b="1" dirty="0" smtClean="0">
                  <a:solidFill>
                    <a:schemeClr val="tx1">
                      <a:lumMod val="65000"/>
                      <a:lumOff val="35000"/>
                    </a:schemeClr>
                  </a:solidFill>
                </a:rPr>
                <a:t>[Hoppe94]</a:t>
              </a:r>
              <a:endParaRPr lang="en-US" sz="1400" b="1" dirty="0">
                <a:solidFill>
                  <a:schemeClr val="tx1">
                    <a:lumMod val="65000"/>
                    <a:lumOff val="35000"/>
                  </a:schemeClr>
                </a:solidFill>
              </a:endParaRPr>
            </a:p>
          </p:txBody>
        </p:sp>
      </p:grpSp>
      <p:sp>
        <p:nvSpPr>
          <p:cNvPr id="16" name="TextBox 15"/>
          <p:cNvSpPr txBox="1"/>
          <p:nvPr/>
        </p:nvSpPr>
        <p:spPr>
          <a:xfrm>
            <a:off x="4548873" y="6304189"/>
            <a:ext cx="1197764" cy="369332"/>
          </a:xfrm>
          <a:prstGeom prst="rect">
            <a:avLst/>
          </a:prstGeom>
          <a:noFill/>
        </p:spPr>
        <p:txBody>
          <a:bodyPr wrap="none" rtlCol="0">
            <a:spAutoFit/>
          </a:bodyPr>
          <a:lstStyle/>
          <a:p>
            <a:r>
              <a:rPr lang="en-US" b="1" dirty="0" smtClean="0"/>
              <a:t>Our masks</a:t>
            </a:r>
            <a:endParaRPr lang="en-US" b="1" dirty="0"/>
          </a:p>
        </p:txBody>
      </p:sp>
    </p:spTree>
    <p:extLst>
      <p:ext uri="{BB962C8B-B14F-4D97-AF65-F5344CB8AC3E}">
        <p14:creationId xmlns:p14="http://schemas.microsoft.com/office/powerpoint/2010/main" val="417480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15218</TotalTime>
  <Words>3273</Words>
  <Application>Microsoft Macintosh PowerPoint</Application>
  <PresentationFormat>On-screen Show (4:3)</PresentationFormat>
  <Paragraphs>306</Paragraphs>
  <Slides>29</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Equation</vt:lpstr>
      <vt:lpstr>A Subdivision-Based Representation for Vector Image Editing</vt:lpstr>
      <vt:lpstr>PowerPoint Presentation</vt:lpstr>
      <vt:lpstr>Related work</vt:lpstr>
      <vt:lpstr>Motivation</vt:lpstr>
      <vt:lpstr>Motivation (2)</vt:lpstr>
      <vt:lpstr>Roadmap</vt:lpstr>
      <vt:lpstr>Subdivision-based image vectorization</vt:lpstr>
      <vt:lpstr>Control mesh</vt:lpstr>
      <vt:lpstr>Subdivision scheme</vt:lpstr>
      <vt:lpstr>Mesh Position Optimization</vt:lpstr>
      <vt:lpstr>Result</vt:lpstr>
      <vt:lpstr>Another result</vt:lpstr>
      <vt:lpstr>Super-resolution</vt:lpstr>
      <vt:lpstr>Boundary continuity</vt:lpstr>
      <vt:lpstr>Editability</vt:lpstr>
      <vt:lpstr>Shape editing (more)</vt:lpstr>
      <vt:lpstr>Editability</vt:lpstr>
      <vt:lpstr>Face editing</vt:lpstr>
      <vt:lpstr>Image stylization</vt:lpstr>
      <vt:lpstr>Combined effects</vt:lpstr>
      <vt:lpstr>Multiresolution representation</vt:lpstr>
      <vt:lpstr>Progressive representation</vt:lpstr>
      <vt:lpstr>Multi-resolution vector image</vt:lpstr>
      <vt:lpstr>Multi-level image abstraction</vt:lpstr>
      <vt:lpstr>Signal processing on Vector image</vt:lpstr>
      <vt:lpstr>Result (detail enhancement/smoothing)</vt:lpstr>
      <vt:lpstr>Results (detail enhancement)</vt:lpstr>
      <vt:lpstr>Conclusion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Interactable  Object and Scene Modeling</dc:title>
  <dc:creator>zicheng</dc:creator>
  <cp:lastModifiedBy>Binbin Liao</cp:lastModifiedBy>
  <cp:revision>1255</cp:revision>
  <dcterms:created xsi:type="dcterms:W3CDTF">2013-01-26T23:12:38Z</dcterms:created>
  <dcterms:modified xsi:type="dcterms:W3CDTF">2013-03-26T21:24:15Z</dcterms:modified>
</cp:coreProperties>
</file>