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8" r:id="rId3"/>
    <p:sldId id="25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6" r:id="rId19"/>
    <p:sldId id="277" r:id="rId20"/>
    <p:sldId id="278" r:id="rId21"/>
    <p:sldId id="279" r:id="rId22"/>
    <p:sldId id="280" r:id="rId23"/>
    <p:sldId id="281" r:id="rId24"/>
    <p:sldId id="282" r:id="rId25"/>
    <p:sldId id="283" r:id="rId26"/>
    <p:sldId id="284" r:id="rId27"/>
    <p:sldId id="285" r:id="rId28"/>
    <p:sldId id="262"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06" autoAdjust="0"/>
    <p:restoredTop sz="88354" autoAdjust="0"/>
  </p:normalViewPr>
  <p:slideViewPr>
    <p:cSldViewPr>
      <p:cViewPr>
        <p:scale>
          <a:sx n="150" d="100"/>
          <a:sy n="150" d="100"/>
        </p:scale>
        <p:origin x="-2160"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2" d="100"/>
          <a:sy n="52" d="100"/>
        </p:scale>
        <p:origin x="-18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734AC-9A53-4900-A2C3-EA059D710C99}" type="datetimeFigureOut">
              <a:rPr lang="zh-CN" altLang="en-US" smtClean="0"/>
              <a:pPr/>
              <a:t>2012/5/25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034967-CAC7-440E-A317-E48C10045A6A}" type="slidenum">
              <a:rPr lang="zh-CN" altLang="en-US" smtClean="0"/>
              <a:pPr/>
              <a:t>‹#›</a:t>
            </a:fld>
            <a:endParaRPr lang="zh-CN" altLang="en-US"/>
          </a:p>
        </p:txBody>
      </p:sp>
    </p:spTree>
    <p:extLst>
      <p:ext uri="{BB962C8B-B14F-4D97-AF65-F5344CB8AC3E}">
        <p14:creationId xmlns:p14="http://schemas.microsoft.com/office/powerpoint/2010/main" val="4208644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03D87-A494-40B5-833A-C13D7EC3F11E}" type="datetimeFigureOut">
              <a:rPr lang="zh-CN" altLang="en-US" smtClean="0"/>
              <a:pPr/>
              <a:t>2012/5/25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ECD90-9ADA-4A8D-A40F-8AC5DBE93B68}" type="slidenum">
              <a:rPr lang="zh-CN" altLang="en-US" smtClean="0"/>
              <a:pPr/>
              <a:t>‹#›</a:t>
            </a:fld>
            <a:endParaRPr lang="zh-CN" altLang="en-US"/>
          </a:p>
        </p:txBody>
      </p:sp>
    </p:spTree>
    <p:extLst>
      <p:ext uri="{BB962C8B-B14F-4D97-AF65-F5344CB8AC3E}">
        <p14:creationId xmlns:p14="http://schemas.microsoft.com/office/powerpoint/2010/main" val="424382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Hello everyone. Today I will present our paper on Amortized Supersampling.</a:t>
            </a:r>
          </a:p>
          <a:p>
            <a:r>
              <a:rPr lang="en-US" altLang="zh-CN" dirty="0" smtClean="0"/>
              <a:t>This is a joint work with several other researchers from HKUST,</a:t>
            </a:r>
            <a:r>
              <a:rPr lang="en-US" altLang="zh-CN" baseline="0" dirty="0" smtClean="0"/>
              <a:t> Microsoft Research and </a:t>
            </a:r>
            <a:r>
              <a:rPr lang="en-US" altLang="zh-CN" dirty="0" smtClean="0"/>
              <a:t>University of Virginia.</a:t>
            </a:r>
          </a:p>
        </p:txBody>
      </p:sp>
      <p:sp>
        <p:nvSpPr>
          <p:cNvPr id="4" name="灯片编号占位符 3"/>
          <p:cNvSpPr>
            <a:spLocks noGrp="1"/>
          </p:cNvSpPr>
          <p:nvPr>
            <p:ph type="sldNum" sz="quarter" idx="10"/>
          </p:nvPr>
        </p:nvSpPr>
        <p:spPr/>
        <p:txBody>
          <a:bodyPr/>
          <a:lstStyle/>
          <a:p>
            <a:fld id="{5A0ECD90-9ADA-4A8D-A40F-8AC5DBE93B68}"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There are two major factors</a:t>
            </a:r>
            <a:r>
              <a:rPr lang="en-US" altLang="zh-CN" baseline="0" dirty="0" smtClean="0"/>
              <a:t> that affect the amount of blur in the preliminary amortized supersampling process that I’ve just described. The first one is fractional pixel velocity, which stands for the fractional part of the displacement between the current pixel and its reprojected position. If it is non-zero, let’s say (0.5, 0.5), the current pixel will map to the middle of four pixels in the previous frame, and a bilinear sampling will blend them equally. Note that this happens all the way recursively, and the magnitude of the velocity controls how the four neighboring pixels are </a:t>
            </a:r>
            <a:r>
              <a:rPr lang="en-US" altLang="zh-CN" baseline="0" dirty="0" err="1" smtClean="0"/>
              <a:t>bilinearly</a:t>
            </a:r>
            <a:r>
              <a:rPr lang="en-US" altLang="zh-CN" baseline="0" dirty="0" smtClean="0"/>
              <a:t> blended. A value that is close to 0 or 1 will concentrate the weights on one of the corners, which will reduce the amount of blur introduced. So the total amount of blur correlates with this velocity. </a:t>
            </a:r>
          </a:p>
          <a:p>
            <a:r>
              <a:rPr lang="en-US" altLang="zh-CN" baseline="0" dirty="0" smtClean="0"/>
              <a:t>Another influence over the blur is the exponential smoothing factor \alpha. Since the data obtained recursively from previous frames receive an exponentially decreasing weight, the powers of (1-\alpha), the value \alpha thus controls the rate in which old blurred results are thrown away. The larger \alpha, the less weights to the old values, and therefore the less amount of blur. </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a:t>
            </a:r>
            <a:r>
              <a:rPr lang="en-US" altLang="zh-CN" baseline="0" dirty="0" smtClean="0"/>
              <a:t> let’s look at a more formal relationship between the blur and the two factors. </a:t>
            </a:r>
            <a:r>
              <a:rPr lang="en-US" altLang="zh-CN" dirty="0" smtClean="0"/>
              <a:t>We characterize the amount of blur at each pixel by the </a:t>
            </a:r>
            <a:r>
              <a:rPr lang="en-US" altLang="zh-CN" b="1" dirty="0" smtClean="0"/>
              <a:t>weighted spatial variance \</a:t>
            </a:r>
            <a:r>
              <a:rPr lang="en-US" altLang="zh-CN" b="1" dirty="0" err="1" smtClean="0"/>
              <a:t>sigma_v</a:t>
            </a:r>
            <a:r>
              <a:rPr lang="en-US" altLang="zh-CN" b="1" dirty="0" smtClean="0"/>
              <a:t> </a:t>
            </a:r>
            <a:r>
              <a:rPr lang="en-US" altLang="zh-CN" dirty="0" smtClean="0"/>
              <a:t>of the </a:t>
            </a:r>
            <a:r>
              <a:rPr lang="en-US" altLang="zh-CN" i="1" dirty="0" smtClean="0"/>
              <a:t>previously</a:t>
            </a:r>
            <a:r>
              <a:rPr lang="en-US" altLang="zh-CN" i="1" baseline="0" dirty="0" smtClean="0"/>
              <a:t> accumulated sample offset</a:t>
            </a:r>
            <a:r>
              <a:rPr lang="en-US" altLang="zh-CN" i="1" dirty="0" smtClean="0"/>
              <a:t>. </a:t>
            </a:r>
            <a:r>
              <a:rPr lang="en-US" altLang="zh-CN" baseline="0" dirty="0" smtClean="0"/>
              <a:t>In our derived formula, \</a:t>
            </a:r>
            <a:r>
              <a:rPr lang="en-US" altLang="zh-CN" baseline="0" dirty="0" err="1" smtClean="0"/>
              <a:t>sigma_G</a:t>
            </a:r>
            <a:r>
              <a:rPr lang="en-US" altLang="zh-CN" baseline="0" dirty="0" smtClean="0"/>
              <a:t> is a constant that denotes the variance of the random jittering kernel. The other terms, which are related to \alpha and the fractional velocity, suggests several approaches for reducing the amount of blur. </a:t>
            </a:r>
            <a:endParaRPr lang="en-US" altLang="zh-CN" b="0" baseline="0" dirty="0" smtClean="0"/>
          </a:p>
          <a:p>
            <a:r>
              <a:rPr lang="en-US" altLang="zh-CN" baseline="0" dirty="0" smtClean="0"/>
              <a:t>We first notice that the fractional velocity can be cut down by increasing the resolution of the history buffer. For example, by maintaining the history estimate at twice the screen resolution will reduce the expectation of both v and (1-v) by half. Next, we can also directly avoid bilinear sampling the buffer whenever possible to avoid blurring samples with their neighbors. Finally, the last resort is to prevent \alpha from being set too low to ensure a minimum amount of </a:t>
            </a:r>
            <a:r>
              <a:rPr lang="en-US" altLang="zh-CN" b="0" baseline="0" dirty="0" smtClean="0"/>
              <a:t>recomputed shading</a:t>
            </a:r>
            <a:r>
              <a:rPr lang="en-US" altLang="zh-CN" b="1" baseline="0" dirty="0" smtClean="0"/>
              <a:t>. </a:t>
            </a:r>
            <a:r>
              <a:rPr lang="en-US" altLang="zh-CN" baseline="0" dirty="0" smtClean="0"/>
              <a:t>Next I will explain our revised algorithm based on these three strategies.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78DBCC5-0E0E-4F29-9D23-93E14980E2F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For increasing the resolution,</a:t>
            </a:r>
            <a:r>
              <a:rPr lang="en-US" altLang="zh-CN" baseline="0" dirty="0" smtClean="0"/>
              <a:t> we can directly maintain a history buffer at a higher resolution, let’s say, 2x2. Each pixel in the final frame will then map to 4 subpixels in the history buffer. However, this scheme requires us to update every subpixel in every frame, which is an undesirably demanding task. So instead, we switch to option 2 and break this high resolution buffer into 4 </a:t>
            </a:r>
            <a:r>
              <a:rPr lang="en-US" altLang="zh-CN" baseline="0" dirty="0" err="1" smtClean="0"/>
              <a:t>subpixel</a:t>
            </a:r>
            <a:r>
              <a:rPr lang="en-US" altLang="zh-CN" baseline="0" dirty="0" smtClean="0"/>
              <a:t> buffers of the normal screen resolution. Each </a:t>
            </a:r>
            <a:r>
              <a:rPr lang="en-US" altLang="zh-CN" baseline="0" dirty="0" err="1" smtClean="0"/>
              <a:t>subpixel</a:t>
            </a:r>
            <a:r>
              <a:rPr lang="en-US" altLang="zh-CN" baseline="0" dirty="0" smtClean="0"/>
              <a:t> buffer manages 1 quadrant of the subpixels in the high resolution buffer in an interleaved way. Using this scheme, the 4 subpixels of a pixel become independent and we will only update one of them each frame, in a round-robin or random fashion. </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is an illustration of our</a:t>
            </a:r>
            <a:r>
              <a:rPr lang="en-US" altLang="zh-CN" baseline="0" dirty="0" smtClean="0"/>
              <a:t> subpixel buffer algorithm. Let’s say that in a particular frame we want to update the red quadrant of all the pixels. For every pixel, we first evaluate a new sample for the red quadrant. Then the history value of that quadrant is reconstructed from the four subpixel buffers, and combined with the new sample using exponential smoothing to update the quadrant pixel value. The final pixel color can also be obtained</a:t>
            </a:r>
            <a:r>
              <a:rPr lang="en-US" altLang="zh-CN" i="1" baseline="0" dirty="0" smtClean="0"/>
              <a:t> </a:t>
            </a:r>
            <a:r>
              <a:rPr lang="en-US" altLang="zh-CN" baseline="0" dirty="0" smtClean="0"/>
              <a:t>in a similar way, but considering the entire pixel area.</a:t>
            </a:r>
          </a:p>
          <a:p>
            <a:r>
              <a:rPr lang="en-US" altLang="zh-CN" baseline="0" dirty="0" smtClean="0"/>
              <a:t>Note that in a static scene, fetching the history value is not an issue since none of the </a:t>
            </a:r>
            <a:r>
              <a:rPr lang="en-US" altLang="zh-CN" baseline="0" dirty="0" err="1" smtClean="0"/>
              <a:t>subpixels</a:t>
            </a:r>
            <a:r>
              <a:rPr lang="en-US" altLang="zh-CN" baseline="0" dirty="0" smtClean="0"/>
              <a:t> move. But in the existence of arbitrary scene motion, a subpixel or a pixel may be reprojected to an arbitrary position in any of the subpixel buffers. So we </a:t>
            </a:r>
            <a:r>
              <a:rPr lang="en-US" altLang="zh-CN" b="0" baseline="0" dirty="0" smtClean="0"/>
              <a:t>need a reconstruction strategy that accounts for that. </a:t>
            </a:r>
            <a:endParaRPr lang="zh-CN" altLang="en-US" b="0"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the reconstruction, as we are</a:t>
            </a:r>
            <a:r>
              <a:rPr lang="en-US" altLang="zh-CN" baseline="0" dirty="0" smtClean="0"/>
              <a:t> trying hard </a:t>
            </a:r>
            <a:r>
              <a:rPr lang="en-US" altLang="zh-CN" dirty="0" smtClean="0"/>
              <a:t>to</a:t>
            </a:r>
            <a:r>
              <a:rPr lang="en-US" altLang="zh-CN" baseline="0" dirty="0" smtClean="0"/>
              <a:t> avoid reintroducing unwanted blur, bilinear sampling the subpixel buffers is not a good choice. Our solution here deviates a little bit from the traditional reprojection process</a:t>
            </a:r>
            <a:r>
              <a:rPr lang="en-US" altLang="zh-CN" b="0" baseline="0" dirty="0" smtClean="0"/>
              <a:t>. To achieve a more accurate reconstruction, in</a:t>
            </a:r>
            <a:r>
              <a:rPr lang="en-US" altLang="zh-CN" baseline="0" dirty="0" smtClean="0"/>
              <a:t>stead of reverse-</a:t>
            </a:r>
            <a:r>
              <a:rPr lang="en-US" altLang="zh-CN" baseline="0" dirty="0" err="1" smtClean="0"/>
              <a:t>reprojecting</a:t>
            </a:r>
            <a:r>
              <a:rPr lang="en-US" altLang="zh-CN" baseline="0" dirty="0" smtClean="0"/>
              <a:t> the current position to the previous buffers and </a:t>
            </a:r>
            <a:r>
              <a:rPr lang="en-US" altLang="zh-CN" baseline="0" dirty="0" err="1" smtClean="0"/>
              <a:t>resampling</a:t>
            </a:r>
            <a:r>
              <a:rPr lang="en-US" altLang="zh-CN" baseline="0" dirty="0" smtClean="0"/>
              <a:t>, we </a:t>
            </a:r>
            <a:r>
              <a:rPr lang="en-US" altLang="zh-CN" dirty="0" smtClean="0"/>
              <a:t>forward-reproject all the related samples from 4 subpixel buffers to the current subpixel quadrant. These</a:t>
            </a:r>
            <a:r>
              <a:rPr lang="en-US" altLang="zh-CN" baseline="0" dirty="0" smtClean="0"/>
              <a:t> samples, now in the current frame, are weighted using a tent function. The tent function is placed to encompass the subpixel or the pixel region, depending on which one is being reconstructed.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also have a GPU optimization that avoids all the hassle of forward reprojection. The details are in the paper. </a:t>
            </a:r>
            <a:endParaRPr lang="en-US" altLang="zh-CN" dirty="0" smtClean="0"/>
          </a:p>
          <a:p>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diagram</a:t>
            </a:r>
            <a:r>
              <a:rPr lang="en-US" altLang="zh-CN" baseline="0" dirty="0" smtClean="0"/>
              <a:t> shows the reconstruction process. The top row shows that in a perfectly static scene, the forward reprojected subpixels remain </a:t>
            </a:r>
            <a:r>
              <a:rPr lang="en-US" altLang="zh-CN" sz="1200" kern="1200" dirty="0" smtClean="0">
                <a:solidFill>
                  <a:schemeClr val="tx1"/>
                </a:solidFill>
                <a:latin typeface="+mn-lt"/>
                <a:ea typeface="+mn-ea"/>
                <a:cs typeface="+mn-cs"/>
              </a:rPr>
              <a:t>stationary</a:t>
            </a:r>
            <a:r>
              <a:rPr lang="en-US" altLang="zh-CN" baseline="0" dirty="0" smtClean="0"/>
              <a:t>. So under a tent filter, the correct subpixel remains and all the others are given a zero weight. In the case of general motion, shown in the bottom row, the reprojected </a:t>
            </a:r>
            <a:r>
              <a:rPr lang="en-US" altLang="zh-CN" baseline="0" dirty="0" err="1" smtClean="0"/>
              <a:t>subpixel</a:t>
            </a:r>
            <a:r>
              <a:rPr lang="en-US" altLang="zh-CN" baseline="0" dirty="0" smtClean="0"/>
              <a:t> samples form an irregular pattern. So under a tent filter, their weights are given based on their distance to the center of interest. ((Samples that are farther from the center are given a lower weight so as to reduce their contribution to the reconstruction error and blur.)) In either case, our approach aims at making the best use of all the reprojected samples for reconstruction.</a:t>
            </a:r>
            <a:endParaRPr lang="zh-CN" altLang="en-US" dirty="0"/>
          </a:p>
        </p:txBody>
      </p:sp>
      <p:sp>
        <p:nvSpPr>
          <p:cNvPr id="4" name="灯片编号占位符 3"/>
          <p:cNvSpPr>
            <a:spLocks noGrp="1"/>
          </p:cNvSpPr>
          <p:nvPr>
            <p:ph type="sldNum" sz="quarter" idx="10"/>
          </p:nvPr>
        </p:nvSpPr>
        <p:spPr/>
        <p:txBody>
          <a:bodyPr/>
          <a:lstStyle/>
          <a:p>
            <a:fld id="{778DBCC5-0E0E-4F29-9D23-93E14980E2F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Still, we have</a:t>
            </a:r>
            <a:r>
              <a:rPr lang="en-US" altLang="zh-CN" baseline="0" dirty="0" smtClean="0"/>
              <a:t> to keep in mind that our </a:t>
            </a:r>
            <a:r>
              <a:rPr lang="en-US" altLang="zh-CN" dirty="0" smtClean="0"/>
              <a:t>reconstruction scheme cannot remove</a:t>
            </a:r>
            <a:r>
              <a:rPr lang="en-US" altLang="zh-CN" baseline="0" dirty="0" smtClean="0"/>
              <a:t> the blur</a:t>
            </a:r>
            <a:r>
              <a:rPr lang="en-US" altLang="zh-CN" dirty="0" smtClean="0"/>
              <a:t> completely. Since \alpha</a:t>
            </a:r>
            <a:r>
              <a:rPr lang="en-US" altLang="zh-CN" baseline="0" dirty="0" smtClean="0"/>
              <a:t> normally takes a harmonic progression over time, the blur may resurface when \alpha becomes very small. So we have to set a lower bound for \alpha. To figure out the correct bound, we need to </a:t>
            </a:r>
            <a:r>
              <a:rPr lang="en-US" altLang="zh-CN" dirty="0" smtClean="0"/>
              <a:t>derive a relationship between the blur variance</a:t>
            </a:r>
            <a:r>
              <a:rPr lang="en-US" altLang="zh-CN" baseline="0" dirty="0" smtClean="0"/>
              <a:t> \sigma</a:t>
            </a:r>
            <a:r>
              <a:rPr lang="en-US" altLang="zh-CN" dirty="0" smtClean="0"/>
              <a:t> and the motion velocity </a:t>
            </a:r>
            <a:r>
              <a:rPr lang="en-US" altLang="zh-CN" i="1" dirty="0" smtClean="0">
                <a:latin typeface="Georgia" pitchFamily="18" charset="0"/>
              </a:rPr>
              <a:t>v</a:t>
            </a:r>
            <a:r>
              <a:rPr lang="en-US" altLang="zh-CN" dirty="0" smtClean="0"/>
              <a:t> and</a:t>
            </a:r>
            <a:r>
              <a:rPr lang="en-US" altLang="zh-CN" baseline="0" dirty="0" smtClean="0"/>
              <a:t> \alpha</a:t>
            </a:r>
            <a:r>
              <a:rPr lang="en-US" altLang="zh-CN" i="1" dirty="0" smtClean="0">
                <a:latin typeface="Georgia" pitchFamily="18" charset="0"/>
              </a:rPr>
              <a:t>. </a:t>
            </a:r>
            <a:r>
              <a:rPr lang="en-US" altLang="zh-CN" i="0" dirty="0" smtClean="0">
                <a:latin typeface="Georgia" pitchFamily="18" charset="0"/>
              </a:rPr>
              <a:t>((This</a:t>
            </a:r>
            <a:r>
              <a:rPr lang="en-US" altLang="zh-CN" i="0" baseline="0" dirty="0" smtClean="0">
                <a:latin typeface="Georgia" pitchFamily="18" charset="0"/>
              </a:rPr>
              <a:t> relationship is more complicated than the previous one because of the complex subpixel update scheme that we have introduced, and)) it turns out that a simple analytic relationship cannot be obtained. For efficiency, we tabulate a numerical simulation of this relation. At runtime, we retrieve the \alpha bound from the table based on the motion velocity and a user set error tolerance \</a:t>
            </a:r>
            <a:r>
              <a:rPr lang="en-US" altLang="zh-CN" i="0" baseline="0" dirty="0" err="1" smtClean="0">
                <a:latin typeface="Georgia" pitchFamily="18" charset="0"/>
              </a:rPr>
              <a:t>tau_b</a:t>
            </a:r>
            <a:r>
              <a:rPr lang="en-US" altLang="zh-CN" i="0" baseline="0" dirty="0" smtClean="0">
                <a:latin typeface="Georgia" pitchFamily="18" charset="0"/>
              </a:rPr>
              <a:t>. This will guarantee that the blur variance \sigma^2 will not exceed \</a:t>
            </a:r>
            <a:r>
              <a:rPr lang="en-US" altLang="zh-CN" i="0" baseline="0" dirty="0" err="1" smtClean="0">
                <a:latin typeface="Georgia" pitchFamily="18" charset="0"/>
              </a:rPr>
              <a:t>tau_b</a:t>
            </a:r>
            <a:r>
              <a:rPr lang="en-US" altLang="zh-CN" i="0" baseline="0" dirty="0" smtClean="0">
                <a:latin typeface="Georgia" pitchFamily="18" charset="0"/>
              </a:rPr>
              <a:t>.</a:t>
            </a:r>
            <a:endParaRPr lang="en-US" altLang="zh-CN" i="1" dirty="0" smtClean="0">
              <a:latin typeface="Georgia" pitchFamily="18" charset="0"/>
            </a:endParaRPr>
          </a:p>
          <a:p>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(VIDEO) Here we can see the effect of the user specified blur tolerance</a:t>
            </a:r>
            <a:r>
              <a:rPr lang="en-US" altLang="zh-CN" baseline="0" dirty="0" smtClean="0"/>
              <a:t> \</a:t>
            </a:r>
            <a:r>
              <a:rPr lang="en-US" altLang="zh-CN" baseline="0" dirty="0" err="1" smtClean="0"/>
              <a:t>tau_b</a:t>
            </a:r>
            <a:r>
              <a:rPr lang="en-US" altLang="zh-CN" baseline="0" dirty="0" smtClean="0"/>
              <a:t>. Too small a \</a:t>
            </a:r>
            <a:r>
              <a:rPr lang="en-US" altLang="zh-CN" baseline="0" dirty="0" err="1" smtClean="0"/>
              <a:t>tau_b</a:t>
            </a:r>
            <a:r>
              <a:rPr lang="en-US" altLang="zh-CN" baseline="0" dirty="0" smtClean="0"/>
              <a:t> generates a tight \alpha bound, which leads to visible aliasing, while a too large \</a:t>
            </a:r>
            <a:r>
              <a:rPr lang="en-US" altLang="zh-CN" baseline="0" dirty="0" err="1" smtClean="0"/>
              <a:t>tau_b</a:t>
            </a:r>
            <a:r>
              <a:rPr lang="en-US" altLang="zh-CN" baseline="0" dirty="0" smtClean="0"/>
              <a:t> doesn’t prevent blurring effectively</a:t>
            </a:r>
            <a:r>
              <a:rPr lang="en-US" altLang="zh-CN" b="0" baseline="0" dirty="0" smtClean="0"/>
              <a:t>. With a proper choice of \</a:t>
            </a:r>
            <a:r>
              <a:rPr lang="en-US" altLang="zh-CN" b="0" baseline="0" dirty="0" err="1" smtClean="0"/>
              <a:t>tau_b</a:t>
            </a:r>
            <a:r>
              <a:rPr lang="en-US" altLang="zh-CN" b="0" baseline="0" dirty="0" smtClean="0"/>
              <a:t> we achieve an acceptable tradeoff between blur and aliasing. </a:t>
            </a:r>
            <a:endParaRPr lang="zh-CN" altLang="en-US" b="0"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Apart from the excessive</a:t>
            </a:r>
            <a:r>
              <a:rPr lang="en-US" altLang="zh-CN" baseline="0" dirty="0" smtClean="0"/>
              <a:t> blur, aliasing artifacts may show up at newly </a:t>
            </a:r>
            <a:r>
              <a:rPr lang="en-US" altLang="zh-CN" baseline="0" dirty="0" err="1" smtClean="0"/>
              <a:t>disoccluded</a:t>
            </a:r>
            <a:r>
              <a:rPr lang="en-US" altLang="zh-CN" baseline="0" dirty="0" smtClean="0"/>
              <a:t> surfaces where only a few or even no previous samples are obtained. In that case, we invoke the procedural </a:t>
            </a:r>
            <a:r>
              <a:rPr lang="en-US" altLang="zh-CN" baseline="0" dirty="0" err="1" smtClean="0"/>
              <a:t>shader</a:t>
            </a:r>
            <a:r>
              <a:rPr lang="en-US" altLang="zh-CN" baseline="0" dirty="0" smtClean="0"/>
              <a:t> for those </a:t>
            </a:r>
            <a:r>
              <a:rPr lang="en-US" altLang="zh-CN" baseline="0" dirty="0" err="1" smtClean="0"/>
              <a:t>subpixels</a:t>
            </a:r>
            <a:r>
              <a:rPr lang="en-US" altLang="zh-CN" baseline="0" dirty="0" smtClean="0"/>
              <a:t> that fail to get any </a:t>
            </a:r>
            <a:r>
              <a:rPr lang="en-US" altLang="zh-CN" baseline="0" dirty="0" err="1" smtClean="0"/>
              <a:t>reprojected</a:t>
            </a:r>
            <a:r>
              <a:rPr lang="en-US" altLang="zh-CN" baseline="0" dirty="0" smtClean="0"/>
              <a:t> sample. The </a:t>
            </a:r>
            <a:r>
              <a:rPr lang="en-US" altLang="zh-CN" baseline="0" dirty="0" err="1" smtClean="0"/>
              <a:t>shader</a:t>
            </a:r>
            <a:r>
              <a:rPr lang="en-US" altLang="zh-CN" baseline="0" dirty="0" smtClean="0"/>
              <a:t> may be evaluated from one to five times, as coded in light to dark red colors in the evaluation map on the left. As a result, aliasing is attenuated in those regions. </a:t>
            </a:r>
            <a:endParaRPr lang="zh-CN" altLang="en-US" dirty="0"/>
          </a:p>
        </p:txBody>
      </p:sp>
      <p:sp>
        <p:nvSpPr>
          <p:cNvPr id="4" name="灯片编号占位符 3"/>
          <p:cNvSpPr>
            <a:spLocks noGrp="1"/>
          </p:cNvSpPr>
          <p:nvPr>
            <p:ph type="sldNum" sz="quarter" idx="10"/>
          </p:nvPr>
        </p:nvSpPr>
        <p:spPr/>
        <p:txBody>
          <a:bodyPr/>
          <a:lstStyle/>
          <a:p>
            <a:fld id="{5A0ECD90-9ADA-4A8D-A40F-8AC5DBE93B68}"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last </a:t>
            </a:r>
            <a:r>
              <a:rPr lang="en-US" altLang="zh-CN" baseline="0" dirty="0" smtClean="0"/>
              <a:t>component of our algorithm is the mechanism of adapting to signal changes. I</a:t>
            </a:r>
            <a:r>
              <a:rPr lang="en-US" altLang="zh-CN" dirty="0" smtClean="0"/>
              <a:t>n many cases the assumption that the signal doesn’t change or changes</a:t>
            </a:r>
            <a:r>
              <a:rPr lang="en-US" altLang="zh-CN" baseline="0" dirty="0" smtClean="0"/>
              <a:t> slowly doesn’t hold. To detect such cases and force quick updates, we first </a:t>
            </a:r>
            <a:r>
              <a:rPr lang="en-US" altLang="zh-CN" dirty="0" smtClean="0"/>
              <a:t>estimate the residual</a:t>
            </a:r>
            <a:r>
              <a:rPr lang="en-US" altLang="zh-CN" baseline="0" dirty="0" smtClean="0"/>
              <a:t> \epsilon </a:t>
            </a:r>
            <a:r>
              <a:rPr lang="en-US" altLang="zh-CN" dirty="0" smtClean="0"/>
              <a:t>between</a:t>
            </a:r>
            <a:r>
              <a:rPr lang="en-US" altLang="zh-CN" baseline="0" dirty="0" smtClean="0"/>
              <a:t> the c</a:t>
            </a:r>
            <a:r>
              <a:rPr lang="en-US" altLang="zh-CN" dirty="0" smtClean="0"/>
              <a:t>urrent sample </a:t>
            </a:r>
            <a:r>
              <a:rPr lang="en-US" altLang="zh-CN" i="1" dirty="0" err="1" smtClean="0">
                <a:latin typeface="Georgia" pitchFamily="18" charset="0"/>
              </a:rPr>
              <a:t>s_t</a:t>
            </a:r>
            <a:r>
              <a:rPr lang="en-US" altLang="zh-CN" i="1" baseline="0" dirty="0" smtClean="0">
                <a:latin typeface="Georgia" pitchFamily="18" charset="0"/>
              </a:rPr>
              <a:t> </a:t>
            </a:r>
            <a:r>
              <a:rPr lang="en-US" altLang="zh-CN" i="0" baseline="0" dirty="0" smtClean="0">
                <a:latin typeface="Georgia" pitchFamily="18" charset="0"/>
              </a:rPr>
              <a:t>and the h</a:t>
            </a:r>
            <a:r>
              <a:rPr lang="en-US" altLang="zh-CN" dirty="0" smtClean="0"/>
              <a:t>istory estimate </a:t>
            </a:r>
            <a:r>
              <a:rPr lang="en-US" altLang="zh-CN" dirty="0" err="1" smtClean="0"/>
              <a:t>f_t</a:t>
            </a:r>
            <a:r>
              <a:rPr lang="en-US" altLang="zh-CN" dirty="0" smtClean="0"/>
              <a:t> after they </a:t>
            </a:r>
            <a:r>
              <a:rPr lang="en-US" altLang="zh-CN" baseline="0" dirty="0" smtClean="0"/>
              <a:t>are computed</a:t>
            </a:r>
            <a:r>
              <a:rPr lang="en-US" altLang="zh-CN" dirty="0" smtClean="0"/>
              <a:t>. Because</a:t>
            </a:r>
            <a:r>
              <a:rPr lang="en-US" altLang="zh-CN" baseline="0" dirty="0" smtClean="0"/>
              <a:t> the current sample </a:t>
            </a:r>
            <a:r>
              <a:rPr lang="en-US" altLang="zh-CN" i="1" dirty="0" err="1" smtClean="0">
                <a:latin typeface="Georgia" pitchFamily="18" charset="0"/>
              </a:rPr>
              <a:t>s_t</a:t>
            </a:r>
            <a:r>
              <a:rPr lang="en-US" altLang="zh-CN" i="1" baseline="0" dirty="0" smtClean="0">
                <a:latin typeface="Georgia" pitchFamily="18" charset="0"/>
              </a:rPr>
              <a:t> </a:t>
            </a:r>
            <a:r>
              <a:rPr lang="en-US" altLang="zh-CN" i="0" baseline="0" dirty="0" smtClean="0">
                <a:latin typeface="Georgia" pitchFamily="18" charset="0"/>
              </a:rPr>
              <a:t>is </a:t>
            </a:r>
            <a:r>
              <a:rPr lang="en-US" altLang="zh-CN" baseline="0" dirty="0" smtClean="0"/>
              <a:t>aliased and noisy, we apply spatial smoothing on the residual \epsilon to remove high-frequency variance. The result is a reasonable estimate of the quantity of lag present in the history buffer. Again, to bound that lag, we set a user specified threshold \</a:t>
            </a:r>
            <a:r>
              <a:rPr lang="en-US" altLang="zh-CN" baseline="0" dirty="0" err="1" smtClean="0"/>
              <a:t>tau_epsilon</a:t>
            </a:r>
            <a:r>
              <a:rPr lang="en-US" altLang="zh-CN" baseline="0" dirty="0" smtClean="0"/>
              <a:t> for it. \alpha is clamped to a lower bound based on this threshold, so that in the next frame \epsilon will be lower than \</a:t>
            </a:r>
            <a:r>
              <a:rPr lang="en-US" altLang="zh-CN" baseline="0" dirty="0" err="1" smtClean="0"/>
              <a:t>tau_epsilon</a:t>
            </a:r>
            <a:r>
              <a:rPr lang="en-US" altLang="zh-CN" baseline="0" dirty="0" smtClean="0"/>
              <a:t>. Again, a </a:t>
            </a:r>
            <a:r>
              <a:rPr lang="en-US" altLang="zh-CN" b="0" baseline="0" dirty="0" smtClean="0"/>
              <a:t>detailed derivation can be found in the paper.</a:t>
            </a:r>
            <a:endParaRPr lang="zh-CN" altLang="en-US" b="0"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0" dirty="0" smtClean="0"/>
              <a:t>This is the outline of the talk. I will first describe the problem that</a:t>
            </a:r>
            <a:r>
              <a:rPr lang="en-US" altLang="zh-CN" b="0" baseline="0" dirty="0" smtClean="0"/>
              <a:t> we address in the paper</a:t>
            </a:r>
            <a:r>
              <a:rPr lang="en-US" altLang="zh-CN" b="0" dirty="0" smtClean="0"/>
              <a:t>, explain the basic ideas and</a:t>
            </a:r>
            <a:r>
              <a:rPr lang="en-US" altLang="zh-CN" b="0" baseline="0" dirty="0" smtClean="0"/>
              <a:t> challenges, describe our algorithm, </a:t>
            </a:r>
            <a:r>
              <a:rPr lang="en-US" altLang="zh-CN" b="0" dirty="0" smtClean="0"/>
              <a:t>and finally present some results.</a:t>
            </a:r>
            <a:endParaRPr lang="zh-CN" altLang="en-US" b="0" dirty="0" smtClean="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(VIDEO)Here we see the effect of \</a:t>
            </a:r>
            <a:r>
              <a:rPr lang="en-US" altLang="zh-CN" dirty="0" err="1" smtClean="0"/>
              <a:t>tau_epsilon</a:t>
            </a:r>
            <a:r>
              <a:rPr lang="en-US" altLang="zh-CN" dirty="0" smtClean="0"/>
              <a:t> on a stationary</a:t>
            </a:r>
            <a:r>
              <a:rPr lang="en-US" altLang="zh-CN" baseline="0" dirty="0" smtClean="0"/>
              <a:t> scene with fast changing illumination and flickering </a:t>
            </a:r>
            <a:r>
              <a:rPr lang="en-US" altLang="zh-CN" baseline="0" dirty="0" err="1" smtClean="0"/>
              <a:t>specular</a:t>
            </a:r>
            <a:r>
              <a:rPr lang="en-US" altLang="zh-CN" baseline="0" dirty="0" smtClean="0"/>
              <a:t> highlights. A large \</a:t>
            </a:r>
            <a:r>
              <a:rPr lang="en-US" altLang="zh-CN" baseline="0" dirty="0" err="1" smtClean="0"/>
              <a:t>tau_epsilon</a:t>
            </a:r>
            <a:r>
              <a:rPr lang="en-US" altLang="zh-CN" baseline="0" dirty="0" smtClean="0"/>
              <a:t> leads to visible signal lag and unresponsiveness, while a small value leads to aliasing. For signals that are not changing too fast, we can find a reasonable trade-off in between. </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Next, I will show some results of our technique applied to a variety of scenes.</a:t>
            </a:r>
          </a:p>
          <a:p>
            <a:r>
              <a:rPr lang="en-US" altLang="zh-CN" dirty="0" smtClean="0"/>
              <a:t>Here is the PSNR </a:t>
            </a:r>
            <a:r>
              <a:rPr lang="en-US" altLang="zh-CN" baseline="0" dirty="0" smtClean="0"/>
              <a:t>plot of our comparison to traditional supersampling methods and the original </a:t>
            </a:r>
            <a:r>
              <a:rPr lang="en-US" altLang="zh-CN" baseline="0" dirty="0" err="1" smtClean="0"/>
              <a:t>shader</a:t>
            </a:r>
            <a:r>
              <a:rPr lang="en-US" altLang="zh-CN" baseline="0" dirty="0" smtClean="0"/>
              <a:t> on several different scenes and motion types. Our method which is the black curve is almost always comparable to, if not better than, the traditional 4x4 supersampling, while being significantly faster.</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(VIDEO)Here is a video demonstration.</a:t>
            </a:r>
            <a:r>
              <a:rPr lang="en-US" altLang="zh-CN" baseline="0" dirty="0" smtClean="0"/>
              <a:t> All these scenes are completely procedurally generated and are reasonably complex in both geometry and pixel workload. The last two scenes also contains temporally changing signals, mainly diffuse and </a:t>
            </a:r>
            <a:r>
              <a:rPr lang="en-US" altLang="zh-CN" baseline="0" dirty="0" err="1" smtClean="0"/>
              <a:t>specular</a:t>
            </a:r>
            <a:r>
              <a:rPr lang="en-US" altLang="zh-CN" baseline="0" dirty="0" smtClean="0"/>
              <a:t> lighting changes. Notice that t</a:t>
            </a:r>
            <a:r>
              <a:rPr lang="en-US" altLang="zh-CN" sz="1200" kern="1200" baseline="0" dirty="0" smtClean="0">
                <a:solidFill>
                  <a:schemeClr val="tx1"/>
                </a:solidFill>
                <a:latin typeface="+mn-lt"/>
                <a:ea typeface="+mn-ea"/>
                <a:cs typeface="+mn-cs"/>
              </a:rPr>
              <a:t>he moving </a:t>
            </a:r>
            <a:r>
              <a:rPr lang="en-US" altLang="zh-CN" sz="1200" kern="1200" baseline="0" dirty="0" err="1" smtClean="0">
                <a:solidFill>
                  <a:schemeClr val="tx1"/>
                </a:solidFill>
                <a:latin typeface="+mn-lt"/>
                <a:ea typeface="+mn-ea"/>
                <a:cs typeface="+mn-cs"/>
              </a:rPr>
              <a:t>specular</a:t>
            </a:r>
            <a:r>
              <a:rPr lang="en-US" altLang="zh-CN" sz="1200" kern="1200" baseline="0" dirty="0" smtClean="0">
                <a:solidFill>
                  <a:schemeClr val="tx1"/>
                </a:solidFill>
                <a:latin typeface="+mn-lt"/>
                <a:ea typeface="+mn-ea"/>
                <a:cs typeface="+mn-cs"/>
              </a:rPr>
              <a:t> highlights over the shiny objects at different scales are still properly antialiased without introducing noticeable temporal lag. </a:t>
            </a:r>
          </a:p>
          <a:p>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extreme</a:t>
            </a:r>
            <a:r>
              <a:rPr lang="en-US" altLang="zh-CN" baseline="0" dirty="0" smtClean="0"/>
              <a:t> cases, such as the fast moving gobo lighting,</a:t>
            </a:r>
            <a:r>
              <a:rPr lang="en-US" altLang="zh-CN" dirty="0" smtClean="0"/>
              <a:t> where</a:t>
            </a:r>
            <a:r>
              <a:rPr lang="en-US" altLang="zh-CN" baseline="0" dirty="0" smtClean="0"/>
              <a:t> the history data is either quickly invalidated or becomes stale, the best solution is to bypass these fast changing components and apply our method to all of the remaining components.</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(Continuation of video)</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(Continuation of video)</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(Continuation of video)</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summary, we have described a real-time scheme for amortizing supersampling costs. The quality of our algorithm</a:t>
            </a:r>
            <a:r>
              <a:rPr lang="en-US" altLang="zh-CN" baseline="0" dirty="0" smtClean="0"/>
              <a:t> </a:t>
            </a:r>
            <a:r>
              <a:rPr lang="en-US" altLang="zh-CN" dirty="0" smtClean="0"/>
              <a:t>is at</a:t>
            </a:r>
            <a:r>
              <a:rPr lang="en-US" altLang="zh-CN" baseline="0" dirty="0" smtClean="0"/>
              <a:t> least </a:t>
            </a:r>
            <a:r>
              <a:rPr lang="en-US" altLang="zh-CN" dirty="0" smtClean="0"/>
              <a:t>comparabl</a:t>
            </a:r>
            <a:r>
              <a:rPr lang="en-US" altLang="zh-CN" baseline="0" dirty="0" smtClean="0"/>
              <a:t>e to traditional </a:t>
            </a:r>
            <a:r>
              <a:rPr lang="en-US" altLang="zh-CN" dirty="0" smtClean="0"/>
              <a:t>4x4 stratified supersampling,</a:t>
            </a:r>
            <a:r>
              <a:rPr lang="en-US" altLang="zh-CN" baseline="0" dirty="0" smtClean="0"/>
              <a:t> while the speed is </a:t>
            </a:r>
            <a:r>
              <a:rPr lang="en-US" altLang="zh-CN" dirty="0" smtClean="0"/>
              <a:t>5x-10x faster. Furthermore, the whole algorithm</a:t>
            </a:r>
            <a:r>
              <a:rPr lang="en-US" altLang="zh-CN" baseline="0" dirty="0" smtClean="0"/>
              <a:t> can be implemented in a </a:t>
            </a:r>
            <a:r>
              <a:rPr lang="en-US" altLang="zh-CN" dirty="0" smtClean="0"/>
              <a:t>single rendering pass, which</a:t>
            </a:r>
            <a:r>
              <a:rPr lang="en-US" altLang="zh-CN" baseline="0" dirty="0" smtClean="0"/>
              <a:t> can be conveniently combined with existing shaders. </a:t>
            </a:r>
          </a:p>
          <a:p>
            <a:endParaRPr lang="en-US" altLang="zh-CN" baseline="0" dirty="0" smtClean="0"/>
          </a:p>
          <a:p>
            <a:endParaRPr lang="en-US" altLang="zh-CN" baseline="0" dirty="0" smtClean="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That’s the end</a:t>
            </a:r>
            <a:r>
              <a:rPr lang="en-US" altLang="zh-CN" baseline="0" dirty="0" smtClean="0"/>
              <a:t> of my talk. </a:t>
            </a:r>
            <a:r>
              <a:rPr lang="en-US" altLang="zh-CN" dirty="0" smtClean="0"/>
              <a:t>Thanks</a:t>
            </a:r>
            <a:r>
              <a:rPr lang="en-US" altLang="zh-CN" baseline="0" dirty="0" smtClean="0"/>
              <a:t> for your attention and I’d be happy to take any questions.</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aseline="0" dirty="0" smtClean="0"/>
              <a:t>Our amortized supersampling method aims at antialiasing high-frequency shading signals, such as procedurally generated materials and complex shading functions.</a:t>
            </a:r>
          </a:p>
          <a:p>
            <a:endParaRPr lang="en-US" altLang="zh-CN" baseline="0" dirty="0" smtClean="0"/>
          </a:p>
          <a:p>
            <a:r>
              <a:rPr lang="en-US" altLang="zh-CN" baseline="0" dirty="0" smtClean="0"/>
              <a:t>These signals are usually not band-limited by nature, so they could show strong aliasing when sampled regularly. </a:t>
            </a:r>
          </a:p>
          <a:p>
            <a:endParaRPr lang="en-US" altLang="zh-CN" baseline="0" dirty="0" smtClean="0"/>
          </a:p>
          <a:p>
            <a:r>
              <a:rPr lang="en-US" altLang="zh-CN" baseline="0" dirty="0" smtClean="0"/>
              <a:t>On the right we show two such examples. To remove the aliasing artifacts, </a:t>
            </a:r>
            <a:r>
              <a:rPr lang="en-US" altLang="zh-CN" b="0" baseline="0" dirty="0" smtClean="0"/>
              <a:t>one common solution is to convert the shaders to their band-limited versions by hand. </a:t>
            </a:r>
          </a:p>
          <a:p>
            <a:endParaRPr lang="en-US" altLang="zh-CN" b="0" baseline="0" dirty="0" smtClean="0"/>
          </a:p>
          <a:p>
            <a:r>
              <a:rPr lang="en-US" altLang="zh-CN" b="0" baseline="0" dirty="0" smtClean="0"/>
              <a:t>However, such a conversion process is usually tedious </a:t>
            </a:r>
            <a:r>
              <a:rPr lang="en-US" altLang="zh-CN" baseline="0" dirty="0" smtClean="0"/>
              <a:t>and ad-hoc, or even too difficult to apply in some cases.</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a:t>
            </a:r>
            <a:r>
              <a:rPr lang="en-US" altLang="zh-CN" baseline="0" dirty="0" smtClean="0"/>
              <a:t> most general approach for antialiasing is to increase the spatial sampling rate using supersampling. To do so we simply evaluate the shading function at N predetermined sample points </a:t>
            </a:r>
            <a:r>
              <a:rPr lang="en-US" altLang="zh-CN" baseline="0" dirty="0" err="1" smtClean="0"/>
              <a:t>s_t</a:t>
            </a:r>
            <a:r>
              <a:rPr lang="en-US" altLang="zh-CN" baseline="0" dirty="0" smtClean="0"/>
              <a:t> around the pixel center p, and average the results to obtain the pixel value. Unfortunately supersampling can be prohibitively expensive. Evaluating </a:t>
            </a:r>
            <a:r>
              <a:rPr lang="en-US" altLang="zh-CN" baseline="0" dirty="0" err="1" smtClean="0"/>
              <a:t>shaders</a:t>
            </a:r>
            <a:r>
              <a:rPr lang="en-US" altLang="zh-CN" baseline="0" dirty="0" smtClean="0"/>
              <a:t> tens of hundreds of times for every pixel is generally not acceptable for real-time applications. </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We notice that in many applications, shading functions typically change</a:t>
            </a:r>
            <a:r>
              <a:rPr lang="en-US" altLang="zh-CN" baseline="0" dirty="0" smtClean="0"/>
              <a:t> slowly over time. In such occasions, we could potentially reuse samples that are computed in previous frames to reduce shading costs. In fact, if we compute only one sample for every pixel in every frame, and reproject all previously computed samples that lie close to the same surface point to the current pixel, then once enough frames are rendered, we will have sufficient samples to produce an alias-free image.</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Unfortunately, it is inefficient to use every single</a:t>
            </a:r>
            <a:r>
              <a:rPr lang="en-US" altLang="zh-CN" baseline="0" dirty="0" smtClean="0"/>
              <a:t> sample from history because of the storage overhead and the reprojection cost. </a:t>
            </a:r>
            <a:endParaRPr lang="en-US" altLang="zh-CN" dirty="0" smtClean="0"/>
          </a:p>
          <a:p>
            <a:endParaRPr lang="en-US" altLang="zh-CN" dirty="0" smtClean="0"/>
          </a:p>
          <a:p>
            <a:r>
              <a:rPr lang="en-US" altLang="zh-CN" dirty="0" smtClean="0"/>
              <a:t>We</a:t>
            </a:r>
            <a:r>
              <a:rPr lang="en-US" altLang="zh-CN" baseline="0" dirty="0" smtClean="0"/>
              <a:t> can efficiently approximate this by</a:t>
            </a:r>
            <a:r>
              <a:rPr lang="en-US" altLang="zh-CN" dirty="0" smtClean="0"/>
              <a:t> keeping</a:t>
            </a:r>
            <a:r>
              <a:rPr lang="en-US" altLang="zh-CN" baseline="0" dirty="0" smtClean="0"/>
              <a:t> only one single running accumulated result for each pixel. All the previous samples are averaged and represented by this single value. Here we use </a:t>
            </a:r>
            <a:r>
              <a:rPr lang="en-US" altLang="zh-CN" baseline="0" dirty="0" err="1" smtClean="0"/>
              <a:t>f_t</a:t>
            </a:r>
            <a:r>
              <a:rPr lang="en-US" altLang="zh-CN" baseline="0" dirty="0" smtClean="0"/>
              <a:t>[p] to represent this running result of point p at frame t. When the new sample </a:t>
            </a:r>
            <a:r>
              <a:rPr lang="en-US" altLang="zh-CN" baseline="0" dirty="0" err="1" smtClean="0"/>
              <a:t>s_t</a:t>
            </a:r>
            <a:r>
              <a:rPr lang="en-US" altLang="zh-CN" baseline="0" dirty="0" smtClean="0"/>
              <a:t>[p] is obtained, it is blended with the previous frame’s result using a recursive exponential smoothing filter. The smoothing weight \alpha controls the relative contributions of the previous and current samples. </a:t>
            </a:r>
            <a:endParaRPr lang="en-US" altLang="zh-CN" dirty="0" smtClean="0"/>
          </a:p>
          <a:p>
            <a:endParaRPr lang="en-US" altLang="zh-CN" dirty="0" smtClean="0"/>
          </a:p>
          <a:p>
            <a:r>
              <a:rPr lang="en-US" altLang="zh-CN" dirty="0" smtClean="0"/>
              <a:t>This idea is similar to using an accumulation buffer, but notice that in our case there</a:t>
            </a:r>
            <a:r>
              <a:rPr lang="en-US" altLang="zh-CN" baseline="0" dirty="0" smtClean="0"/>
              <a:t> can be arbitrary scene motions between frames. In the formula the reprojection operator \pi maps point p to its corresponding position in the previous frame. For most type of motions there is no exact 1:1 mapping of the pixels between adjacent frames, so some sort of resampling is required. </a:t>
            </a:r>
            <a:endParaRPr lang="zh-CN" altLang="en-US" dirty="0"/>
          </a:p>
        </p:txBody>
      </p:sp>
      <p:sp>
        <p:nvSpPr>
          <p:cNvPr id="4" name="灯片编号占位符 3"/>
          <p:cNvSpPr>
            <a:spLocks noGrp="1"/>
          </p:cNvSpPr>
          <p:nvPr>
            <p:ph type="sldNum" sz="quarter" idx="10"/>
          </p:nvPr>
        </p:nvSpPr>
        <p:spPr/>
        <p:txBody>
          <a:bodyPr/>
          <a:lstStyle/>
          <a:p>
            <a:fld id="{778DBCC5-0E0E-4F29-9D23-93E14980E2F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reprojection operator \pi can be efficiently computed on the GPU. After</a:t>
            </a:r>
            <a:r>
              <a:rPr lang="en-US" altLang="zh-CN" baseline="0" dirty="0" smtClean="0"/>
              <a:t> the previous location of point p is determined, the previously accumulated value for that point can be loaded using a bilinear texture fetch in the history buffer. The bilinear fetch is the simplest approach for </a:t>
            </a:r>
            <a:r>
              <a:rPr lang="en-US" altLang="zh-CN" baseline="0" dirty="0" err="1" smtClean="0"/>
              <a:t>resampling</a:t>
            </a:r>
            <a:r>
              <a:rPr lang="en-US" altLang="zh-CN" baseline="0" dirty="0" smtClean="0"/>
              <a:t>, which accounts for the irregular pixel mapping between adjacent frames. Care must be taken to ensure that occlusion is handled properly. This strategy, referred to as reverse reprojection, was proposed in two previous papers, in which it has been combined with the recursive smoothing filter to </a:t>
            </a:r>
            <a:r>
              <a:rPr lang="en-US" altLang="zh-CN" baseline="0" dirty="0" err="1" smtClean="0"/>
              <a:t>antialias</a:t>
            </a:r>
            <a:r>
              <a:rPr lang="en-US" altLang="zh-CN" baseline="0" dirty="0" smtClean="0"/>
              <a:t> shadow boundaries. Refer to these papers for additional detail.</a:t>
            </a:r>
            <a:endParaRPr lang="zh-CN" altLang="en-US" dirty="0" smtClean="0"/>
          </a:p>
          <a:p>
            <a:endParaRPr lang="en-US" altLang="zh-CN" baseline="0" dirty="0" smtClean="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Let’s go back and have a careful look at the recursive smoothing filter. As I said,</a:t>
            </a:r>
            <a:r>
              <a:rPr lang="en-US" altLang="zh-CN" baseline="0" dirty="0" smtClean="0"/>
              <a:t> the smoothing factor \alpha controls the relative contributions of the previous frame’s value and the current sample </a:t>
            </a:r>
            <a:r>
              <a:rPr lang="en-US" altLang="zh-CN" baseline="0" dirty="0" err="1" smtClean="0"/>
              <a:t>s_t</a:t>
            </a:r>
            <a:r>
              <a:rPr lang="en-US" altLang="zh-CN" baseline="0" dirty="0" smtClean="0"/>
              <a:t>. Larger \alpha discards stale data more quickly and gives more weight to the new sample, but will unfortunately lead to more aliasing or noise. Smaller \alpha, on the other hand, respects history data more and allows better smoothing over time, but makes it less responsive to the signal changes. In fact, if the shading signal is static and we want to assign equal weight to all the previous samples as done in supersampling, we can let \alpha follow a harmonic progression, 1/t, from the first frame to the current. In that case, the result will gradually converge to a perfectly supersampled value.</a:t>
            </a:r>
            <a:endParaRPr lang="zh-CN" altLang="en-US" dirty="0"/>
          </a:p>
        </p:txBody>
      </p:sp>
      <p:sp>
        <p:nvSpPr>
          <p:cNvPr id="4" name="Slide Number Placeholder 3"/>
          <p:cNvSpPr>
            <a:spLocks noGrp="1"/>
          </p:cNvSpPr>
          <p:nvPr>
            <p:ph type="sldNum" sz="quarter" idx="10"/>
          </p:nvPr>
        </p:nvSpPr>
        <p:spPr/>
        <p:txBody>
          <a:bodyPr/>
          <a:lstStyle/>
          <a:p>
            <a:fld id="{778DBCC5-0E0E-4F29-9D23-93E14980E2F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Until now I have described</a:t>
            </a:r>
            <a:r>
              <a:rPr lang="en-US" altLang="zh-CN" baseline="0" dirty="0" smtClean="0"/>
              <a:t> the basic idea of supersampling through reprojection. Its implementation is very efficient, and it can be easily combined with existing </a:t>
            </a:r>
            <a:r>
              <a:rPr lang="en-US" altLang="zh-CN" baseline="0" dirty="0" err="1" smtClean="0"/>
              <a:t>shaders</a:t>
            </a:r>
            <a:r>
              <a:rPr lang="en-US" altLang="zh-CN" baseline="0" dirty="0" smtClean="0"/>
              <a:t> as a single rendering pass. However, a major problem of keeping only a single history value per pixel is that the error of repeated bilinear interpolation accumulates and leads to severe spatial blur of the reconstructed estimate. This is shown in the close up image of this horse and checker board scene. In order to limit this undesirable artifact, let’s first model it mathematically.</a:t>
            </a:r>
            <a:endParaRPr lang="zh-CN" altLang="en-US" dirty="0"/>
          </a:p>
        </p:txBody>
      </p:sp>
      <p:sp>
        <p:nvSpPr>
          <p:cNvPr id="4" name="灯片编号占位符 3"/>
          <p:cNvSpPr>
            <a:spLocks noGrp="1"/>
          </p:cNvSpPr>
          <p:nvPr>
            <p:ph type="sldNum" sz="quarter" idx="10"/>
          </p:nvPr>
        </p:nvSpPr>
        <p:spPr/>
        <p:txBody>
          <a:bodyPr/>
          <a:lstStyle/>
          <a:p>
            <a:fld id="{778DBCC5-0E0E-4F29-9D23-93E14980E2F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4800600"/>
            <a:ext cx="9144000" cy="2057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6137564"/>
            <a:ext cx="2752344" cy="76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819400" y="6137564"/>
            <a:ext cx="6324600" cy="76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1371600" y="990600"/>
            <a:ext cx="6477000" cy="1828800"/>
          </a:xfrm>
        </p:spPr>
        <p:txBody>
          <a:bodyPr anchor="b"/>
          <a:lstStyle>
            <a:lvl1pPr>
              <a:defRPr cap="all" baseline="0">
                <a:latin typeface="Tahoma" pitchFamily="34" charset="0"/>
                <a:cs typeface="Tahoma" pitchFamily="34" charset="0"/>
              </a:defRPr>
            </a:lvl1pPr>
          </a:lstStyle>
          <a:p>
            <a:r>
              <a:rPr kumimoji="0" lang="zh-CN" altLang="en-US" dirty="0" smtClean="0"/>
              <a:t>单击此处编辑母版标题样式</a:t>
            </a:r>
            <a:endParaRPr kumimoji="0" lang="en-US" dirty="0"/>
          </a:p>
        </p:txBody>
      </p:sp>
      <p:sp>
        <p:nvSpPr>
          <p:cNvPr id="9" name="副标题 8"/>
          <p:cNvSpPr>
            <a:spLocks noGrp="1"/>
          </p:cNvSpPr>
          <p:nvPr>
            <p:ph type="subTitle" idx="1" hasCustomPrompt="1"/>
          </p:nvPr>
        </p:nvSpPr>
        <p:spPr>
          <a:xfrm>
            <a:off x="2971800" y="6172200"/>
            <a:ext cx="6172200" cy="685800"/>
          </a:xfrm>
          <a:effectLst/>
        </p:spPr>
        <p:txBody>
          <a:bodyPr anchor="ctr" anchorCtr="1">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lang="zh-CN" altLang="en-US" sz="1600" kern="1200" dirty="0" smtClean="0">
                <a:solidFill>
                  <a:schemeClr val="accent6"/>
                </a:solidFill>
                <a:latin typeface="Calibri" pitchFamily="34" charset="0"/>
                <a:ea typeface="+mn-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dirty="0" smtClean="0"/>
              <a:t>Dec. 18, 2009,  </a:t>
            </a:r>
            <a:r>
              <a:rPr lang="en-US" altLang="zh-CN" dirty="0" err="1" smtClean="0"/>
              <a:t>Pacifico</a:t>
            </a:r>
            <a:r>
              <a:rPr lang="en-US" altLang="zh-CN" dirty="0" smtClean="0"/>
              <a:t> Yokohama,  Japan</a:t>
            </a:r>
            <a:endParaRPr kumimoji="0" lang="en-US" dirty="0"/>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CN" alt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7EA04F-4B6A-4B6F-A066-13947061CA22}" type="slidenum">
              <a:rPr lang="zh-CN" altLang="en-US" smtClean="0"/>
              <a:pPr/>
              <a:t>‹#›</a:t>
            </a:fld>
            <a:endParaRPr lang="zh-CN" altLang="en-US"/>
          </a:p>
        </p:txBody>
      </p:sp>
      <p:pic>
        <p:nvPicPr>
          <p:cNvPr id="12" name="Picture 2"/>
          <p:cNvPicPr>
            <a:picLocks noChangeAspect="1" noChangeArrowheads="1"/>
          </p:cNvPicPr>
          <p:nvPr userDrawn="1"/>
        </p:nvPicPr>
        <p:blipFill>
          <a:blip r:embed="rId2" cstate="print"/>
          <a:srcRect/>
          <a:stretch>
            <a:fillRect/>
          </a:stretch>
        </p:blipFill>
        <p:spPr bwMode="auto">
          <a:xfrm>
            <a:off x="6629400" y="4953000"/>
            <a:ext cx="1676400" cy="1051024"/>
          </a:xfrm>
          <a:prstGeom prst="rect">
            <a:avLst/>
          </a:prstGeom>
          <a:noFill/>
          <a:ln w="9525">
            <a:noFill/>
            <a:miter lim="800000"/>
            <a:headEnd/>
            <a:tailEnd/>
          </a:ln>
          <a:effectLst/>
        </p:spPr>
      </p:pic>
      <p:pic>
        <p:nvPicPr>
          <p:cNvPr id="13" name="Picture 4" descr="microsoft"/>
          <p:cNvPicPr>
            <a:picLocks noChangeAspect="1" noChangeArrowheads="1"/>
          </p:cNvPicPr>
          <p:nvPr userDrawn="1"/>
        </p:nvPicPr>
        <p:blipFill>
          <a:blip r:embed="rId3" cstate="print"/>
          <a:srcRect/>
          <a:stretch>
            <a:fillRect/>
          </a:stretch>
        </p:blipFill>
        <p:spPr bwMode="auto">
          <a:xfrm>
            <a:off x="3810000" y="5131445"/>
            <a:ext cx="2362200" cy="659755"/>
          </a:xfrm>
          <a:prstGeom prst="rect">
            <a:avLst/>
          </a:prstGeom>
          <a:noFill/>
        </p:spPr>
      </p:pic>
      <p:pic>
        <p:nvPicPr>
          <p:cNvPr id="14" name="Picture 5"/>
          <p:cNvPicPr>
            <a:picLocks noChangeAspect="1" noChangeArrowheads="1"/>
          </p:cNvPicPr>
          <p:nvPr userDrawn="1"/>
        </p:nvPicPr>
        <p:blipFill>
          <a:blip r:embed="rId4" cstate="print"/>
          <a:srcRect/>
          <a:stretch>
            <a:fillRect/>
          </a:stretch>
        </p:blipFill>
        <p:spPr bwMode="auto">
          <a:xfrm>
            <a:off x="838200" y="5096386"/>
            <a:ext cx="2590800" cy="847214"/>
          </a:xfrm>
          <a:prstGeom prst="rect">
            <a:avLst/>
          </a:prstGeom>
          <a:noFill/>
          <a:ln w="9525">
            <a:noFill/>
            <a:miter lim="800000"/>
            <a:headEnd/>
            <a:tailEnd/>
          </a:ln>
          <a:effectLst/>
        </p:spPr>
      </p:pic>
      <p:sp>
        <p:nvSpPr>
          <p:cNvPr id="15" name="TextBox 14"/>
          <p:cNvSpPr txBox="1"/>
          <p:nvPr userDrawn="1"/>
        </p:nvSpPr>
        <p:spPr>
          <a:xfrm>
            <a:off x="609600" y="4876800"/>
            <a:ext cx="370614" cy="379591"/>
          </a:xfrm>
          <a:prstGeom prst="rect">
            <a:avLst/>
          </a:prstGeom>
          <a:noFill/>
        </p:spPr>
        <p:txBody>
          <a:bodyPr wrap="none" rtlCol="0">
            <a:spAutoFit/>
          </a:bodyPr>
          <a:lstStyle/>
          <a:p>
            <a:r>
              <a:rPr lang="en-US" altLang="zh-CN" sz="2800" b="1" baseline="-25000" dirty="0" smtClean="0">
                <a:solidFill>
                  <a:schemeClr val="accent6">
                    <a:lumMod val="50000"/>
                  </a:schemeClr>
                </a:solidFill>
                <a:latin typeface="Times New Roman" pitchFamily="18" charset="0"/>
                <a:cs typeface="Times New Roman" pitchFamily="18" charset="0"/>
              </a:rPr>
              <a:t>H</a:t>
            </a:r>
            <a:endParaRPr lang="zh-CN" altLang="en-US" sz="2800" b="1" baseline="-25000" dirty="0">
              <a:solidFill>
                <a:schemeClr val="accent6">
                  <a:lumMod val="50000"/>
                </a:schemeClr>
              </a:solidFill>
              <a:latin typeface="Times New Roman" pitchFamily="18" charset="0"/>
              <a:cs typeface="Times New Roman" pitchFamily="18" charset="0"/>
            </a:endParaRPr>
          </a:p>
        </p:txBody>
      </p:sp>
      <p:sp>
        <p:nvSpPr>
          <p:cNvPr id="16" name="TextBox 15"/>
          <p:cNvSpPr txBox="1"/>
          <p:nvPr userDrawn="1"/>
        </p:nvSpPr>
        <p:spPr>
          <a:xfrm>
            <a:off x="3429000" y="4953000"/>
            <a:ext cx="426720" cy="400110"/>
          </a:xfrm>
          <a:prstGeom prst="rect">
            <a:avLst/>
          </a:prstGeom>
          <a:noFill/>
        </p:spPr>
        <p:txBody>
          <a:bodyPr wrap="none" rtlCol="0">
            <a:spAutoFit/>
          </a:bodyPr>
          <a:lstStyle/>
          <a:p>
            <a:r>
              <a:rPr lang="en-US" altLang="zh-CN" sz="2000" b="1" dirty="0" smtClean="0">
                <a:solidFill>
                  <a:schemeClr val="accent6">
                    <a:lumMod val="50000"/>
                  </a:schemeClr>
                </a:solidFill>
                <a:latin typeface="Times New Roman" pitchFamily="18" charset="0"/>
                <a:cs typeface="Times New Roman" pitchFamily="18" charset="0"/>
              </a:rPr>
              <a:t>M</a:t>
            </a:r>
            <a:endParaRPr lang="zh-CN" altLang="en-US" sz="2000" b="1" dirty="0">
              <a:solidFill>
                <a:schemeClr val="accent6">
                  <a:lumMod val="50000"/>
                </a:schemeClr>
              </a:solidFill>
              <a:latin typeface="Times New Roman" pitchFamily="18" charset="0"/>
              <a:cs typeface="Times New Roman" pitchFamily="18" charset="0"/>
            </a:endParaRPr>
          </a:p>
        </p:txBody>
      </p:sp>
      <p:sp>
        <p:nvSpPr>
          <p:cNvPr id="18" name="TextBox 17"/>
          <p:cNvSpPr txBox="1"/>
          <p:nvPr userDrawn="1"/>
        </p:nvSpPr>
        <p:spPr>
          <a:xfrm>
            <a:off x="6400800" y="4876800"/>
            <a:ext cx="357790" cy="379591"/>
          </a:xfrm>
          <a:prstGeom prst="rect">
            <a:avLst/>
          </a:prstGeom>
          <a:noFill/>
        </p:spPr>
        <p:txBody>
          <a:bodyPr wrap="none" rtlCol="0">
            <a:spAutoFit/>
          </a:bodyPr>
          <a:lstStyle/>
          <a:p>
            <a:r>
              <a:rPr lang="en-US" altLang="zh-CN" sz="2800" b="1" baseline="-25000" dirty="0" smtClean="0">
                <a:solidFill>
                  <a:schemeClr val="accent6">
                    <a:lumMod val="50000"/>
                  </a:schemeClr>
                </a:solidFill>
                <a:latin typeface="Times New Roman" pitchFamily="18" charset="0"/>
                <a:cs typeface="Times New Roman" pitchFamily="18" charset="0"/>
              </a:rPr>
              <a:t>V</a:t>
            </a:r>
            <a:endParaRPr lang="zh-CN" altLang="en-US" sz="2800" b="1" baseline="-25000" dirty="0">
              <a:solidFill>
                <a:schemeClr val="accent6">
                  <a:lumMod val="50000"/>
                </a:schemeClr>
              </a:solidFill>
              <a:latin typeface="Times New Roman" pitchFamily="18" charset="0"/>
              <a:cs typeface="Times New Roman" pitchFamily="18" charset="0"/>
            </a:endParaRPr>
          </a:p>
        </p:txBody>
      </p:sp>
      <p:pic>
        <p:nvPicPr>
          <p:cNvPr id="20" name="Picture 2"/>
          <p:cNvPicPr>
            <a:picLocks noChangeAspect="1" noChangeArrowheads="1"/>
          </p:cNvPicPr>
          <p:nvPr userDrawn="1"/>
        </p:nvPicPr>
        <p:blipFill>
          <a:blip r:embed="rId5" cstate="print"/>
          <a:srcRect/>
          <a:stretch>
            <a:fillRect/>
          </a:stretch>
        </p:blipFill>
        <p:spPr bwMode="auto">
          <a:xfrm>
            <a:off x="76200" y="6248400"/>
            <a:ext cx="2348006" cy="56088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096000" y="6248400"/>
            <a:ext cx="26670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7EA04F-4B6A-4B6F-A066-13947061CA2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53200" y="6248402"/>
            <a:ext cx="22098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B67EA04F-4B6A-4B6F-A066-13947061CA22}"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pic>
        <p:nvPicPr>
          <p:cNvPr id="7" name="Picture 6" descr="SA09_pwrpnt_templateMAIN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76200"/>
            <a:ext cx="8153400" cy="990600"/>
          </a:xfrm>
        </p:spPr>
        <p:txBody>
          <a:bodyPr/>
          <a:lstStyle/>
          <a:p>
            <a:r>
              <a:rPr kumimoji="0" lang="zh-CN" altLang="en-US" smtClean="0"/>
              <a:t>单击此处编辑母版标题样式</a:t>
            </a:r>
            <a:endParaRPr kumimoji="0" lang="en-US"/>
          </a:p>
        </p:txBody>
      </p:sp>
      <p:sp>
        <p:nvSpPr>
          <p:cNvPr id="6" name="灯片编号占位符 5"/>
          <p:cNvSpPr>
            <a:spLocks noGrp="1"/>
          </p:cNvSpPr>
          <p:nvPr>
            <p:ph type="sldNum" sz="quarter" idx="12"/>
          </p:nvPr>
        </p:nvSpPr>
        <p:spPr/>
        <p:txBody>
          <a:bodyPr lIns="0" rIns="0" anchor="ctr" anchorCtr="1">
            <a:noAutofit/>
          </a:bodyPr>
          <a:lstStyle>
            <a:lvl1pPr>
              <a:defRPr sz="1200">
                <a:solidFill>
                  <a:srgbClr val="FFFFFF"/>
                </a:solidFill>
              </a:defRPr>
            </a:lvl1pPr>
          </a:lstStyle>
          <a:p>
            <a:fld id="{B67EA04F-4B6A-4B6F-A066-13947061CA22}" type="slidenum">
              <a:rPr lang="zh-CN" altLang="en-US" smtClean="0"/>
              <a:pPr/>
              <a:t>‹#›</a:t>
            </a:fld>
            <a:r>
              <a:rPr lang="en-US" altLang="zh-CN" dirty="0" smtClean="0"/>
              <a:t>/27</a:t>
            </a:r>
            <a:endParaRPr lang="zh-CN" altLang="en-US" dirty="0"/>
          </a:p>
        </p:txBody>
      </p:sp>
      <p:sp>
        <p:nvSpPr>
          <p:cNvPr id="8" name="内容占位符 7"/>
          <p:cNvSpPr>
            <a:spLocks noGrp="1"/>
          </p:cNvSpPr>
          <p:nvPr>
            <p:ph sz="quarter" idx="1"/>
          </p:nvPr>
        </p:nvSpPr>
        <p:spPr>
          <a:xfrm>
            <a:off x="612648" y="1600200"/>
            <a:ext cx="8153400" cy="4495800"/>
          </a:xfrm>
        </p:spPr>
        <p:txBody>
          <a:bodyPr/>
          <a:lstStyle>
            <a:lvl1pPr>
              <a:buFont typeface="Wingdings" pitchFamily="2" charset="2"/>
              <a:buChar char=""/>
              <a:defRPr/>
            </a:lvl1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9" name="TextBox 8"/>
          <p:cNvSpPr txBox="1"/>
          <p:nvPr userDrawn="1"/>
        </p:nvSpPr>
        <p:spPr>
          <a:xfrm>
            <a:off x="2667000" y="6324600"/>
            <a:ext cx="6477000" cy="338554"/>
          </a:xfrm>
          <a:prstGeom prst="rect">
            <a:avLst/>
          </a:prstGeom>
          <a:noFill/>
        </p:spPr>
        <p:txBody>
          <a:bodyPr wrap="square" rtlCol="0" anchor="ctr" anchorCtr="1">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accent6"/>
                </a:solidFill>
                <a:latin typeface="Calibri" pitchFamily="34" charset="0"/>
                <a:cs typeface="Calibri" pitchFamily="34" charset="0"/>
              </a:rPr>
              <a:t>TOG Article 135: Amortized Supersampling</a:t>
            </a:r>
            <a:endParaRPr lang="zh-CN" altLang="en-US" sz="1600" dirty="0">
              <a:solidFill>
                <a:schemeClr val="accent6"/>
              </a:solidFill>
              <a:latin typeface="Calibri" pitchFamily="34" charset="0"/>
              <a:cs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990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066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066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066800"/>
            <a:ext cx="7620000" cy="990600"/>
          </a:xfrm>
        </p:spPr>
        <p:txBody>
          <a:bodyPr/>
          <a:lstStyle>
            <a:lvl1pPr algn="l">
              <a:buNone/>
              <a:defRPr sz="4400" b="0" cap="none">
                <a:solidFill>
                  <a:srgbClr val="FFFFFF"/>
                </a:solidFill>
              </a:defRPr>
            </a:lvl1p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a:xfrm>
            <a:off x="6096000" y="6248400"/>
            <a:ext cx="2667000" cy="365125"/>
          </a:xfrm>
          <a:prstGeom prst="rect">
            <a:avLst/>
          </a:prstGeom>
        </p:spPr>
        <p:txBody>
          <a:bodyPr/>
          <a:lstStyle/>
          <a:p>
            <a:endParaRPr lang="zh-CN" altLang="en-US"/>
          </a:p>
        </p:txBody>
      </p:sp>
      <p:sp>
        <p:nvSpPr>
          <p:cNvPr id="13" name="灯片编号占位符 12"/>
          <p:cNvSpPr>
            <a:spLocks noGrp="1"/>
          </p:cNvSpPr>
          <p:nvPr>
            <p:ph type="sldNum" sz="quarter" idx="11"/>
          </p:nvPr>
        </p:nvSpPr>
        <p:spPr>
          <a:xfrm>
            <a:off x="0" y="1219200"/>
            <a:ext cx="1295400" cy="701676"/>
          </a:xfrm>
        </p:spPr>
        <p:txBody>
          <a:bodyPr>
            <a:noAutofit/>
          </a:bodyPr>
          <a:lstStyle>
            <a:lvl1pPr>
              <a:defRPr sz="2400">
                <a:solidFill>
                  <a:srgbClr val="FFFFFF"/>
                </a:solidFill>
              </a:defRPr>
            </a:lvl1pPr>
          </a:lstStyle>
          <a:p>
            <a:fld id="{B67EA04F-4B6A-4B6F-A066-13947061CA22}" type="slidenum">
              <a:rPr lang="zh-CN" altLang="en-US" smtClean="0"/>
              <a:pPr/>
              <a:t>‹#›</a:t>
            </a:fld>
            <a:endParaRPr lang="zh-CN" altLang="en-US"/>
          </a:p>
        </p:txBody>
      </p:sp>
      <p:sp>
        <p:nvSpPr>
          <p:cNvPr id="14" name="页脚占位符 13"/>
          <p:cNvSpPr>
            <a:spLocks noGrp="1"/>
          </p:cNvSpPr>
          <p:nvPr>
            <p:ph type="ftr" sz="quarter" idx="12"/>
          </p:nvPr>
        </p:nvSpPr>
        <p:spPr/>
        <p:txBody>
          <a:bodyPr/>
          <a:lstStyle/>
          <a:p>
            <a:endParaRPr lang="zh-CN" altLang="en-US"/>
          </a:p>
        </p:txBody>
      </p:sp>
      <p:pic>
        <p:nvPicPr>
          <p:cNvPr id="10" name="Picture 2"/>
          <p:cNvPicPr>
            <a:picLocks noChangeAspect="1" noChangeArrowheads="1"/>
          </p:cNvPicPr>
          <p:nvPr userDrawn="1"/>
        </p:nvPicPr>
        <p:blipFill>
          <a:blip r:embed="rId2" cstate="print">
            <a:clrChange>
              <a:clrFrom>
                <a:srgbClr val="FFFFFF"/>
              </a:clrFrom>
              <a:clrTo>
                <a:srgbClr val="FFFFFF">
                  <a:alpha val="0"/>
                </a:srgbClr>
              </a:clrTo>
            </a:clrChange>
          </a:blip>
          <a:stretch>
            <a:fillRect/>
          </a:stretch>
        </p:blipFill>
        <p:spPr bwMode="auto">
          <a:xfrm>
            <a:off x="228600" y="152400"/>
            <a:ext cx="3508024" cy="8382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8" name="日期占位符 7"/>
          <p:cNvSpPr>
            <a:spLocks noGrp="1"/>
          </p:cNvSpPr>
          <p:nvPr>
            <p:ph type="dt" sz="half" idx="15"/>
          </p:nvPr>
        </p:nvSpPr>
        <p:spPr>
          <a:xfrm>
            <a:off x="6096000" y="6248400"/>
            <a:ext cx="2667000" cy="365125"/>
          </a:xfrm>
          <a:prstGeom prst="rect">
            <a:avLst/>
          </a:prstGeom>
        </p:spPr>
        <p:txBody>
          <a:bodyPr rtlCol="0"/>
          <a:lstStyle/>
          <a:p>
            <a:endParaRPr lang="zh-CN" altLang="en-US"/>
          </a:p>
        </p:txBody>
      </p:sp>
      <p:sp>
        <p:nvSpPr>
          <p:cNvPr id="10" name="灯片编号占位符 9"/>
          <p:cNvSpPr>
            <a:spLocks noGrp="1"/>
          </p:cNvSpPr>
          <p:nvPr>
            <p:ph type="sldNum" sz="quarter" idx="16"/>
          </p:nvPr>
        </p:nvSpPr>
        <p:spPr/>
        <p:txBody>
          <a:bodyPr rtlCol="0"/>
          <a:lstStyle/>
          <a:p>
            <a:fld id="{B67EA04F-4B6A-4B6F-A066-13947061CA22}" type="slidenum">
              <a:rPr lang="zh-CN" altLang="en-US" smtClean="0"/>
              <a:pPr/>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15240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5"/>
          </p:nvPr>
        </p:nvSpPr>
        <p:spPr>
          <a:xfrm>
            <a:off x="6096000" y="6248400"/>
            <a:ext cx="2667000" cy="365125"/>
          </a:xfrm>
          <a:prstGeom prst="rect">
            <a:avLst/>
          </a:prstGeom>
        </p:spPr>
        <p:txBody>
          <a:bodyPr rtlCol="0"/>
          <a:lstStyle/>
          <a:p>
            <a:endParaRPr lang="zh-CN" altLang="en-US"/>
          </a:p>
        </p:txBody>
      </p:sp>
      <p:sp>
        <p:nvSpPr>
          <p:cNvPr id="12" name="灯片编号占位符 11"/>
          <p:cNvSpPr>
            <a:spLocks noGrp="1"/>
          </p:cNvSpPr>
          <p:nvPr>
            <p:ph type="sldNum" sz="quarter" idx="16"/>
          </p:nvPr>
        </p:nvSpPr>
        <p:spPr/>
        <p:txBody>
          <a:bodyPr rtlCol="0"/>
          <a:lstStyle/>
          <a:p>
            <a:fld id="{B67EA04F-4B6A-4B6F-A066-13947061CA22}" type="slidenum">
              <a:rPr lang="zh-CN" altLang="en-US" smtClean="0"/>
              <a:pPr/>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096000" y="6248400"/>
            <a:ext cx="2667000" cy="365125"/>
          </a:xfrm>
          <a:prstGeom prst="rect">
            <a:avLst/>
          </a:prstGeom>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B67EA04F-4B6A-4B6F-A066-13947061CA2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0" y="6248400"/>
            <a:ext cx="2667000" cy="365125"/>
          </a:xfrm>
          <a:prstGeom prst="rect">
            <a:avLst/>
          </a:prstGeom>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B67EA04F-4B6A-4B6F-A066-13947061CA2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a:xfrm>
            <a:off x="6096000" y="6248400"/>
            <a:ext cx="2667000" cy="365125"/>
          </a:xfrm>
          <a:prstGeom prst="rect">
            <a:avLst/>
          </a:prstGeom>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B67EA04F-4B6A-4B6F-A066-13947061CA22}" type="slidenum">
              <a:rPr lang="zh-CN" altLang="en-US" smtClean="0"/>
              <a:pPr/>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a:prstGeom prst="rect">
            <a:avLst/>
          </a:prstGeom>
        </p:spPr>
        <p:txBody>
          <a:bodyPr rtlCol="0"/>
          <a:lstStyle/>
          <a:p>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B67EA04F-4B6A-4B6F-A066-13947061CA22}" type="slidenum">
              <a:rPr lang="zh-CN" altLang="en-US" smtClean="0"/>
              <a:pPr/>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76200"/>
            <a:ext cx="8153400" cy="990600"/>
          </a:xfrm>
          <a:prstGeom prst="rect">
            <a:avLst/>
          </a:prstGeom>
          <a:effectLst>
            <a:outerShdw blurRad="50800" dist="25400" dir="5400000" algn="t" rotWithShape="0">
              <a:schemeClr val="tx1">
                <a:lumMod val="65000"/>
                <a:lumOff val="35000"/>
                <a:alpha val="40000"/>
              </a:schemeClr>
            </a:outerShdw>
          </a:effectLst>
        </p:spPr>
        <p:txBody>
          <a:bodyPr vert="horz" anchor="ctr">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612648" y="1600200"/>
            <a:ext cx="8153400" cy="4526280"/>
          </a:xfrm>
          <a:prstGeom prst="rect">
            <a:avLst/>
          </a:prstGeom>
          <a:effectLst>
            <a:outerShdw blurRad="50800" dist="12700" dir="5400000" algn="t" rotWithShape="0">
              <a:schemeClr val="bg1">
                <a:lumMod val="50000"/>
                <a:alpha val="40000"/>
              </a:schemeClr>
            </a:outerShdw>
          </a:effectLst>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3" name="页脚占位符 2"/>
          <p:cNvSpPr>
            <a:spLocks noGrp="1"/>
          </p:cNvSpPr>
          <p:nvPr>
            <p:ph type="ftr" sz="quarter" idx="3"/>
          </p:nvPr>
        </p:nvSpPr>
        <p:spPr>
          <a:xfrm>
            <a:off x="2514600" y="6324600"/>
            <a:ext cx="6629400" cy="365125"/>
          </a:xfrm>
          <a:prstGeom prst="rect">
            <a:avLst/>
          </a:prstGeom>
        </p:spPr>
        <p:txBody>
          <a:bodyPr vert="horz" anchor="ctr"/>
          <a:lstStyle>
            <a:lvl1pPr algn="r" eaLnBrk="1" latinLnBrk="0" hangingPunct="1">
              <a:defRPr kumimoji="0" sz="1600">
                <a:solidFill>
                  <a:schemeClr val="tx2"/>
                </a:solidFill>
                <a:latin typeface="Calibri" pitchFamily="34" charset="0"/>
                <a:cs typeface="Calibri" pitchFamily="34" charset="0"/>
              </a:defRPr>
            </a:lvl1pPr>
          </a:lstStyle>
          <a:p>
            <a:pPr algn="ctr"/>
            <a:endParaRPr lang="zh-CN" altLang="en-US" dirty="0" smtClean="0"/>
          </a:p>
        </p:txBody>
      </p:sp>
      <p:sp>
        <p:nvSpPr>
          <p:cNvPr id="7" name="矩形 6"/>
          <p:cNvSpPr/>
          <p:nvPr/>
        </p:nvSpPr>
        <p:spPr bwMode="white">
          <a:xfrm>
            <a:off x="0" y="10820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1277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1277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0" y="1119822"/>
            <a:ext cx="533400" cy="244476"/>
          </a:xfrm>
          <a:prstGeom prst="rect">
            <a:avLst/>
          </a:prstGeom>
        </p:spPr>
        <p:txBody>
          <a:bodyPr vert="horz" anchor="ctr" anchorCtr="1">
            <a:normAutofit/>
          </a:bodyPr>
          <a:lstStyle>
            <a:lvl1pPr algn="ctr" eaLnBrk="1" latinLnBrk="0" hangingPunct="1">
              <a:defRPr kumimoji="0" sz="1400" b="1">
                <a:solidFill>
                  <a:srgbClr val="FFFFFF"/>
                </a:solidFill>
              </a:defRPr>
            </a:lvl1pPr>
          </a:lstStyle>
          <a:p>
            <a:fld id="{B67EA04F-4B6A-4B6F-A066-13947061CA22}" type="slidenum">
              <a:rPr lang="zh-CN" altLang="en-US" smtClean="0"/>
              <a:pPr/>
              <a:t>‹#›</a:t>
            </a:fld>
            <a:endParaRPr lang="zh-CN" altLang="en-US" dirty="0"/>
          </a:p>
        </p:txBody>
      </p:sp>
      <p:pic>
        <p:nvPicPr>
          <p:cNvPr id="1026" name="Picture 2"/>
          <p:cNvPicPr>
            <a:picLocks noChangeAspect="1" noChangeArrowheads="1"/>
          </p:cNvPicPr>
          <p:nvPr userDrawn="1"/>
        </p:nvPicPr>
        <p:blipFill>
          <a:blip r:embed="rId14" cstate="print"/>
          <a:srcRect/>
          <a:stretch>
            <a:fillRect/>
          </a:stretch>
        </p:blipFill>
        <p:spPr bwMode="auto">
          <a:xfrm>
            <a:off x="76200" y="6220918"/>
            <a:ext cx="2348006" cy="560882"/>
          </a:xfrm>
          <a:prstGeom prst="rect">
            <a:avLst/>
          </a:prstGeom>
          <a:noFill/>
          <a:ln w="9525">
            <a:noFill/>
            <a:miter lim="800000"/>
            <a:headEnd/>
            <a:tailEnd/>
          </a:ln>
        </p:spPr>
      </p:pic>
      <p:cxnSp>
        <p:nvCxnSpPr>
          <p:cNvPr id="16" name="直接连接符 15"/>
          <p:cNvCxnSpPr/>
          <p:nvPr userDrawn="1"/>
        </p:nvCxnSpPr>
        <p:spPr>
          <a:xfrm>
            <a:off x="0" y="61722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Calibri" pitchFamily="34" charset="0"/>
          <a:ea typeface="+mj-ea"/>
          <a:cs typeface="Calibri" pitchFamily="34" charset="0"/>
        </a:defRPr>
      </a:lvl1pPr>
    </p:titleStyle>
    <p:bodyStyle>
      <a:lvl1pPr marL="320040" indent="-320040" algn="l" rtl="0" eaLnBrk="1" latinLnBrk="0" hangingPunct="1">
        <a:spcBef>
          <a:spcPts val="700"/>
        </a:spcBef>
        <a:buClr>
          <a:schemeClr val="accent2"/>
        </a:buClr>
        <a:buSzPct val="60000"/>
        <a:buFont typeface="Wingdings" pitchFamily="2" charset="2"/>
        <a:buChar char=""/>
        <a:defRPr kumimoji="0" sz="2600" kern="1200">
          <a:solidFill>
            <a:schemeClr val="tx1">
              <a:lumMod val="85000"/>
              <a:lumOff val="15000"/>
            </a:schemeClr>
          </a:solidFill>
          <a:latin typeface="Calibri" pitchFamily="34" charset="0"/>
          <a:ea typeface="+mn-ea"/>
          <a:cs typeface="Calibri" pitchFamily="34" charset="0"/>
        </a:defRPr>
      </a:lvl1pPr>
      <a:lvl2pPr marL="640080" indent="-274320" algn="l" rtl="0" eaLnBrk="1" latinLnBrk="0" hangingPunct="1">
        <a:spcBef>
          <a:spcPts val="550"/>
        </a:spcBef>
        <a:buClr>
          <a:schemeClr val="accent1"/>
        </a:buClr>
        <a:buSzPct val="70000"/>
        <a:buFont typeface="Wingdings 2"/>
        <a:buChar char=""/>
        <a:defRPr kumimoji="0" sz="2400" kern="1200">
          <a:solidFill>
            <a:schemeClr val="tx1">
              <a:lumMod val="85000"/>
              <a:lumOff val="15000"/>
            </a:schemeClr>
          </a:solidFill>
          <a:latin typeface="Calibri" pitchFamily="34" charset="0"/>
          <a:ea typeface="+mn-ea"/>
          <a:cs typeface="Calibri"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lumMod val="85000"/>
              <a:lumOff val="15000"/>
            </a:schemeClr>
          </a:solidFill>
          <a:latin typeface="Calibri" pitchFamily="34" charset="0"/>
          <a:ea typeface="+mn-ea"/>
          <a:cs typeface="Calibri" pitchFamily="34" charset="0"/>
        </a:defRPr>
      </a:lvl3pPr>
      <a:lvl4pPr marL="1371600" indent="-228600" algn="l" rtl="0" eaLnBrk="1" latinLnBrk="0" hangingPunct="1">
        <a:spcBef>
          <a:spcPts val="400"/>
        </a:spcBef>
        <a:buClr>
          <a:schemeClr val="accent3"/>
        </a:buClr>
        <a:buSzPct val="75000"/>
        <a:buFont typeface="Wingdings"/>
        <a:buChar char=""/>
        <a:defRPr kumimoji="0" sz="2200" kern="1200">
          <a:solidFill>
            <a:schemeClr val="tx1">
              <a:lumMod val="85000"/>
              <a:lumOff val="15000"/>
            </a:schemeClr>
          </a:solidFill>
          <a:latin typeface="Calibri" pitchFamily="34" charset="0"/>
          <a:ea typeface="+mn-ea"/>
          <a:cs typeface="Calibri"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lumMod val="85000"/>
              <a:lumOff val="15000"/>
            </a:schemeClr>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990600"/>
            <a:ext cx="7315200" cy="914400"/>
          </a:xfrm>
          <a:effectLst>
            <a:outerShdw blurRad="50800" dist="38100" dir="5400000" algn="t" rotWithShape="0">
              <a:prstClr val="black">
                <a:alpha val="40000"/>
              </a:prstClr>
            </a:outerShdw>
          </a:effectLst>
        </p:spPr>
        <p:txBody>
          <a:bodyPr/>
          <a:lstStyle/>
          <a:p>
            <a:pPr algn="ctr"/>
            <a:r>
              <a:rPr lang="en-US" altLang="zh-CN" cap="none" dirty="0" smtClean="0">
                <a:solidFill>
                  <a:schemeClr val="accent4">
                    <a:lumMod val="20000"/>
                    <a:lumOff val="80000"/>
                  </a:schemeClr>
                </a:solidFill>
              </a:rPr>
              <a:t>Amortized Supersampling</a:t>
            </a:r>
            <a:endParaRPr lang="zh-CN" altLang="en-US" cap="none" dirty="0">
              <a:solidFill>
                <a:schemeClr val="accent4">
                  <a:lumMod val="20000"/>
                  <a:lumOff val="80000"/>
                </a:schemeClr>
              </a:solidFill>
            </a:endParaRPr>
          </a:p>
        </p:txBody>
      </p:sp>
      <p:sp>
        <p:nvSpPr>
          <p:cNvPr id="3" name="副标题 2"/>
          <p:cNvSpPr>
            <a:spLocks noGrp="1"/>
          </p:cNvSpPr>
          <p:nvPr>
            <p:ph type="subTitle" idx="1"/>
          </p:nvPr>
        </p:nvSpPr>
        <p:spPr/>
        <p:txBody>
          <a:bodyPr/>
          <a:lstStyle/>
          <a:p>
            <a:r>
              <a:rPr lang="en-US" altLang="zh-CN" dirty="0"/>
              <a:t>Dec. 18, 2009,  </a:t>
            </a:r>
            <a:r>
              <a:rPr lang="en-US" altLang="zh-CN" dirty="0" err="1"/>
              <a:t>Pacifico</a:t>
            </a:r>
            <a:r>
              <a:rPr lang="en-US" altLang="zh-CN" dirty="0"/>
              <a:t> Yokohama,  </a:t>
            </a:r>
            <a:r>
              <a:rPr lang="en-US" altLang="zh-CN" dirty="0" smtClean="0"/>
              <a:t>Japan</a:t>
            </a:r>
            <a:endParaRPr lang="en-US" altLang="zh-CN" dirty="0"/>
          </a:p>
        </p:txBody>
      </p:sp>
      <p:sp>
        <p:nvSpPr>
          <p:cNvPr id="4" name="副标题 2"/>
          <p:cNvSpPr txBox="1">
            <a:spLocks/>
          </p:cNvSpPr>
          <p:nvPr/>
        </p:nvSpPr>
        <p:spPr>
          <a:xfrm>
            <a:off x="457200" y="2517775"/>
            <a:ext cx="8229600" cy="1752600"/>
          </a:xfrm>
          <a:prstGeom prst="rect">
            <a:avLst/>
          </a:prstGeom>
          <a:effectLst>
            <a:outerShdw blurRad="50800" dist="38100" dir="5400000" algn="t" rotWithShape="0">
              <a:prstClr val="black">
                <a:alpha val="40000"/>
              </a:prstClr>
            </a:outerShdw>
          </a:effectLst>
        </p:spPr>
        <p:txBody>
          <a:bodyPr vert="horz" anchor="ctr" anchorCtr="1">
            <a:normAutofit/>
          </a:bodyPr>
          <a:lstStyle/>
          <a:p>
            <a:pPr marL="1588"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tab pos="4060825" algn="l"/>
              </a:tabLst>
              <a:defRPr/>
            </a:pP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Lei Yang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H</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Diego </a:t>
            </a:r>
            <a:r>
              <a:rPr kumimoji="0" lang="en-US" altLang="zh-CN" sz="2400" b="1" i="0" u="none" strike="noStrike" kern="1200" cap="small" spc="0" normalizeH="0" baseline="0" noProof="0" dirty="0" err="1" smtClean="0">
                <a:ln>
                  <a:noFill/>
                </a:ln>
                <a:solidFill>
                  <a:schemeClr val="accent4">
                    <a:lumMod val="20000"/>
                    <a:lumOff val="80000"/>
                  </a:schemeClr>
                </a:solidFill>
                <a:effectLst/>
                <a:uLnTx/>
                <a:uFillTx/>
                <a:latin typeface="Segoe UI Light" pitchFamily="34" charset="0"/>
                <a:ea typeface="+mn-ea"/>
                <a:cs typeface="Arial" pitchFamily="34" charset="0"/>
              </a:rPr>
              <a:t>Nehab</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M</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Pedro V. Sander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H</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a:t>
            </a:r>
          </a:p>
          <a:p>
            <a:pPr marL="1588"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tab pos="4060825" algn="l"/>
              </a:tabLst>
              <a:defRPr/>
            </a:pPr>
            <a:r>
              <a:rPr kumimoji="0" lang="en-US" altLang="zh-CN" sz="2400" b="1" i="0" u="none" strike="noStrike" kern="1200" cap="small" spc="0" normalizeH="0" baseline="0" noProof="0" dirty="0" err="1" smtClean="0">
                <a:ln>
                  <a:noFill/>
                </a:ln>
                <a:solidFill>
                  <a:schemeClr val="accent4">
                    <a:lumMod val="20000"/>
                    <a:lumOff val="80000"/>
                  </a:schemeClr>
                </a:solidFill>
                <a:effectLst/>
                <a:uLnTx/>
                <a:uFillTx/>
                <a:latin typeface="Segoe UI Light" pitchFamily="34" charset="0"/>
                <a:ea typeface="+mn-ea"/>
                <a:cs typeface="Arial" pitchFamily="34" charset="0"/>
              </a:rPr>
              <a:t>Pitchaya</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a:t>
            </a:r>
            <a:r>
              <a:rPr kumimoji="0" lang="en-US" altLang="zh-CN" sz="2400" b="1" i="0" u="none" strike="noStrike" kern="1200" cap="small" spc="0" normalizeH="0" baseline="0" noProof="0" dirty="0" err="1" smtClean="0">
                <a:ln>
                  <a:noFill/>
                </a:ln>
                <a:solidFill>
                  <a:schemeClr val="accent4">
                    <a:lumMod val="20000"/>
                    <a:lumOff val="80000"/>
                  </a:schemeClr>
                </a:solidFill>
                <a:effectLst/>
                <a:uLnTx/>
                <a:uFillTx/>
                <a:latin typeface="Segoe UI Light" pitchFamily="34" charset="0"/>
                <a:ea typeface="+mn-ea"/>
                <a:cs typeface="Arial" pitchFamily="34" charset="0"/>
              </a:rPr>
              <a:t>Sitthi-amorn</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V</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Jason Lawrence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V</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a:t>
            </a:r>
          </a:p>
          <a:p>
            <a:pPr marL="1588"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tab pos="4060825" algn="l"/>
              </a:tabLst>
              <a:defRPr/>
            </a:pPr>
            <a:r>
              <a:rPr kumimoji="0" lang="en-US" altLang="zh-CN" sz="2400" b="1" i="0" u="none" strike="noStrike" kern="1200" cap="small" spc="0" normalizeH="0" baseline="0" noProof="0" dirty="0" err="1" smtClean="0">
                <a:ln>
                  <a:noFill/>
                </a:ln>
                <a:solidFill>
                  <a:schemeClr val="accent4">
                    <a:lumMod val="20000"/>
                    <a:lumOff val="80000"/>
                  </a:schemeClr>
                </a:solidFill>
                <a:effectLst/>
                <a:uLnTx/>
                <a:uFillTx/>
                <a:latin typeface="Segoe UI Light" pitchFamily="34" charset="0"/>
                <a:ea typeface="+mn-ea"/>
                <a:cs typeface="Arial" pitchFamily="34" charset="0"/>
              </a:rPr>
              <a:t>Hugues</a:t>
            </a:r>
            <a:r>
              <a:rPr kumimoji="0" lang="en-US" altLang="zh-CN" sz="2400" b="1" i="0" u="none" strike="noStrike" kern="1200" cap="small" spc="0" normalizeH="0" baseline="0" noProof="0" dirty="0" smtClean="0">
                <a:ln>
                  <a:noFill/>
                </a:ln>
                <a:solidFill>
                  <a:schemeClr val="accent4">
                    <a:lumMod val="20000"/>
                    <a:lumOff val="80000"/>
                  </a:schemeClr>
                </a:solidFill>
                <a:effectLst/>
                <a:uLnTx/>
                <a:uFillTx/>
                <a:latin typeface="Segoe UI Light" pitchFamily="34" charset="0"/>
                <a:ea typeface="+mn-ea"/>
                <a:cs typeface="Arial" pitchFamily="34" charset="0"/>
              </a:rPr>
              <a:t> Hoppe </a:t>
            </a:r>
            <a:r>
              <a:rPr kumimoji="0" lang="en-US" altLang="zh-CN" sz="2400" b="1" i="0" u="none" strike="noStrike" kern="1200" cap="small" spc="0" normalizeH="0" baseline="30000" noProof="0" dirty="0" smtClean="0">
                <a:ln>
                  <a:noFill/>
                </a:ln>
                <a:solidFill>
                  <a:schemeClr val="accent4">
                    <a:lumMod val="20000"/>
                    <a:lumOff val="80000"/>
                  </a:schemeClr>
                </a:solidFill>
                <a:effectLst/>
                <a:uLnTx/>
                <a:uFillTx/>
                <a:latin typeface="Times New Roman" pitchFamily="18" charset="0"/>
                <a:ea typeface="+mn-ea"/>
                <a:cs typeface="Times New Roman" pitchFamily="18" charset="0"/>
              </a:rPr>
              <a:t>M</a:t>
            </a:r>
            <a:endParaRPr kumimoji="0" lang="zh-CN" altLang="en-US" sz="2400" b="1" i="0" u="none" strike="noStrike" kern="1200" cap="small" spc="0" normalizeH="0" baseline="30000" noProof="0" dirty="0">
              <a:ln>
                <a:noFill/>
              </a:ln>
              <a:solidFill>
                <a:schemeClr val="accent4">
                  <a:lumMod val="20000"/>
                  <a:lumOff val="80000"/>
                </a:schemeClr>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Factors of the blur</a:t>
            </a:r>
            <a:endParaRPr lang="zh-CN" altLang="en-US" dirty="0"/>
          </a:p>
        </p:txBody>
      </p:sp>
      <p:sp>
        <p:nvSpPr>
          <p:cNvPr id="3" name="内容占位符 2"/>
          <p:cNvSpPr>
            <a:spLocks noGrp="1"/>
          </p:cNvSpPr>
          <p:nvPr>
            <p:ph idx="1"/>
          </p:nvPr>
        </p:nvSpPr>
        <p:spPr/>
        <p:txBody>
          <a:bodyPr/>
          <a:lstStyle/>
          <a:p>
            <a:r>
              <a:rPr lang="en-US" altLang="zh-CN" dirty="0" smtClean="0"/>
              <a:t>Fractional pixel velocity </a:t>
            </a:r>
            <a:r>
              <a:rPr lang="en-US" altLang="zh-CN" i="1" dirty="0" smtClean="0">
                <a:latin typeface="Georgia" pitchFamily="18" charset="0"/>
              </a:rPr>
              <a:t>v</a:t>
            </a:r>
            <a:r>
              <a:rPr lang="en-US" altLang="zh-CN" dirty="0" smtClean="0"/>
              <a:t> = </a:t>
            </a:r>
            <a:r>
              <a:rPr lang="en-US" altLang="zh-CN" dirty="0" smtClean="0">
                <a:latin typeface="Georgia" pitchFamily="18" charset="0"/>
              </a:rPr>
              <a:t>(</a:t>
            </a:r>
            <a:r>
              <a:rPr lang="en-US" altLang="zh-CN" i="1" dirty="0" err="1" smtClean="0">
                <a:latin typeface="Georgia" pitchFamily="18" charset="0"/>
              </a:rPr>
              <a:t>v</a:t>
            </a:r>
            <a:r>
              <a:rPr lang="en-US" altLang="zh-CN" i="1" baseline="-25000" dirty="0" err="1" smtClean="0">
                <a:latin typeface="Georgia" pitchFamily="18" charset="0"/>
              </a:rPr>
              <a:t>x</a:t>
            </a:r>
            <a:r>
              <a:rPr lang="en-US" altLang="zh-CN" dirty="0" smtClean="0">
                <a:latin typeface="Georgia" pitchFamily="18" charset="0"/>
              </a:rPr>
              <a:t>, </a:t>
            </a:r>
            <a:r>
              <a:rPr lang="en-US" altLang="zh-CN" i="1" dirty="0" err="1" smtClean="0">
                <a:latin typeface="Georgia" pitchFamily="18" charset="0"/>
              </a:rPr>
              <a:t>v</a:t>
            </a:r>
            <a:r>
              <a:rPr lang="en-US" altLang="zh-CN" i="1" baseline="-25000" dirty="0" err="1" smtClean="0">
                <a:latin typeface="Georgia" pitchFamily="18" charset="0"/>
              </a:rPr>
              <a:t>y</a:t>
            </a:r>
            <a:r>
              <a:rPr lang="en-US" altLang="zh-CN" dirty="0" smtClean="0">
                <a:latin typeface="Georgia" pitchFamily="18" charset="0"/>
              </a:rPr>
              <a:t>)</a:t>
            </a:r>
          </a:p>
          <a:p>
            <a:endParaRPr lang="en-US" altLang="zh-CN" dirty="0"/>
          </a:p>
          <a:p>
            <a:endParaRPr lang="en-US" altLang="zh-CN" dirty="0" smtClean="0"/>
          </a:p>
          <a:p>
            <a:endParaRPr lang="en-US" altLang="zh-CN" dirty="0"/>
          </a:p>
          <a:p>
            <a:r>
              <a:rPr lang="en-US" altLang="zh-CN" dirty="0" smtClean="0"/>
              <a:t>Exponential smoothing factor </a:t>
            </a:r>
            <a:r>
              <a:rPr lang="el-GR" altLang="zh-CN" dirty="0" smtClean="0"/>
              <a:t>α</a:t>
            </a:r>
            <a:endParaRPr lang="zh-CN" altLang="en-US" dirty="0"/>
          </a:p>
        </p:txBody>
      </p:sp>
      <p:grpSp>
        <p:nvGrpSpPr>
          <p:cNvPr id="5" name="组合 53"/>
          <p:cNvGrpSpPr/>
          <p:nvPr/>
        </p:nvGrpSpPr>
        <p:grpSpPr>
          <a:xfrm>
            <a:off x="7010400" y="2362200"/>
            <a:ext cx="457200" cy="457200"/>
            <a:chOff x="7040880" y="2684778"/>
            <a:chExt cx="731520" cy="731520"/>
          </a:xfrm>
        </p:grpSpPr>
        <p:sp>
          <p:nvSpPr>
            <p:cNvPr id="19" name="矩形 18"/>
            <p:cNvSpPr/>
            <p:nvPr/>
          </p:nvSpPr>
          <p:spPr>
            <a:xfrm>
              <a:off x="7040880" y="2684778"/>
              <a:ext cx="731520" cy="7315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21" name="椭圆 20"/>
            <p:cNvSpPr/>
            <p:nvPr/>
          </p:nvSpPr>
          <p:spPr>
            <a:xfrm>
              <a:off x="7315200" y="2959098"/>
              <a:ext cx="215153" cy="2151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6" name="组合 36"/>
          <p:cNvGrpSpPr/>
          <p:nvPr/>
        </p:nvGrpSpPr>
        <p:grpSpPr>
          <a:xfrm>
            <a:off x="3733800" y="2133600"/>
            <a:ext cx="914400" cy="914400"/>
            <a:chOff x="2286000" y="2133600"/>
            <a:chExt cx="1493520" cy="1493520"/>
          </a:xfrm>
        </p:grpSpPr>
        <p:grpSp>
          <p:nvGrpSpPr>
            <p:cNvPr id="7" name="组合 21"/>
            <p:cNvGrpSpPr>
              <a:grpSpLocks noChangeAspect="1"/>
            </p:cNvGrpSpPr>
            <p:nvPr/>
          </p:nvGrpSpPr>
          <p:grpSpPr>
            <a:xfrm>
              <a:off x="2286000" y="2133600"/>
              <a:ext cx="731520" cy="731520"/>
              <a:chOff x="1276348" y="4007803"/>
              <a:chExt cx="1554479" cy="1554163"/>
            </a:xfrm>
          </p:grpSpPr>
          <p:sp>
            <p:nvSpPr>
              <p:cNvPr id="23" name="矩形 22"/>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24" name="椭圆 23"/>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8" name="组合 24"/>
            <p:cNvGrpSpPr>
              <a:grpSpLocks noChangeAspect="1"/>
            </p:cNvGrpSpPr>
            <p:nvPr/>
          </p:nvGrpSpPr>
          <p:grpSpPr>
            <a:xfrm>
              <a:off x="3048000" y="2133600"/>
              <a:ext cx="731520" cy="731520"/>
              <a:chOff x="1276348" y="4007803"/>
              <a:chExt cx="1554479" cy="1554163"/>
            </a:xfrm>
          </p:grpSpPr>
          <p:sp>
            <p:nvSpPr>
              <p:cNvPr id="26" name="矩形 25"/>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27" name="椭圆 26"/>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9" name="组合 27"/>
            <p:cNvGrpSpPr>
              <a:grpSpLocks noChangeAspect="1"/>
            </p:cNvGrpSpPr>
            <p:nvPr/>
          </p:nvGrpSpPr>
          <p:grpSpPr>
            <a:xfrm>
              <a:off x="2286000" y="2895600"/>
              <a:ext cx="731520" cy="731520"/>
              <a:chOff x="1276348" y="4007803"/>
              <a:chExt cx="1554479" cy="1554163"/>
            </a:xfrm>
          </p:grpSpPr>
          <p:sp>
            <p:nvSpPr>
              <p:cNvPr id="29" name="矩形 28"/>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30" name="椭圆 29"/>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10" name="组合 30"/>
            <p:cNvGrpSpPr>
              <a:grpSpLocks noChangeAspect="1"/>
            </p:cNvGrpSpPr>
            <p:nvPr/>
          </p:nvGrpSpPr>
          <p:grpSpPr>
            <a:xfrm>
              <a:off x="3048000" y="2895600"/>
              <a:ext cx="731520" cy="731520"/>
              <a:chOff x="1276348" y="4007803"/>
              <a:chExt cx="1554479" cy="1554163"/>
            </a:xfrm>
          </p:grpSpPr>
          <p:sp>
            <p:nvSpPr>
              <p:cNvPr id="32" name="矩形 31"/>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33" name="椭圆 32"/>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34" name="矩形 33"/>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36" name="TextBox 35"/>
          <p:cNvSpPr txBox="1"/>
          <p:nvPr/>
        </p:nvSpPr>
        <p:spPr>
          <a:xfrm>
            <a:off x="1066800" y="2401669"/>
            <a:ext cx="822661" cy="646331"/>
          </a:xfrm>
          <a:prstGeom prst="rect">
            <a:avLst/>
          </a:prstGeom>
          <a:noFill/>
        </p:spPr>
        <p:txBody>
          <a:bodyPr wrap="none" rtlCol="0">
            <a:spAutoFit/>
          </a:bodyPr>
          <a:lstStyle/>
          <a:p>
            <a:r>
              <a:rPr lang="en-US" altLang="zh-CN" sz="3600" dirty="0" smtClean="0">
                <a:solidFill>
                  <a:schemeClr val="tx1">
                    <a:lumMod val="85000"/>
                    <a:lumOff val="15000"/>
                  </a:schemeClr>
                </a:solidFill>
                <a:latin typeface="Calibri" pitchFamily="34" charset="0"/>
                <a:cs typeface="Calibri" pitchFamily="34" charset="0"/>
              </a:rPr>
              <a:t>……</a:t>
            </a:r>
            <a:endParaRPr lang="zh-CN" altLang="en-US" sz="3600" dirty="0">
              <a:solidFill>
                <a:schemeClr val="tx1">
                  <a:lumMod val="85000"/>
                  <a:lumOff val="15000"/>
                </a:schemeClr>
              </a:solidFill>
              <a:latin typeface="Calibri" pitchFamily="34" charset="0"/>
              <a:cs typeface="Calibri" pitchFamily="34" charset="0"/>
            </a:endParaRPr>
          </a:p>
        </p:txBody>
      </p:sp>
      <p:grpSp>
        <p:nvGrpSpPr>
          <p:cNvPr id="11" name="组合 38"/>
          <p:cNvGrpSpPr/>
          <p:nvPr/>
        </p:nvGrpSpPr>
        <p:grpSpPr>
          <a:xfrm>
            <a:off x="5410200" y="2133600"/>
            <a:ext cx="914400" cy="914400"/>
            <a:chOff x="2286000" y="2133600"/>
            <a:chExt cx="1493520" cy="1493520"/>
          </a:xfrm>
        </p:grpSpPr>
        <p:grpSp>
          <p:nvGrpSpPr>
            <p:cNvPr id="12" name="组合 21"/>
            <p:cNvGrpSpPr>
              <a:grpSpLocks noChangeAspect="1"/>
            </p:cNvGrpSpPr>
            <p:nvPr/>
          </p:nvGrpSpPr>
          <p:grpSpPr>
            <a:xfrm>
              <a:off x="2286000" y="2133600"/>
              <a:ext cx="731520" cy="731520"/>
              <a:chOff x="1276348" y="4007803"/>
              <a:chExt cx="1554479" cy="1554163"/>
            </a:xfrm>
          </p:grpSpPr>
          <p:sp>
            <p:nvSpPr>
              <p:cNvPr id="51" name="矩形 50"/>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52" name="椭圆 51"/>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13" name="组合 24"/>
            <p:cNvGrpSpPr>
              <a:grpSpLocks noChangeAspect="1"/>
            </p:cNvGrpSpPr>
            <p:nvPr/>
          </p:nvGrpSpPr>
          <p:grpSpPr>
            <a:xfrm>
              <a:off x="3048000" y="2133600"/>
              <a:ext cx="731520" cy="731520"/>
              <a:chOff x="1276348" y="4007803"/>
              <a:chExt cx="1554479" cy="1554163"/>
            </a:xfrm>
          </p:grpSpPr>
          <p:sp>
            <p:nvSpPr>
              <p:cNvPr id="49" name="矩形 48"/>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50" name="椭圆 49"/>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14" name="组合 27"/>
            <p:cNvGrpSpPr>
              <a:grpSpLocks noChangeAspect="1"/>
            </p:cNvGrpSpPr>
            <p:nvPr/>
          </p:nvGrpSpPr>
          <p:grpSpPr>
            <a:xfrm>
              <a:off x="2286000" y="2895600"/>
              <a:ext cx="731520" cy="731520"/>
              <a:chOff x="1276348" y="4007803"/>
              <a:chExt cx="1554479" cy="1554163"/>
            </a:xfrm>
          </p:grpSpPr>
          <p:sp>
            <p:nvSpPr>
              <p:cNvPr id="47" name="矩形 46"/>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48" name="椭圆 47"/>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15" name="组合 30"/>
            <p:cNvGrpSpPr>
              <a:grpSpLocks noChangeAspect="1"/>
            </p:cNvGrpSpPr>
            <p:nvPr/>
          </p:nvGrpSpPr>
          <p:grpSpPr>
            <a:xfrm>
              <a:off x="3048000" y="2895600"/>
              <a:ext cx="731520" cy="731520"/>
              <a:chOff x="1276348" y="4007803"/>
              <a:chExt cx="1554479" cy="1554163"/>
            </a:xfrm>
          </p:grpSpPr>
          <p:sp>
            <p:nvSpPr>
              <p:cNvPr id="45" name="矩形 44"/>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46" name="椭圆 45"/>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44" name="矩形 43"/>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20" name="任意多边形 19"/>
          <p:cNvSpPr/>
          <p:nvPr/>
        </p:nvSpPr>
        <p:spPr>
          <a:xfrm>
            <a:off x="5881634" y="2367453"/>
            <a:ext cx="1326687" cy="223107"/>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Lst>
            <a:ahLst/>
            <a:cxnLst>
              <a:cxn ang="0">
                <a:pos x="connsiteX0" y="connsiteY0"/>
              </a:cxn>
              <a:cxn ang="0">
                <a:pos x="connsiteX1" y="connsiteY1"/>
              </a:cxn>
              <a:cxn ang="0">
                <a:pos x="connsiteX2" y="connsiteY2"/>
              </a:cxn>
            </a:cxnLst>
            <a:rect l="l" t="t" r="r" b="b"/>
            <a:pathLst>
              <a:path w="1467397" h="171230">
                <a:moveTo>
                  <a:pt x="1467397" y="147112"/>
                </a:moveTo>
                <a:cubicBezTo>
                  <a:pt x="1094138" y="16419"/>
                  <a:pt x="1053613" y="2740"/>
                  <a:pt x="809047" y="6760"/>
                </a:cubicBezTo>
                <a:cubicBezTo>
                  <a:pt x="564481" y="10780"/>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nvGrpSpPr>
          <p:cNvPr id="16" name="组合 54"/>
          <p:cNvGrpSpPr/>
          <p:nvPr/>
        </p:nvGrpSpPr>
        <p:grpSpPr>
          <a:xfrm>
            <a:off x="2057400" y="2133600"/>
            <a:ext cx="914400" cy="914400"/>
            <a:chOff x="2286000" y="2133600"/>
            <a:chExt cx="1493520" cy="1493520"/>
          </a:xfrm>
        </p:grpSpPr>
        <p:grpSp>
          <p:nvGrpSpPr>
            <p:cNvPr id="17" name="组合 55"/>
            <p:cNvGrpSpPr>
              <a:grpSpLocks noChangeAspect="1"/>
            </p:cNvGrpSpPr>
            <p:nvPr/>
          </p:nvGrpSpPr>
          <p:grpSpPr>
            <a:xfrm>
              <a:off x="2286000" y="2133600"/>
              <a:ext cx="731520" cy="731520"/>
              <a:chOff x="1276348" y="4007803"/>
              <a:chExt cx="1554479" cy="1554163"/>
            </a:xfrm>
          </p:grpSpPr>
          <p:sp>
            <p:nvSpPr>
              <p:cNvPr id="67" name="矩形 66"/>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68" name="椭圆 67"/>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18" name="组合 56"/>
            <p:cNvGrpSpPr>
              <a:grpSpLocks noChangeAspect="1"/>
            </p:cNvGrpSpPr>
            <p:nvPr/>
          </p:nvGrpSpPr>
          <p:grpSpPr>
            <a:xfrm>
              <a:off x="3048000" y="2133600"/>
              <a:ext cx="731520" cy="731520"/>
              <a:chOff x="1276348" y="4007803"/>
              <a:chExt cx="1554479" cy="1554163"/>
            </a:xfrm>
          </p:grpSpPr>
          <p:sp>
            <p:nvSpPr>
              <p:cNvPr id="65" name="矩形 64"/>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66" name="椭圆 65"/>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22" name="组合 57"/>
            <p:cNvGrpSpPr>
              <a:grpSpLocks noChangeAspect="1"/>
            </p:cNvGrpSpPr>
            <p:nvPr/>
          </p:nvGrpSpPr>
          <p:grpSpPr>
            <a:xfrm>
              <a:off x="2286000" y="2895600"/>
              <a:ext cx="731520" cy="731520"/>
              <a:chOff x="1276348" y="4007803"/>
              <a:chExt cx="1554479" cy="1554163"/>
            </a:xfrm>
          </p:grpSpPr>
          <p:sp>
            <p:nvSpPr>
              <p:cNvPr id="63" name="矩形 62"/>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64" name="椭圆 63"/>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25" name="组合 58"/>
            <p:cNvGrpSpPr>
              <a:grpSpLocks noChangeAspect="1"/>
            </p:cNvGrpSpPr>
            <p:nvPr/>
          </p:nvGrpSpPr>
          <p:grpSpPr>
            <a:xfrm>
              <a:off x="3048000" y="2895600"/>
              <a:ext cx="731520" cy="731520"/>
              <a:chOff x="1276348" y="4007803"/>
              <a:chExt cx="1554479" cy="1554163"/>
            </a:xfrm>
          </p:grpSpPr>
          <p:sp>
            <p:nvSpPr>
              <p:cNvPr id="61" name="矩形 60"/>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62" name="椭圆 61"/>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60" name="矩形 59"/>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69" name="任意多边形 68"/>
          <p:cNvSpPr/>
          <p:nvPr/>
        </p:nvSpPr>
        <p:spPr>
          <a:xfrm>
            <a:off x="4198925" y="2375610"/>
            <a:ext cx="1394962" cy="406871"/>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 name="connsiteX0" fmla="*/ 1542913 w 1542913"/>
              <a:gd name="connsiteY0" fmla="*/ 312265 h 312265"/>
              <a:gd name="connsiteX1" fmla="*/ 884563 w 1542913"/>
              <a:gd name="connsiteY1" fmla="*/ 171913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884563 w 1542913"/>
              <a:gd name="connsiteY1" fmla="*/ 54949 h 312265"/>
              <a:gd name="connsiteX2" fmla="*/ 0 w 1542913"/>
              <a:gd name="connsiteY2" fmla="*/ 171230 h 312265"/>
            </a:gdLst>
            <a:ahLst/>
            <a:cxnLst>
              <a:cxn ang="0">
                <a:pos x="connsiteX0" y="connsiteY0"/>
              </a:cxn>
              <a:cxn ang="0">
                <a:pos x="connsiteX1" y="connsiteY1"/>
              </a:cxn>
              <a:cxn ang="0">
                <a:pos x="connsiteX2" y="connsiteY2"/>
              </a:cxn>
            </a:cxnLst>
            <a:rect l="l" t="t" r="r" b="b"/>
            <a:pathLst>
              <a:path w="1542913" h="312265">
                <a:moveTo>
                  <a:pt x="1542913" y="312265"/>
                </a:moveTo>
                <a:cubicBezTo>
                  <a:pt x="1325407" y="175022"/>
                  <a:pt x="1141715" y="78455"/>
                  <a:pt x="884563" y="54949"/>
                </a:cubicBezTo>
                <a:cubicBezTo>
                  <a:pt x="627411" y="31443"/>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70" name="任意多边形 69"/>
          <p:cNvSpPr/>
          <p:nvPr/>
        </p:nvSpPr>
        <p:spPr>
          <a:xfrm>
            <a:off x="2514600" y="2362200"/>
            <a:ext cx="1394962" cy="406871"/>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 name="connsiteX0" fmla="*/ 1542913 w 1542913"/>
              <a:gd name="connsiteY0" fmla="*/ 312265 h 312265"/>
              <a:gd name="connsiteX1" fmla="*/ 884563 w 1542913"/>
              <a:gd name="connsiteY1" fmla="*/ 171913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884563 w 1542913"/>
              <a:gd name="connsiteY1" fmla="*/ 54949 h 312265"/>
              <a:gd name="connsiteX2" fmla="*/ 0 w 1542913"/>
              <a:gd name="connsiteY2" fmla="*/ 171230 h 312265"/>
            </a:gdLst>
            <a:ahLst/>
            <a:cxnLst>
              <a:cxn ang="0">
                <a:pos x="connsiteX0" y="connsiteY0"/>
              </a:cxn>
              <a:cxn ang="0">
                <a:pos x="connsiteX1" y="connsiteY1"/>
              </a:cxn>
              <a:cxn ang="0">
                <a:pos x="connsiteX2" y="connsiteY2"/>
              </a:cxn>
            </a:cxnLst>
            <a:rect l="l" t="t" r="r" b="b"/>
            <a:pathLst>
              <a:path w="1542913" h="312265">
                <a:moveTo>
                  <a:pt x="1542913" y="312265"/>
                </a:moveTo>
                <a:cubicBezTo>
                  <a:pt x="1325407" y="175022"/>
                  <a:pt x="1141715" y="78455"/>
                  <a:pt x="884563" y="54949"/>
                </a:cubicBezTo>
                <a:cubicBezTo>
                  <a:pt x="627411" y="31443"/>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72" name="TextBox 71"/>
          <p:cNvSpPr txBox="1"/>
          <p:nvPr/>
        </p:nvSpPr>
        <p:spPr>
          <a:xfrm>
            <a:off x="5334000" y="3200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-1</a:t>
            </a:r>
            <a:endParaRPr lang="zh-CN" altLang="en-US" dirty="0">
              <a:solidFill>
                <a:schemeClr val="tx1">
                  <a:lumMod val="85000"/>
                  <a:lumOff val="15000"/>
                </a:schemeClr>
              </a:solidFill>
              <a:latin typeface="Calibri" pitchFamily="34" charset="0"/>
              <a:cs typeface="Calibri" pitchFamily="34" charset="0"/>
            </a:endParaRPr>
          </a:p>
        </p:txBody>
      </p:sp>
      <p:sp>
        <p:nvSpPr>
          <p:cNvPr id="73" name="TextBox 72"/>
          <p:cNvSpPr txBox="1"/>
          <p:nvPr/>
        </p:nvSpPr>
        <p:spPr>
          <a:xfrm>
            <a:off x="3657600" y="3200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-2</a:t>
            </a:r>
            <a:endParaRPr lang="zh-CN" altLang="en-US" dirty="0">
              <a:solidFill>
                <a:schemeClr val="tx1">
                  <a:lumMod val="85000"/>
                  <a:lumOff val="15000"/>
                </a:schemeClr>
              </a:solidFill>
              <a:latin typeface="Calibri" pitchFamily="34" charset="0"/>
              <a:cs typeface="Calibri" pitchFamily="34" charset="0"/>
            </a:endParaRPr>
          </a:p>
        </p:txBody>
      </p:sp>
      <p:sp>
        <p:nvSpPr>
          <p:cNvPr id="74" name="TextBox 73"/>
          <p:cNvSpPr txBox="1"/>
          <p:nvPr/>
        </p:nvSpPr>
        <p:spPr>
          <a:xfrm>
            <a:off x="1981200" y="3200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-3</a:t>
            </a:r>
            <a:endParaRPr lang="zh-CN" altLang="en-US" dirty="0">
              <a:solidFill>
                <a:schemeClr val="tx1">
                  <a:lumMod val="85000"/>
                  <a:lumOff val="15000"/>
                </a:schemeClr>
              </a:solidFill>
              <a:latin typeface="Calibri" pitchFamily="34" charset="0"/>
              <a:cs typeface="Calibri" pitchFamily="34" charset="0"/>
            </a:endParaRPr>
          </a:p>
        </p:txBody>
      </p:sp>
      <p:sp>
        <p:nvSpPr>
          <p:cNvPr id="75" name="TextBox 74"/>
          <p:cNvSpPr txBox="1"/>
          <p:nvPr/>
        </p:nvSpPr>
        <p:spPr>
          <a:xfrm>
            <a:off x="6781800" y="3200400"/>
            <a:ext cx="906082"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endParaRPr lang="zh-CN" altLang="en-US" dirty="0">
              <a:solidFill>
                <a:schemeClr val="tx1">
                  <a:lumMod val="85000"/>
                  <a:lumOff val="15000"/>
                </a:schemeClr>
              </a:solidFill>
              <a:latin typeface="Calibri" pitchFamily="34" charset="0"/>
              <a:cs typeface="Calibri" pitchFamily="34" charset="0"/>
            </a:endParaRPr>
          </a:p>
        </p:txBody>
      </p:sp>
      <p:sp>
        <p:nvSpPr>
          <p:cNvPr id="76" name="TextBox 75"/>
          <p:cNvSpPr txBox="1"/>
          <p:nvPr/>
        </p:nvSpPr>
        <p:spPr>
          <a:xfrm>
            <a:off x="6324600" y="1981200"/>
            <a:ext cx="1478290" cy="369332"/>
          </a:xfrm>
          <a:prstGeom prst="rect">
            <a:avLst/>
          </a:prstGeom>
          <a:noFill/>
        </p:spPr>
        <p:txBody>
          <a:bodyPr wrap="none" rtlCol="0">
            <a:spAutoFit/>
          </a:bodyPr>
          <a:lstStyle/>
          <a:p>
            <a:r>
              <a:rPr lang="en-US" altLang="zh-CN" i="1" dirty="0" smtClean="0">
                <a:solidFill>
                  <a:schemeClr val="tx1">
                    <a:lumMod val="85000"/>
                    <a:lumOff val="15000"/>
                  </a:schemeClr>
                </a:solidFill>
                <a:latin typeface="Georgia" pitchFamily="18" charset="0"/>
              </a:rPr>
              <a:t>v</a:t>
            </a:r>
            <a:r>
              <a:rPr lang="en-US" altLang="zh-CN" dirty="0" smtClean="0">
                <a:solidFill>
                  <a:schemeClr val="tx1">
                    <a:lumMod val="85000"/>
                    <a:lumOff val="15000"/>
                  </a:schemeClr>
                </a:solidFill>
              </a:rPr>
              <a:t> =(0.5, 0.5)</a:t>
            </a:r>
            <a:endParaRPr lang="zh-CN" altLang="en-US" dirty="0">
              <a:solidFill>
                <a:schemeClr val="tx1">
                  <a:lumMod val="85000"/>
                  <a:lumOff val="15000"/>
                </a:schemeClr>
              </a:solidFill>
            </a:endParaRPr>
          </a:p>
        </p:txBody>
      </p:sp>
      <p:grpSp>
        <p:nvGrpSpPr>
          <p:cNvPr id="28" name="组合 76"/>
          <p:cNvGrpSpPr/>
          <p:nvPr/>
        </p:nvGrpSpPr>
        <p:grpSpPr>
          <a:xfrm>
            <a:off x="7010400" y="4648200"/>
            <a:ext cx="457200" cy="457200"/>
            <a:chOff x="7040880" y="2684778"/>
            <a:chExt cx="731520" cy="731520"/>
          </a:xfrm>
        </p:grpSpPr>
        <p:sp>
          <p:nvSpPr>
            <p:cNvPr id="78" name="矩形 77"/>
            <p:cNvSpPr/>
            <p:nvPr/>
          </p:nvSpPr>
          <p:spPr>
            <a:xfrm>
              <a:off x="7040880" y="2684778"/>
              <a:ext cx="731520" cy="7315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79" name="椭圆 78"/>
            <p:cNvSpPr/>
            <p:nvPr/>
          </p:nvSpPr>
          <p:spPr>
            <a:xfrm>
              <a:off x="7315200" y="2959098"/>
              <a:ext cx="215153" cy="2151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31" name="组合 79"/>
          <p:cNvGrpSpPr/>
          <p:nvPr/>
        </p:nvGrpSpPr>
        <p:grpSpPr>
          <a:xfrm>
            <a:off x="3733800" y="4419600"/>
            <a:ext cx="914400" cy="914400"/>
            <a:chOff x="2286000" y="2133600"/>
            <a:chExt cx="1493520" cy="1493520"/>
          </a:xfrm>
        </p:grpSpPr>
        <p:grpSp>
          <p:nvGrpSpPr>
            <p:cNvPr id="35" name="组合 80"/>
            <p:cNvGrpSpPr>
              <a:grpSpLocks noChangeAspect="1"/>
            </p:cNvGrpSpPr>
            <p:nvPr/>
          </p:nvGrpSpPr>
          <p:grpSpPr>
            <a:xfrm>
              <a:off x="2286000" y="2133600"/>
              <a:ext cx="731520" cy="731520"/>
              <a:chOff x="1276348" y="4007803"/>
              <a:chExt cx="1554479" cy="1554163"/>
            </a:xfrm>
          </p:grpSpPr>
          <p:sp>
            <p:nvSpPr>
              <p:cNvPr id="92" name="矩形 91"/>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93" name="椭圆 92"/>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37" name="组合 81"/>
            <p:cNvGrpSpPr>
              <a:grpSpLocks noChangeAspect="1"/>
            </p:cNvGrpSpPr>
            <p:nvPr/>
          </p:nvGrpSpPr>
          <p:grpSpPr>
            <a:xfrm>
              <a:off x="3048000" y="2133600"/>
              <a:ext cx="731520" cy="731520"/>
              <a:chOff x="1276348" y="4007803"/>
              <a:chExt cx="1554479" cy="1554163"/>
            </a:xfrm>
          </p:grpSpPr>
          <p:sp>
            <p:nvSpPr>
              <p:cNvPr id="90" name="矩形 89"/>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91" name="椭圆 90"/>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38" name="组合 82"/>
            <p:cNvGrpSpPr>
              <a:grpSpLocks noChangeAspect="1"/>
            </p:cNvGrpSpPr>
            <p:nvPr/>
          </p:nvGrpSpPr>
          <p:grpSpPr>
            <a:xfrm>
              <a:off x="2286000" y="2895600"/>
              <a:ext cx="731520" cy="731520"/>
              <a:chOff x="1276348" y="4007803"/>
              <a:chExt cx="1554479" cy="1554163"/>
            </a:xfrm>
          </p:grpSpPr>
          <p:sp>
            <p:nvSpPr>
              <p:cNvPr id="88" name="矩形 87"/>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89" name="椭圆 88"/>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39" name="组合 83"/>
            <p:cNvGrpSpPr>
              <a:grpSpLocks noChangeAspect="1"/>
            </p:cNvGrpSpPr>
            <p:nvPr/>
          </p:nvGrpSpPr>
          <p:grpSpPr>
            <a:xfrm>
              <a:off x="3048000" y="2895600"/>
              <a:ext cx="731520" cy="731520"/>
              <a:chOff x="1276348" y="4007803"/>
              <a:chExt cx="1554479" cy="1554163"/>
            </a:xfrm>
          </p:grpSpPr>
          <p:sp>
            <p:nvSpPr>
              <p:cNvPr id="86" name="矩形 85"/>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87" name="椭圆 86"/>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85" name="矩形 84"/>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94" name="TextBox 93"/>
          <p:cNvSpPr txBox="1"/>
          <p:nvPr/>
        </p:nvSpPr>
        <p:spPr>
          <a:xfrm>
            <a:off x="1066800" y="4687669"/>
            <a:ext cx="822661" cy="646331"/>
          </a:xfrm>
          <a:prstGeom prst="rect">
            <a:avLst/>
          </a:prstGeom>
          <a:noFill/>
        </p:spPr>
        <p:txBody>
          <a:bodyPr wrap="none" rtlCol="0">
            <a:spAutoFit/>
          </a:bodyPr>
          <a:lstStyle/>
          <a:p>
            <a:r>
              <a:rPr lang="en-US" altLang="zh-CN" sz="3600" dirty="0" smtClean="0">
                <a:solidFill>
                  <a:schemeClr val="tx1">
                    <a:lumMod val="85000"/>
                    <a:lumOff val="15000"/>
                  </a:schemeClr>
                </a:solidFill>
                <a:latin typeface="Calibri" pitchFamily="34" charset="0"/>
                <a:cs typeface="Calibri" pitchFamily="34" charset="0"/>
              </a:rPr>
              <a:t>……</a:t>
            </a:r>
            <a:endParaRPr lang="zh-CN" altLang="en-US" sz="3600" dirty="0">
              <a:solidFill>
                <a:schemeClr val="tx1">
                  <a:lumMod val="85000"/>
                  <a:lumOff val="15000"/>
                </a:schemeClr>
              </a:solidFill>
              <a:latin typeface="Calibri" pitchFamily="34" charset="0"/>
              <a:cs typeface="Calibri" pitchFamily="34" charset="0"/>
            </a:endParaRPr>
          </a:p>
        </p:txBody>
      </p:sp>
      <p:grpSp>
        <p:nvGrpSpPr>
          <p:cNvPr id="40" name="组合 94"/>
          <p:cNvGrpSpPr/>
          <p:nvPr/>
        </p:nvGrpSpPr>
        <p:grpSpPr>
          <a:xfrm>
            <a:off x="5410200" y="4419600"/>
            <a:ext cx="914400" cy="914400"/>
            <a:chOff x="2286000" y="2133600"/>
            <a:chExt cx="1493520" cy="1493520"/>
          </a:xfrm>
        </p:grpSpPr>
        <p:grpSp>
          <p:nvGrpSpPr>
            <p:cNvPr id="41" name="组合 21"/>
            <p:cNvGrpSpPr>
              <a:grpSpLocks noChangeAspect="1"/>
            </p:cNvGrpSpPr>
            <p:nvPr/>
          </p:nvGrpSpPr>
          <p:grpSpPr>
            <a:xfrm>
              <a:off x="2286000" y="2133600"/>
              <a:ext cx="731520" cy="731520"/>
              <a:chOff x="1276348" y="4007803"/>
              <a:chExt cx="1554479" cy="1554163"/>
            </a:xfrm>
          </p:grpSpPr>
          <p:sp>
            <p:nvSpPr>
              <p:cNvPr id="107" name="矩形 106"/>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08" name="椭圆 107"/>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42" name="组合 24"/>
            <p:cNvGrpSpPr>
              <a:grpSpLocks noChangeAspect="1"/>
            </p:cNvGrpSpPr>
            <p:nvPr/>
          </p:nvGrpSpPr>
          <p:grpSpPr>
            <a:xfrm>
              <a:off x="3048000" y="2133600"/>
              <a:ext cx="731520" cy="731520"/>
              <a:chOff x="1276348" y="4007803"/>
              <a:chExt cx="1554479" cy="1554163"/>
            </a:xfrm>
          </p:grpSpPr>
          <p:sp>
            <p:nvSpPr>
              <p:cNvPr id="105" name="矩形 104"/>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06" name="椭圆 105"/>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43" name="组合 27"/>
            <p:cNvGrpSpPr>
              <a:grpSpLocks noChangeAspect="1"/>
            </p:cNvGrpSpPr>
            <p:nvPr/>
          </p:nvGrpSpPr>
          <p:grpSpPr>
            <a:xfrm>
              <a:off x="2286000" y="2895600"/>
              <a:ext cx="731520" cy="731520"/>
              <a:chOff x="1276348" y="4007803"/>
              <a:chExt cx="1554479" cy="1554163"/>
            </a:xfrm>
          </p:grpSpPr>
          <p:sp>
            <p:nvSpPr>
              <p:cNvPr id="103" name="矩形 102"/>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04" name="椭圆 103"/>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53" name="组合 30"/>
            <p:cNvGrpSpPr>
              <a:grpSpLocks noChangeAspect="1"/>
            </p:cNvGrpSpPr>
            <p:nvPr/>
          </p:nvGrpSpPr>
          <p:grpSpPr>
            <a:xfrm>
              <a:off x="3048000" y="2895600"/>
              <a:ext cx="731520" cy="731520"/>
              <a:chOff x="1276348" y="4007803"/>
              <a:chExt cx="1554479" cy="1554163"/>
            </a:xfrm>
          </p:grpSpPr>
          <p:sp>
            <p:nvSpPr>
              <p:cNvPr id="101" name="矩形 100"/>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02" name="椭圆 101"/>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100" name="矩形 99"/>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109" name="任意多边形 108"/>
          <p:cNvSpPr/>
          <p:nvPr/>
        </p:nvSpPr>
        <p:spPr>
          <a:xfrm>
            <a:off x="5881634" y="4653453"/>
            <a:ext cx="1326687" cy="223107"/>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Lst>
            <a:ahLst/>
            <a:cxnLst>
              <a:cxn ang="0">
                <a:pos x="connsiteX0" y="connsiteY0"/>
              </a:cxn>
              <a:cxn ang="0">
                <a:pos x="connsiteX1" y="connsiteY1"/>
              </a:cxn>
              <a:cxn ang="0">
                <a:pos x="connsiteX2" y="connsiteY2"/>
              </a:cxn>
            </a:cxnLst>
            <a:rect l="l" t="t" r="r" b="b"/>
            <a:pathLst>
              <a:path w="1467397" h="171230">
                <a:moveTo>
                  <a:pt x="1467397" y="147112"/>
                </a:moveTo>
                <a:cubicBezTo>
                  <a:pt x="1094138" y="16419"/>
                  <a:pt x="1053613" y="2740"/>
                  <a:pt x="809047" y="6760"/>
                </a:cubicBezTo>
                <a:cubicBezTo>
                  <a:pt x="564481" y="10780"/>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nvGrpSpPr>
          <p:cNvPr id="54" name="组合 109"/>
          <p:cNvGrpSpPr/>
          <p:nvPr/>
        </p:nvGrpSpPr>
        <p:grpSpPr>
          <a:xfrm>
            <a:off x="2057400" y="4419600"/>
            <a:ext cx="914400" cy="914400"/>
            <a:chOff x="2286000" y="2133600"/>
            <a:chExt cx="1493520" cy="1493520"/>
          </a:xfrm>
        </p:grpSpPr>
        <p:grpSp>
          <p:nvGrpSpPr>
            <p:cNvPr id="55" name="组合 110"/>
            <p:cNvGrpSpPr>
              <a:grpSpLocks noChangeAspect="1"/>
            </p:cNvGrpSpPr>
            <p:nvPr/>
          </p:nvGrpSpPr>
          <p:grpSpPr>
            <a:xfrm>
              <a:off x="2286000" y="2133600"/>
              <a:ext cx="731520" cy="731520"/>
              <a:chOff x="1276348" y="4007803"/>
              <a:chExt cx="1554479" cy="1554163"/>
            </a:xfrm>
          </p:grpSpPr>
          <p:sp>
            <p:nvSpPr>
              <p:cNvPr id="122" name="矩形 121"/>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23" name="椭圆 122"/>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56" name="组合 111"/>
            <p:cNvGrpSpPr>
              <a:grpSpLocks noChangeAspect="1"/>
            </p:cNvGrpSpPr>
            <p:nvPr/>
          </p:nvGrpSpPr>
          <p:grpSpPr>
            <a:xfrm>
              <a:off x="3048000" y="2133600"/>
              <a:ext cx="731520" cy="731520"/>
              <a:chOff x="1276348" y="4007803"/>
              <a:chExt cx="1554479" cy="1554163"/>
            </a:xfrm>
          </p:grpSpPr>
          <p:sp>
            <p:nvSpPr>
              <p:cNvPr id="120" name="矩形 119"/>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21" name="椭圆 120"/>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57" name="组合 112"/>
            <p:cNvGrpSpPr>
              <a:grpSpLocks noChangeAspect="1"/>
            </p:cNvGrpSpPr>
            <p:nvPr/>
          </p:nvGrpSpPr>
          <p:grpSpPr>
            <a:xfrm>
              <a:off x="2286000" y="2895600"/>
              <a:ext cx="731520" cy="731520"/>
              <a:chOff x="1276348" y="4007803"/>
              <a:chExt cx="1554479" cy="1554163"/>
            </a:xfrm>
          </p:grpSpPr>
          <p:sp>
            <p:nvSpPr>
              <p:cNvPr id="118" name="矩形 117"/>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19" name="椭圆 118"/>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grpSp>
          <p:nvGrpSpPr>
            <p:cNvPr id="58" name="组合 113"/>
            <p:cNvGrpSpPr>
              <a:grpSpLocks noChangeAspect="1"/>
            </p:cNvGrpSpPr>
            <p:nvPr/>
          </p:nvGrpSpPr>
          <p:grpSpPr>
            <a:xfrm>
              <a:off x="3048000" y="2895600"/>
              <a:ext cx="731520" cy="731520"/>
              <a:chOff x="1276348" y="4007803"/>
              <a:chExt cx="1554479" cy="1554163"/>
            </a:xfrm>
          </p:grpSpPr>
          <p:sp>
            <p:nvSpPr>
              <p:cNvPr id="116" name="矩形 115"/>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17" name="椭圆 116"/>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115" name="矩形 114"/>
            <p:cNvSpPr/>
            <p:nvPr/>
          </p:nvSpPr>
          <p:spPr>
            <a:xfrm>
              <a:off x="2286000" y="2146302"/>
              <a:ext cx="14478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grpSp>
      <p:sp>
        <p:nvSpPr>
          <p:cNvPr id="124" name="任意多边形 123"/>
          <p:cNvSpPr/>
          <p:nvPr/>
        </p:nvSpPr>
        <p:spPr>
          <a:xfrm>
            <a:off x="4198925" y="4661610"/>
            <a:ext cx="1394962" cy="406871"/>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 name="connsiteX0" fmla="*/ 1542913 w 1542913"/>
              <a:gd name="connsiteY0" fmla="*/ 312265 h 312265"/>
              <a:gd name="connsiteX1" fmla="*/ 884563 w 1542913"/>
              <a:gd name="connsiteY1" fmla="*/ 171913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884563 w 1542913"/>
              <a:gd name="connsiteY1" fmla="*/ 54949 h 312265"/>
              <a:gd name="connsiteX2" fmla="*/ 0 w 1542913"/>
              <a:gd name="connsiteY2" fmla="*/ 171230 h 312265"/>
            </a:gdLst>
            <a:ahLst/>
            <a:cxnLst>
              <a:cxn ang="0">
                <a:pos x="connsiteX0" y="connsiteY0"/>
              </a:cxn>
              <a:cxn ang="0">
                <a:pos x="connsiteX1" y="connsiteY1"/>
              </a:cxn>
              <a:cxn ang="0">
                <a:pos x="connsiteX2" y="connsiteY2"/>
              </a:cxn>
            </a:cxnLst>
            <a:rect l="l" t="t" r="r" b="b"/>
            <a:pathLst>
              <a:path w="1542913" h="312265">
                <a:moveTo>
                  <a:pt x="1542913" y="312265"/>
                </a:moveTo>
                <a:cubicBezTo>
                  <a:pt x="1325407" y="175022"/>
                  <a:pt x="1141715" y="78455"/>
                  <a:pt x="884563" y="54949"/>
                </a:cubicBezTo>
                <a:cubicBezTo>
                  <a:pt x="627411" y="31443"/>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26" name="TextBox 125"/>
          <p:cNvSpPr txBox="1"/>
          <p:nvPr/>
        </p:nvSpPr>
        <p:spPr>
          <a:xfrm>
            <a:off x="5334000" y="5486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-1</a:t>
            </a:r>
            <a:endParaRPr lang="zh-CN" altLang="en-US" dirty="0">
              <a:solidFill>
                <a:schemeClr val="tx1">
                  <a:lumMod val="85000"/>
                  <a:lumOff val="15000"/>
                </a:schemeClr>
              </a:solidFill>
              <a:latin typeface="Calibri" pitchFamily="34" charset="0"/>
              <a:cs typeface="Calibri" pitchFamily="34" charset="0"/>
            </a:endParaRPr>
          </a:p>
        </p:txBody>
      </p:sp>
      <p:sp>
        <p:nvSpPr>
          <p:cNvPr id="127" name="TextBox 126"/>
          <p:cNvSpPr txBox="1"/>
          <p:nvPr/>
        </p:nvSpPr>
        <p:spPr>
          <a:xfrm>
            <a:off x="3657600" y="5486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-2</a:t>
            </a:r>
            <a:endParaRPr lang="zh-CN" altLang="en-US" dirty="0">
              <a:solidFill>
                <a:schemeClr val="tx1">
                  <a:lumMod val="85000"/>
                  <a:lumOff val="15000"/>
                </a:schemeClr>
              </a:solidFill>
              <a:latin typeface="Calibri" pitchFamily="34" charset="0"/>
              <a:cs typeface="Calibri" pitchFamily="34" charset="0"/>
            </a:endParaRPr>
          </a:p>
        </p:txBody>
      </p:sp>
      <p:sp>
        <p:nvSpPr>
          <p:cNvPr id="128" name="TextBox 127"/>
          <p:cNvSpPr txBox="1"/>
          <p:nvPr/>
        </p:nvSpPr>
        <p:spPr>
          <a:xfrm>
            <a:off x="1981200" y="5486400"/>
            <a:ext cx="1093633"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-3</a:t>
            </a:r>
            <a:endParaRPr lang="zh-CN" altLang="en-US" dirty="0">
              <a:solidFill>
                <a:schemeClr val="tx1">
                  <a:lumMod val="85000"/>
                  <a:lumOff val="15000"/>
                </a:schemeClr>
              </a:solidFill>
              <a:latin typeface="Calibri" pitchFamily="34" charset="0"/>
              <a:cs typeface="Calibri" pitchFamily="34" charset="0"/>
            </a:endParaRPr>
          </a:p>
        </p:txBody>
      </p:sp>
      <p:sp>
        <p:nvSpPr>
          <p:cNvPr id="129" name="TextBox 128"/>
          <p:cNvSpPr txBox="1"/>
          <p:nvPr/>
        </p:nvSpPr>
        <p:spPr>
          <a:xfrm>
            <a:off x="6781800" y="5486400"/>
            <a:ext cx="906082" cy="369332"/>
          </a:xfrm>
          <a:prstGeom prst="rect">
            <a:avLst/>
          </a:prstGeom>
          <a:noFill/>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endParaRPr lang="zh-CN" altLang="en-US" dirty="0">
              <a:solidFill>
                <a:schemeClr val="tx1">
                  <a:lumMod val="85000"/>
                  <a:lumOff val="15000"/>
                </a:schemeClr>
              </a:solidFill>
              <a:latin typeface="Calibri" pitchFamily="34" charset="0"/>
              <a:cs typeface="Calibri" pitchFamily="34" charset="0"/>
            </a:endParaRPr>
          </a:p>
        </p:txBody>
      </p:sp>
      <p:sp>
        <p:nvSpPr>
          <p:cNvPr id="130" name="TextBox 129"/>
          <p:cNvSpPr txBox="1"/>
          <p:nvPr/>
        </p:nvSpPr>
        <p:spPr>
          <a:xfrm>
            <a:off x="5486400" y="3962400"/>
            <a:ext cx="753732" cy="400110"/>
          </a:xfrm>
          <a:prstGeom prst="rect">
            <a:avLst/>
          </a:prstGeom>
          <a:noFill/>
        </p:spPr>
        <p:txBody>
          <a:bodyPr wrap="none" rtlCol="0">
            <a:spAutoFit/>
          </a:bodyPr>
          <a:lstStyle/>
          <a:p>
            <a:r>
              <a:rPr lang="en-US" altLang="zh-CN" sz="2000" dirty="0" smtClean="0">
                <a:solidFill>
                  <a:schemeClr val="tx1">
                    <a:lumMod val="85000"/>
                    <a:lumOff val="15000"/>
                  </a:schemeClr>
                </a:solidFill>
                <a:latin typeface="Calibri" pitchFamily="34" charset="0"/>
                <a:cs typeface="Calibri" pitchFamily="34" charset="0"/>
              </a:rPr>
              <a:t>(1-</a:t>
            </a:r>
            <a:r>
              <a:rPr lang="el-GR" altLang="zh-CN" sz="2000" dirty="0" smtClean="0">
                <a:solidFill>
                  <a:schemeClr val="tx1">
                    <a:lumMod val="85000"/>
                    <a:lumOff val="15000"/>
                  </a:schemeClr>
                </a:solidFill>
                <a:latin typeface="Calibri" pitchFamily="34" charset="0"/>
                <a:cs typeface="Calibri" pitchFamily="34" charset="0"/>
              </a:rPr>
              <a:t> α</a:t>
            </a:r>
            <a:r>
              <a:rPr lang="en-US" altLang="zh-CN" sz="2000" dirty="0" smtClean="0">
                <a:solidFill>
                  <a:schemeClr val="tx1">
                    <a:lumMod val="85000"/>
                    <a:lumOff val="15000"/>
                  </a:schemeClr>
                </a:solidFill>
                <a:latin typeface="Calibri" pitchFamily="34" charset="0"/>
                <a:cs typeface="Calibri" pitchFamily="34" charset="0"/>
              </a:rPr>
              <a:t>)</a:t>
            </a:r>
            <a:endParaRPr lang="zh-CN" altLang="en-US" sz="2000" dirty="0">
              <a:solidFill>
                <a:schemeClr val="tx1">
                  <a:lumMod val="85000"/>
                  <a:lumOff val="15000"/>
                </a:schemeClr>
              </a:solidFill>
              <a:latin typeface="Calibri" pitchFamily="34" charset="0"/>
              <a:cs typeface="Calibri" pitchFamily="34" charset="0"/>
            </a:endParaRPr>
          </a:p>
        </p:txBody>
      </p:sp>
      <p:sp>
        <p:nvSpPr>
          <p:cNvPr id="131" name="TextBox 130"/>
          <p:cNvSpPr txBox="1"/>
          <p:nvPr/>
        </p:nvSpPr>
        <p:spPr>
          <a:xfrm>
            <a:off x="3810000" y="3962400"/>
            <a:ext cx="840295" cy="400110"/>
          </a:xfrm>
          <a:prstGeom prst="rect">
            <a:avLst/>
          </a:prstGeom>
          <a:noFill/>
        </p:spPr>
        <p:txBody>
          <a:bodyPr wrap="none" rtlCol="0">
            <a:spAutoFit/>
          </a:bodyPr>
          <a:lstStyle/>
          <a:p>
            <a:r>
              <a:rPr lang="en-US" altLang="zh-CN" sz="2000" dirty="0" smtClean="0">
                <a:solidFill>
                  <a:schemeClr val="tx1">
                    <a:lumMod val="85000"/>
                    <a:lumOff val="15000"/>
                  </a:schemeClr>
                </a:solidFill>
                <a:latin typeface="Calibri" pitchFamily="34" charset="0"/>
                <a:cs typeface="Calibri" pitchFamily="34" charset="0"/>
              </a:rPr>
              <a:t>(1-</a:t>
            </a:r>
            <a:r>
              <a:rPr lang="el-GR" altLang="zh-CN" sz="2000" dirty="0" smtClean="0">
                <a:solidFill>
                  <a:schemeClr val="tx1">
                    <a:lumMod val="85000"/>
                    <a:lumOff val="15000"/>
                  </a:schemeClr>
                </a:solidFill>
                <a:latin typeface="Calibri" pitchFamily="34" charset="0"/>
                <a:cs typeface="Calibri" pitchFamily="34" charset="0"/>
              </a:rPr>
              <a:t> α</a:t>
            </a:r>
            <a:r>
              <a:rPr lang="en-US" altLang="zh-CN" sz="2000" dirty="0" smtClean="0">
                <a:solidFill>
                  <a:schemeClr val="tx1">
                    <a:lumMod val="85000"/>
                    <a:lumOff val="15000"/>
                  </a:schemeClr>
                </a:solidFill>
                <a:latin typeface="Calibri" pitchFamily="34" charset="0"/>
                <a:cs typeface="Calibri" pitchFamily="34" charset="0"/>
              </a:rPr>
              <a:t>)</a:t>
            </a:r>
            <a:r>
              <a:rPr lang="en-US" altLang="zh-CN" sz="2000" baseline="30000" dirty="0" smtClean="0">
                <a:solidFill>
                  <a:schemeClr val="tx1">
                    <a:lumMod val="85000"/>
                    <a:lumOff val="15000"/>
                  </a:schemeClr>
                </a:solidFill>
                <a:latin typeface="Calibri" pitchFamily="34" charset="0"/>
                <a:cs typeface="Calibri" pitchFamily="34" charset="0"/>
              </a:rPr>
              <a:t>2</a:t>
            </a:r>
            <a:endParaRPr lang="zh-CN" altLang="en-US" sz="2000" baseline="30000" dirty="0">
              <a:solidFill>
                <a:schemeClr val="tx1">
                  <a:lumMod val="85000"/>
                  <a:lumOff val="15000"/>
                </a:schemeClr>
              </a:solidFill>
              <a:latin typeface="Calibri" pitchFamily="34" charset="0"/>
              <a:cs typeface="Calibri" pitchFamily="34" charset="0"/>
            </a:endParaRPr>
          </a:p>
        </p:txBody>
      </p:sp>
      <p:sp>
        <p:nvSpPr>
          <p:cNvPr id="132" name="TextBox 131"/>
          <p:cNvSpPr txBox="1"/>
          <p:nvPr/>
        </p:nvSpPr>
        <p:spPr>
          <a:xfrm>
            <a:off x="2133600" y="3962400"/>
            <a:ext cx="840295" cy="400110"/>
          </a:xfrm>
          <a:prstGeom prst="rect">
            <a:avLst/>
          </a:prstGeom>
          <a:noFill/>
        </p:spPr>
        <p:txBody>
          <a:bodyPr wrap="none" rtlCol="0">
            <a:spAutoFit/>
          </a:bodyPr>
          <a:lstStyle/>
          <a:p>
            <a:r>
              <a:rPr lang="en-US" altLang="zh-CN" sz="2000" dirty="0" smtClean="0">
                <a:solidFill>
                  <a:schemeClr val="tx1">
                    <a:lumMod val="85000"/>
                    <a:lumOff val="15000"/>
                  </a:schemeClr>
                </a:solidFill>
                <a:latin typeface="Calibri" pitchFamily="34" charset="0"/>
                <a:cs typeface="Calibri" pitchFamily="34" charset="0"/>
              </a:rPr>
              <a:t>(1-</a:t>
            </a:r>
            <a:r>
              <a:rPr lang="el-GR" altLang="zh-CN" sz="2000" dirty="0" smtClean="0">
                <a:solidFill>
                  <a:schemeClr val="tx1">
                    <a:lumMod val="85000"/>
                    <a:lumOff val="15000"/>
                  </a:schemeClr>
                </a:solidFill>
                <a:latin typeface="Calibri" pitchFamily="34" charset="0"/>
                <a:cs typeface="Calibri" pitchFamily="34" charset="0"/>
              </a:rPr>
              <a:t> α</a:t>
            </a:r>
            <a:r>
              <a:rPr lang="en-US" altLang="zh-CN" sz="2000" dirty="0" smtClean="0">
                <a:solidFill>
                  <a:schemeClr val="tx1">
                    <a:lumMod val="85000"/>
                    <a:lumOff val="15000"/>
                  </a:schemeClr>
                </a:solidFill>
                <a:latin typeface="Calibri" pitchFamily="34" charset="0"/>
                <a:cs typeface="Calibri" pitchFamily="34" charset="0"/>
              </a:rPr>
              <a:t>)</a:t>
            </a:r>
            <a:r>
              <a:rPr lang="en-US" altLang="zh-CN" sz="2000" baseline="30000" dirty="0" smtClean="0">
                <a:solidFill>
                  <a:schemeClr val="tx1">
                    <a:lumMod val="85000"/>
                    <a:lumOff val="15000"/>
                  </a:schemeClr>
                </a:solidFill>
                <a:latin typeface="Calibri" pitchFamily="34" charset="0"/>
                <a:cs typeface="Calibri" pitchFamily="34" charset="0"/>
              </a:rPr>
              <a:t>3</a:t>
            </a:r>
            <a:endParaRPr lang="zh-CN" altLang="en-US" sz="2000" baseline="30000" dirty="0">
              <a:solidFill>
                <a:schemeClr val="tx1">
                  <a:lumMod val="85000"/>
                  <a:lumOff val="15000"/>
                </a:schemeClr>
              </a:solidFill>
              <a:latin typeface="Calibri" pitchFamily="34" charset="0"/>
              <a:cs typeface="Calibri" pitchFamily="34" charset="0"/>
            </a:endParaRPr>
          </a:p>
        </p:txBody>
      </p:sp>
      <p:sp>
        <p:nvSpPr>
          <p:cNvPr id="125" name="任意多边形 124"/>
          <p:cNvSpPr/>
          <p:nvPr/>
        </p:nvSpPr>
        <p:spPr>
          <a:xfrm>
            <a:off x="2514600" y="4648200"/>
            <a:ext cx="1394962" cy="406871"/>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03468 h 403468"/>
              <a:gd name="connsiteX1" fmla="*/ 1178170 w 2291862"/>
              <a:gd name="connsiteY1" fmla="*/ 4884 h 403468"/>
              <a:gd name="connsiteX2" fmla="*/ 0 w 2291862"/>
              <a:gd name="connsiteY2" fmla="*/ 374161 h 403468"/>
              <a:gd name="connsiteX0" fmla="*/ 2291862 w 2291862"/>
              <a:gd name="connsiteY0" fmla="*/ 428868 h 428868"/>
              <a:gd name="connsiteX1" fmla="*/ 1178170 w 2291862"/>
              <a:gd name="connsiteY1" fmla="*/ 30284 h 428868"/>
              <a:gd name="connsiteX2" fmla="*/ 0 w 2291862"/>
              <a:gd name="connsiteY2" fmla="*/ 247161 h 428868"/>
              <a:gd name="connsiteX0" fmla="*/ 2139462 w 2139462"/>
              <a:gd name="connsiteY0" fmla="*/ 428869 h 428869"/>
              <a:gd name="connsiteX1" fmla="*/ 1025770 w 2139462"/>
              <a:gd name="connsiteY1" fmla="*/ 30285 h 428869"/>
              <a:gd name="connsiteX2" fmla="*/ 0 w 2139462"/>
              <a:gd name="connsiteY2" fmla="*/ 247162 h 428869"/>
              <a:gd name="connsiteX0" fmla="*/ 2139462 w 2139462"/>
              <a:gd name="connsiteY0" fmla="*/ 148004 h 492634"/>
              <a:gd name="connsiteX1" fmla="*/ 1025770 w 2139462"/>
              <a:gd name="connsiteY1" fmla="*/ 275757 h 492634"/>
              <a:gd name="connsiteX2" fmla="*/ 0 w 2139462"/>
              <a:gd name="connsiteY2" fmla="*/ 492634 h 492634"/>
              <a:gd name="connsiteX0" fmla="*/ 2139462 w 2139462"/>
              <a:gd name="connsiteY0" fmla="*/ 148004 h 492634"/>
              <a:gd name="connsiteX1" fmla="*/ 1025770 w 2139462"/>
              <a:gd name="connsiteY1" fmla="*/ 275757 h 492634"/>
              <a:gd name="connsiteX2" fmla="*/ 0 w 2139462"/>
              <a:gd name="connsiteY2" fmla="*/ 492634 h 492634"/>
              <a:gd name="connsiteX0" fmla="*/ 2189812 w 2189812"/>
              <a:gd name="connsiteY0" fmla="*/ 148004 h 458456"/>
              <a:gd name="connsiteX1" fmla="*/ 1025770 w 2189812"/>
              <a:gd name="connsiteY1" fmla="*/ 241579 h 458456"/>
              <a:gd name="connsiteX2" fmla="*/ 0 w 2189812"/>
              <a:gd name="connsiteY2" fmla="*/ 458456 h 458456"/>
              <a:gd name="connsiteX0" fmla="*/ 2189812 w 2189812"/>
              <a:gd name="connsiteY0" fmla="*/ 250576 h 561028"/>
              <a:gd name="connsiteX1" fmla="*/ 1194334 w 2189812"/>
              <a:gd name="connsiteY1" fmla="*/ 51742 h 561028"/>
              <a:gd name="connsiteX2" fmla="*/ 0 w 2189812"/>
              <a:gd name="connsiteY2" fmla="*/ 561028 h 561028"/>
              <a:gd name="connsiteX0" fmla="*/ 2350714 w 2350714"/>
              <a:gd name="connsiteY0" fmla="*/ 203107 h 228743"/>
              <a:gd name="connsiteX1" fmla="*/ 1355236 w 2350714"/>
              <a:gd name="connsiteY1" fmla="*/ 4273 h 228743"/>
              <a:gd name="connsiteX2" fmla="*/ 0 w 2350714"/>
              <a:gd name="connsiteY2" fmla="*/ 228744 h 228743"/>
              <a:gd name="connsiteX0" fmla="*/ 2350714 w 2350714"/>
              <a:gd name="connsiteY0" fmla="*/ 203107 h 228744"/>
              <a:gd name="connsiteX1" fmla="*/ 1186673 w 2350714"/>
              <a:gd name="connsiteY1" fmla="*/ 4273 h 228744"/>
              <a:gd name="connsiteX2" fmla="*/ 0 w 2350714"/>
              <a:gd name="connsiteY2" fmla="*/ 228744 h 228744"/>
              <a:gd name="connsiteX0" fmla="*/ 2356187 w 2356187"/>
              <a:gd name="connsiteY0" fmla="*/ 202854 h 226972"/>
              <a:gd name="connsiteX1" fmla="*/ 1192146 w 2356187"/>
              <a:gd name="connsiteY1" fmla="*/ 4020 h 226972"/>
              <a:gd name="connsiteX2" fmla="*/ 0 w 2356187"/>
              <a:gd name="connsiteY2" fmla="*/ 226972 h 226972"/>
              <a:gd name="connsiteX0" fmla="*/ 2310215 w 2310215"/>
              <a:gd name="connsiteY0" fmla="*/ 202854 h 226972"/>
              <a:gd name="connsiteX1" fmla="*/ 1146174 w 2310215"/>
              <a:gd name="connsiteY1" fmla="*/ 4020 h 226972"/>
              <a:gd name="connsiteX2" fmla="*/ 0 w 2310215"/>
              <a:gd name="connsiteY2" fmla="*/ 226972 h 226972"/>
              <a:gd name="connsiteX0" fmla="*/ 2310215 w 2310215"/>
              <a:gd name="connsiteY0" fmla="*/ 202854 h 226972"/>
              <a:gd name="connsiteX1" fmla="*/ 1651865 w 2310215"/>
              <a:gd name="connsiteY1" fmla="*/ 4020 h 226972"/>
              <a:gd name="connsiteX2" fmla="*/ 0 w 2310215"/>
              <a:gd name="connsiteY2" fmla="*/ 226972 h 226972"/>
              <a:gd name="connsiteX0" fmla="*/ 1467397 w 1467397"/>
              <a:gd name="connsiteY0" fmla="*/ 202854 h 226972"/>
              <a:gd name="connsiteX1" fmla="*/ 809047 w 1467397"/>
              <a:gd name="connsiteY1" fmla="*/ 4020 h 226972"/>
              <a:gd name="connsiteX2" fmla="*/ 0 w 1467397"/>
              <a:gd name="connsiteY2" fmla="*/ 226972 h 22697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53194 h 177312"/>
              <a:gd name="connsiteX1" fmla="*/ 809047 w 1467397"/>
              <a:gd name="connsiteY1" fmla="*/ 12842 h 177312"/>
              <a:gd name="connsiteX2" fmla="*/ 0 w 1467397"/>
              <a:gd name="connsiteY2" fmla="*/ 177312 h 177312"/>
              <a:gd name="connsiteX0" fmla="*/ 1467397 w 1467397"/>
              <a:gd name="connsiteY0" fmla="*/ 147112 h 171230"/>
              <a:gd name="connsiteX1" fmla="*/ 809047 w 1467397"/>
              <a:gd name="connsiteY1" fmla="*/ 6760 h 171230"/>
              <a:gd name="connsiteX2" fmla="*/ 0 w 1467397"/>
              <a:gd name="connsiteY2" fmla="*/ 171230 h 171230"/>
              <a:gd name="connsiteX0" fmla="*/ 1542913 w 1542913"/>
              <a:gd name="connsiteY0" fmla="*/ 312265 h 312265"/>
              <a:gd name="connsiteX1" fmla="*/ 884563 w 1542913"/>
              <a:gd name="connsiteY1" fmla="*/ 171913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968845 w 1542913"/>
              <a:gd name="connsiteY1" fmla="*/ 54949 h 312265"/>
              <a:gd name="connsiteX2" fmla="*/ 0 w 1542913"/>
              <a:gd name="connsiteY2" fmla="*/ 171230 h 312265"/>
              <a:gd name="connsiteX0" fmla="*/ 1542913 w 1542913"/>
              <a:gd name="connsiteY0" fmla="*/ 312265 h 312265"/>
              <a:gd name="connsiteX1" fmla="*/ 884563 w 1542913"/>
              <a:gd name="connsiteY1" fmla="*/ 54949 h 312265"/>
              <a:gd name="connsiteX2" fmla="*/ 0 w 1542913"/>
              <a:gd name="connsiteY2" fmla="*/ 171230 h 312265"/>
            </a:gdLst>
            <a:ahLst/>
            <a:cxnLst>
              <a:cxn ang="0">
                <a:pos x="connsiteX0" y="connsiteY0"/>
              </a:cxn>
              <a:cxn ang="0">
                <a:pos x="connsiteX1" y="connsiteY1"/>
              </a:cxn>
              <a:cxn ang="0">
                <a:pos x="connsiteX2" y="connsiteY2"/>
              </a:cxn>
            </a:cxnLst>
            <a:rect l="l" t="t" r="r" b="b"/>
            <a:pathLst>
              <a:path w="1542913" h="312265">
                <a:moveTo>
                  <a:pt x="1542913" y="312265"/>
                </a:moveTo>
                <a:cubicBezTo>
                  <a:pt x="1325407" y="175022"/>
                  <a:pt x="1141715" y="78455"/>
                  <a:pt x="884563" y="54949"/>
                </a:cubicBezTo>
                <a:cubicBezTo>
                  <a:pt x="627411" y="31443"/>
                  <a:pt x="425205" y="0"/>
                  <a:pt x="0" y="171230"/>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33" name="矩形 132"/>
          <p:cNvSpPr/>
          <p:nvPr/>
        </p:nvSpPr>
        <p:spPr>
          <a:xfrm>
            <a:off x="1143000" y="4381995"/>
            <a:ext cx="5638800" cy="1104405"/>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Calibri" pitchFamily="34" charset="0"/>
              <a:cs typeface="Calibri" pitchFamily="34" charset="0"/>
            </a:endParaRPr>
          </a:p>
        </p:txBody>
      </p:sp>
      <p:sp>
        <p:nvSpPr>
          <p:cNvPr id="135" name="灯片编号占位符 134"/>
          <p:cNvSpPr>
            <a:spLocks noGrp="1"/>
          </p:cNvSpPr>
          <p:nvPr>
            <p:ph type="sldNum" sz="quarter" idx="12"/>
          </p:nvPr>
        </p:nvSpPr>
        <p:spPr/>
        <p:txBody>
          <a:bodyPr/>
          <a:lstStyle/>
          <a:p>
            <a:fld id="{B67EA04F-4B6A-4B6F-A066-13947061CA22}" type="slidenum">
              <a:rPr lang="zh-CN" altLang="en-US" smtClean="0"/>
              <a:pPr/>
              <a:t>10</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amount of blur</a:t>
            </a:r>
            <a:endParaRPr lang="zh-CN" altLang="en-US" dirty="0"/>
          </a:p>
        </p:txBody>
      </p:sp>
      <p:sp>
        <p:nvSpPr>
          <p:cNvPr id="3" name="内容占位符 2"/>
          <p:cNvSpPr>
            <a:spLocks noGrp="1"/>
          </p:cNvSpPr>
          <p:nvPr>
            <p:ph idx="1"/>
          </p:nvPr>
        </p:nvSpPr>
        <p:spPr/>
        <p:txBody>
          <a:bodyPr/>
          <a:lstStyle/>
          <a:p>
            <a:r>
              <a:rPr lang="en-US" altLang="zh-CN" dirty="0" smtClean="0"/>
              <a:t>The expected blur variance is (derivation in the appendix)</a:t>
            </a:r>
          </a:p>
          <a:p>
            <a:pPr lvl="1"/>
            <a:endParaRPr lang="en-US" altLang="zh-CN" dirty="0"/>
          </a:p>
          <a:p>
            <a:pPr lvl="1"/>
            <a:endParaRPr lang="en-US" altLang="zh-CN" dirty="0" smtClean="0"/>
          </a:p>
          <a:p>
            <a:r>
              <a:rPr lang="en-US" altLang="zh-CN" dirty="0" smtClean="0"/>
              <a:t>Approaches for reducing the blur:</a:t>
            </a:r>
          </a:p>
          <a:p>
            <a:pPr marL="914400" lvl="1" indent="-457200">
              <a:buFont typeface="+mj-lt"/>
              <a:buAutoNum type="arabicPeriod"/>
            </a:pPr>
            <a:r>
              <a:rPr lang="en-US" altLang="zh-CN" dirty="0" smtClean="0"/>
              <a:t>Increase resolution of the history buffer</a:t>
            </a:r>
          </a:p>
          <a:p>
            <a:pPr marL="914400" lvl="1" indent="-457200">
              <a:buFont typeface="+mj-lt"/>
              <a:buAutoNum type="arabicPeriod"/>
            </a:pPr>
            <a:r>
              <a:rPr lang="en-US" altLang="zh-CN" dirty="0" smtClean="0"/>
              <a:t>Avoid bilinear resampling whenever possible</a:t>
            </a:r>
          </a:p>
          <a:p>
            <a:pPr marL="914400" lvl="1" indent="-457200">
              <a:buFont typeface="+mj-lt"/>
              <a:buAutoNum type="arabicPeriod"/>
            </a:pPr>
            <a:r>
              <a:rPr lang="en-US" altLang="zh-CN" dirty="0" smtClean="0"/>
              <a:t>Limit </a:t>
            </a:r>
            <a:r>
              <a:rPr lang="el-GR" altLang="zh-CN" i="1" dirty="0" smtClean="0">
                <a:latin typeface="Georgia" pitchFamily="18" charset="0"/>
              </a:rPr>
              <a:t>α</a:t>
            </a:r>
            <a:r>
              <a:rPr lang="en-US" altLang="zh-CN" dirty="0" smtClean="0"/>
              <a:t> when needed</a:t>
            </a:r>
          </a:p>
          <a:p>
            <a:pPr lvl="1"/>
            <a:endParaRPr lang="zh-CN" altLang="en-US" dirty="0"/>
          </a:p>
        </p:txBody>
      </p:sp>
      <p:pic>
        <p:nvPicPr>
          <p:cNvPr id="6147" name="Picture 3"/>
          <p:cNvPicPr>
            <a:picLocks noChangeAspect="1" noChangeArrowheads="1"/>
          </p:cNvPicPr>
          <p:nvPr/>
        </p:nvPicPr>
        <p:blipFill>
          <a:blip r:embed="rId3" cstate="print"/>
          <a:srcRect/>
          <a:stretch>
            <a:fillRect/>
          </a:stretch>
        </p:blipFill>
        <p:spPr bwMode="auto">
          <a:xfrm>
            <a:off x="1219200" y="2133600"/>
            <a:ext cx="5886450" cy="777743"/>
          </a:xfrm>
          <a:prstGeom prst="rect">
            <a:avLst/>
          </a:prstGeom>
          <a:noFill/>
          <a:ln w="9525">
            <a:noFill/>
            <a:miter lim="800000"/>
            <a:headEnd/>
            <a:tailEnd/>
          </a:ln>
          <a:effectLst/>
        </p:spPr>
      </p:pic>
      <p:sp>
        <p:nvSpPr>
          <p:cNvPr id="6" name="灯片编号占位符 5"/>
          <p:cNvSpPr>
            <a:spLocks noGrp="1"/>
          </p:cNvSpPr>
          <p:nvPr>
            <p:ph type="sldNum" sz="quarter" idx="12"/>
          </p:nvPr>
        </p:nvSpPr>
        <p:spPr/>
        <p:txBody>
          <a:bodyPr/>
          <a:lstStyle/>
          <a:p>
            <a:fld id="{B67EA04F-4B6A-4B6F-A066-13947061CA22}" type="slidenum">
              <a:rPr lang="zh-CN" altLang="en-US" smtClean="0"/>
              <a:pPr/>
              <a:t>11</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Option 1:</a:t>
            </a:r>
            <a:br>
              <a:rPr lang="en-US" altLang="zh-CN" dirty="0" smtClean="0"/>
            </a:br>
            <a:r>
              <a:rPr lang="en-US" altLang="zh-CN" dirty="0" smtClean="0"/>
              <a:t>Keep a history buffer at high resolution (2x2)</a:t>
            </a:r>
          </a:p>
          <a:p>
            <a:pPr lvl="1"/>
            <a:r>
              <a:rPr lang="en-US" altLang="zh-CN" dirty="0" smtClean="0"/>
              <a:t>Have to update it every frame </a:t>
            </a:r>
            <a:r>
              <a:rPr lang="en-US" altLang="zh-CN" dirty="0" smtClean="0">
                <a:sym typeface="Wingdings" pitchFamily="2" charset="2"/>
              </a:rPr>
              <a:t></a:t>
            </a:r>
            <a:endParaRPr lang="en-US" altLang="zh-CN" dirty="0" smtClean="0"/>
          </a:p>
          <a:p>
            <a:r>
              <a:rPr lang="en-US" altLang="zh-CN" dirty="0" smtClean="0"/>
              <a:t>Option 2:</a:t>
            </a:r>
            <a:br>
              <a:rPr lang="en-US" altLang="zh-CN" dirty="0" smtClean="0"/>
            </a:br>
            <a:r>
              <a:rPr lang="en-US" altLang="zh-CN" dirty="0" smtClean="0"/>
              <a:t>Keep 4 subpixel buffers at normal resolution</a:t>
            </a:r>
          </a:p>
          <a:p>
            <a:pPr lvl="1"/>
            <a:r>
              <a:rPr lang="en-US" altLang="zh-CN" dirty="0" smtClean="0"/>
              <a:t>Only update one of them each frame </a:t>
            </a:r>
            <a:r>
              <a:rPr lang="en-US" altLang="zh-CN" dirty="0" smtClean="0">
                <a:sym typeface="Wingdings" pitchFamily="2" charset="2"/>
              </a:rPr>
              <a:t></a:t>
            </a:r>
            <a:endParaRPr lang="en-US" altLang="zh-CN" dirty="0" smtClean="0"/>
          </a:p>
          <a:p>
            <a:endParaRPr lang="en-US" altLang="zh-CN" dirty="0" smtClean="0"/>
          </a:p>
        </p:txBody>
      </p:sp>
      <p:sp>
        <p:nvSpPr>
          <p:cNvPr id="2" name="标题 1"/>
          <p:cNvSpPr>
            <a:spLocks noGrp="1"/>
          </p:cNvSpPr>
          <p:nvPr>
            <p:ph type="title"/>
          </p:nvPr>
        </p:nvSpPr>
        <p:spPr/>
        <p:txBody>
          <a:bodyPr/>
          <a:lstStyle/>
          <a:p>
            <a:r>
              <a:rPr lang="en-US" altLang="zh-CN" dirty="0" smtClean="0"/>
              <a:t>(1) Increase resolution</a:t>
            </a:r>
            <a:endParaRPr lang="zh-CN" altLang="en-US" dirty="0"/>
          </a:p>
        </p:txBody>
      </p:sp>
      <p:sp>
        <p:nvSpPr>
          <p:cNvPr id="5" name="灯片编号占位符 4"/>
          <p:cNvSpPr>
            <a:spLocks noGrp="1"/>
          </p:cNvSpPr>
          <p:nvPr>
            <p:ph type="sldNum" sz="quarter" idx="12"/>
          </p:nvPr>
        </p:nvSpPr>
        <p:spPr/>
        <p:txBody>
          <a:bodyPr/>
          <a:lstStyle/>
          <a:p>
            <a:fld id="{B67EA04F-4B6A-4B6F-A066-13947061CA22}" type="slidenum">
              <a:rPr lang="zh-CN" altLang="en-US" smtClean="0"/>
              <a:pPr/>
              <a:t>12</a:t>
            </a:fld>
            <a:r>
              <a:rPr lang="en-US" altLang="zh-CN" smtClean="0"/>
              <a:t>/27</a:t>
            </a:r>
            <a:endParaRPr lang="zh-CN" altLang="en-US" dirty="0"/>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4990147"/>
            <a:ext cx="1261491" cy="953453"/>
          </a:xfrm>
          <a:prstGeom prst="rect">
            <a:avLst/>
          </a:prstGeom>
          <a:ln>
            <a:noFill/>
          </a:ln>
          <a:effectLst>
            <a:outerShdw blurRad="292100" dist="139700" dir="2700000" algn="tl" rotWithShape="0">
              <a:srgbClr val="333333">
                <a:alpha val="65000"/>
              </a:srgbClr>
            </a:outerShdw>
          </a:effectLst>
        </p:spPr>
      </p:pic>
      <p:pic>
        <p:nvPicPr>
          <p:cNvPr id="1035"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48000" y="5257800"/>
            <a:ext cx="1143000" cy="371475"/>
          </a:xfrm>
          <a:prstGeom prst="rect">
            <a:avLst/>
          </a:prstGeom>
          <a:noFill/>
          <a:ln w="9525">
            <a:noFill/>
            <a:miter lim="800000"/>
            <a:headEnd/>
            <a:tailEnd/>
          </a:ln>
        </p:spPr>
      </p:pic>
      <p:grpSp>
        <p:nvGrpSpPr>
          <p:cNvPr id="19" name="组合 18"/>
          <p:cNvGrpSpPr>
            <a:grpSpLocks noChangeAspect="1"/>
          </p:cNvGrpSpPr>
          <p:nvPr/>
        </p:nvGrpSpPr>
        <p:grpSpPr>
          <a:xfrm>
            <a:off x="4572000" y="4876800"/>
            <a:ext cx="3470527" cy="1180815"/>
            <a:chOff x="3810000" y="4343400"/>
            <a:chExt cx="5179888" cy="1762411"/>
          </a:xfrm>
        </p:grpSpPr>
        <p:pic>
          <p:nvPicPr>
            <p:cNvPr id="1038" name="Picture 14"/>
            <p:cNvPicPr>
              <a:picLocks noChangeAspect="1" noChangeArrowheads="1"/>
            </p:cNvPicPr>
            <p:nvPr/>
          </p:nvPicPr>
          <p:blipFill>
            <a:blip r:embed="rId5" cstate="print"/>
            <a:srcRect/>
            <a:stretch>
              <a:fillRect/>
            </a:stretch>
          </p:blipFill>
          <p:spPr bwMode="auto">
            <a:xfrm>
              <a:off x="3810000" y="4724400"/>
              <a:ext cx="1828800" cy="1381411"/>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6" cstate="print"/>
            <a:srcRect/>
            <a:stretch>
              <a:fillRect/>
            </a:stretch>
          </p:blipFill>
          <p:spPr bwMode="auto">
            <a:xfrm>
              <a:off x="4943960" y="4343400"/>
              <a:ext cx="1914040" cy="1447800"/>
            </a:xfrm>
            <a:prstGeom prst="rect">
              <a:avLst/>
            </a:prstGeom>
            <a:ln>
              <a:noFill/>
            </a:ln>
            <a:effectLst>
              <a:outerShdw blurRad="292100" dist="139700" dir="2700000" algn="tl" rotWithShape="0">
                <a:srgbClr val="333333">
                  <a:alpha val="65000"/>
                </a:srgbClr>
              </a:outerShdw>
            </a:effectLst>
          </p:spPr>
        </p:pic>
        <p:pic>
          <p:nvPicPr>
            <p:cNvPr id="1036" name="Picture 12"/>
            <p:cNvPicPr>
              <a:picLocks noChangeAspect="1" noChangeArrowheads="1"/>
            </p:cNvPicPr>
            <p:nvPr/>
          </p:nvPicPr>
          <p:blipFill>
            <a:blip r:embed="rId7" cstate="print"/>
            <a:srcRect/>
            <a:stretch>
              <a:fillRect/>
            </a:stretch>
          </p:blipFill>
          <p:spPr bwMode="auto">
            <a:xfrm>
              <a:off x="6068350" y="4724400"/>
              <a:ext cx="1818350" cy="1371600"/>
            </a:xfrm>
            <a:prstGeom prst="rect">
              <a:avLst/>
            </a:prstGeom>
            <a:ln>
              <a:noFill/>
            </a:ln>
            <a:effectLst>
              <a:outerShdw blurRad="292100" dist="139700" dir="2700000" algn="tl" rotWithShape="0">
                <a:srgbClr val="333333">
                  <a:alpha val="65000"/>
                </a:srgbClr>
              </a:outerShdw>
            </a:effectLst>
          </p:spPr>
        </p:pic>
        <p:pic>
          <p:nvPicPr>
            <p:cNvPr id="1033" name="Picture 9"/>
            <p:cNvPicPr>
              <a:picLocks noChangeAspect="1" noChangeArrowheads="1"/>
            </p:cNvPicPr>
            <p:nvPr/>
          </p:nvPicPr>
          <p:blipFill>
            <a:blip r:embed="rId8" cstate="print"/>
            <a:srcRect/>
            <a:stretch>
              <a:fillRect/>
            </a:stretch>
          </p:blipFill>
          <p:spPr bwMode="auto">
            <a:xfrm>
              <a:off x="7086600" y="4343400"/>
              <a:ext cx="1903288" cy="1447800"/>
            </a:xfrm>
            <a:prstGeom prst="rect">
              <a:avLst/>
            </a:prstGeom>
            <a:ln>
              <a:noFill/>
            </a:ln>
            <a:effectLst>
              <a:outerShdw blurRad="292100" dist="139700" dir="2700000" algn="tl" rotWithShape="0">
                <a:srgbClr val="333333">
                  <a:alpha val="65000"/>
                </a:srgbClr>
              </a:outerShdw>
            </a:effectLst>
          </p:spPr>
        </p:pic>
      </p:grpSp>
      <p:sp>
        <p:nvSpPr>
          <p:cNvPr id="20" name="TextBox 19"/>
          <p:cNvSpPr txBox="1"/>
          <p:nvPr/>
        </p:nvSpPr>
        <p:spPr>
          <a:xfrm>
            <a:off x="990600" y="4495800"/>
            <a:ext cx="2026324" cy="338554"/>
          </a:xfrm>
          <a:prstGeom prst="rect">
            <a:avLst/>
          </a:prstGeom>
          <a:noFill/>
          <a:effectLst>
            <a:outerShdw blurRad="50800" dist="12700" dir="5400000" algn="t" rotWithShape="0">
              <a:schemeClr val="tx1">
                <a:lumMod val="65000"/>
                <a:lumOff val="35000"/>
                <a:alpha val="40000"/>
              </a:schemeClr>
            </a:outerShdw>
          </a:effectLst>
        </p:spPr>
        <p:txBody>
          <a:bodyPr wrap="none" rtlCol="0">
            <a:spAutoFit/>
          </a:bodyPr>
          <a:lstStyle/>
          <a:p>
            <a:r>
              <a:rPr lang="en-US" altLang="zh-CN" sz="1600" dirty="0" smtClean="0">
                <a:latin typeface="Calibri" pitchFamily="34" charset="0"/>
                <a:cs typeface="Calibri" pitchFamily="34" charset="0"/>
              </a:rPr>
              <a:t>High-resolution buffer</a:t>
            </a:r>
            <a:endParaRPr lang="zh-CN" altLang="en-US" sz="1600" dirty="0">
              <a:latin typeface="Calibri" pitchFamily="34" charset="0"/>
              <a:cs typeface="Calibri" pitchFamily="34" charset="0"/>
            </a:endParaRPr>
          </a:p>
        </p:txBody>
      </p:sp>
      <p:sp>
        <p:nvSpPr>
          <p:cNvPr id="22" name="TextBox 21"/>
          <p:cNvSpPr txBox="1"/>
          <p:nvPr/>
        </p:nvSpPr>
        <p:spPr>
          <a:xfrm>
            <a:off x="5334000" y="4419600"/>
            <a:ext cx="1510350" cy="338554"/>
          </a:xfrm>
          <a:prstGeom prst="rect">
            <a:avLst/>
          </a:prstGeom>
          <a:noFill/>
          <a:effectLst>
            <a:outerShdw blurRad="50800" dist="12700" dir="5400000" algn="t" rotWithShape="0">
              <a:schemeClr val="tx1">
                <a:lumMod val="65000"/>
                <a:lumOff val="35000"/>
                <a:alpha val="40000"/>
              </a:schemeClr>
            </a:outerShdw>
          </a:effectLst>
        </p:spPr>
        <p:txBody>
          <a:bodyPr wrap="none" rtlCol="0">
            <a:spAutoFit/>
          </a:bodyPr>
          <a:lstStyle/>
          <a:p>
            <a:r>
              <a:rPr lang="en-US" altLang="zh-CN" sz="1600" dirty="0" smtClean="0">
                <a:latin typeface="Calibri" pitchFamily="34" charset="0"/>
                <a:cs typeface="Calibri" pitchFamily="34" charset="0"/>
              </a:rPr>
              <a:t>Subpixel buffers</a:t>
            </a:r>
            <a:endParaRPr lang="zh-CN" alt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Subpixel buffers</a:t>
            </a:r>
            <a:endParaRPr lang="zh-CN" alt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701674" y="1417637"/>
            <a:ext cx="5740652" cy="4525963"/>
          </a:xfrm>
          <a:prstGeom prst="rect">
            <a:avLst/>
          </a:prstGeom>
          <a:noFill/>
          <a:ln w="9525">
            <a:noFill/>
            <a:miter lim="800000"/>
            <a:headEnd/>
            <a:tailEnd/>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13</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 Avoid bilinear sampling</a:t>
            </a:r>
            <a:endParaRPr lang="zh-CN" altLang="en-US" dirty="0"/>
          </a:p>
        </p:txBody>
      </p:sp>
      <p:sp>
        <p:nvSpPr>
          <p:cNvPr id="3" name="内容占位符 2"/>
          <p:cNvSpPr>
            <a:spLocks noGrp="1"/>
          </p:cNvSpPr>
          <p:nvPr>
            <p:ph idx="1"/>
          </p:nvPr>
        </p:nvSpPr>
        <p:spPr/>
        <p:txBody>
          <a:bodyPr/>
          <a:lstStyle/>
          <a:p>
            <a:r>
              <a:rPr lang="en-US" altLang="zh-CN" dirty="0" smtClean="0"/>
              <a:t>Reconstructing from subpixel buffers</a:t>
            </a:r>
          </a:p>
          <a:p>
            <a:pPr lvl="1"/>
            <a:r>
              <a:rPr lang="en-US" altLang="zh-CN" dirty="0" smtClean="0"/>
              <a:t>Forward reproject the samples from 4 subpixel buffers to the current subpixel quadrant</a:t>
            </a:r>
          </a:p>
          <a:p>
            <a:pPr lvl="1"/>
            <a:r>
              <a:rPr lang="en-US" altLang="zh-CN" dirty="0" smtClean="0"/>
              <a:t>Weight them using a tent function</a:t>
            </a:r>
          </a:p>
          <a:p>
            <a:pPr lvl="1"/>
            <a:r>
              <a:rPr lang="en-US" altLang="zh-CN" dirty="0" smtClean="0"/>
              <a:t>GPU approximation/acceleration</a:t>
            </a:r>
            <a:endParaRPr lang="zh-CN" altLang="en-US" dirty="0"/>
          </a:p>
        </p:txBody>
      </p:sp>
      <p:sp>
        <p:nvSpPr>
          <p:cNvPr id="5" name="灯片编号占位符 4"/>
          <p:cNvSpPr>
            <a:spLocks noGrp="1"/>
          </p:cNvSpPr>
          <p:nvPr>
            <p:ph type="sldNum" sz="quarter" idx="12"/>
          </p:nvPr>
        </p:nvSpPr>
        <p:spPr/>
        <p:txBody>
          <a:bodyPr/>
          <a:lstStyle/>
          <a:p>
            <a:fld id="{B67EA04F-4B6A-4B6F-A066-13947061CA22}" type="slidenum">
              <a:rPr lang="zh-CN" altLang="en-US" smtClean="0"/>
              <a:pPr/>
              <a:t>14</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Reconstruction scheme</a:t>
            </a:r>
            <a:endParaRPr lang="zh-CN" alt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381000" y="1371600"/>
            <a:ext cx="8183775" cy="4525963"/>
          </a:xfrm>
          <a:prstGeom prst="rect">
            <a:avLst/>
          </a:prstGeom>
          <a:noFill/>
          <a:ln w="9525">
            <a:noFill/>
            <a:miter lim="800000"/>
            <a:headEnd/>
            <a:tailEnd/>
          </a:ln>
          <a:effectLst/>
        </p:spPr>
      </p:pic>
      <p:sp>
        <p:nvSpPr>
          <p:cNvPr id="5" name="矩形 4"/>
          <p:cNvSpPr/>
          <p:nvPr/>
        </p:nvSpPr>
        <p:spPr>
          <a:xfrm>
            <a:off x="7266888" y="30226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876488" y="30226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54188" y="5461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863788" y="5461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0"/>
          <p:cNvGrpSpPr/>
          <p:nvPr/>
        </p:nvGrpSpPr>
        <p:grpSpPr>
          <a:xfrm rot="5400000">
            <a:off x="8069475" y="2209800"/>
            <a:ext cx="1219200" cy="228600"/>
            <a:chOff x="7518400" y="3429000"/>
            <a:chExt cx="1219200" cy="228600"/>
          </a:xfrm>
        </p:grpSpPr>
        <p:sp>
          <p:nvSpPr>
            <p:cNvPr id="9" name="矩形 8"/>
            <p:cNvSpPr/>
            <p:nvPr/>
          </p:nvSpPr>
          <p:spPr>
            <a:xfrm>
              <a:off x="7518400" y="3429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28000" y="3429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1"/>
          <p:cNvGrpSpPr/>
          <p:nvPr/>
        </p:nvGrpSpPr>
        <p:grpSpPr>
          <a:xfrm rot="5400000">
            <a:off x="8069475" y="4660900"/>
            <a:ext cx="1219200" cy="228600"/>
            <a:chOff x="7518400" y="3429000"/>
            <a:chExt cx="1219200" cy="228600"/>
          </a:xfrm>
        </p:grpSpPr>
        <p:sp>
          <p:nvSpPr>
            <p:cNvPr id="13" name="矩形 12"/>
            <p:cNvSpPr/>
            <p:nvPr/>
          </p:nvSpPr>
          <p:spPr>
            <a:xfrm>
              <a:off x="7518400" y="3429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28000" y="3429000"/>
              <a:ext cx="609600" cy="228600"/>
            </a:xfrm>
            <a:prstGeom prst="rect">
              <a:avLst/>
            </a:prstGeom>
            <a:gradFill flip="none" rotWithShape="1">
              <a:gsLst>
                <a:gs pos="0">
                  <a:schemeClr val="bg1">
                    <a:lumMod val="95000"/>
                  </a:schemeClr>
                </a:gs>
                <a:gs pos="50000">
                  <a:schemeClr val="accent2">
                    <a:lumMod val="50000"/>
                  </a:schemeClr>
                </a:gs>
                <a:gs pos="100000">
                  <a:schemeClr val="bg1">
                    <a:lumMod val="9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灯片编号占位符 15"/>
          <p:cNvSpPr>
            <a:spLocks noGrp="1"/>
          </p:cNvSpPr>
          <p:nvPr>
            <p:ph type="sldNum" sz="quarter" idx="12"/>
          </p:nvPr>
        </p:nvSpPr>
        <p:spPr/>
        <p:txBody>
          <a:bodyPr/>
          <a:lstStyle/>
          <a:p>
            <a:fld id="{B67EA04F-4B6A-4B6F-A066-13947061CA22}" type="slidenum">
              <a:rPr lang="zh-CN" altLang="en-US" smtClean="0"/>
              <a:pPr/>
              <a:t>15</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Limiting blur via bounding </a:t>
            </a:r>
            <a:r>
              <a:rPr lang="el-GR" altLang="zh-CN" dirty="0" smtClean="0"/>
              <a:t>α</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dirty="0" smtClean="0"/>
              <a:t>Derive a relationship between </a:t>
            </a:r>
          </a:p>
          <a:p>
            <a:pPr lvl="1"/>
            <a:r>
              <a:rPr lang="en-US" altLang="zh-CN" dirty="0" smtClean="0"/>
              <a:t>Blur variance </a:t>
            </a:r>
            <a:r>
              <a:rPr lang="el-GR" altLang="zh-CN" i="1" dirty="0" smtClean="0">
                <a:latin typeface="Georgia" pitchFamily="18" charset="0"/>
              </a:rPr>
              <a:t>σ</a:t>
            </a:r>
            <a:r>
              <a:rPr lang="en-US" altLang="zh-CN" baseline="30000" dirty="0" smtClean="0">
                <a:latin typeface="Georgia" pitchFamily="18" charset="0"/>
              </a:rPr>
              <a:t> 2</a:t>
            </a:r>
            <a:r>
              <a:rPr lang="en-US" altLang="zh-CN" dirty="0" smtClean="0"/>
              <a:t> </a:t>
            </a:r>
          </a:p>
          <a:p>
            <a:pPr lvl="1"/>
            <a:r>
              <a:rPr lang="en-US" altLang="zh-CN" dirty="0" smtClean="0"/>
              <a:t>Motion velocity </a:t>
            </a:r>
            <a:r>
              <a:rPr lang="en-US" altLang="zh-CN" i="1" dirty="0" smtClean="0">
                <a:latin typeface="Georgia" pitchFamily="18" charset="0"/>
              </a:rPr>
              <a:t>v</a:t>
            </a:r>
            <a:r>
              <a:rPr lang="en-US" altLang="zh-CN" dirty="0" smtClean="0"/>
              <a:t> and </a:t>
            </a:r>
            <a:r>
              <a:rPr lang="el-GR" altLang="zh-CN" i="1" dirty="0" smtClean="0">
                <a:latin typeface="Georgia" pitchFamily="18" charset="0"/>
              </a:rPr>
              <a:t>α</a:t>
            </a:r>
            <a:endParaRPr lang="en-US" altLang="zh-CN" i="1" dirty="0" smtClean="0">
              <a:latin typeface="Georgia" pitchFamily="18" charset="0"/>
            </a:endParaRPr>
          </a:p>
          <a:p>
            <a:r>
              <a:rPr lang="en-US" altLang="zh-CN" dirty="0" smtClean="0"/>
              <a:t>Analytic relationship is not attainable</a:t>
            </a:r>
          </a:p>
          <a:p>
            <a:pPr lvl="1"/>
            <a:r>
              <a:rPr lang="en-US" altLang="zh-CN" dirty="0" smtClean="0"/>
              <a:t>Numerical simulation and tabulate</a:t>
            </a:r>
          </a:p>
          <a:p>
            <a:r>
              <a:rPr lang="en-US" altLang="zh-CN" dirty="0" smtClean="0"/>
              <a:t>Bound </a:t>
            </a:r>
            <a:r>
              <a:rPr lang="el-GR" altLang="zh-CN" i="1" dirty="0" smtClean="0">
                <a:latin typeface="Georgia" pitchFamily="18" charset="0"/>
              </a:rPr>
              <a:t>α</a:t>
            </a:r>
            <a:r>
              <a:rPr lang="en-US" altLang="zh-CN" dirty="0" smtClean="0"/>
              <a:t> for limiting </a:t>
            </a:r>
            <a:r>
              <a:rPr lang="el-GR" altLang="zh-CN" i="1" dirty="0" smtClean="0">
                <a:latin typeface="Georgia" pitchFamily="18" charset="0"/>
              </a:rPr>
              <a:t>σ</a:t>
            </a:r>
            <a:r>
              <a:rPr lang="en-US" altLang="zh-CN" i="1" dirty="0" smtClean="0">
                <a:latin typeface="Georgia" pitchFamily="18" charset="0"/>
              </a:rPr>
              <a:t> </a:t>
            </a:r>
            <a:r>
              <a:rPr lang="en-US" altLang="zh-CN" baseline="30000" dirty="0" smtClean="0">
                <a:latin typeface="Georgia" pitchFamily="18" charset="0"/>
              </a:rPr>
              <a:t>2</a:t>
            </a:r>
            <a:r>
              <a:rPr lang="en-US" altLang="zh-CN" dirty="0" smtClean="0"/>
              <a:t> no larger than </a:t>
            </a:r>
            <a:r>
              <a:rPr lang="el-GR" altLang="zh-CN" i="1" dirty="0" smtClean="0">
                <a:latin typeface="Georgia" pitchFamily="18" charset="0"/>
              </a:rPr>
              <a:t>τ</a:t>
            </a:r>
            <a:r>
              <a:rPr lang="en-US" altLang="zh-CN" i="1" baseline="-25000" dirty="0" smtClean="0">
                <a:latin typeface="Georgia" pitchFamily="18" charset="0"/>
              </a:rPr>
              <a:t>b</a:t>
            </a:r>
            <a:r>
              <a:rPr lang="en-US" altLang="zh-CN" dirty="0" smtClean="0"/>
              <a:t> </a:t>
            </a:r>
            <a:endParaRPr lang="zh-CN" altLang="en-US" dirty="0"/>
          </a:p>
        </p:txBody>
      </p:sp>
      <p:sp>
        <p:nvSpPr>
          <p:cNvPr id="5" name="灯片编号占位符 4"/>
          <p:cNvSpPr>
            <a:spLocks noGrp="1"/>
          </p:cNvSpPr>
          <p:nvPr>
            <p:ph type="sldNum" sz="quarter" idx="12"/>
          </p:nvPr>
        </p:nvSpPr>
        <p:spPr/>
        <p:txBody>
          <a:bodyPr/>
          <a:lstStyle/>
          <a:p>
            <a:fld id="{B67EA04F-4B6A-4B6F-A066-13947061CA22}" type="slidenum">
              <a:rPr lang="zh-CN" altLang="en-US" smtClean="0"/>
              <a:pPr/>
              <a:t>16</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Tradeoff of blur and aliasing</a:t>
            </a:r>
            <a:endParaRPr lang="zh-CN" altLang="en-US"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976312" y="2405856"/>
            <a:ext cx="7191375" cy="2914650"/>
          </a:xfrm>
          <a:prstGeom prst="rect">
            <a:avLst/>
          </a:prstGeom>
          <a:noFill/>
          <a:ln w="9525">
            <a:noFill/>
            <a:miter lim="800000"/>
            <a:headEnd/>
            <a:tailEnd/>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17</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Adaptive evaluation</a:t>
            </a:r>
            <a:endParaRPr lang="zh-CN" altLang="en-US" dirty="0"/>
          </a:p>
        </p:txBody>
      </p:sp>
      <p:sp>
        <p:nvSpPr>
          <p:cNvPr id="3" name="灯片编号占位符 2"/>
          <p:cNvSpPr>
            <a:spLocks noGrp="1"/>
          </p:cNvSpPr>
          <p:nvPr>
            <p:ph type="sldNum" sz="quarter" idx="12"/>
          </p:nvPr>
        </p:nvSpPr>
        <p:spPr/>
        <p:txBody>
          <a:bodyPr/>
          <a:lstStyle/>
          <a:p>
            <a:fld id="{B67EA04F-4B6A-4B6F-A066-13947061CA22}" type="slidenum">
              <a:rPr lang="zh-CN" altLang="en-US" smtClean="0"/>
              <a:pPr/>
              <a:t>18</a:t>
            </a:fld>
            <a:r>
              <a:rPr lang="en-US" altLang="zh-CN" smtClean="0"/>
              <a:t>/27</a:t>
            </a:r>
            <a:endParaRPr lang="zh-CN" altLang="en-US" dirty="0"/>
          </a:p>
        </p:txBody>
      </p:sp>
      <p:sp>
        <p:nvSpPr>
          <p:cNvPr id="4" name="内容占位符 3"/>
          <p:cNvSpPr>
            <a:spLocks noGrp="1"/>
          </p:cNvSpPr>
          <p:nvPr>
            <p:ph sz="quarter" idx="1"/>
          </p:nvPr>
        </p:nvSpPr>
        <p:spPr/>
        <p:txBody>
          <a:bodyPr/>
          <a:lstStyle/>
          <a:p>
            <a:r>
              <a:rPr lang="en-US" altLang="zh-CN" dirty="0" smtClean="0"/>
              <a:t>Newly </a:t>
            </a:r>
            <a:r>
              <a:rPr lang="en-US" altLang="zh-CN" dirty="0" err="1" smtClean="0"/>
              <a:t>disoccluded</a:t>
            </a:r>
            <a:r>
              <a:rPr lang="en-US" altLang="zh-CN" dirty="0" smtClean="0"/>
              <a:t> pixels are prone to aliasing</a:t>
            </a:r>
          </a:p>
          <a:p>
            <a:r>
              <a:rPr lang="en-US" altLang="zh-CN" dirty="0" smtClean="0"/>
              <a:t>Additional shading for </a:t>
            </a:r>
            <a:r>
              <a:rPr lang="en-US" altLang="zh-CN" dirty="0" err="1" smtClean="0"/>
              <a:t>subpixels</a:t>
            </a:r>
            <a:r>
              <a:rPr lang="en-US" altLang="zh-CN" dirty="0" smtClean="0"/>
              <a:t> that fail in reconstruction</a:t>
            </a:r>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1828800" y="3124200"/>
            <a:ext cx="53435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Accounting for signal changes</a:t>
            </a:r>
            <a:endParaRPr lang="zh-CN" altLang="en-US" dirty="0"/>
          </a:p>
        </p:txBody>
      </p:sp>
      <p:sp>
        <p:nvSpPr>
          <p:cNvPr id="3" name="内容占位符 2"/>
          <p:cNvSpPr>
            <a:spLocks noGrp="1"/>
          </p:cNvSpPr>
          <p:nvPr>
            <p:ph idx="1"/>
          </p:nvPr>
        </p:nvSpPr>
        <p:spPr/>
        <p:txBody>
          <a:bodyPr/>
          <a:lstStyle/>
          <a:p>
            <a:r>
              <a:rPr lang="en-US" altLang="zh-CN" dirty="0" smtClean="0"/>
              <a:t>Detect fast signal change </a:t>
            </a:r>
          </a:p>
          <a:p>
            <a:pPr lvl="1"/>
            <a:r>
              <a:rPr lang="en-US" altLang="zh-CN" dirty="0" smtClean="0"/>
              <a:t>React by more aggressive update</a:t>
            </a:r>
          </a:p>
          <a:p>
            <a:r>
              <a:rPr lang="en-US" altLang="zh-CN" dirty="0" smtClean="0"/>
              <a:t>Estimate residual </a:t>
            </a:r>
            <a:r>
              <a:rPr lang="el-GR" altLang="zh-CN" i="1" dirty="0" smtClean="0">
                <a:latin typeface="Georgia" pitchFamily="18" charset="0"/>
              </a:rPr>
              <a:t>ε</a:t>
            </a:r>
            <a:r>
              <a:rPr lang="en-US" altLang="zh-CN" dirty="0" smtClean="0"/>
              <a:t> between:</a:t>
            </a:r>
          </a:p>
          <a:p>
            <a:pPr lvl="1"/>
            <a:r>
              <a:rPr lang="en-US" altLang="zh-CN" dirty="0" smtClean="0"/>
              <a:t>Current sample </a:t>
            </a:r>
            <a:r>
              <a:rPr lang="en-US" altLang="zh-CN" i="1" dirty="0" err="1" smtClean="0">
                <a:latin typeface="Georgia" pitchFamily="18" charset="0"/>
              </a:rPr>
              <a:t>s</a:t>
            </a:r>
            <a:r>
              <a:rPr lang="en-US" altLang="zh-CN" i="1" baseline="-25000" dirty="0" err="1" smtClean="0">
                <a:latin typeface="Georgia" pitchFamily="18" charset="0"/>
              </a:rPr>
              <a:t>t</a:t>
            </a:r>
            <a:r>
              <a:rPr lang="en-US" altLang="zh-CN" dirty="0" smtClean="0"/>
              <a:t>(aliased/noisy)</a:t>
            </a:r>
          </a:p>
          <a:p>
            <a:pPr lvl="1"/>
            <a:r>
              <a:rPr lang="en-US" altLang="zh-CN" dirty="0" smtClean="0"/>
              <a:t>History estimate </a:t>
            </a:r>
            <a:r>
              <a:rPr lang="en-US" altLang="zh-CN" i="1" dirty="0" smtClean="0">
                <a:latin typeface="Georgia" pitchFamily="18" charset="0"/>
              </a:rPr>
              <a:t>f</a:t>
            </a:r>
            <a:r>
              <a:rPr lang="en-US" altLang="zh-CN" i="1" baseline="-25000" dirty="0" smtClean="0">
                <a:latin typeface="Georgia" pitchFamily="18" charset="0"/>
              </a:rPr>
              <a:t>t</a:t>
            </a:r>
          </a:p>
          <a:p>
            <a:r>
              <a:rPr lang="en-US" altLang="zh-CN" dirty="0" smtClean="0"/>
              <a:t>Blur the residual estimate to remove aliasing/noise</a:t>
            </a:r>
          </a:p>
          <a:p>
            <a:r>
              <a:rPr lang="en-US" altLang="zh-CN" dirty="0" smtClean="0"/>
              <a:t>Bound </a:t>
            </a:r>
            <a:r>
              <a:rPr lang="el-GR" altLang="zh-CN" i="1" dirty="0" smtClean="0">
                <a:latin typeface="Georgia" pitchFamily="18" charset="0"/>
              </a:rPr>
              <a:t>α</a:t>
            </a:r>
            <a:r>
              <a:rPr lang="en-US" altLang="zh-CN" dirty="0" smtClean="0"/>
              <a:t> for limiting </a:t>
            </a:r>
            <a:r>
              <a:rPr lang="el-GR" altLang="zh-CN" i="1" dirty="0" smtClean="0">
                <a:latin typeface="Georgia" pitchFamily="18" charset="0"/>
              </a:rPr>
              <a:t>ε</a:t>
            </a:r>
            <a:r>
              <a:rPr lang="en-US" altLang="zh-CN" dirty="0" smtClean="0"/>
              <a:t> no larger than </a:t>
            </a:r>
            <a:r>
              <a:rPr lang="el-GR" altLang="zh-CN" i="1" dirty="0" smtClean="0">
                <a:latin typeface="Georgia" pitchFamily="18" charset="0"/>
              </a:rPr>
              <a:t>τ</a:t>
            </a:r>
            <a:r>
              <a:rPr lang="el-GR" altLang="zh-CN" i="1" baseline="-25000" dirty="0" smtClean="0">
                <a:latin typeface="Georgia" pitchFamily="18" charset="0"/>
              </a:rPr>
              <a:t>ε</a:t>
            </a:r>
            <a:endParaRPr lang="zh-CN" altLang="en-US" baseline="-25000" dirty="0"/>
          </a:p>
        </p:txBody>
      </p:sp>
      <p:sp>
        <p:nvSpPr>
          <p:cNvPr id="5" name="灯片编号占位符 4"/>
          <p:cNvSpPr>
            <a:spLocks noGrp="1"/>
          </p:cNvSpPr>
          <p:nvPr>
            <p:ph type="sldNum" sz="quarter" idx="12"/>
          </p:nvPr>
        </p:nvSpPr>
        <p:spPr/>
        <p:txBody>
          <a:bodyPr/>
          <a:lstStyle/>
          <a:p>
            <a:fld id="{B67EA04F-4B6A-4B6F-A066-13947061CA22}" type="slidenum">
              <a:rPr lang="zh-CN" altLang="en-US" smtClean="0"/>
              <a:pPr/>
              <a:t>19</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Outline</a:t>
            </a:r>
            <a:endParaRPr lang="zh-CN" altLang="en-US" dirty="0"/>
          </a:p>
        </p:txBody>
      </p:sp>
      <p:sp>
        <p:nvSpPr>
          <p:cNvPr id="5" name="内容占位符 4"/>
          <p:cNvSpPr>
            <a:spLocks noGrp="1"/>
          </p:cNvSpPr>
          <p:nvPr>
            <p:ph sz="quarter" idx="1"/>
          </p:nvPr>
        </p:nvSpPr>
        <p:spPr/>
        <p:txBody>
          <a:bodyPr/>
          <a:lstStyle/>
          <a:p>
            <a:r>
              <a:rPr lang="en-US" altLang="zh-CN" dirty="0" smtClean="0"/>
              <a:t>Problem</a:t>
            </a:r>
          </a:p>
          <a:p>
            <a:r>
              <a:rPr lang="en-US" altLang="zh-CN" dirty="0" smtClean="0"/>
              <a:t>Amortized supersampling – basic approach</a:t>
            </a:r>
          </a:p>
          <a:p>
            <a:r>
              <a:rPr lang="en-US" altLang="zh-CN" dirty="0" smtClean="0"/>
              <a:t>Challenge - the resampling blur</a:t>
            </a:r>
          </a:p>
          <a:p>
            <a:r>
              <a:rPr lang="en-US" altLang="zh-CN" dirty="0" smtClean="0"/>
              <a:t>Our algorithm</a:t>
            </a:r>
          </a:p>
          <a:p>
            <a:r>
              <a:rPr lang="en-US" altLang="zh-CN" dirty="0" smtClean="0"/>
              <a:t>Results and conclusion</a:t>
            </a:r>
            <a:endParaRPr lang="zh-CN" altLang="en-US" dirty="0"/>
          </a:p>
        </p:txBody>
      </p:sp>
      <p:sp>
        <p:nvSpPr>
          <p:cNvPr id="6" name="灯片编号占位符 5"/>
          <p:cNvSpPr>
            <a:spLocks noGrp="1"/>
          </p:cNvSpPr>
          <p:nvPr>
            <p:ph type="sldNum" sz="quarter" idx="12"/>
          </p:nvPr>
        </p:nvSpPr>
        <p:spPr/>
        <p:txBody>
          <a:bodyPr/>
          <a:lstStyle/>
          <a:p>
            <a:fld id="{B67EA04F-4B6A-4B6F-A066-13947061CA22}" type="slidenum">
              <a:rPr lang="zh-CN" altLang="en-US" smtClean="0"/>
              <a:pPr/>
              <a:t>2</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Tradeoff of signal lag and aliasing</a:t>
            </a:r>
            <a:endParaRPr lang="zh-CN" alt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457200" y="2484706"/>
            <a:ext cx="8229600" cy="2574388"/>
          </a:xfrm>
          <a:prstGeom prst="rect">
            <a:avLst/>
          </a:prstGeom>
          <a:noFill/>
          <a:ln w="9525">
            <a:noFill/>
            <a:miter lim="800000"/>
            <a:headEnd/>
            <a:tailEnd/>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20</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10243" name="Picture 3"/>
          <p:cNvPicPr>
            <a:picLocks noChangeAspect="1" noChangeArrowheads="1"/>
          </p:cNvPicPr>
          <p:nvPr/>
        </p:nvPicPr>
        <p:blipFill>
          <a:blip r:embed="rId3" cstate="print"/>
          <a:srcRect/>
          <a:stretch>
            <a:fillRect/>
          </a:stretch>
        </p:blipFill>
        <p:spPr bwMode="auto">
          <a:xfrm>
            <a:off x="228600" y="1752600"/>
            <a:ext cx="8683726" cy="1952501"/>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381000" y="3892235"/>
            <a:ext cx="8458200" cy="1943100"/>
          </a:xfrm>
          <a:prstGeom prst="rect">
            <a:avLst/>
          </a:prstGeom>
          <a:noFill/>
          <a:ln w="9525">
            <a:noFill/>
            <a:miter lim="800000"/>
            <a:headEnd/>
            <a:tailEnd/>
          </a:ln>
          <a:effectLst/>
        </p:spPr>
      </p:pic>
      <p:sp>
        <p:nvSpPr>
          <p:cNvPr id="6" name="灯片编号占位符 5"/>
          <p:cNvSpPr>
            <a:spLocks noGrp="1"/>
          </p:cNvSpPr>
          <p:nvPr>
            <p:ph type="sldNum" sz="quarter" idx="12"/>
          </p:nvPr>
        </p:nvSpPr>
        <p:spPr/>
        <p:txBody>
          <a:bodyPr/>
          <a:lstStyle/>
          <a:p>
            <a:fld id="{B67EA04F-4B6A-4B6F-A066-13947061CA22}" type="slidenum">
              <a:rPr lang="zh-CN" altLang="en-US" smtClean="0"/>
              <a:pPr/>
              <a:t>21</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06679" y="2051548"/>
            <a:ext cx="8944637" cy="3739652"/>
          </a:xfrm>
          <a:prstGeom prst="rect">
            <a:avLst/>
          </a:prstGeom>
          <a:noFill/>
          <a:ln w="9525">
            <a:noFill/>
            <a:miter lim="800000"/>
            <a:headEnd/>
            <a:tailEnd/>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22</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62253" y="1981200"/>
            <a:ext cx="8834492" cy="3740150"/>
          </a:xfrm>
          <a:prstGeom prst="rect">
            <a:avLst/>
          </a:prstGeom>
          <a:noFill/>
          <a:ln w="9525">
            <a:noFill/>
            <a:miter lim="800000"/>
            <a:headEnd/>
            <a:tailEnd/>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23</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5125" name="Picture 5"/>
          <p:cNvPicPr>
            <a:picLocks noGrp="1" noChangeAspect="1" noChangeArrowheads="1"/>
          </p:cNvPicPr>
          <p:nvPr>
            <p:ph sz="quarter" idx="1"/>
          </p:nvPr>
        </p:nvPicPr>
        <p:blipFill>
          <a:blip r:embed="rId4" cstate="print"/>
          <a:stretch>
            <a:fillRect/>
          </a:stretch>
        </p:blipFill>
        <p:spPr bwMode="auto">
          <a:xfrm>
            <a:off x="228600" y="1905000"/>
            <a:ext cx="8784351" cy="3733800"/>
          </a:xfrm>
          <a:prstGeom prst="rect">
            <a:avLst/>
          </a:prstGeom>
          <a:noFill/>
          <a:ln>
            <a:noFill/>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24</a:t>
            </a:fld>
            <a:r>
              <a:rPr lang="en-US" altLang="zh-CN" smtClean="0"/>
              <a:t>/27</a:t>
            </a:r>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228600" y="1981200"/>
            <a:ext cx="8706216" cy="3733800"/>
          </a:xfrm>
          <a:prstGeom prst="rect">
            <a:avLst/>
          </a:prstGeom>
          <a:noFill/>
          <a:ln>
            <a:noFill/>
          </a:ln>
          <a:effectLst/>
        </p:spPr>
      </p:pic>
      <p:sp>
        <p:nvSpPr>
          <p:cNvPr id="5" name="灯片编号占位符 4"/>
          <p:cNvSpPr>
            <a:spLocks noGrp="1"/>
          </p:cNvSpPr>
          <p:nvPr>
            <p:ph type="sldNum" sz="quarter" idx="12"/>
          </p:nvPr>
        </p:nvSpPr>
        <p:spPr/>
        <p:txBody>
          <a:bodyPr/>
          <a:lstStyle/>
          <a:p>
            <a:fld id="{B67EA04F-4B6A-4B6F-A066-13947061CA22}" type="slidenum">
              <a:rPr lang="zh-CN" altLang="en-US" smtClean="0"/>
              <a:pPr/>
              <a:t>25</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A real-time scheme for amortizing supersampling costs</a:t>
            </a:r>
          </a:p>
          <a:p>
            <a:pPr lvl="1"/>
            <a:r>
              <a:rPr lang="en-US" altLang="zh-CN" dirty="0" smtClean="0"/>
              <a:t>Quality comparable to 4x4 stratified supersampling</a:t>
            </a:r>
          </a:p>
          <a:p>
            <a:pPr lvl="1"/>
            <a:r>
              <a:rPr lang="en-US" altLang="zh-CN" dirty="0" smtClean="0"/>
              <a:t>Speed is 5x-10x of 4x4 supersampling</a:t>
            </a:r>
          </a:p>
          <a:p>
            <a:pPr lvl="1"/>
            <a:r>
              <a:rPr lang="en-US" altLang="zh-CN" dirty="0" smtClean="0"/>
              <a:t>A single rendering pass</a:t>
            </a:r>
          </a:p>
        </p:txBody>
      </p:sp>
      <p:sp>
        <p:nvSpPr>
          <p:cNvPr id="5" name="灯片编号占位符 4"/>
          <p:cNvSpPr>
            <a:spLocks noGrp="1"/>
          </p:cNvSpPr>
          <p:nvPr>
            <p:ph type="sldNum" sz="quarter" idx="12"/>
          </p:nvPr>
        </p:nvSpPr>
        <p:spPr/>
        <p:txBody>
          <a:bodyPr/>
          <a:lstStyle/>
          <a:p>
            <a:fld id="{B67EA04F-4B6A-4B6F-A066-13947061CA22}" type="slidenum">
              <a:rPr lang="zh-CN" altLang="en-US" smtClean="0"/>
              <a:pPr/>
              <a:t>26</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p:txBody>
          <a:bodyPr/>
          <a:lstStyle/>
          <a:p>
            <a:endParaRPr lang="zh-CN" altLang="en-US"/>
          </a:p>
        </p:txBody>
      </p:sp>
      <p:sp>
        <p:nvSpPr>
          <p:cNvPr id="2" name="标题 1"/>
          <p:cNvSpPr>
            <a:spLocks noGrp="1"/>
          </p:cNvSpPr>
          <p:nvPr>
            <p:ph type="title"/>
          </p:nvPr>
        </p:nvSpPr>
        <p:spPr/>
        <p:txBody>
          <a:bodyPr/>
          <a:lstStyle/>
          <a:p>
            <a:pPr algn="ctr"/>
            <a:r>
              <a:rPr lang="en-US" altLang="zh-CN" dirty="0" smtClean="0"/>
              <a:t>Questions?</a:t>
            </a:r>
            <a:endParaRPr lang="zh-CN" altLang="en-US" dirty="0"/>
          </a:p>
        </p:txBody>
      </p:sp>
      <p:grpSp>
        <p:nvGrpSpPr>
          <p:cNvPr id="3" name="组合 9"/>
          <p:cNvGrpSpPr/>
          <p:nvPr/>
        </p:nvGrpSpPr>
        <p:grpSpPr>
          <a:xfrm>
            <a:off x="304800" y="2133600"/>
            <a:ext cx="8610600" cy="4648200"/>
            <a:chOff x="307497" y="1255428"/>
            <a:chExt cx="8915400" cy="5257800"/>
          </a:xfrm>
        </p:grpSpPr>
        <p:sp>
          <p:nvSpPr>
            <p:cNvPr id="4" name="横卷形 8"/>
            <p:cNvSpPr/>
            <p:nvPr/>
          </p:nvSpPr>
          <p:spPr>
            <a:xfrm>
              <a:off x="307497" y="1255428"/>
              <a:ext cx="8915400" cy="5257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a:blip r:embed="rId3" cstate="print"/>
            <a:srcRect/>
            <a:stretch>
              <a:fillRect/>
            </a:stretch>
          </p:blipFill>
          <p:spPr bwMode="auto">
            <a:xfrm>
              <a:off x="938676" y="2031169"/>
              <a:ext cx="8098644" cy="359926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a:t>
            </a:r>
            <a:endParaRPr lang="zh-CN" altLang="en-US" dirty="0"/>
          </a:p>
        </p:txBody>
      </p:sp>
      <p:sp>
        <p:nvSpPr>
          <p:cNvPr id="3" name="内容占位符 2"/>
          <p:cNvSpPr>
            <a:spLocks noGrp="1"/>
          </p:cNvSpPr>
          <p:nvPr>
            <p:ph sz="quarter" idx="1"/>
          </p:nvPr>
        </p:nvSpPr>
        <p:spPr/>
        <p:txBody>
          <a:bodyPr/>
          <a:lstStyle/>
          <a:p>
            <a:r>
              <a:rPr lang="en-US" altLang="zh-CN" dirty="0" smtClean="0"/>
              <a:t>Shading signals not band-limited</a:t>
            </a:r>
          </a:p>
          <a:p>
            <a:pPr lvl="1"/>
            <a:r>
              <a:rPr lang="en-US" altLang="zh-CN" dirty="0" smtClean="0"/>
              <a:t>Procedural materials</a:t>
            </a:r>
          </a:p>
          <a:p>
            <a:pPr lvl="1"/>
            <a:r>
              <a:rPr lang="en-US" altLang="zh-CN" dirty="0" smtClean="0"/>
              <a:t>Complex shading functions</a:t>
            </a:r>
          </a:p>
          <a:p>
            <a:r>
              <a:rPr lang="en-US" altLang="zh-CN" dirty="0" smtClean="0"/>
              <a:t>Band-limited version</a:t>
            </a:r>
            <a:br>
              <a:rPr lang="en-US" altLang="zh-CN" dirty="0" smtClean="0"/>
            </a:br>
            <a:r>
              <a:rPr lang="en-US" altLang="zh-CN" dirty="0" smtClean="0"/>
              <a:t> (analytically antialiased) </a:t>
            </a:r>
          </a:p>
          <a:p>
            <a:pPr lvl="1"/>
            <a:r>
              <a:rPr lang="en-US" altLang="zh-CN" dirty="0" smtClean="0"/>
              <a:t>Ad-hoc</a:t>
            </a:r>
          </a:p>
          <a:p>
            <a:pPr lvl="1"/>
            <a:r>
              <a:rPr lang="en-US" altLang="zh-CN" dirty="0" smtClean="0"/>
              <a:t>Difficult to obtain</a:t>
            </a:r>
          </a:p>
        </p:txBody>
      </p:sp>
      <p:pic>
        <p:nvPicPr>
          <p:cNvPr id="4" name="Picture 2" descr="D:\Temp\brick.png"/>
          <p:cNvPicPr>
            <a:picLocks noChangeAspect="1" noChangeArrowheads="1"/>
          </p:cNvPicPr>
          <p:nvPr/>
        </p:nvPicPr>
        <p:blipFill>
          <a:blip r:embed="rId3" cstate="print"/>
          <a:srcRect l="16240" t="4921" r="13287" b="1968"/>
          <a:stretch>
            <a:fillRect/>
          </a:stretch>
        </p:blipFill>
        <p:spPr bwMode="auto">
          <a:xfrm>
            <a:off x="5181600" y="2362200"/>
            <a:ext cx="1768643" cy="1752600"/>
          </a:xfrm>
          <a:prstGeom prst="rect">
            <a:avLst/>
          </a:prstGeom>
          <a:noFill/>
        </p:spPr>
      </p:pic>
      <p:pic>
        <p:nvPicPr>
          <p:cNvPr id="5" name="Picture 3" descr="D:\Temp\teapot.png"/>
          <p:cNvPicPr>
            <a:picLocks noChangeAspect="1" noChangeArrowheads="1"/>
          </p:cNvPicPr>
          <p:nvPr/>
        </p:nvPicPr>
        <p:blipFill>
          <a:blip r:embed="rId4" cstate="print"/>
          <a:srcRect t="12795" b="10827"/>
          <a:stretch>
            <a:fillRect/>
          </a:stretch>
        </p:blipFill>
        <p:spPr bwMode="auto">
          <a:xfrm>
            <a:off x="4654726" y="4419600"/>
            <a:ext cx="2660474" cy="1524000"/>
          </a:xfrm>
          <a:prstGeom prst="rect">
            <a:avLst/>
          </a:prstGeom>
          <a:noFill/>
        </p:spPr>
      </p:pic>
      <p:pic>
        <p:nvPicPr>
          <p:cNvPr id="6" name="Picture 4" descr="D:\Temp\brick_closeup.png"/>
          <p:cNvPicPr>
            <a:picLocks noChangeAspect="1" noChangeArrowheads="1"/>
          </p:cNvPicPr>
          <p:nvPr/>
        </p:nvPicPr>
        <p:blipFill>
          <a:blip r:embed="rId5" cstate="print"/>
          <a:srcRect/>
          <a:stretch>
            <a:fillRect/>
          </a:stretch>
        </p:blipFill>
        <p:spPr bwMode="auto">
          <a:xfrm>
            <a:off x="7386482" y="2514600"/>
            <a:ext cx="1300318" cy="1300318"/>
          </a:xfrm>
          <a:prstGeom prst="rect">
            <a:avLst/>
          </a:prstGeom>
          <a:ln w="34925">
            <a:solidFill>
              <a:srgbClr val="FFC000"/>
            </a:solidFill>
          </a:ln>
          <a:effectLst>
            <a:outerShdw blurRad="292100" dist="139700" dir="2700000" algn="tl" rotWithShape="0">
              <a:srgbClr val="333333">
                <a:alpha val="65000"/>
              </a:srgbClr>
            </a:outerShdw>
          </a:effectLst>
        </p:spPr>
      </p:pic>
      <p:pic>
        <p:nvPicPr>
          <p:cNvPr id="7" name="Picture 5" descr="D:\Temp\teapot_closeup.png"/>
          <p:cNvPicPr>
            <a:picLocks noChangeAspect="1" noChangeArrowheads="1"/>
          </p:cNvPicPr>
          <p:nvPr/>
        </p:nvPicPr>
        <p:blipFill>
          <a:blip r:embed="rId6" cstate="print"/>
          <a:srcRect/>
          <a:stretch>
            <a:fillRect/>
          </a:stretch>
        </p:blipFill>
        <p:spPr bwMode="auto">
          <a:xfrm>
            <a:off x="7386482" y="4495801"/>
            <a:ext cx="1300318" cy="1300318"/>
          </a:xfrm>
          <a:prstGeom prst="rect">
            <a:avLst/>
          </a:prstGeom>
          <a:ln w="34925">
            <a:solidFill>
              <a:srgbClr val="FFC000"/>
            </a:solidFill>
          </a:ln>
          <a:effectLst>
            <a:outerShdw blurRad="292100" dist="139700" dir="2700000" algn="tl" rotWithShape="0">
              <a:srgbClr val="333333">
                <a:alpha val="65000"/>
              </a:srgbClr>
            </a:outerShdw>
          </a:effectLst>
        </p:spPr>
      </p:pic>
      <p:sp>
        <p:nvSpPr>
          <p:cNvPr id="13" name="Rectangle 12"/>
          <p:cNvSpPr/>
          <p:nvPr/>
        </p:nvSpPr>
        <p:spPr>
          <a:xfrm>
            <a:off x="5276850" y="2676525"/>
            <a:ext cx="2286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5486400" y="5562600"/>
            <a:ext cx="228600"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11"/>
          <p:cNvSpPr>
            <a:spLocks noGrp="1"/>
          </p:cNvSpPr>
          <p:nvPr>
            <p:ph type="sldNum" sz="quarter" idx="12"/>
          </p:nvPr>
        </p:nvSpPr>
        <p:spPr/>
        <p:txBody>
          <a:bodyPr/>
          <a:lstStyle/>
          <a:p>
            <a:fld id="{B67EA04F-4B6A-4B6F-A066-13947061CA22}" type="slidenum">
              <a:rPr lang="zh-CN" altLang="en-US" smtClean="0"/>
              <a:pPr/>
              <a:t>3</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a:t>
            </a:r>
            <a:endParaRPr lang="zh-CN" altLang="en-US" dirty="0"/>
          </a:p>
        </p:txBody>
      </p:sp>
      <p:sp>
        <p:nvSpPr>
          <p:cNvPr id="3" name="内容占位符 2"/>
          <p:cNvSpPr>
            <a:spLocks noGrp="1"/>
          </p:cNvSpPr>
          <p:nvPr>
            <p:ph idx="1"/>
          </p:nvPr>
        </p:nvSpPr>
        <p:spPr/>
        <p:txBody>
          <a:bodyPr/>
          <a:lstStyle/>
          <a:p>
            <a:r>
              <a:rPr lang="en-US" altLang="zh-CN" dirty="0" smtClean="0"/>
              <a:t>Supersampling</a:t>
            </a:r>
          </a:p>
          <a:p>
            <a:pPr lvl="1"/>
            <a:r>
              <a:rPr lang="en-US" altLang="zh-CN" dirty="0" smtClean="0"/>
              <a:t>General antialiasing solution</a:t>
            </a:r>
          </a:p>
          <a:p>
            <a:pPr lvl="1"/>
            <a:r>
              <a:rPr lang="en-US" altLang="zh-CN" dirty="0" smtClean="0"/>
              <a:t>Compute a Monte-Carlo integral</a:t>
            </a:r>
          </a:p>
          <a:p>
            <a:pPr lvl="1"/>
            <a:endParaRPr lang="en-US" altLang="zh-CN" dirty="0"/>
          </a:p>
          <a:p>
            <a:pPr lvl="1"/>
            <a:endParaRPr lang="en-US" altLang="zh-CN" dirty="0" smtClean="0"/>
          </a:p>
          <a:p>
            <a:pPr lvl="1"/>
            <a:r>
              <a:rPr lang="en-US" altLang="zh-CN" dirty="0" smtClean="0"/>
              <a:t>Can be prohibitively expensive</a:t>
            </a:r>
            <a:endParaRPr lang="zh-CN" altLang="en-US" dirty="0"/>
          </a:p>
        </p:txBody>
      </p:sp>
      <p:grpSp>
        <p:nvGrpSpPr>
          <p:cNvPr id="4" name="组合 7"/>
          <p:cNvGrpSpPr/>
          <p:nvPr/>
        </p:nvGrpSpPr>
        <p:grpSpPr>
          <a:xfrm>
            <a:off x="5910264" y="3200400"/>
            <a:ext cx="2814636" cy="2752725"/>
            <a:chOff x="2671764" y="3190875"/>
            <a:chExt cx="3406268" cy="3400425"/>
          </a:xfrm>
        </p:grpSpPr>
        <p:pic>
          <p:nvPicPr>
            <p:cNvPr id="2051" name="Picture 3"/>
            <p:cNvPicPr>
              <a:picLocks noChangeAspect="1" noChangeArrowheads="1"/>
            </p:cNvPicPr>
            <p:nvPr/>
          </p:nvPicPr>
          <p:blipFill>
            <a:blip r:embed="rId3" cstate="print"/>
            <a:srcRect/>
            <a:stretch>
              <a:fillRect/>
            </a:stretch>
          </p:blipFill>
          <p:spPr bwMode="auto">
            <a:xfrm>
              <a:off x="2671764" y="3190875"/>
              <a:ext cx="3406268" cy="3400425"/>
            </a:xfrm>
            <a:prstGeom prst="rect">
              <a:avLst/>
            </a:prstGeom>
            <a:noFill/>
            <a:ln w="9525">
              <a:noFill/>
              <a:miter lim="800000"/>
              <a:headEnd/>
              <a:tailEnd/>
            </a:ln>
            <a:effectLst/>
          </p:spPr>
        </p:pic>
        <p:sp>
          <p:nvSpPr>
            <p:cNvPr id="6" name="矩形 5"/>
            <p:cNvSpPr/>
            <p:nvPr/>
          </p:nvSpPr>
          <p:spPr>
            <a:xfrm>
              <a:off x="3524250" y="4057650"/>
              <a:ext cx="1676400" cy="16764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86250" y="4819650"/>
              <a:ext cx="17145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5" name="Picture 3"/>
          <p:cNvPicPr>
            <a:picLocks noChangeAspect="1" noChangeArrowheads="1"/>
          </p:cNvPicPr>
          <p:nvPr/>
        </p:nvPicPr>
        <p:blipFill>
          <a:blip r:embed="rId4" cstate="print"/>
          <a:srcRect/>
          <a:stretch>
            <a:fillRect/>
          </a:stretch>
        </p:blipFill>
        <p:spPr bwMode="auto">
          <a:xfrm>
            <a:off x="1752600" y="2895600"/>
            <a:ext cx="2743200" cy="996950"/>
          </a:xfrm>
          <a:prstGeom prst="rect">
            <a:avLst/>
          </a:prstGeom>
          <a:noFill/>
          <a:ln w="9525">
            <a:noFill/>
            <a:miter lim="800000"/>
            <a:headEnd/>
            <a:tailEnd/>
          </a:ln>
          <a:effectLst/>
        </p:spPr>
      </p:pic>
      <p:cxnSp>
        <p:nvCxnSpPr>
          <p:cNvPr id="10" name="Straight Arrow Connector 9"/>
          <p:cNvCxnSpPr/>
          <p:nvPr/>
        </p:nvCxnSpPr>
        <p:spPr>
          <a:xfrm>
            <a:off x="5867400" y="3048000"/>
            <a:ext cx="2971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29003" y="2362597"/>
            <a:ext cx="13723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934075" y="1828799"/>
            <a:ext cx="2762250" cy="1216173"/>
          </a:xfrm>
          <a:custGeom>
            <a:avLst/>
            <a:gdLst>
              <a:gd name="connsiteX0" fmla="*/ 0 w 2762250"/>
              <a:gd name="connsiteY0" fmla="*/ 1238250 h 1262063"/>
              <a:gd name="connsiteX1" fmla="*/ 847725 w 2762250"/>
              <a:gd name="connsiteY1" fmla="*/ 1085850 h 1262063"/>
              <a:gd name="connsiteX2" fmla="*/ 1181100 w 2762250"/>
              <a:gd name="connsiteY2" fmla="*/ 180975 h 1262063"/>
              <a:gd name="connsiteX3" fmla="*/ 1381125 w 2762250"/>
              <a:gd name="connsiteY3" fmla="*/ 76200 h 1262063"/>
              <a:gd name="connsiteX4" fmla="*/ 1543050 w 2762250"/>
              <a:gd name="connsiteY4" fmla="*/ 152400 h 1262063"/>
              <a:gd name="connsiteX5" fmla="*/ 1771650 w 2762250"/>
              <a:gd name="connsiteY5" fmla="*/ 990600 h 1262063"/>
              <a:gd name="connsiteX6" fmla="*/ 2762250 w 2762250"/>
              <a:gd name="connsiteY6" fmla="*/ 1247775 h 1262063"/>
              <a:gd name="connsiteX0" fmla="*/ 0 w 2762250"/>
              <a:gd name="connsiteY0" fmla="*/ 1225550 h 1249363"/>
              <a:gd name="connsiteX1" fmla="*/ 847725 w 2762250"/>
              <a:gd name="connsiteY1" fmla="*/ 1073150 h 1249363"/>
              <a:gd name="connsiteX2" fmla="*/ 1181100 w 2762250"/>
              <a:gd name="connsiteY2" fmla="*/ 168275 h 1249363"/>
              <a:gd name="connsiteX3" fmla="*/ 1381125 w 2762250"/>
              <a:gd name="connsiteY3" fmla="*/ 63500 h 1249363"/>
              <a:gd name="connsiteX4" fmla="*/ 1533525 w 2762250"/>
              <a:gd name="connsiteY4" fmla="*/ 263525 h 1249363"/>
              <a:gd name="connsiteX5" fmla="*/ 1771650 w 2762250"/>
              <a:gd name="connsiteY5" fmla="*/ 977900 h 1249363"/>
              <a:gd name="connsiteX6" fmla="*/ 2762250 w 2762250"/>
              <a:gd name="connsiteY6" fmla="*/ 1235075 h 1249363"/>
              <a:gd name="connsiteX0" fmla="*/ 0 w 2762250"/>
              <a:gd name="connsiteY0" fmla="*/ 1162050 h 1173956"/>
              <a:gd name="connsiteX1" fmla="*/ 847725 w 2762250"/>
              <a:gd name="connsiteY1" fmla="*/ 1009650 h 1173956"/>
              <a:gd name="connsiteX2" fmla="*/ 1228725 w 2762250"/>
              <a:gd name="connsiteY2" fmla="*/ 200025 h 1173956"/>
              <a:gd name="connsiteX3" fmla="*/ 1381125 w 2762250"/>
              <a:gd name="connsiteY3" fmla="*/ 0 h 1173956"/>
              <a:gd name="connsiteX4" fmla="*/ 1533525 w 2762250"/>
              <a:gd name="connsiteY4" fmla="*/ 200025 h 1173956"/>
              <a:gd name="connsiteX5" fmla="*/ 1771650 w 2762250"/>
              <a:gd name="connsiteY5" fmla="*/ 914400 h 1173956"/>
              <a:gd name="connsiteX6" fmla="*/ 2762250 w 2762250"/>
              <a:gd name="connsiteY6" fmla="*/ 1171575 h 1173956"/>
              <a:gd name="connsiteX0" fmla="*/ 0 w 2762250"/>
              <a:gd name="connsiteY0" fmla="*/ 1190625 h 1202531"/>
              <a:gd name="connsiteX1" fmla="*/ 847725 w 2762250"/>
              <a:gd name="connsiteY1" fmla="*/ 1038225 h 1202531"/>
              <a:gd name="connsiteX2" fmla="*/ 1228725 w 2762250"/>
              <a:gd name="connsiteY2" fmla="*/ 228600 h 1202531"/>
              <a:gd name="connsiteX3" fmla="*/ 1381125 w 2762250"/>
              <a:gd name="connsiteY3" fmla="*/ 28575 h 1202531"/>
              <a:gd name="connsiteX4" fmla="*/ 1533525 w 2762250"/>
              <a:gd name="connsiteY4" fmla="*/ 152400 h 1202531"/>
              <a:gd name="connsiteX5" fmla="*/ 1771650 w 2762250"/>
              <a:gd name="connsiteY5" fmla="*/ 942975 h 1202531"/>
              <a:gd name="connsiteX6" fmla="*/ 2762250 w 2762250"/>
              <a:gd name="connsiteY6" fmla="*/ 1200150 h 1202531"/>
              <a:gd name="connsiteX0" fmla="*/ 0 w 2762250"/>
              <a:gd name="connsiteY0" fmla="*/ 1206499 h 1227136"/>
              <a:gd name="connsiteX1" fmla="*/ 847725 w 2762250"/>
              <a:gd name="connsiteY1" fmla="*/ 1054099 h 1227136"/>
              <a:gd name="connsiteX2" fmla="*/ 1228725 w 2762250"/>
              <a:gd name="connsiteY2" fmla="*/ 168275 h 1227136"/>
              <a:gd name="connsiteX3" fmla="*/ 1381125 w 2762250"/>
              <a:gd name="connsiteY3" fmla="*/ 44449 h 1227136"/>
              <a:gd name="connsiteX4" fmla="*/ 1533525 w 2762250"/>
              <a:gd name="connsiteY4" fmla="*/ 168274 h 1227136"/>
              <a:gd name="connsiteX5" fmla="*/ 1771650 w 2762250"/>
              <a:gd name="connsiteY5" fmla="*/ 958849 h 1227136"/>
              <a:gd name="connsiteX6" fmla="*/ 2762250 w 2762250"/>
              <a:gd name="connsiteY6" fmla="*/ 1216024 h 1227136"/>
              <a:gd name="connsiteX0" fmla="*/ 0 w 2762250"/>
              <a:gd name="connsiteY0" fmla="*/ 1190625 h 1202531"/>
              <a:gd name="connsiteX1" fmla="*/ 923925 w 2762250"/>
              <a:gd name="connsiteY1" fmla="*/ 914400 h 1202531"/>
              <a:gd name="connsiteX2" fmla="*/ 1228725 w 2762250"/>
              <a:gd name="connsiteY2" fmla="*/ 152401 h 1202531"/>
              <a:gd name="connsiteX3" fmla="*/ 1381125 w 2762250"/>
              <a:gd name="connsiteY3" fmla="*/ 28575 h 1202531"/>
              <a:gd name="connsiteX4" fmla="*/ 1533525 w 2762250"/>
              <a:gd name="connsiteY4" fmla="*/ 152400 h 1202531"/>
              <a:gd name="connsiteX5" fmla="*/ 1771650 w 2762250"/>
              <a:gd name="connsiteY5" fmla="*/ 942975 h 1202531"/>
              <a:gd name="connsiteX6" fmla="*/ 2762250 w 2762250"/>
              <a:gd name="connsiteY6" fmla="*/ 1200150 h 1202531"/>
              <a:gd name="connsiteX0" fmla="*/ 0 w 2762250"/>
              <a:gd name="connsiteY0" fmla="*/ 1185863 h 1197769"/>
              <a:gd name="connsiteX1" fmla="*/ 923925 w 2762250"/>
              <a:gd name="connsiteY1" fmla="*/ 909638 h 1197769"/>
              <a:gd name="connsiteX2" fmla="*/ 1228725 w 2762250"/>
              <a:gd name="connsiteY2" fmla="*/ 147639 h 1197769"/>
              <a:gd name="connsiteX3" fmla="*/ 1381125 w 2762250"/>
              <a:gd name="connsiteY3" fmla="*/ 23813 h 1197769"/>
              <a:gd name="connsiteX4" fmla="*/ 1533525 w 2762250"/>
              <a:gd name="connsiteY4" fmla="*/ 147638 h 1197769"/>
              <a:gd name="connsiteX5" fmla="*/ 1990725 w 2762250"/>
              <a:gd name="connsiteY5" fmla="*/ 909639 h 1197769"/>
              <a:gd name="connsiteX6" fmla="*/ 2762250 w 2762250"/>
              <a:gd name="connsiteY6" fmla="*/ 1195388 h 1197769"/>
              <a:gd name="connsiteX0" fmla="*/ 0 w 2762250"/>
              <a:gd name="connsiteY0" fmla="*/ 1185863 h 1197769"/>
              <a:gd name="connsiteX1" fmla="*/ 771525 w 2762250"/>
              <a:gd name="connsiteY1" fmla="*/ 833439 h 1197769"/>
              <a:gd name="connsiteX2" fmla="*/ 1228725 w 2762250"/>
              <a:gd name="connsiteY2" fmla="*/ 147639 h 1197769"/>
              <a:gd name="connsiteX3" fmla="*/ 1381125 w 2762250"/>
              <a:gd name="connsiteY3" fmla="*/ 23813 h 1197769"/>
              <a:gd name="connsiteX4" fmla="*/ 1533525 w 2762250"/>
              <a:gd name="connsiteY4" fmla="*/ 147638 h 1197769"/>
              <a:gd name="connsiteX5" fmla="*/ 1990725 w 2762250"/>
              <a:gd name="connsiteY5" fmla="*/ 909639 h 1197769"/>
              <a:gd name="connsiteX6" fmla="*/ 2762250 w 2762250"/>
              <a:gd name="connsiteY6" fmla="*/ 1195388 h 1197769"/>
              <a:gd name="connsiteX0" fmla="*/ 0 w 2762250"/>
              <a:gd name="connsiteY0" fmla="*/ 1185863 h 1197769"/>
              <a:gd name="connsiteX1" fmla="*/ 771525 w 2762250"/>
              <a:gd name="connsiteY1" fmla="*/ 833439 h 1197769"/>
              <a:gd name="connsiteX2" fmla="*/ 1152525 w 2762250"/>
              <a:gd name="connsiteY2" fmla="*/ 147639 h 1197769"/>
              <a:gd name="connsiteX3" fmla="*/ 1381125 w 2762250"/>
              <a:gd name="connsiteY3" fmla="*/ 23813 h 1197769"/>
              <a:gd name="connsiteX4" fmla="*/ 1533525 w 2762250"/>
              <a:gd name="connsiteY4" fmla="*/ 147638 h 1197769"/>
              <a:gd name="connsiteX5" fmla="*/ 1990725 w 2762250"/>
              <a:gd name="connsiteY5" fmla="*/ 909639 h 1197769"/>
              <a:gd name="connsiteX6" fmla="*/ 2762250 w 2762250"/>
              <a:gd name="connsiteY6" fmla="*/ 1195388 h 1197769"/>
              <a:gd name="connsiteX0" fmla="*/ 0 w 2762250"/>
              <a:gd name="connsiteY0" fmla="*/ 1185862 h 1197768"/>
              <a:gd name="connsiteX1" fmla="*/ 771525 w 2762250"/>
              <a:gd name="connsiteY1" fmla="*/ 833438 h 1197768"/>
              <a:gd name="connsiteX2" fmla="*/ 1152525 w 2762250"/>
              <a:gd name="connsiteY2" fmla="*/ 147638 h 1197768"/>
              <a:gd name="connsiteX3" fmla="*/ 1381125 w 2762250"/>
              <a:gd name="connsiteY3" fmla="*/ 23812 h 1197768"/>
              <a:gd name="connsiteX4" fmla="*/ 1609725 w 2762250"/>
              <a:gd name="connsiteY4" fmla="*/ 147638 h 1197768"/>
              <a:gd name="connsiteX5" fmla="*/ 1990725 w 2762250"/>
              <a:gd name="connsiteY5" fmla="*/ 909638 h 1197768"/>
              <a:gd name="connsiteX6" fmla="*/ 2762250 w 2762250"/>
              <a:gd name="connsiteY6" fmla="*/ 1195387 h 1197768"/>
              <a:gd name="connsiteX0" fmla="*/ 0 w 2762250"/>
              <a:gd name="connsiteY0" fmla="*/ 1173162 h 1185068"/>
              <a:gd name="connsiteX1" fmla="*/ 771525 w 2762250"/>
              <a:gd name="connsiteY1" fmla="*/ 820738 h 1185068"/>
              <a:gd name="connsiteX2" fmla="*/ 1152525 w 2762250"/>
              <a:gd name="connsiteY2" fmla="*/ 134938 h 1185068"/>
              <a:gd name="connsiteX3" fmla="*/ 1381125 w 2762250"/>
              <a:gd name="connsiteY3" fmla="*/ 11112 h 1185068"/>
              <a:gd name="connsiteX4" fmla="*/ 1609725 w 2762250"/>
              <a:gd name="connsiteY4" fmla="*/ 134938 h 1185068"/>
              <a:gd name="connsiteX5" fmla="*/ 1990725 w 2762250"/>
              <a:gd name="connsiteY5" fmla="*/ 896938 h 1185068"/>
              <a:gd name="connsiteX6" fmla="*/ 2762250 w 2762250"/>
              <a:gd name="connsiteY6" fmla="*/ 1182687 h 1185068"/>
              <a:gd name="connsiteX0" fmla="*/ 0 w 2762250"/>
              <a:gd name="connsiteY0" fmla="*/ 1162050 h 1173956"/>
              <a:gd name="connsiteX1" fmla="*/ 771525 w 2762250"/>
              <a:gd name="connsiteY1" fmla="*/ 809626 h 1173956"/>
              <a:gd name="connsiteX2" fmla="*/ 1152525 w 2762250"/>
              <a:gd name="connsiteY2" fmla="*/ 123826 h 1173956"/>
              <a:gd name="connsiteX3" fmla="*/ 1381125 w 2762250"/>
              <a:gd name="connsiteY3" fmla="*/ 0 h 1173956"/>
              <a:gd name="connsiteX4" fmla="*/ 1609725 w 2762250"/>
              <a:gd name="connsiteY4" fmla="*/ 123826 h 1173956"/>
              <a:gd name="connsiteX5" fmla="*/ 1990725 w 2762250"/>
              <a:gd name="connsiteY5" fmla="*/ 885826 h 1173956"/>
              <a:gd name="connsiteX6" fmla="*/ 2762250 w 2762250"/>
              <a:gd name="connsiteY6" fmla="*/ 1171575 h 1173956"/>
              <a:gd name="connsiteX0" fmla="*/ 0 w 2762250"/>
              <a:gd name="connsiteY0" fmla="*/ 1174410 h 1186316"/>
              <a:gd name="connsiteX1" fmla="*/ 771525 w 2762250"/>
              <a:gd name="connsiteY1" fmla="*/ 821986 h 1186316"/>
              <a:gd name="connsiteX2" fmla="*/ 1152525 w 2762250"/>
              <a:gd name="connsiteY2" fmla="*/ 136186 h 1186316"/>
              <a:gd name="connsiteX3" fmla="*/ 1381125 w 2762250"/>
              <a:gd name="connsiteY3" fmla="*/ 12360 h 1186316"/>
              <a:gd name="connsiteX4" fmla="*/ 1609725 w 2762250"/>
              <a:gd name="connsiteY4" fmla="*/ 136186 h 1186316"/>
              <a:gd name="connsiteX5" fmla="*/ 1990725 w 2762250"/>
              <a:gd name="connsiteY5" fmla="*/ 898186 h 1186316"/>
              <a:gd name="connsiteX6" fmla="*/ 2762250 w 2762250"/>
              <a:gd name="connsiteY6" fmla="*/ 1183935 h 1186316"/>
              <a:gd name="connsiteX0" fmla="*/ 0 w 2762250"/>
              <a:gd name="connsiteY0" fmla="*/ 1174411 h 1186317"/>
              <a:gd name="connsiteX1" fmla="*/ 771525 w 2762250"/>
              <a:gd name="connsiteY1" fmla="*/ 821987 h 1186317"/>
              <a:gd name="connsiteX2" fmla="*/ 1152525 w 2762250"/>
              <a:gd name="connsiteY2" fmla="*/ 136186 h 1186317"/>
              <a:gd name="connsiteX3" fmla="*/ 1381125 w 2762250"/>
              <a:gd name="connsiteY3" fmla="*/ 12361 h 1186317"/>
              <a:gd name="connsiteX4" fmla="*/ 1609725 w 2762250"/>
              <a:gd name="connsiteY4" fmla="*/ 136187 h 1186317"/>
              <a:gd name="connsiteX5" fmla="*/ 1990725 w 2762250"/>
              <a:gd name="connsiteY5" fmla="*/ 898187 h 1186317"/>
              <a:gd name="connsiteX6" fmla="*/ 2762250 w 2762250"/>
              <a:gd name="connsiteY6" fmla="*/ 1183936 h 1186317"/>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9144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9144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9144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8382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2066925 w 2762250"/>
              <a:gd name="connsiteY5" fmla="*/ 8382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8382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8382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838200 h 1202530"/>
              <a:gd name="connsiteX6" fmla="*/ 2762250 w 2762250"/>
              <a:gd name="connsiteY6" fmla="*/ 1200149 h 1202530"/>
              <a:gd name="connsiteX0" fmla="*/ 0 w 2762250"/>
              <a:gd name="connsiteY0" fmla="*/ 1190624 h 1202530"/>
              <a:gd name="connsiteX1" fmla="*/ 771525 w 2762250"/>
              <a:gd name="connsiteY1" fmla="*/ 838200 h 1202530"/>
              <a:gd name="connsiteX2" fmla="*/ 1152525 w 2762250"/>
              <a:gd name="connsiteY2" fmla="*/ 152399 h 1202530"/>
              <a:gd name="connsiteX3" fmla="*/ 1381125 w 2762250"/>
              <a:gd name="connsiteY3" fmla="*/ 0 h 1202530"/>
              <a:gd name="connsiteX4" fmla="*/ 1609725 w 2762250"/>
              <a:gd name="connsiteY4" fmla="*/ 152400 h 1202530"/>
              <a:gd name="connsiteX5" fmla="*/ 1990725 w 2762250"/>
              <a:gd name="connsiteY5" fmla="*/ 838200 h 1202530"/>
              <a:gd name="connsiteX6" fmla="*/ 2762250 w 2762250"/>
              <a:gd name="connsiteY6" fmla="*/ 1200149 h 1202530"/>
              <a:gd name="connsiteX0" fmla="*/ 0 w 2762250"/>
              <a:gd name="connsiteY0" fmla="*/ 1190624 h 1200149"/>
              <a:gd name="connsiteX1" fmla="*/ 771525 w 2762250"/>
              <a:gd name="connsiteY1" fmla="*/ 838200 h 1200149"/>
              <a:gd name="connsiteX2" fmla="*/ 1152525 w 2762250"/>
              <a:gd name="connsiteY2" fmla="*/ 152399 h 1200149"/>
              <a:gd name="connsiteX3" fmla="*/ 1381125 w 2762250"/>
              <a:gd name="connsiteY3" fmla="*/ 0 h 1200149"/>
              <a:gd name="connsiteX4" fmla="*/ 1609725 w 2762250"/>
              <a:gd name="connsiteY4" fmla="*/ 152400 h 1200149"/>
              <a:gd name="connsiteX5" fmla="*/ 1990725 w 2762250"/>
              <a:gd name="connsiteY5" fmla="*/ 838200 h 1200149"/>
              <a:gd name="connsiteX6" fmla="*/ 2762250 w 2762250"/>
              <a:gd name="connsiteY6" fmla="*/ 1200149 h 1200149"/>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 name="connsiteX0" fmla="*/ 0 w 2762250"/>
              <a:gd name="connsiteY0" fmla="*/ 1190624 h 1216173"/>
              <a:gd name="connsiteX1" fmla="*/ 771525 w 2762250"/>
              <a:gd name="connsiteY1" fmla="*/ 838200 h 1216173"/>
              <a:gd name="connsiteX2" fmla="*/ 1152525 w 2762250"/>
              <a:gd name="connsiteY2" fmla="*/ 152399 h 1216173"/>
              <a:gd name="connsiteX3" fmla="*/ 1381125 w 2762250"/>
              <a:gd name="connsiteY3" fmla="*/ 0 h 1216173"/>
              <a:gd name="connsiteX4" fmla="*/ 1609725 w 2762250"/>
              <a:gd name="connsiteY4" fmla="*/ 152400 h 1216173"/>
              <a:gd name="connsiteX5" fmla="*/ 1990725 w 2762250"/>
              <a:gd name="connsiteY5" fmla="*/ 838200 h 1216173"/>
              <a:gd name="connsiteX6" fmla="*/ 2762250 w 2762250"/>
              <a:gd name="connsiteY6" fmla="*/ 1200149 h 12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0" h="1216173">
                <a:moveTo>
                  <a:pt x="0" y="1190624"/>
                </a:moveTo>
                <a:cubicBezTo>
                  <a:pt x="362706" y="1216173"/>
                  <a:pt x="570786" y="1058821"/>
                  <a:pt x="771525" y="838200"/>
                </a:cubicBezTo>
                <a:cubicBezTo>
                  <a:pt x="963613" y="665163"/>
                  <a:pt x="1050925" y="287337"/>
                  <a:pt x="1152525" y="152399"/>
                </a:cubicBezTo>
                <a:cubicBezTo>
                  <a:pt x="1257286" y="241"/>
                  <a:pt x="1304925" y="0"/>
                  <a:pt x="1381125" y="0"/>
                </a:cubicBezTo>
                <a:cubicBezTo>
                  <a:pt x="1457325" y="0"/>
                  <a:pt x="1527425" y="21358"/>
                  <a:pt x="1609725" y="152400"/>
                </a:cubicBezTo>
                <a:cubicBezTo>
                  <a:pt x="1711325" y="300038"/>
                  <a:pt x="1805292" y="639284"/>
                  <a:pt x="1990725" y="838200"/>
                </a:cubicBezTo>
                <a:cubicBezTo>
                  <a:pt x="2215089" y="1084366"/>
                  <a:pt x="2351739" y="1215012"/>
                  <a:pt x="2762250" y="120014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9" name="Straight Connector 18"/>
          <p:cNvCxnSpPr/>
          <p:nvPr/>
        </p:nvCxnSpPr>
        <p:spPr>
          <a:xfrm rot="5400000" flipH="1" flipV="1">
            <a:off x="6579465" y="300657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962900" y="300990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8648700" y="300990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5888089" y="300657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灯片编号占位符 16"/>
          <p:cNvSpPr>
            <a:spLocks noGrp="1"/>
          </p:cNvSpPr>
          <p:nvPr>
            <p:ph type="sldNum" sz="quarter" idx="12"/>
          </p:nvPr>
        </p:nvSpPr>
        <p:spPr/>
        <p:txBody>
          <a:bodyPr/>
          <a:lstStyle/>
          <a:p>
            <a:fld id="{B67EA04F-4B6A-4B6F-A066-13947061CA22}" type="slidenum">
              <a:rPr lang="zh-CN" altLang="en-US" smtClean="0"/>
              <a:pPr/>
              <a:t>4</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Accelerating Supersampling</a:t>
            </a:r>
            <a:endParaRPr lang="zh-CN" altLang="en-US" dirty="0"/>
          </a:p>
        </p:txBody>
      </p:sp>
      <p:sp>
        <p:nvSpPr>
          <p:cNvPr id="3" name="内容占位符 2"/>
          <p:cNvSpPr>
            <a:spLocks noGrp="1"/>
          </p:cNvSpPr>
          <p:nvPr>
            <p:ph idx="1"/>
          </p:nvPr>
        </p:nvSpPr>
        <p:spPr/>
        <p:txBody>
          <a:bodyPr/>
          <a:lstStyle/>
          <a:p>
            <a:r>
              <a:rPr lang="en-US" altLang="zh-CN" dirty="0" smtClean="0"/>
              <a:t>Shading functions usually vary slowly over time</a:t>
            </a:r>
          </a:p>
          <a:p>
            <a:r>
              <a:rPr lang="en-US" altLang="zh-CN" dirty="0" smtClean="0"/>
              <a:t>Reuse samples from previous frames</a:t>
            </a:r>
          </a:p>
          <a:p>
            <a:pPr lvl="1"/>
            <a:r>
              <a:rPr lang="en-US" altLang="zh-CN" dirty="0" smtClean="0"/>
              <a:t>Reprojection</a:t>
            </a:r>
          </a:p>
          <a:p>
            <a:pPr lvl="1"/>
            <a:r>
              <a:rPr lang="en-US" altLang="zh-CN" dirty="0" smtClean="0"/>
              <a:t>Generate only one sample every frame</a:t>
            </a:r>
            <a:endParaRPr lang="zh-CN" altLang="en-US" dirty="0"/>
          </a:p>
        </p:txBody>
      </p:sp>
      <p:sp>
        <p:nvSpPr>
          <p:cNvPr id="4" name="矩形 3"/>
          <p:cNvSpPr/>
          <p:nvPr/>
        </p:nvSpPr>
        <p:spPr>
          <a:xfrm>
            <a:off x="723900" y="3962400"/>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552700" y="3962400"/>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49655" y="424053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65120" y="421005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84270" y="48082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89120" y="3962400"/>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701540" y="421005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20690" y="480822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953000" y="510540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132320" y="3962400"/>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444740" y="421005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263890" y="480822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04760" y="489966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353300" y="471678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696200" y="453390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263890" y="424053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879080" y="480822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70520" y="396240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263890" y="528828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261860" y="528828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79080" y="519684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061960" y="453390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03920" y="4533900"/>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曲线连接符 27"/>
          <p:cNvCxnSpPr>
            <a:stCxn id="6" idx="0"/>
            <a:endCxn id="7" idx="0"/>
          </p:cNvCxnSpPr>
          <p:nvPr/>
        </p:nvCxnSpPr>
        <p:spPr>
          <a:xfrm rot="5400000" flipH="1" flipV="1">
            <a:off x="2033587" y="3317558"/>
            <a:ext cx="30480" cy="1815465"/>
          </a:xfrm>
          <a:prstGeom prst="curvedConnector3">
            <a:avLst>
              <a:gd name="adj1" fmla="val 222500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2" name="曲线连接符 31"/>
          <p:cNvCxnSpPr/>
          <p:nvPr/>
        </p:nvCxnSpPr>
        <p:spPr>
          <a:xfrm rot="5400000" flipH="1" flipV="1">
            <a:off x="4702493" y="3908107"/>
            <a:ext cx="30480" cy="1815465"/>
          </a:xfrm>
          <a:prstGeom prst="curvedConnector3">
            <a:avLst>
              <a:gd name="adj1" fmla="val 143811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33" name="曲线连接符 32"/>
          <p:cNvCxnSpPr>
            <a:stCxn id="7" idx="7"/>
            <a:endCxn id="10" idx="1"/>
          </p:cNvCxnSpPr>
          <p:nvPr/>
        </p:nvCxnSpPr>
        <p:spPr>
          <a:xfrm rot="5400000" flipH="1" flipV="1">
            <a:off x="3874770" y="3383280"/>
            <a:ext cx="1588" cy="1707104"/>
          </a:xfrm>
          <a:prstGeom prst="curvedConnector3">
            <a:avLst>
              <a:gd name="adj1" fmla="val 3968112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49655" y="5574268"/>
            <a:ext cx="946156" cy="369332"/>
          </a:xfrm>
          <a:prstGeom prst="rect">
            <a:avLst/>
          </a:prstGeom>
          <a:noFill/>
          <a:effectLst>
            <a:outerShdw blurRad="50800" dist="12700" dir="5400000" algn="t" rotWithShape="0">
              <a:schemeClr val="bg1">
                <a:lumMod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1</a:t>
            </a:r>
            <a:endParaRPr lang="zh-CN" altLang="en-US" dirty="0">
              <a:solidFill>
                <a:schemeClr val="tx1">
                  <a:lumMod val="85000"/>
                  <a:lumOff val="15000"/>
                </a:schemeClr>
              </a:solidFill>
              <a:latin typeface="Calibri" pitchFamily="34" charset="0"/>
              <a:cs typeface="Calibri" pitchFamily="34" charset="0"/>
            </a:endParaRPr>
          </a:p>
        </p:txBody>
      </p:sp>
      <p:sp>
        <p:nvSpPr>
          <p:cNvPr id="38" name="TextBox 37"/>
          <p:cNvSpPr txBox="1"/>
          <p:nvPr/>
        </p:nvSpPr>
        <p:spPr>
          <a:xfrm>
            <a:off x="2901944" y="5574268"/>
            <a:ext cx="946156" cy="369332"/>
          </a:xfrm>
          <a:prstGeom prst="rect">
            <a:avLst/>
          </a:prstGeom>
          <a:noFill/>
          <a:effectLst>
            <a:outerShdw blurRad="50800" dist="12700" dir="5400000" algn="t" rotWithShape="0">
              <a:schemeClr val="bg1">
                <a:lumMod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2</a:t>
            </a:r>
            <a:endParaRPr lang="zh-CN" altLang="en-US" dirty="0">
              <a:solidFill>
                <a:schemeClr val="tx1">
                  <a:lumMod val="85000"/>
                  <a:lumOff val="15000"/>
                </a:schemeClr>
              </a:solidFill>
              <a:latin typeface="Calibri" pitchFamily="34" charset="0"/>
              <a:cs typeface="Calibri" pitchFamily="34" charset="0"/>
            </a:endParaRPr>
          </a:p>
        </p:txBody>
      </p:sp>
      <p:sp>
        <p:nvSpPr>
          <p:cNvPr id="39" name="TextBox 38"/>
          <p:cNvSpPr txBox="1"/>
          <p:nvPr/>
        </p:nvSpPr>
        <p:spPr>
          <a:xfrm>
            <a:off x="4701540" y="5574268"/>
            <a:ext cx="946156" cy="369332"/>
          </a:xfrm>
          <a:prstGeom prst="rect">
            <a:avLst/>
          </a:prstGeom>
          <a:noFill/>
          <a:effectLst>
            <a:outerShdw blurRad="50800" dist="12700" dir="5400000" algn="t" rotWithShape="0">
              <a:schemeClr val="bg1">
                <a:lumMod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3</a:t>
            </a:r>
            <a:endParaRPr lang="zh-CN" altLang="en-US" dirty="0">
              <a:solidFill>
                <a:schemeClr val="tx1">
                  <a:lumMod val="85000"/>
                  <a:lumOff val="15000"/>
                </a:schemeClr>
              </a:solidFill>
              <a:latin typeface="Calibri" pitchFamily="34" charset="0"/>
              <a:cs typeface="Calibri" pitchFamily="34" charset="0"/>
            </a:endParaRPr>
          </a:p>
        </p:txBody>
      </p:sp>
      <p:sp>
        <p:nvSpPr>
          <p:cNvPr id="40" name="TextBox 39"/>
          <p:cNvSpPr txBox="1"/>
          <p:nvPr/>
        </p:nvSpPr>
        <p:spPr>
          <a:xfrm>
            <a:off x="7497442" y="5574268"/>
            <a:ext cx="906082" cy="369332"/>
          </a:xfrm>
          <a:prstGeom prst="rect">
            <a:avLst/>
          </a:prstGeom>
          <a:noFill/>
          <a:effectLst>
            <a:outerShdw blurRad="50800" dist="12700" dir="5400000" algn="t" rotWithShape="0">
              <a:schemeClr val="bg1">
                <a:lumMod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endParaRPr lang="zh-CN" altLang="en-US" i="1" dirty="0">
              <a:solidFill>
                <a:schemeClr val="tx1">
                  <a:lumMod val="85000"/>
                  <a:lumOff val="15000"/>
                </a:schemeClr>
              </a:solidFill>
              <a:latin typeface="Calibri" pitchFamily="34" charset="0"/>
              <a:cs typeface="Calibri" pitchFamily="34" charset="0"/>
            </a:endParaRPr>
          </a:p>
        </p:txBody>
      </p:sp>
      <p:sp>
        <p:nvSpPr>
          <p:cNvPr id="41" name="TextBox 40"/>
          <p:cNvSpPr txBox="1"/>
          <p:nvPr/>
        </p:nvSpPr>
        <p:spPr>
          <a:xfrm>
            <a:off x="6096000" y="4191000"/>
            <a:ext cx="893193" cy="707886"/>
          </a:xfrm>
          <a:prstGeom prst="rect">
            <a:avLst/>
          </a:prstGeom>
          <a:noFill/>
        </p:spPr>
        <p:txBody>
          <a:bodyPr wrap="none" rtlCol="0">
            <a:spAutoFit/>
          </a:bodyPr>
          <a:lstStyle/>
          <a:p>
            <a:r>
              <a:rPr lang="en-US" altLang="zh-CN" sz="4000" dirty="0" smtClean="0"/>
              <a:t>……</a:t>
            </a:r>
            <a:endParaRPr lang="zh-CN" altLang="en-US" sz="4000" dirty="0"/>
          </a:p>
        </p:txBody>
      </p:sp>
      <p:sp>
        <p:nvSpPr>
          <p:cNvPr id="36" name="灯片编号占位符 35"/>
          <p:cNvSpPr>
            <a:spLocks noGrp="1"/>
          </p:cNvSpPr>
          <p:nvPr>
            <p:ph type="sldNum" sz="quarter" idx="12"/>
          </p:nvPr>
        </p:nvSpPr>
        <p:spPr/>
        <p:txBody>
          <a:bodyPr/>
          <a:lstStyle/>
          <a:p>
            <a:fld id="{B67EA04F-4B6A-4B6F-A066-13947061CA22}" type="slidenum">
              <a:rPr lang="zh-CN" altLang="en-US" smtClean="0"/>
              <a:pPr/>
              <a:t>5</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770370" y="4038600"/>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319010" y="4591050"/>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Amortized Supersampling</a:t>
            </a:r>
            <a:endParaRPr lang="zh-CN" altLang="en-US" dirty="0"/>
          </a:p>
        </p:txBody>
      </p:sp>
      <p:sp>
        <p:nvSpPr>
          <p:cNvPr id="3" name="内容占位符 2"/>
          <p:cNvSpPr>
            <a:spLocks noGrp="1"/>
          </p:cNvSpPr>
          <p:nvPr>
            <p:ph idx="1"/>
          </p:nvPr>
        </p:nvSpPr>
        <p:spPr>
          <a:xfrm>
            <a:off x="457200" y="1600200"/>
            <a:ext cx="8458200" cy="4525963"/>
          </a:xfrm>
        </p:spPr>
        <p:txBody>
          <a:bodyPr/>
          <a:lstStyle/>
          <a:p>
            <a:r>
              <a:rPr lang="en-US" altLang="zh-CN" dirty="0" smtClean="0"/>
              <a:t>Cannot afford to store all the samples from history</a:t>
            </a:r>
          </a:p>
          <a:p>
            <a:r>
              <a:rPr lang="en-US" altLang="zh-CN" dirty="0" smtClean="0"/>
              <a:t>Keep only a running accumulated result </a:t>
            </a:r>
          </a:p>
          <a:p>
            <a:pPr lvl="1"/>
            <a:r>
              <a:rPr lang="en-US" altLang="zh-CN" dirty="0" smtClean="0"/>
              <a:t>Update it every frame using exponential smoothing</a:t>
            </a:r>
          </a:p>
        </p:txBody>
      </p:sp>
      <p:sp>
        <p:nvSpPr>
          <p:cNvPr id="4" name="矩形 3"/>
          <p:cNvSpPr/>
          <p:nvPr/>
        </p:nvSpPr>
        <p:spPr>
          <a:xfrm>
            <a:off x="1283970" y="4084003"/>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96390" y="433165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15540" y="492982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04710" y="497173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504950" y="483838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847850" y="465550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415540" y="436213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30730" y="492982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122170" y="408400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415540" y="540988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413510" y="540988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030730" y="531844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13610" y="465550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655570" y="4655503"/>
            <a:ext cx="182880" cy="18288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627120" y="4084003"/>
            <a:ext cx="1554480"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971800" y="4426745"/>
            <a:ext cx="490840" cy="830997"/>
          </a:xfrm>
          <a:prstGeom prst="rect">
            <a:avLst/>
          </a:prstGeom>
          <a:noFill/>
        </p:spPr>
        <p:txBody>
          <a:bodyPr wrap="none" rtlCol="0">
            <a:spAutoFit/>
          </a:bodyPr>
          <a:lstStyle/>
          <a:p>
            <a:r>
              <a:rPr lang="en-US" altLang="zh-CN" sz="4800" dirty="0" smtClean="0"/>
              <a:t>=</a:t>
            </a:r>
            <a:endParaRPr lang="zh-CN" altLang="en-US" sz="4800" dirty="0"/>
          </a:p>
        </p:txBody>
      </p:sp>
      <p:sp>
        <p:nvSpPr>
          <p:cNvPr id="20" name="椭圆 19"/>
          <p:cNvSpPr/>
          <p:nvPr/>
        </p:nvSpPr>
        <p:spPr>
          <a:xfrm>
            <a:off x="4175760" y="46364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92354" y="5638800"/>
            <a:ext cx="1431867" cy="369332"/>
          </a:xfrm>
          <a:prstGeom prst="rect">
            <a:avLst/>
          </a:prstGeom>
          <a:noFill/>
          <a:effectLst>
            <a:outerShdw blurRad="50800" dist="12700" dir="5400000" algn="t" rotWithShape="0">
              <a:schemeClr val="tx1">
                <a:lumMod val="50000"/>
                <a:lumOff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1 ~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-1</a:t>
            </a:r>
            <a:endParaRPr lang="zh-CN" altLang="en-US" dirty="0">
              <a:solidFill>
                <a:schemeClr val="tx1">
                  <a:lumMod val="85000"/>
                  <a:lumOff val="15000"/>
                </a:schemeClr>
              </a:solidFill>
              <a:latin typeface="Calibri" pitchFamily="34" charset="0"/>
              <a:cs typeface="Calibri" pitchFamily="34" charset="0"/>
            </a:endParaRPr>
          </a:p>
        </p:txBody>
      </p:sp>
      <p:sp>
        <p:nvSpPr>
          <p:cNvPr id="24" name="TextBox 23"/>
          <p:cNvSpPr txBox="1"/>
          <p:nvPr/>
        </p:nvSpPr>
        <p:spPr>
          <a:xfrm>
            <a:off x="3886200" y="5645945"/>
            <a:ext cx="1093633" cy="369332"/>
          </a:xfrm>
          <a:prstGeom prst="rect">
            <a:avLst/>
          </a:prstGeom>
          <a:noFill/>
          <a:effectLst>
            <a:outerShdw blurRad="50800" dist="12700" dir="5400000" algn="t" rotWithShape="0">
              <a:schemeClr val="tx1">
                <a:lumMod val="50000"/>
                <a:lumOff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r>
              <a:rPr lang="en-US" altLang="zh-CN" dirty="0" smtClean="0">
                <a:solidFill>
                  <a:schemeClr val="tx1">
                    <a:lumMod val="85000"/>
                    <a:lumOff val="15000"/>
                  </a:schemeClr>
                </a:solidFill>
                <a:latin typeface="Calibri" pitchFamily="34" charset="0"/>
                <a:cs typeface="Calibri" pitchFamily="34" charset="0"/>
              </a:rPr>
              <a:t>-1</a:t>
            </a:r>
            <a:endParaRPr lang="zh-CN" altLang="en-US" dirty="0">
              <a:solidFill>
                <a:schemeClr val="tx1">
                  <a:lumMod val="85000"/>
                  <a:lumOff val="15000"/>
                </a:schemeClr>
              </a:solidFill>
              <a:latin typeface="Calibri" pitchFamily="34" charset="0"/>
              <a:cs typeface="Calibri" pitchFamily="34" charset="0"/>
            </a:endParaRPr>
          </a:p>
        </p:txBody>
      </p:sp>
      <p:sp>
        <p:nvSpPr>
          <p:cNvPr id="25" name="TextBox 24"/>
          <p:cNvSpPr txBox="1"/>
          <p:nvPr/>
        </p:nvSpPr>
        <p:spPr>
          <a:xfrm>
            <a:off x="7010400" y="5569745"/>
            <a:ext cx="906082" cy="369332"/>
          </a:xfrm>
          <a:prstGeom prst="rect">
            <a:avLst/>
          </a:prstGeom>
          <a:noFill/>
          <a:effectLst>
            <a:outerShdw blurRad="50800" dist="12700" dir="5400000" algn="t" rotWithShape="0">
              <a:schemeClr val="tx1">
                <a:lumMod val="50000"/>
                <a:lumOff val="50000"/>
                <a:alpha val="40000"/>
              </a:schemeClr>
            </a:outerShdw>
          </a:effectLst>
        </p:spPr>
        <p:txBody>
          <a:bodyPr wrap="none" rtlCol="0">
            <a:spAutoFit/>
          </a:bodyPr>
          <a:lstStyle/>
          <a:p>
            <a:r>
              <a:rPr lang="en-US" altLang="zh-CN" dirty="0" smtClean="0">
                <a:solidFill>
                  <a:schemeClr val="tx1">
                    <a:lumMod val="85000"/>
                    <a:lumOff val="15000"/>
                  </a:schemeClr>
                </a:solidFill>
                <a:latin typeface="Calibri" pitchFamily="34" charset="0"/>
                <a:cs typeface="Calibri" pitchFamily="34" charset="0"/>
              </a:rPr>
              <a:t>Frame </a:t>
            </a:r>
            <a:r>
              <a:rPr lang="en-US" altLang="zh-CN" i="1" dirty="0" smtClean="0">
                <a:solidFill>
                  <a:schemeClr val="tx1">
                    <a:lumMod val="85000"/>
                    <a:lumOff val="15000"/>
                  </a:schemeClr>
                </a:solidFill>
                <a:latin typeface="Calibri" pitchFamily="34" charset="0"/>
                <a:cs typeface="Calibri" pitchFamily="34" charset="0"/>
              </a:rPr>
              <a:t>t</a:t>
            </a:r>
            <a:endParaRPr lang="zh-CN" altLang="en-US" i="1" dirty="0">
              <a:solidFill>
                <a:schemeClr val="tx1">
                  <a:lumMod val="85000"/>
                  <a:lumOff val="15000"/>
                </a:schemeClr>
              </a:solidFill>
              <a:latin typeface="Calibri" pitchFamily="34" charset="0"/>
              <a:cs typeface="Calibri" pitchFamily="34" charset="0"/>
            </a:endParaRPr>
          </a:p>
        </p:txBody>
      </p:sp>
      <p:cxnSp>
        <p:nvCxnSpPr>
          <p:cNvPr id="26" name="曲线连接符 25"/>
          <p:cNvCxnSpPr>
            <a:stCxn id="20" idx="0"/>
            <a:endCxn id="22" idx="0"/>
          </p:cNvCxnSpPr>
          <p:nvPr/>
        </p:nvCxnSpPr>
        <p:spPr>
          <a:xfrm rot="5400000" flipH="1" flipV="1">
            <a:off x="5953284" y="3042127"/>
            <a:ext cx="45403" cy="3143250"/>
          </a:xfrm>
          <a:prstGeom prst="curvedConnector3">
            <a:avLst>
              <a:gd name="adj1" fmla="val 1274813"/>
            </a:avLst>
          </a:prstGeom>
          <a:ln>
            <a:tailEnd type="stealth" w="lg" len="lg"/>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1447800" y="3124200"/>
            <a:ext cx="5710237" cy="449673"/>
          </a:xfrm>
          <a:prstGeom prst="rect">
            <a:avLst/>
          </a:prstGeom>
          <a:noFill/>
          <a:ln w="9525">
            <a:noFill/>
            <a:miter lim="800000"/>
            <a:headEnd/>
            <a:tailEnd/>
          </a:ln>
          <a:effectLst/>
        </p:spPr>
      </p:pic>
      <p:sp>
        <p:nvSpPr>
          <p:cNvPr id="28" name="Rectangle 27"/>
          <p:cNvSpPr/>
          <p:nvPr/>
        </p:nvSpPr>
        <p:spPr>
          <a:xfrm>
            <a:off x="3152775" y="3124200"/>
            <a:ext cx="657225" cy="4572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p:cNvSpPr/>
          <p:nvPr/>
        </p:nvSpPr>
        <p:spPr>
          <a:xfrm>
            <a:off x="5334000" y="3124200"/>
            <a:ext cx="1828800" cy="457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灯片编号占位符 30"/>
          <p:cNvSpPr>
            <a:spLocks noGrp="1"/>
          </p:cNvSpPr>
          <p:nvPr>
            <p:ph type="sldNum" sz="quarter" idx="12"/>
          </p:nvPr>
        </p:nvSpPr>
        <p:spPr/>
        <p:txBody>
          <a:bodyPr/>
          <a:lstStyle/>
          <a:p>
            <a:fld id="{B67EA04F-4B6A-4B6F-A066-13947061CA22}" type="slidenum">
              <a:rPr lang="zh-CN" altLang="en-US" smtClean="0"/>
              <a:pPr/>
              <a:t>6</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Reverse Reprojection </a:t>
            </a:r>
            <a:r>
              <a:rPr lang="en-US" altLang="zh-CN" baseline="30000" dirty="0" smtClean="0"/>
              <a:t>[Nehab07, Scherzer07]</a:t>
            </a:r>
            <a:endParaRPr lang="zh-CN" altLang="en-US" baseline="30000" dirty="0"/>
          </a:p>
        </p:txBody>
      </p:sp>
      <p:sp>
        <p:nvSpPr>
          <p:cNvPr id="3" name="内容占位符 2"/>
          <p:cNvSpPr>
            <a:spLocks noGrp="1"/>
          </p:cNvSpPr>
          <p:nvPr>
            <p:ph idx="1"/>
          </p:nvPr>
        </p:nvSpPr>
        <p:spPr/>
        <p:txBody>
          <a:bodyPr/>
          <a:lstStyle/>
          <a:p>
            <a:r>
              <a:rPr lang="en-US" altLang="zh-CN" dirty="0" smtClean="0"/>
              <a:t>Compute previous location </a:t>
            </a:r>
            <a:r>
              <a:rPr lang="el-GR" altLang="zh-CN" i="1" dirty="0" smtClean="0">
                <a:latin typeface="Georgia" pitchFamily="18" charset="0"/>
              </a:rPr>
              <a:t>π</a:t>
            </a:r>
            <a:r>
              <a:rPr lang="en-US" altLang="zh-CN" i="1" baseline="-25000" dirty="0" smtClean="0">
                <a:latin typeface="Georgia" pitchFamily="18" charset="0"/>
              </a:rPr>
              <a:t>t</a:t>
            </a:r>
            <a:r>
              <a:rPr lang="en-US" altLang="zh-CN" baseline="-25000" dirty="0" smtClean="0">
                <a:latin typeface="Georgia" pitchFamily="18" charset="0"/>
              </a:rPr>
              <a:t>-1</a:t>
            </a:r>
            <a:r>
              <a:rPr lang="en-US" altLang="zh-CN" dirty="0" smtClean="0">
                <a:latin typeface="Georgia" pitchFamily="18" charset="0"/>
              </a:rPr>
              <a:t>(</a:t>
            </a:r>
            <a:r>
              <a:rPr lang="en-US" altLang="zh-CN" i="1" dirty="0" smtClean="0">
                <a:latin typeface="Georgia" pitchFamily="18" charset="0"/>
              </a:rPr>
              <a:t>p</a:t>
            </a:r>
            <a:r>
              <a:rPr lang="en-US" altLang="zh-CN" dirty="0" smtClean="0">
                <a:latin typeface="Georgia" pitchFamily="18" charset="0"/>
              </a:rPr>
              <a:t>) </a:t>
            </a:r>
            <a:r>
              <a:rPr lang="en-US" altLang="zh-CN" dirty="0" smtClean="0"/>
              <a:t>of point </a:t>
            </a:r>
            <a:r>
              <a:rPr lang="en-US" altLang="zh-CN" i="1" dirty="0" smtClean="0">
                <a:latin typeface="Georgia" pitchFamily="18" charset="0"/>
              </a:rPr>
              <a:t>p</a:t>
            </a:r>
          </a:p>
          <a:p>
            <a:r>
              <a:rPr lang="en-US" altLang="zh-CN" dirty="0" smtClean="0"/>
              <a:t>A bilinear texture fetch for the previous value</a:t>
            </a:r>
          </a:p>
          <a:p>
            <a:pPr lvl="1"/>
            <a:r>
              <a:rPr lang="en-US" altLang="zh-CN" dirty="0" smtClean="0"/>
              <a:t>Check depth for occlusion changes</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1295400" y="2979564"/>
            <a:ext cx="7086600" cy="2979081"/>
          </a:xfrm>
          <a:prstGeom prst="rect">
            <a:avLst/>
          </a:prstGeom>
          <a:noFill/>
          <a:ln w="9525">
            <a:noFill/>
            <a:miter lim="800000"/>
            <a:headEnd/>
            <a:tailEnd/>
          </a:ln>
          <a:effectLst/>
        </p:spPr>
      </p:pic>
      <p:sp>
        <p:nvSpPr>
          <p:cNvPr id="8" name="TextBox 7"/>
          <p:cNvSpPr txBox="1"/>
          <p:nvPr/>
        </p:nvSpPr>
        <p:spPr>
          <a:xfrm>
            <a:off x="6400800" y="3810000"/>
            <a:ext cx="393056" cy="523220"/>
          </a:xfrm>
          <a:prstGeom prst="rect">
            <a:avLst/>
          </a:prstGeom>
          <a:noFill/>
        </p:spPr>
        <p:txBody>
          <a:bodyPr wrap="none" rtlCol="0">
            <a:spAutoFit/>
          </a:bodyPr>
          <a:lstStyle/>
          <a:p>
            <a:r>
              <a:rPr lang="en-US" altLang="zh-CN" sz="2800" i="1" dirty="0" smtClean="0">
                <a:latin typeface="Georgia" pitchFamily="18" charset="0"/>
              </a:rPr>
              <a:t>p</a:t>
            </a:r>
            <a:endParaRPr lang="zh-CN" altLang="en-US" sz="2800" i="1" dirty="0">
              <a:latin typeface="Georgia" pitchFamily="18" charset="0"/>
            </a:endParaRPr>
          </a:p>
        </p:txBody>
      </p:sp>
      <p:sp>
        <p:nvSpPr>
          <p:cNvPr id="9" name="TextBox 8"/>
          <p:cNvSpPr txBox="1"/>
          <p:nvPr/>
        </p:nvSpPr>
        <p:spPr>
          <a:xfrm>
            <a:off x="2514600" y="4038600"/>
            <a:ext cx="1154483" cy="523220"/>
          </a:xfrm>
          <a:prstGeom prst="rect">
            <a:avLst/>
          </a:prstGeom>
          <a:noFill/>
        </p:spPr>
        <p:txBody>
          <a:bodyPr wrap="none" rtlCol="0">
            <a:spAutoFit/>
          </a:bodyPr>
          <a:lstStyle/>
          <a:p>
            <a:r>
              <a:rPr lang="el-GR" altLang="zh-CN" sz="2800" i="1" dirty="0" smtClean="0">
                <a:latin typeface="Georgia" pitchFamily="18" charset="0"/>
              </a:rPr>
              <a:t>π</a:t>
            </a:r>
            <a:r>
              <a:rPr lang="en-US" altLang="zh-CN" sz="2800" i="1" baseline="-25000" dirty="0" smtClean="0">
                <a:latin typeface="Georgia" pitchFamily="18" charset="0"/>
              </a:rPr>
              <a:t>t</a:t>
            </a:r>
            <a:r>
              <a:rPr lang="en-US" altLang="zh-CN" sz="2800" baseline="-25000" dirty="0" smtClean="0">
                <a:latin typeface="Georgia" pitchFamily="18" charset="0"/>
              </a:rPr>
              <a:t>-1</a:t>
            </a:r>
            <a:r>
              <a:rPr lang="en-US" altLang="zh-CN" sz="2800" dirty="0" smtClean="0">
                <a:latin typeface="Georgia" pitchFamily="18" charset="0"/>
              </a:rPr>
              <a:t>(</a:t>
            </a:r>
            <a:r>
              <a:rPr lang="en-US" altLang="zh-CN" sz="2800" i="1" dirty="0" smtClean="0">
                <a:latin typeface="Georgia" pitchFamily="18" charset="0"/>
              </a:rPr>
              <a:t>p</a:t>
            </a:r>
            <a:r>
              <a:rPr lang="en-US" altLang="zh-CN" sz="2800" dirty="0" smtClean="0">
                <a:latin typeface="Georgia" pitchFamily="18" charset="0"/>
              </a:rPr>
              <a:t>)</a:t>
            </a:r>
            <a:endParaRPr lang="zh-CN" altLang="en-US" sz="2800" i="1" dirty="0">
              <a:latin typeface="Georgia" pitchFamily="18" charset="0"/>
            </a:endParaRPr>
          </a:p>
        </p:txBody>
      </p:sp>
      <p:sp>
        <p:nvSpPr>
          <p:cNvPr id="21" name="任意多边形 20"/>
          <p:cNvSpPr/>
          <p:nvPr/>
        </p:nvSpPr>
        <p:spPr>
          <a:xfrm>
            <a:off x="2380343" y="3673324"/>
            <a:ext cx="4049486" cy="680962"/>
          </a:xfrm>
          <a:custGeom>
            <a:avLst/>
            <a:gdLst>
              <a:gd name="connsiteX0" fmla="*/ 4049486 w 4049486"/>
              <a:gd name="connsiteY0" fmla="*/ 764419 h 909562"/>
              <a:gd name="connsiteX1" fmla="*/ 2249714 w 4049486"/>
              <a:gd name="connsiteY1" fmla="*/ 24190 h 909562"/>
              <a:gd name="connsiteX2" fmla="*/ 0 w 4049486"/>
              <a:gd name="connsiteY2" fmla="*/ 909562 h 909562"/>
              <a:gd name="connsiteX0" fmla="*/ 4049486 w 4049486"/>
              <a:gd name="connsiteY0" fmla="*/ 815219 h 960362"/>
              <a:gd name="connsiteX1" fmla="*/ 2249714 w 4049486"/>
              <a:gd name="connsiteY1" fmla="*/ 74990 h 960362"/>
              <a:gd name="connsiteX2" fmla="*/ 1063171 w 4049486"/>
              <a:gd name="connsiteY2" fmla="*/ 365276 h 960362"/>
              <a:gd name="connsiteX3" fmla="*/ 0 w 4049486"/>
              <a:gd name="connsiteY3" fmla="*/ 960362 h 960362"/>
              <a:gd name="connsiteX0" fmla="*/ 4049486 w 4049486"/>
              <a:gd name="connsiteY0" fmla="*/ 815219 h 960362"/>
              <a:gd name="connsiteX1" fmla="*/ 2249714 w 4049486"/>
              <a:gd name="connsiteY1" fmla="*/ 74990 h 960362"/>
              <a:gd name="connsiteX2" fmla="*/ 1063171 w 4049486"/>
              <a:gd name="connsiteY2" fmla="*/ 365276 h 960362"/>
              <a:gd name="connsiteX3" fmla="*/ 0 w 4049486"/>
              <a:gd name="connsiteY3" fmla="*/ 960362 h 960362"/>
              <a:gd name="connsiteX0" fmla="*/ 4049486 w 4049486"/>
              <a:gd name="connsiteY0" fmla="*/ 764419 h 909562"/>
              <a:gd name="connsiteX1" fmla="*/ 2249714 w 4049486"/>
              <a:gd name="connsiteY1" fmla="*/ 24190 h 909562"/>
              <a:gd name="connsiteX2" fmla="*/ 1063171 w 4049486"/>
              <a:gd name="connsiteY2" fmla="*/ 314476 h 909562"/>
              <a:gd name="connsiteX3" fmla="*/ 0 w 4049486"/>
              <a:gd name="connsiteY3" fmla="*/ 909562 h 909562"/>
              <a:gd name="connsiteX0" fmla="*/ 4049486 w 4049486"/>
              <a:gd name="connsiteY0" fmla="*/ 764419 h 909562"/>
              <a:gd name="connsiteX1" fmla="*/ 2249714 w 4049486"/>
              <a:gd name="connsiteY1" fmla="*/ 24190 h 909562"/>
              <a:gd name="connsiteX2" fmla="*/ 0 w 4049486"/>
              <a:gd name="connsiteY2" fmla="*/ 909562 h 909562"/>
              <a:gd name="connsiteX0" fmla="*/ 4049486 w 4049486"/>
              <a:gd name="connsiteY0" fmla="*/ 535819 h 680962"/>
              <a:gd name="connsiteX1" fmla="*/ 1944914 w 4049486"/>
              <a:gd name="connsiteY1" fmla="*/ 24190 h 680962"/>
              <a:gd name="connsiteX2" fmla="*/ 0 w 4049486"/>
              <a:gd name="connsiteY2" fmla="*/ 680962 h 680962"/>
            </a:gdLst>
            <a:ahLst/>
            <a:cxnLst>
              <a:cxn ang="0">
                <a:pos x="connsiteX0" y="connsiteY0"/>
              </a:cxn>
              <a:cxn ang="0">
                <a:pos x="connsiteX1" y="connsiteY1"/>
              </a:cxn>
              <a:cxn ang="0">
                <a:pos x="connsiteX2" y="connsiteY2"/>
              </a:cxn>
            </a:cxnLst>
            <a:rect l="l" t="t" r="r" b="b"/>
            <a:pathLst>
              <a:path w="4049486" h="680962">
                <a:moveTo>
                  <a:pt x="4049486" y="535819"/>
                </a:moveTo>
                <a:cubicBezTo>
                  <a:pt x="3487057" y="153609"/>
                  <a:pt x="2619828" y="0"/>
                  <a:pt x="1944914" y="24190"/>
                </a:cubicBezTo>
                <a:cubicBezTo>
                  <a:pt x="1270000" y="48380"/>
                  <a:pt x="468690" y="496510"/>
                  <a:pt x="0" y="680962"/>
                </a:cubicBezTo>
              </a:path>
            </a:pathLst>
          </a:cu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print"/>
          <a:srcRect/>
          <a:stretch>
            <a:fillRect/>
          </a:stretch>
        </p:blipFill>
        <p:spPr bwMode="auto">
          <a:xfrm>
            <a:off x="7162800" y="2133600"/>
            <a:ext cx="1676400" cy="383069"/>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B67EA04F-4B6A-4B6F-A066-13947061CA22}" type="slidenum">
              <a:rPr lang="zh-CN" altLang="en-US" smtClean="0"/>
              <a:pPr/>
              <a:t>7</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Effect of the smoothing factor </a:t>
            </a:r>
            <a:r>
              <a:rPr lang="el-GR" altLang="zh-CN" dirty="0" smtClean="0"/>
              <a:t>α</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dirty="0" smtClean="0"/>
              <a:t>Larger </a:t>
            </a:r>
            <a:r>
              <a:rPr lang="el-GR" altLang="zh-CN" dirty="0" smtClean="0"/>
              <a:t>α</a:t>
            </a:r>
            <a:r>
              <a:rPr lang="en-US" altLang="zh-CN" dirty="0" smtClean="0"/>
              <a:t>: less history, more aliasing/noise</a:t>
            </a:r>
          </a:p>
          <a:p>
            <a:r>
              <a:rPr lang="en-US" altLang="zh-CN" dirty="0" smtClean="0"/>
              <a:t>Smaller </a:t>
            </a:r>
            <a:r>
              <a:rPr lang="el-GR" altLang="zh-CN" dirty="0" smtClean="0"/>
              <a:t>α</a:t>
            </a:r>
            <a:r>
              <a:rPr lang="en-US" altLang="zh-CN" dirty="0" smtClean="0"/>
              <a:t>: less fresh value, more smoothing</a:t>
            </a:r>
          </a:p>
          <a:p>
            <a:r>
              <a:rPr lang="en-US" altLang="zh-CN" dirty="0" smtClean="0"/>
              <a:t>Equal weight of samples:  </a:t>
            </a:r>
          </a:p>
          <a:p>
            <a:pPr lvl="1"/>
            <a:endParaRPr lang="en-US" altLang="zh-CN" dirty="0"/>
          </a:p>
        </p:txBody>
      </p:sp>
      <p:sp>
        <p:nvSpPr>
          <p:cNvPr id="10" name="矩形 9"/>
          <p:cNvSpPr/>
          <p:nvPr/>
        </p:nvSpPr>
        <p:spPr>
          <a:xfrm>
            <a:off x="5897880" y="4602480"/>
            <a:ext cx="731520" cy="7315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12" name="椭圆 11"/>
          <p:cNvSpPr/>
          <p:nvPr/>
        </p:nvSpPr>
        <p:spPr>
          <a:xfrm>
            <a:off x="6050280" y="5126001"/>
            <a:ext cx="86061" cy="86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grpSp>
        <p:nvGrpSpPr>
          <p:cNvPr id="4" name="组合 17"/>
          <p:cNvGrpSpPr>
            <a:grpSpLocks noChangeAspect="1"/>
          </p:cNvGrpSpPr>
          <p:nvPr/>
        </p:nvGrpSpPr>
        <p:grpSpPr>
          <a:xfrm>
            <a:off x="1295400" y="4038600"/>
            <a:ext cx="731520" cy="731520"/>
            <a:chOff x="1276348" y="4007803"/>
            <a:chExt cx="1554479" cy="1554163"/>
          </a:xfrm>
        </p:grpSpPr>
        <p:sp>
          <p:nvSpPr>
            <p:cNvPr id="13" name="矩形 12"/>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14" name="椭圆 13"/>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grpSp>
      <p:sp>
        <p:nvSpPr>
          <p:cNvPr id="15" name="TextBox 14"/>
          <p:cNvSpPr txBox="1"/>
          <p:nvPr/>
        </p:nvSpPr>
        <p:spPr>
          <a:xfrm>
            <a:off x="1535430" y="5569745"/>
            <a:ext cx="1093633" cy="369332"/>
          </a:xfrm>
          <a:prstGeom prst="rect">
            <a:avLst/>
          </a:prstGeom>
          <a:noFill/>
        </p:spPr>
        <p:txBody>
          <a:bodyPr wrap="none" rtlCol="0">
            <a:spAutoFit/>
          </a:bodyPr>
          <a:lstStyle/>
          <a:p>
            <a:r>
              <a:rPr lang="en-US" altLang="zh-CN" dirty="0" smtClean="0">
                <a:latin typeface="Calibri" pitchFamily="34" charset="0"/>
                <a:cs typeface="Calibri" pitchFamily="34" charset="0"/>
              </a:rPr>
              <a:t>Frame </a:t>
            </a:r>
            <a:r>
              <a:rPr lang="en-US" altLang="zh-CN" i="1" dirty="0" smtClean="0">
                <a:latin typeface="Calibri" pitchFamily="34" charset="0"/>
                <a:cs typeface="Calibri" pitchFamily="34" charset="0"/>
              </a:rPr>
              <a:t>t</a:t>
            </a:r>
            <a:r>
              <a:rPr lang="en-US" altLang="zh-CN" dirty="0" smtClean="0">
                <a:latin typeface="Calibri" pitchFamily="34" charset="0"/>
                <a:cs typeface="Calibri" pitchFamily="34" charset="0"/>
              </a:rPr>
              <a:t>-1</a:t>
            </a:r>
            <a:endParaRPr lang="zh-CN" altLang="en-US" dirty="0">
              <a:latin typeface="Calibri" pitchFamily="34" charset="0"/>
              <a:cs typeface="Calibri" pitchFamily="34" charset="0"/>
            </a:endParaRPr>
          </a:p>
        </p:txBody>
      </p:sp>
      <p:sp>
        <p:nvSpPr>
          <p:cNvPr id="16" name="TextBox 15"/>
          <p:cNvSpPr txBox="1"/>
          <p:nvPr/>
        </p:nvSpPr>
        <p:spPr>
          <a:xfrm>
            <a:off x="5562600" y="5562600"/>
            <a:ext cx="906082" cy="369332"/>
          </a:xfrm>
          <a:prstGeom prst="rect">
            <a:avLst/>
          </a:prstGeom>
          <a:noFill/>
        </p:spPr>
        <p:txBody>
          <a:bodyPr wrap="none" rtlCol="0">
            <a:spAutoFit/>
          </a:bodyPr>
          <a:lstStyle/>
          <a:p>
            <a:r>
              <a:rPr lang="en-US" altLang="zh-CN" dirty="0" smtClean="0">
                <a:latin typeface="Calibri" pitchFamily="34" charset="0"/>
                <a:cs typeface="Calibri" pitchFamily="34" charset="0"/>
              </a:rPr>
              <a:t>Frame </a:t>
            </a:r>
            <a:r>
              <a:rPr lang="en-US" altLang="zh-CN" i="1" dirty="0" smtClean="0">
                <a:latin typeface="Calibri" pitchFamily="34" charset="0"/>
                <a:cs typeface="Calibri" pitchFamily="34" charset="0"/>
              </a:rPr>
              <a:t>t</a:t>
            </a:r>
            <a:endParaRPr lang="zh-CN" altLang="en-US" i="1" dirty="0">
              <a:latin typeface="Calibri" pitchFamily="34" charset="0"/>
              <a:cs typeface="Calibri" pitchFamily="34" charset="0"/>
            </a:endParaRPr>
          </a:p>
        </p:txBody>
      </p:sp>
      <p:grpSp>
        <p:nvGrpSpPr>
          <p:cNvPr id="5" name="组合 24"/>
          <p:cNvGrpSpPr>
            <a:grpSpLocks noChangeAspect="1"/>
          </p:cNvGrpSpPr>
          <p:nvPr/>
        </p:nvGrpSpPr>
        <p:grpSpPr>
          <a:xfrm>
            <a:off x="2057400" y="4038600"/>
            <a:ext cx="731520" cy="731520"/>
            <a:chOff x="1276348" y="4007803"/>
            <a:chExt cx="1554479" cy="1554163"/>
          </a:xfrm>
        </p:grpSpPr>
        <p:sp>
          <p:nvSpPr>
            <p:cNvPr id="26" name="矩形 25"/>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27" name="椭圆 26"/>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grpSp>
      <p:grpSp>
        <p:nvGrpSpPr>
          <p:cNvPr id="6" name="组合 27"/>
          <p:cNvGrpSpPr>
            <a:grpSpLocks noChangeAspect="1"/>
          </p:cNvGrpSpPr>
          <p:nvPr/>
        </p:nvGrpSpPr>
        <p:grpSpPr>
          <a:xfrm>
            <a:off x="1295400" y="4800600"/>
            <a:ext cx="731520" cy="731520"/>
            <a:chOff x="1276348" y="4007803"/>
            <a:chExt cx="1554479" cy="1554163"/>
          </a:xfrm>
        </p:grpSpPr>
        <p:sp>
          <p:nvSpPr>
            <p:cNvPr id="29" name="矩形 28"/>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30" name="椭圆 29"/>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grpSp>
      <p:grpSp>
        <p:nvGrpSpPr>
          <p:cNvPr id="7" name="组合 30"/>
          <p:cNvGrpSpPr>
            <a:grpSpLocks noChangeAspect="1"/>
          </p:cNvGrpSpPr>
          <p:nvPr/>
        </p:nvGrpSpPr>
        <p:grpSpPr>
          <a:xfrm>
            <a:off x="2057400" y="4800600"/>
            <a:ext cx="731520" cy="731520"/>
            <a:chOff x="1276348" y="4007803"/>
            <a:chExt cx="1554479" cy="1554163"/>
          </a:xfrm>
        </p:grpSpPr>
        <p:sp>
          <p:nvSpPr>
            <p:cNvPr id="32" name="矩形 31"/>
            <p:cNvSpPr/>
            <p:nvPr/>
          </p:nvSpPr>
          <p:spPr>
            <a:xfrm>
              <a:off x="1276348" y="4007803"/>
              <a:ext cx="1554479" cy="155416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33" name="椭圆 32"/>
            <p:cNvSpPr/>
            <p:nvPr/>
          </p:nvSpPr>
          <p:spPr>
            <a:xfrm>
              <a:off x="1824990" y="4560253"/>
              <a:ext cx="457200" cy="457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grpSp>
      <p:sp>
        <p:nvSpPr>
          <p:cNvPr id="37" name="矩形 36"/>
          <p:cNvSpPr/>
          <p:nvPr/>
        </p:nvSpPr>
        <p:spPr>
          <a:xfrm>
            <a:off x="1143000" y="4191000"/>
            <a:ext cx="1600200" cy="1447800"/>
          </a:xfrm>
          <a:prstGeom prst="rect">
            <a:avLst/>
          </a:prstGeom>
          <a:gradFill flip="none" rotWithShape="1">
            <a:gsLst>
              <a:gs pos="0">
                <a:schemeClr val="accent3">
                  <a:lumMod val="75000"/>
                </a:schemeClr>
              </a:gs>
              <a:gs pos="100000">
                <a:schemeClr val="accent3">
                  <a:lumMod val="75000"/>
                  <a:alpha val="1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39" name="矩形 38"/>
          <p:cNvSpPr/>
          <p:nvPr/>
        </p:nvSpPr>
        <p:spPr>
          <a:xfrm>
            <a:off x="3916680" y="4602480"/>
            <a:ext cx="731520" cy="7315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38" name="任意多边形 37"/>
          <p:cNvSpPr/>
          <p:nvPr/>
        </p:nvSpPr>
        <p:spPr>
          <a:xfrm>
            <a:off x="1951892" y="4584702"/>
            <a:ext cx="2291862" cy="403468"/>
          </a:xfrm>
          <a:custGeom>
            <a:avLst/>
            <a:gdLst>
              <a:gd name="connsiteX0" fmla="*/ 2338754 w 2338754"/>
              <a:gd name="connsiteY0" fmla="*/ 296007 h 383931"/>
              <a:gd name="connsiteX1" fmla="*/ 1178170 w 2338754"/>
              <a:gd name="connsiteY1" fmla="*/ 14654 h 383931"/>
              <a:gd name="connsiteX2" fmla="*/ 0 w 2338754"/>
              <a:gd name="connsiteY2" fmla="*/ 383931 h 383931"/>
              <a:gd name="connsiteX0" fmla="*/ 2291862 w 2291862"/>
              <a:gd name="connsiteY0" fmla="*/ 403468 h 403468"/>
              <a:gd name="connsiteX1" fmla="*/ 1178170 w 2291862"/>
              <a:gd name="connsiteY1" fmla="*/ 4884 h 403468"/>
              <a:gd name="connsiteX2" fmla="*/ 0 w 2291862"/>
              <a:gd name="connsiteY2" fmla="*/ 374161 h 403468"/>
            </a:gdLst>
            <a:ahLst/>
            <a:cxnLst>
              <a:cxn ang="0">
                <a:pos x="connsiteX0" y="connsiteY0"/>
              </a:cxn>
              <a:cxn ang="0">
                <a:pos x="connsiteX1" y="connsiteY1"/>
              </a:cxn>
              <a:cxn ang="0">
                <a:pos x="connsiteX2" y="connsiteY2"/>
              </a:cxn>
            </a:cxnLst>
            <a:rect l="l" t="t" r="r" b="b"/>
            <a:pathLst>
              <a:path w="2291862" h="403468">
                <a:moveTo>
                  <a:pt x="2291862" y="403468"/>
                </a:moveTo>
                <a:cubicBezTo>
                  <a:pt x="1906466" y="255464"/>
                  <a:pt x="1560147" y="9768"/>
                  <a:pt x="1178170" y="4884"/>
                </a:cubicBezTo>
                <a:cubicBezTo>
                  <a:pt x="796193" y="0"/>
                  <a:pt x="394189" y="196849"/>
                  <a:pt x="0" y="374161"/>
                </a:cubicBezTo>
              </a:path>
            </a:pathLst>
          </a:custGeom>
          <a:ln w="28575">
            <a:solidFill>
              <a:srgbClr val="7030A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itchFamily="34" charset="0"/>
              <a:cs typeface="Calibri" pitchFamily="34" charset="0"/>
            </a:endParaRPr>
          </a:p>
        </p:txBody>
      </p:sp>
      <p:sp>
        <p:nvSpPr>
          <p:cNvPr id="11" name="椭圆 10"/>
          <p:cNvSpPr/>
          <p:nvPr/>
        </p:nvSpPr>
        <p:spPr>
          <a:xfrm>
            <a:off x="4191000" y="4876800"/>
            <a:ext cx="215153" cy="21519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3200400" y="4038600"/>
            <a:ext cx="1905000" cy="42333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943600" y="4038600"/>
            <a:ext cx="685800" cy="457200"/>
          </a:xfrm>
          <a:prstGeom prst="rect">
            <a:avLst/>
          </a:prstGeom>
          <a:noFill/>
          <a:ln w="9525">
            <a:noFill/>
            <a:miter lim="800000"/>
            <a:headEnd/>
            <a:tailEnd/>
          </a:ln>
          <a:effectLst/>
        </p:spPr>
      </p:pic>
      <p:sp>
        <p:nvSpPr>
          <p:cNvPr id="42" name="矩形 41"/>
          <p:cNvSpPr/>
          <p:nvPr/>
        </p:nvSpPr>
        <p:spPr>
          <a:xfrm>
            <a:off x="7620000" y="4572000"/>
            <a:ext cx="731520" cy="7315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sp>
        <p:nvSpPr>
          <p:cNvPr id="43" name="椭圆 42"/>
          <p:cNvSpPr/>
          <p:nvPr/>
        </p:nvSpPr>
        <p:spPr>
          <a:xfrm>
            <a:off x="7894320" y="4846320"/>
            <a:ext cx="215153" cy="21519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cs typeface="Calibri" pitchFamily="34" charset="0"/>
            </a:endParaRPr>
          </a:p>
        </p:txBody>
      </p:sp>
      <p:pic>
        <p:nvPicPr>
          <p:cNvPr id="2053" name="Picture 5"/>
          <p:cNvPicPr>
            <a:picLocks noChangeAspect="1" noChangeArrowheads="1"/>
          </p:cNvPicPr>
          <p:nvPr/>
        </p:nvPicPr>
        <p:blipFill>
          <a:blip r:embed="rId5" cstate="print"/>
          <a:srcRect/>
          <a:stretch>
            <a:fillRect/>
          </a:stretch>
        </p:blipFill>
        <p:spPr bwMode="auto">
          <a:xfrm>
            <a:off x="7467600" y="3733800"/>
            <a:ext cx="1036961" cy="546356"/>
          </a:xfrm>
          <a:prstGeom prst="rect">
            <a:avLst/>
          </a:prstGeom>
          <a:noFill/>
          <a:ln w="9525">
            <a:noFill/>
            <a:miter lim="800000"/>
            <a:headEnd/>
            <a:tailEnd/>
          </a:ln>
          <a:effectLst/>
        </p:spPr>
      </p:pic>
      <p:sp>
        <p:nvSpPr>
          <p:cNvPr id="45" name="TextBox 44"/>
          <p:cNvSpPr txBox="1"/>
          <p:nvPr/>
        </p:nvSpPr>
        <p:spPr>
          <a:xfrm>
            <a:off x="3437097" y="3505200"/>
            <a:ext cx="1463862" cy="584775"/>
          </a:xfrm>
          <a:prstGeom prst="rect">
            <a:avLst/>
          </a:prstGeom>
          <a:noFill/>
        </p:spPr>
        <p:txBody>
          <a:bodyPr wrap="none" rtlCol="0">
            <a:spAutoFit/>
          </a:bodyPr>
          <a:lstStyle/>
          <a:p>
            <a:r>
              <a:rPr lang="en-US" altLang="zh-CN" sz="3200" dirty="0" smtClean="0">
                <a:solidFill>
                  <a:schemeClr val="accent3">
                    <a:lumMod val="50000"/>
                  </a:schemeClr>
                </a:solidFill>
                <a:latin typeface="Calibri" pitchFamily="34" charset="0"/>
                <a:cs typeface="Calibri" pitchFamily="34" charset="0"/>
              </a:rPr>
              <a:t>(1 – </a:t>
            </a:r>
            <a:r>
              <a:rPr lang="el-GR" altLang="zh-CN" sz="3200" dirty="0" smtClean="0">
                <a:solidFill>
                  <a:schemeClr val="accent3">
                    <a:lumMod val="50000"/>
                  </a:schemeClr>
                </a:solidFill>
                <a:latin typeface="Calibri" pitchFamily="34" charset="0"/>
                <a:cs typeface="Calibri" pitchFamily="34" charset="0"/>
              </a:rPr>
              <a:t>α</a:t>
            </a:r>
            <a:r>
              <a:rPr lang="en-US" altLang="zh-CN" sz="3200" dirty="0" smtClean="0">
                <a:solidFill>
                  <a:schemeClr val="accent3">
                    <a:lumMod val="50000"/>
                  </a:schemeClr>
                </a:solidFill>
                <a:latin typeface="Calibri" pitchFamily="34" charset="0"/>
                <a:cs typeface="Calibri" pitchFamily="34" charset="0"/>
              </a:rPr>
              <a:t>) ·</a:t>
            </a:r>
            <a:endParaRPr lang="zh-CN" altLang="en-US" sz="3200" dirty="0">
              <a:solidFill>
                <a:schemeClr val="accent3">
                  <a:lumMod val="50000"/>
                </a:schemeClr>
              </a:solidFill>
              <a:latin typeface="Calibri" pitchFamily="34" charset="0"/>
              <a:cs typeface="Calibri" pitchFamily="34" charset="0"/>
            </a:endParaRPr>
          </a:p>
        </p:txBody>
      </p:sp>
      <p:sp>
        <p:nvSpPr>
          <p:cNvPr id="46" name="TextBox 45"/>
          <p:cNvSpPr txBox="1"/>
          <p:nvPr/>
        </p:nvSpPr>
        <p:spPr>
          <a:xfrm>
            <a:off x="5829295" y="3505200"/>
            <a:ext cx="864339" cy="584775"/>
          </a:xfrm>
          <a:prstGeom prst="rect">
            <a:avLst/>
          </a:prstGeom>
          <a:noFill/>
        </p:spPr>
        <p:txBody>
          <a:bodyPr wrap="none" rtlCol="0">
            <a:spAutoFit/>
          </a:bodyPr>
          <a:lstStyle/>
          <a:p>
            <a:r>
              <a:rPr lang="en-US" altLang="zh-CN" sz="3200" dirty="0" smtClean="0">
                <a:solidFill>
                  <a:schemeClr val="accent1">
                    <a:lumMod val="75000"/>
                  </a:schemeClr>
                </a:solidFill>
                <a:latin typeface="Calibri" pitchFamily="34" charset="0"/>
                <a:cs typeface="Calibri" pitchFamily="34" charset="0"/>
              </a:rPr>
              <a:t>(</a:t>
            </a:r>
            <a:r>
              <a:rPr lang="el-GR" altLang="zh-CN" sz="3200" dirty="0" smtClean="0">
                <a:solidFill>
                  <a:schemeClr val="accent1">
                    <a:lumMod val="75000"/>
                  </a:schemeClr>
                </a:solidFill>
                <a:latin typeface="Calibri" pitchFamily="34" charset="0"/>
                <a:cs typeface="Calibri" pitchFamily="34" charset="0"/>
              </a:rPr>
              <a:t>α</a:t>
            </a:r>
            <a:r>
              <a:rPr lang="en-US" altLang="zh-CN" sz="3200" dirty="0" smtClean="0">
                <a:solidFill>
                  <a:schemeClr val="accent1">
                    <a:lumMod val="75000"/>
                  </a:schemeClr>
                </a:solidFill>
                <a:latin typeface="Calibri" pitchFamily="34" charset="0"/>
                <a:cs typeface="Calibri" pitchFamily="34" charset="0"/>
              </a:rPr>
              <a:t>) ·</a:t>
            </a:r>
            <a:endParaRPr lang="zh-CN" altLang="en-US" sz="3200" dirty="0">
              <a:solidFill>
                <a:schemeClr val="accent1">
                  <a:lumMod val="75000"/>
                </a:schemeClr>
              </a:solidFill>
              <a:latin typeface="Calibri" pitchFamily="34" charset="0"/>
              <a:cs typeface="Calibri" pitchFamily="34" charset="0"/>
            </a:endParaRPr>
          </a:p>
        </p:txBody>
      </p:sp>
      <p:sp>
        <p:nvSpPr>
          <p:cNvPr id="47" name="TextBox 46"/>
          <p:cNvSpPr txBox="1"/>
          <p:nvPr/>
        </p:nvSpPr>
        <p:spPr>
          <a:xfrm>
            <a:off x="5257800" y="3505200"/>
            <a:ext cx="529312" cy="923330"/>
          </a:xfrm>
          <a:prstGeom prst="rect">
            <a:avLst/>
          </a:prstGeom>
          <a:noFill/>
        </p:spPr>
        <p:txBody>
          <a:bodyPr wrap="none" rtlCol="0">
            <a:spAutoFit/>
          </a:bodyPr>
          <a:lstStyle/>
          <a:p>
            <a:r>
              <a:rPr lang="en-US" altLang="zh-CN" sz="5400" dirty="0" smtClean="0">
                <a:latin typeface="Calibri" pitchFamily="34" charset="0"/>
                <a:cs typeface="Calibri" pitchFamily="34" charset="0"/>
              </a:rPr>
              <a:t>+</a:t>
            </a:r>
            <a:endParaRPr lang="zh-CN" altLang="en-US" sz="5400" dirty="0">
              <a:latin typeface="Calibri" pitchFamily="34" charset="0"/>
              <a:cs typeface="Calibri" pitchFamily="34" charset="0"/>
            </a:endParaRPr>
          </a:p>
        </p:txBody>
      </p:sp>
      <p:sp>
        <p:nvSpPr>
          <p:cNvPr id="48" name="TextBox 47"/>
          <p:cNvSpPr txBox="1"/>
          <p:nvPr/>
        </p:nvSpPr>
        <p:spPr>
          <a:xfrm>
            <a:off x="6705600" y="3505200"/>
            <a:ext cx="811441" cy="923330"/>
          </a:xfrm>
          <a:prstGeom prst="rect">
            <a:avLst/>
          </a:prstGeom>
          <a:noFill/>
        </p:spPr>
        <p:txBody>
          <a:bodyPr wrap="none" rtlCol="0">
            <a:spAutoFit/>
          </a:bodyPr>
          <a:lstStyle/>
          <a:p>
            <a:r>
              <a:rPr lang="en-US" altLang="zh-CN" sz="5400" dirty="0" smtClean="0">
                <a:latin typeface="Calibri" pitchFamily="34" charset="0"/>
                <a:cs typeface="Calibri" pitchFamily="34" charset="0"/>
              </a:rPr>
              <a:t>→</a:t>
            </a:r>
            <a:endParaRPr lang="zh-CN" altLang="en-US" sz="5400" dirty="0">
              <a:latin typeface="Calibri" pitchFamily="34" charset="0"/>
              <a:cs typeface="Calibri" pitchFamily="34" charset="0"/>
            </a:endParaRPr>
          </a:p>
        </p:txBody>
      </p:sp>
      <p:sp>
        <p:nvSpPr>
          <p:cNvPr id="49" name="左大括号 48"/>
          <p:cNvSpPr/>
          <p:nvPr/>
        </p:nvSpPr>
        <p:spPr>
          <a:xfrm rot="16200000">
            <a:off x="5975838" y="3689838"/>
            <a:ext cx="240323" cy="3657600"/>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itchFamily="34" charset="0"/>
              <a:cs typeface="Calibri" pitchFamily="34" charset="0"/>
            </a:endParaRPr>
          </a:p>
        </p:txBody>
      </p:sp>
      <p:pic>
        <p:nvPicPr>
          <p:cNvPr id="2054" name="Picture 6"/>
          <p:cNvPicPr>
            <a:picLocks noChangeAspect="1" noChangeArrowheads="1"/>
          </p:cNvPicPr>
          <p:nvPr/>
        </p:nvPicPr>
        <p:blipFill>
          <a:blip r:embed="rId6" cstate="print"/>
          <a:srcRect/>
          <a:stretch>
            <a:fillRect/>
          </a:stretch>
        </p:blipFill>
        <p:spPr bwMode="auto">
          <a:xfrm>
            <a:off x="4419600" y="2581208"/>
            <a:ext cx="914400" cy="466792"/>
          </a:xfrm>
          <a:prstGeom prst="rect">
            <a:avLst/>
          </a:prstGeom>
          <a:noFill/>
          <a:ln w="9525">
            <a:noFill/>
            <a:miter lim="800000"/>
            <a:headEnd/>
            <a:tailEnd/>
          </a:ln>
          <a:effectLst/>
        </p:spPr>
      </p:pic>
      <p:sp>
        <p:nvSpPr>
          <p:cNvPr id="36" name="灯片编号占位符 35"/>
          <p:cNvSpPr>
            <a:spLocks noGrp="1"/>
          </p:cNvSpPr>
          <p:nvPr>
            <p:ph type="sldNum" sz="quarter" idx="12"/>
          </p:nvPr>
        </p:nvSpPr>
        <p:spPr/>
        <p:txBody>
          <a:bodyPr/>
          <a:lstStyle/>
          <a:p>
            <a:fld id="{B67EA04F-4B6A-4B6F-A066-13947061CA22}" type="slidenum">
              <a:rPr lang="zh-CN" altLang="en-US" smtClean="0"/>
              <a:pPr/>
              <a:t>8</a:t>
            </a:fld>
            <a:r>
              <a:rPr lang="en-US" altLang="zh-CN" smtClean="0"/>
              <a:t>/27</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An artifact of recursive reprojection</a:t>
            </a:r>
            <a:endParaRPr lang="zh-CN" altLang="en-US" dirty="0"/>
          </a:p>
        </p:txBody>
      </p:sp>
      <p:sp>
        <p:nvSpPr>
          <p:cNvPr id="3" name="内容占位符 2"/>
          <p:cNvSpPr>
            <a:spLocks noGrp="1"/>
          </p:cNvSpPr>
          <p:nvPr>
            <p:ph idx="1"/>
          </p:nvPr>
        </p:nvSpPr>
        <p:spPr/>
        <p:txBody>
          <a:bodyPr/>
          <a:lstStyle/>
          <a:p>
            <a:r>
              <a:rPr lang="en-US" altLang="zh-CN" dirty="0" smtClean="0"/>
              <a:t>Severe blur due to repeated bilinear interpolation</a:t>
            </a:r>
            <a:endParaRPr lang="zh-CN" altLang="en-US" dirty="0"/>
          </a:p>
        </p:txBody>
      </p:sp>
      <p:pic>
        <p:nvPicPr>
          <p:cNvPr id="11266" name="Picture 2" descr="I:\Papers\ASS_New\graphics\horse\01_1x1_MultiSamplingMC.png"/>
          <p:cNvPicPr>
            <a:picLocks noChangeAspect="1" noChangeArrowheads="1"/>
          </p:cNvPicPr>
          <p:nvPr/>
        </p:nvPicPr>
        <p:blipFill>
          <a:blip r:embed="rId3" cstate="print"/>
          <a:srcRect/>
          <a:stretch>
            <a:fillRect/>
          </a:stretch>
        </p:blipFill>
        <p:spPr bwMode="auto">
          <a:xfrm>
            <a:off x="4419600" y="2779712"/>
            <a:ext cx="2000250" cy="2000250"/>
          </a:xfrm>
          <a:prstGeom prst="rect">
            <a:avLst/>
          </a:prstGeom>
          <a:noFill/>
        </p:spPr>
      </p:pic>
      <p:pic>
        <p:nvPicPr>
          <p:cNvPr id="11267" name="Picture 3" descr="I:\Papers\ASS_New\graphics\horse\GT_16x16SSC.png"/>
          <p:cNvPicPr>
            <a:picLocks noChangeAspect="1" noChangeArrowheads="1"/>
          </p:cNvPicPr>
          <p:nvPr/>
        </p:nvPicPr>
        <p:blipFill>
          <a:blip r:embed="rId4" cstate="print"/>
          <a:srcRect/>
          <a:stretch>
            <a:fillRect/>
          </a:stretch>
        </p:blipFill>
        <p:spPr bwMode="auto">
          <a:xfrm>
            <a:off x="6667500" y="2779712"/>
            <a:ext cx="2019300" cy="2019300"/>
          </a:xfrm>
          <a:prstGeom prst="rect">
            <a:avLst/>
          </a:prstGeom>
          <a:noFill/>
        </p:spPr>
      </p:pic>
      <p:pic>
        <p:nvPicPr>
          <p:cNvPr id="11268" name="Picture 4" descr="I:\Papers\ASS_New\graphics\horse\GT_16x16SS-box.png"/>
          <p:cNvPicPr>
            <a:picLocks noChangeAspect="1" noChangeArrowheads="1"/>
          </p:cNvPicPr>
          <p:nvPr/>
        </p:nvPicPr>
        <p:blipFill>
          <a:blip r:embed="rId5" cstate="print"/>
          <a:srcRect/>
          <a:stretch>
            <a:fillRect/>
          </a:stretch>
        </p:blipFill>
        <p:spPr bwMode="auto">
          <a:xfrm>
            <a:off x="571500" y="2590800"/>
            <a:ext cx="3530600" cy="2647950"/>
          </a:xfrm>
          <a:prstGeom prst="rect">
            <a:avLst/>
          </a:prstGeom>
          <a:noFill/>
        </p:spPr>
      </p:pic>
      <p:sp>
        <p:nvSpPr>
          <p:cNvPr id="7" name="TextBox 6"/>
          <p:cNvSpPr txBox="1"/>
          <p:nvPr/>
        </p:nvSpPr>
        <p:spPr>
          <a:xfrm>
            <a:off x="4724400" y="4800600"/>
            <a:ext cx="1338508" cy="646331"/>
          </a:xfrm>
          <a:prstGeom prst="rect">
            <a:avLst/>
          </a:prstGeom>
          <a:noFill/>
        </p:spPr>
        <p:txBody>
          <a:bodyPr wrap="none" rtlCol="0">
            <a:spAutoFit/>
          </a:bodyPr>
          <a:lstStyle/>
          <a:p>
            <a:pPr algn="ctr"/>
            <a:r>
              <a:rPr lang="en-US" altLang="zh-CN" dirty="0" smtClean="0">
                <a:latin typeface="Calibri" pitchFamily="34" charset="0"/>
                <a:cs typeface="Calibri" pitchFamily="34" charset="0"/>
              </a:rPr>
              <a:t>Recursive</a:t>
            </a:r>
            <a:br>
              <a:rPr lang="en-US" altLang="zh-CN" dirty="0" smtClean="0">
                <a:latin typeface="Calibri" pitchFamily="34" charset="0"/>
                <a:cs typeface="Calibri" pitchFamily="34" charset="0"/>
              </a:rPr>
            </a:br>
            <a:r>
              <a:rPr lang="en-US" altLang="zh-CN" dirty="0" smtClean="0">
                <a:latin typeface="Calibri" pitchFamily="34" charset="0"/>
                <a:cs typeface="Calibri" pitchFamily="34" charset="0"/>
              </a:rPr>
              <a:t>reprojection</a:t>
            </a:r>
            <a:endParaRPr lang="zh-CN" altLang="en-US" dirty="0">
              <a:latin typeface="Calibri" pitchFamily="34" charset="0"/>
              <a:cs typeface="Calibri" pitchFamily="34" charset="0"/>
            </a:endParaRPr>
          </a:p>
        </p:txBody>
      </p:sp>
      <p:sp>
        <p:nvSpPr>
          <p:cNvPr id="8" name="TextBox 7"/>
          <p:cNvSpPr txBox="1"/>
          <p:nvPr/>
        </p:nvSpPr>
        <p:spPr>
          <a:xfrm>
            <a:off x="6953250" y="4915584"/>
            <a:ext cx="1424877" cy="369332"/>
          </a:xfrm>
          <a:prstGeom prst="rect">
            <a:avLst/>
          </a:prstGeom>
          <a:noFill/>
        </p:spPr>
        <p:txBody>
          <a:bodyPr wrap="none" rtlCol="0">
            <a:spAutoFit/>
          </a:bodyPr>
          <a:lstStyle/>
          <a:p>
            <a:r>
              <a:rPr lang="en-US" altLang="zh-CN" dirty="0" smtClean="0">
                <a:latin typeface="Calibri" pitchFamily="34" charset="0"/>
                <a:cs typeface="Calibri" pitchFamily="34" charset="0"/>
              </a:rPr>
              <a:t>Ground truth</a:t>
            </a:r>
            <a:endParaRPr lang="zh-CN" altLang="en-US" dirty="0">
              <a:latin typeface="Calibri" pitchFamily="34" charset="0"/>
              <a:cs typeface="Calibri" pitchFamily="34" charset="0"/>
            </a:endParaRPr>
          </a:p>
        </p:txBody>
      </p:sp>
      <p:sp>
        <p:nvSpPr>
          <p:cNvPr id="10" name="灯片编号占位符 9"/>
          <p:cNvSpPr>
            <a:spLocks noGrp="1"/>
          </p:cNvSpPr>
          <p:nvPr>
            <p:ph type="sldNum" sz="quarter" idx="12"/>
          </p:nvPr>
        </p:nvSpPr>
        <p:spPr/>
        <p:txBody>
          <a:bodyPr/>
          <a:lstStyle/>
          <a:p>
            <a:fld id="{B67EA04F-4B6A-4B6F-A066-13947061CA22}" type="slidenum">
              <a:rPr lang="zh-CN" altLang="en-US" smtClean="0"/>
              <a:pPr/>
              <a:t>9</a:t>
            </a:fld>
            <a:r>
              <a:rPr lang="en-US" altLang="zh-CN" smtClean="0"/>
              <a:t>/27</a:t>
            </a: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5324</TotalTime>
  <Words>3241</Words>
  <Application>Microsoft Office PowerPoint</Application>
  <PresentationFormat>On-screen Show (4:3)</PresentationFormat>
  <Paragraphs>233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中性</vt:lpstr>
      <vt:lpstr>Amortized Supersampling</vt:lpstr>
      <vt:lpstr>Outline</vt:lpstr>
      <vt:lpstr>Problem</vt:lpstr>
      <vt:lpstr>Problem</vt:lpstr>
      <vt:lpstr>Accelerating Supersampling</vt:lpstr>
      <vt:lpstr>Amortized Supersampling</vt:lpstr>
      <vt:lpstr>Reverse Reprojection [Nehab07, Scherzer07]</vt:lpstr>
      <vt:lpstr>Effect of the smoothing factor α </vt:lpstr>
      <vt:lpstr>An artifact of recursive reprojection</vt:lpstr>
      <vt:lpstr>Factors of the blur</vt:lpstr>
      <vt:lpstr>The amount of blur</vt:lpstr>
      <vt:lpstr>(1) Increase resolution</vt:lpstr>
      <vt:lpstr>Subpixel buffers</vt:lpstr>
      <vt:lpstr>(2) Avoid bilinear sampling</vt:lpstr>
      <vt:lpstr>Reconstruction scheme</vt:lpstr>
      <vt:lpstr>(3) Limiting blur via bounding α </vt:lpstr>
      <vt:lpstr>Tradeoff of blur and aliasing</vt:lpstr>
      <vt:lpstr>Adaptive evaluation</vt:lpstr>
      <vt:lpstr>Accounting for signal changes</vt:lpstr>
      <vt:lpstr>Tradeoff of signal lag and aliasing</vt:lpstr>
      <vt:lpstr>Results</vt:lpstr>
      <vt:lpstr>Results</vt:lpstr>
      <vt:lpstr>Results</vt:lpstr>
      <vt:lpstr>Results</vt:lpstr>
      <vt:lpstr>Results</vt:lpstr>
      <vt:lpstr>Conclusion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YangLei</dc:creator>
  <cp:lastModifiedBy>Hugues Hoppe</cp:lastModifiedBy>
  <cp:revision>193</cp:revision>
  <dcterms:created xsi:type="dcterms:W3CDTF">2009-11-26T12:38:03Z</dcterms:created>
  <dcterms:modified xsi:type="dcterms:W3CDTF">2012-05-25T22:13:44Z</dcterms:modified>
</cp:coreProperties>
</file>