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38"/>
  </p:notesMasterIdLst>
  <p:handoutMasterIdLst>
    <p:handoutMasterId r:id="rId39"/>
  </p:handoutMasterIdLst>
  <p:sldIdLst>
    <p:sldId id="258" r:id="rId2"/>
    <p:sldId id="311" r:id="rId3"/>
    <p:sldId id="302" r:id="rId4"/>
    <p:sldId id="321" r:id="rId5"/>
    <p:sldId id="325" r:id="rId6"/>
    <p:sldId id="369" r:id="rId7"/>
    <p:sldId id="281" r:id="rId8"/>
    <p:sldId id="391" r:id="rId9"/>
    <p:sldId id="267" r:id="rId10"/>
    <p:sldId id="388" r:id="rId11"/>
    <p:sldId id="378" r:id="rId12"/>
    <p:sldId id="379" r:id="rId13"/>
    <p:sldId id="380" r:id="rId14"/>
    <p:sldId id="381" r:id="rId15"/>
    <p:sldId id="389" r:id="rId16"/>
    <p:sldId id="306" r:id="rId17"/>
    <p:sldId id="290" r:id="rId18"/>
    <p:sldId id="342" r:id="rId19"/>
    <p:sldId id="307" r:id="rId20"/>
    <p:sldId id="309" r:id="rId21"/>
    <p:sldId id="349" r:id="rId22"/>
    <p:sldId id="350" r:id="rId23"/>
    <p:sldId id="386" r:id="rId24"/>
    <p:sldId id="383" r:id="rId25"/>
    <p:sldId id="384" r:id="rId26"/>
    <p:sldId id="276" r:id="rId27"/>
    <p:sldId id="317" r:id="rId28"/>
    <p:sldId id="390" r:id="rId29"/>
    <p:sldId id="373" r:id="rId30"/>
    <p:sldId id="351" r:id="rId31"/>
    <p:sldId id="372" r:id="rId32"/>
    <p:sldId id="364" r:id="rId33"/>
    <p:sldId id="352" r:id="rId34"/>
    <p:sldId id="370" r:id="rId35"/>
    <p:sldId id="323" r:id="rId36"/>
    <p:sldId id="297" r:id="rId37"/>
  </p:sldIdLst>
  <p:sldSz cx="9144000" cy="6858000" type="screen4x3"/>
  <p:notesSz cx="6994525" cy="9277350"/>
  <p:defaultTextStyle>
    <a:defPPr>
      <a:defRPr lang="en-US"/>
    </a:defPPr>
    <a:lvl1pPr algn="l" rtl="0" fontAlgn="base">
      <a:spcBef>
        <a:spcPct val="0"/>
      </a:spcBef>
      <a:spcAft>
        <a:spcPct val="0"/>
      </a:spcAft>
      <a:defRPr sz="2000" kern="1200">
        <a:solidFill>
          <a:schemeClr val="tx1"/>
        </a:solidFill>
        <a:latin typeface="Tahoma" pitchFamily="34" charset="0"/>
        <a:ea typeface="+mn-ea"/>
        <a:cs typeface="Times New Roman" pitchFamily="18" charset="0"/>
      </a:defRPr>
    </a:lvl1pPr>
    <a:lvl2pPr marL="457200" algn="l" rtl="0" fontAlgn="base">
      <a:spcBef>
        <a:spcPct val="0"/>
      </a:spcBef>
      <a:spcAft>
        <a:spcPct val="0"/>
      </a:spcAft>
      <a:defRPr sz="2000" kern="1200">
        <a:solidFill>
          <a:schemeClr val="tx1"/>
        </a:solidFill>
        <a:latin typeface="Tahoma" pitchFamily="34" charset="0"/>
        <a:ea typeface="+mn-ea"/>
        <a:cs typeface="Times New Roman" pitchFamily="18" charset="0"/>
      </a:defRPr>
    </a:lvl2pPr>
    <a:lvl3pPr marL="914400" algn="l" rtl="0" fontAlgn="base">
      <a:spcBef>
        <a:spcPct val="0"/>
      </a:spcBef>
      <a:spcAft>
        <a:spcPct val="0"/>
      </a:spcAft>
      <a:defRPr sz="2000" kern="1200">
        <a:solidFill>
          <a:schemeClr val="tx1"/>
        </a:solidFill>
        <a:latin typeface="Tahoma" pitchFamily="34" charset="0"/>
        <a:ea typeface="+mn-ea"/>
        <a:cs typeface="Times New Roman" pitchFamily="18" charset="0"/>
      </a:defRPr>
    </a:lvl3pPr>
    <a:lvl4pPr marL="1371600" algn="l" rtl="0" fontAlgn="base">
      <a:spcBef>
        <a:spcPct val="0"/>
      </a:spcBef>
      <a:spcAft>
        <a:spcPct val="0"/>
      </a:spcAft>
      <a:defRPr sz="2000" kern="1200">
        <a:solidFill>
          <a:schemeClr val="tx1"/>
        </a:solidFill>
        <a:latin typeface="Tahoma" pitchFamily="34" charset="0"/>
        <a:ea typeface="+mn-ea"/>
        <a:cs typeface="Times New Roman" pitchFamily="18" charset="0"/>
      </a:defRPr>
    </a:lvl4pPr>
    <a:lvl5pPr marL="1828800" algn="l" rtl="0" fontAlgn="base">
      <a:spcBef>
        <a:spcPct val="0"/>
      </a:spcBef>
      <a:spcAft>
        <a:spcPct val="0"/>
      </a:spcAft>
      <a:defRPr sz="2000" kern="1200">
        <a:solidFill>
          <a:schemeClr val="tx1"/>
        </a:solidFill>
        <a:latin typeface="Tahoma" pitchFamily="34" charset="0"/>
        <a:ea typeface="+mn-ea"/>
        <a:cs typeface="Times New Roman" pitchFamily="18" charset="0"/>
      </a:defRPr>
    </a:lvl5pPr>
    <a:lvl6pPr marL="2286000" algn="l" defTabSz="914400" rtl="0" eaLnBrk="1" latinLnBrk="0" hangingPunct="1">
      <a:defRPr sz="2000" kern="1200">
        <a:solidFill>
          <a:schemeClr val="tx1"/>
        </a:solidFill>
        <a:latin typeface="Tahoma" pitchFamily="34" charset="0"/>
        <a:ea typeface="+mn-ea"/>
        <a:cs typeface="Times New Roman" pitchFamily="18" charset="0"/>
      </a:defRPr>
    </a:lvl6pPr>
    <a:lvl7pPr marL="2743200" algn="l" defTabSz="914400" rtl="0" eaLnBrk="1" latinLnBrk="0" hangingPunct="1">
      <a:defRPr sz="2000" kern="1200">
        <a:solidFill>
          <a:schemeClr val="tx1"/>
        </a:solidFill>
        <a:latin typeface="Tahoma" pitchFamily="34" charset="0"/>
        <a:ea typeface="+mn-ea"/>
        <a:cs typeface="Times New Roman" pitchFamily="18" charset="0"/>
      </a:defRPr>
    </a:lvl7pPr>
    <a:lvl8pPr marL="3200400" algn="l" defTabSz="914400" rtl="0" eaLnBrk="1" latinLnBrk="0" hangingPunct="1">
      <a:defRPr sz="2000" kern="1200">
        <a:solidFill>
          <a:schemeClr val="tx1"/>
        </a:solidFill>
        <a:latin typeface="Tahoma" pitchFamily="34" charset="0"/>
        <a:ea typeface="+mn-ea"/>
        <a:cs typeface="Times New Roman" pitchFamily="18" charset="0"/>
      </a:defRPr>
    </a:lvl8pPr>
    <a:lvl9pPr marL="3657600" algn="l" defTabSz="914400" rtl="0" eaLnBrk="1" latinLnBrk="0" hangingPunct="1">
      <a:defRPr sz="2000" kern="1200">
        <a:solidFill>
          <a:schemeClr val="tx1"/>
        </a:solidFill>
        <a:latin typeface="Tahoma" pitchFamily="34"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B668"/>
    <a:srgbClr val="E21702"/>
    <a:srgbClr val="FFFF00"/>
    <a:srgbClr val="0CD87C"/>
    <a:srgbClr val="00FF00"/>
    <a:srgbClr val="00FFFF"/>
    <a:srgbClr val="33CCFF"/>
    <a:srgbClr val="EFB9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horzBarState="maximized">
    <p:restoredLeft sz="58112" autoAdjust="0"/>
    <p:restoredTop sz="92321" autoAdjust="0"/>
  </p:normalViewPr>
  <p:slideViewPr>
    <p:cSldViewPr snapToObjects="1">
      <p:cViewPr>
        <p:scale>
          <a:sx n="75" d="100"/>
          <a:sy n="75" d="100"/>
        </p:scale>
        <p:origin x="-1019" y="-19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Lst>
  </p:outlineViewPr>
  <p:notesTextViewPr>
    <p:cViewPr>
      <p:scale>
        <a:sx n="100" d="100"/>
        <a:sy n="100" d="100"/>
      </p:scale>
      <p:origin x="0" y="0"/>
    </p:cViewPr>
  </p:notesTextViewPr>
  <p:sorterViewPr>
    <p:cViewPr>
      <p:scale>
        <a:sx n="125" d="100"/>
        <a:sy n="12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_rels/viewProps.xml.rels><?xml version="1.0" encoding="UTF-8" standalone="yes"?>
<Relationships xmlns="http://schemas.openxmlformats.org/package/2006/relationships"><Relationship Id="rId8" Type="http://schemas.openxmlformats.org/officeDocument/2006/relationships/slide" Target="slides/slide15.xml"/><Relationship Id="rId13" Type="http://schemas.openxmlformats.org/officeDocument/2006/relationships/slide" Target="slides/slide20.xml"/><Relationship Id="rId18" Type="http://schemas.openxmlformats.org/officeDocument/2006/relationships/slide" Target="slides/slide25.xml"/><Relationship Id="rId26" Type="http://schemas.openxmlformats.org/officeDocument/2006/relationships/slide" Target="slides/slide36.xml"/><Relationship Id="rId3" Type="http://schemas.openxmlformats.org/officeDocument/2006/relationships/slide" Target="slides/slide5.xml"/><Relationship Id="rId21" Type="http://schemas.openxmlformats.org/officeDocument/2006/relationships/slide" Target="slides/slide31.xml"/><Relationship Id="rId7" Type="http://schemas.openxmlformats.org/officeDocument/2006/relationships/slide" Target="slides/slide9.xml"/><Relationship Id="rId12" Type="http://schemas.openxmlformats.org/officeDocument/2006/relationships/slide" Target="slides/slide19.xml"/><Relationship Id="rId17" Type="http://schemas.openxmlformats.org/officeDocument/2006/relationships/slide" Target="slides/slide24.xml"/><Relationship Id="rId25" Type="http://schemas.openxmlformats.org/officeDocument/2006/relationships/slide" Target="slides/slide35.xml"/><Relationship Id="rId2" Type="http://schemas.openxmlformats.org/officeDocument/2006/relationships/slide" Target="slides/slide4.xml"/><Relationship Id="rId16" Type="http://schemas.openxmlformats.org/officeDocument/2006/relationships/slide" Target="slides/slide23.xml"/><Relationship Id="rId20" Type="http://schemas.openxmlformats.org/officeDocument/2006/relationships/slide" Target="slides/slide28.xml"/><Relationship Id="rId1" Type="http://schemas.openxmlformats.org/officeDocument/2006/relationships/slide" Target="slides/slide3.xml"/><Relationship Id="rId6" Type="http://schemas.openxmlformats.org/officeDocument/2006/relationships/slide" Target="slides/slide8.xml"/><Relationship Id="rId11" Type="http://schemas.openxmlformats.org/officeDocument/2006/relationships/slide" Target="slides/slide18.xml"/><Relationship Id="rId24" Type="http://schemas.openxmlformats.org/officeDocument/2006/relationships/slide" Target="slides/slide34.xml"/><Relationship Id="rId5" Type="http://schemas.openxmlformats.org/officeDocument/2006/relationships/slide" Target="slides/slide7.xml"/><Relationship Id="rId15" Type="http://schemas.openxmlformats.org/officeDocument/2006/relationships/slide" Target="slides/slide22.xml"/><Relationship Id="rId23" Type="http://schemas.openxmlformats.org/officeDocument/2006/relationships/slide" Target="slides/slide33.xml"/><Relationship Id="rId10" Type="http://schemas.openxmlformats.org/officeDocument/2006/relationships/slide" Target="slides/slide17.xml"/><Relationship Id="rId19" Type="http://schemas.openxmlformats.org/officeDocument/2006/relationships/slide" Target="slides/slide27.xml"/><Relationship Id="rId4" Type="http://schemas.openxmlformats.org/officeDocument/2006/relationships/slide" Target="slides/slide6.xml"/><Relationship Id="rId9" Type="http://schemas.openxmlformats.org/officeDocument/2006/relationships/slide" Target="slides/slide16.xml"/><Relationship Id="rId14" Type="http://schemas.openxmlformats.org/officeDocument/2006/relationships/slide" Target="slides/slide21.xml"/><Relationship Id="rId22" Type="http://schemas.openxmlformats.org/officeDocument/2006/relationships/slide" Target="slides/slide3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98988877654196E-2"/>
          <c:y val="3.5714285714285712E-2"/>
          <c:w val="0.87158746208291205"/>
          <c:h val="0.7946428571428571"/>
        </c:manualLayout>
      </c:layout>
      <c:scatterChart>
        <c:scatterStyle val="smoothMarker"/>
        <c:varyColors val="0"/>
        <c:ser>
          <c:idx val="0"/>
          <c:order val="0"/>
          <c:tx>
            <c:v>Signal Error - Piecewise Constant Reconstruction</c:v>
          </c:tx>
          <c:spPr>
            <a:ln w="12051">
              <a:solidFill>
                <a:srgbClr val="000080"/>
              </a:solidFill>
              <a:prstDash val="solid"/>
            </a:ln>
          </c:spPr>
          <c:marker>
            <c:symbol val="diamond"/>
            <c:size val="4"/>
            <c:spPr>
              <a:solidFill>
                <a:srgbClr val="000080"/>
              </a:solidFill>
              <a:ln>
                <a:solidFill>
                  <a:srgbClr val="000080"/>
                </a:solidFill>
                <a:prstDash val="solid"/>
              </a:ln>
            </c:spPr>
          </c:marker>
          <c:xVal>
            <c:numRef>
              <c:f>rawData!$C$2:$C$8</c:f>
              <c:numCache>
                <c:formatCode>0.00</c:formatCode>
                <c:ptCount val="7"/>
                <c:pt idx="0">
                  <c:v>256</c:v>
                </c:pt>
                <c:pt idx="1">
                  <c:v>1024</c:v>
                </c:pt>
                <c:pt idx="2">
                  <c:v>4096</c:v>
                </c:pt>
                <c:pt idx="3">
                  <c:v>16384</c:v>
                </c:pt>
                <c:pt idx="4">
                  <c:v>65536</c:v>
                </c:pt>
                <c:pt idx="5">
                  <c:v>262144</c:v>
                </c:pt>
                <c:pt idx="6">
                  <c:v>1048576</c:v>
                </c:pt>
              </c:numCache>
            </c:numRef>
          </c:xVal>
          <c:yVal>
            <c:numRef>
              <c:f>rawData!$D$2:$D$8</c:f>
              <c:numCache>
                <c:formatCode>General</c:formatCode>
                <c:ptCount val="7"/>
                <c:pt idx="0">
                  <c:v>52</c:v>
                </c:pt>
                <c:pt idx="1">
                  <c:v>27</c:v>
                </c:pt>
                <c:pt idx="2">
                  <c:v>17.600000000000001</c:v>
                </c:pt>
                <c:pt idx="3">
                  <c:v>9.6300000000000008</c:v>
                </c:pt>
                <c:pt idx="4">
                  <c:v>5.5</c:v>
                </c:pt>
                <c:pt idx="5">
                  <c:v>2.8</c:v>
                </c:pt>
                <c:pt idx="6">
                  <c:v>1.5</c:v>
                </c:pt>
              </c:numCache>
            </c:numRef>
          </c:yVal>
          <c:smooth val="1"/>
        </c:ser>
        <c:ser>
          <c:idx val="1"/>
          <c:order val="1"/>
          <c:tx>
            <c:v>Signal Error - Piecewise Linear Reconstruction</c:v>
          </c:tx>
          <c:spPr>
            <a:ln w="12051">
              <a:solidFill>
                <a:srgbClr val="FF00FF"/>
              </a:solidFill>
              <a:prstDash val="solid"/>
            </a:ln>
          </c:spPr>
          <c:marker>
            <c:symbol val="square"/>
            <c:size val="4"/>
            <c:spPr>
              <a:solidFill>
                <a:srgbClr val="FF00FF"/>
              </a:solidFill>
              <a:ln>
                <a:solidFill>
                  <a:srgbClr val="FF00FF"/>
                </a:solidFill>
                <a:prstDash val="solid"/>
              </a:ln>
            </c:spPr>
          </c:marker>
          <c:xVal>
            <c:numRef>
              <c:f>rawData!$C$2:$C$8</c:f>
              <c:numCache>
                <c:formatCode>0.00</c:formatCode>
                <c:ptCount val="7"/>
                <c:pt idx="0">
                  <c:v>256</c:v>
                </c:pt>
                <c:pt idx="1">
                  <c:v>1024</c:v>
                </c:pt>
                <c:pt idx="2">
                  <c:v>4096</c:v>
                </c:pt>
                <c:pt idx="3">
                  <c:v>16384</c:v>
                </c:pt>
                <c:pt idx="4">
                  <c:v>65536</c:v>
                </c:pt>
                <c:pt idx="5">
                  <c:v>262144</c:v>
                </c:pt>
                <c:pt idx="6">
                  <c:v>1048576</c:v>
                </c:pt>
              </c:numCache>
            </c:numRef>
          </c:xVal>
          <c:yVal>
            <c:numRef>
              <c:f>rawData!$E$2:$E$8</c:f>
              <c:numCache>
                <c:formatCode>General</c:formatCode>
                <c:ptCount val="7"/>
                <c:pt idx="0">
                  <c:v>50</c:v>
                </c:pt>
                <c:pt idx="1">
                  <c:v>23</c:v>
                </c:pt>
                <c:pt idx="2">
                  <c:v>11.5</c:v>
                </c:pt>
                <c:pt idx="3">
                  <c:v>5.2</c:v>
                </c:pt>
                <c:pt idx="4">
                  <c:v>2.4</c:v>
                </c:pt>
                <c:pt idx="5">
                  <c:v>1.18</c:v>
                </c:pt>
                <c:pt idx="6">
                  <c:v>0.7</c:v>
                </c:pt>
              </c:numCache>
            </c:numRef>
          </c:yVal>
          <c:smooth val="1"/>
        </c:ser>
        <c:dLbls>
          <c:showLegendKey val="0"/>
          <c:showVal val="0"/>
          <c:showCatName val="0"/>
          <c:showSerName val="0"/>
          <c:showPercent val="0"/>
          <c:showBubbleSize val="0"/>
        </c:dLbls>
        <c:axId val="66075264"/>
        <c:axId val="69014656"/>
      </c:scatterChart>
      <c:valAx>
        <c:axId val="66075264"/>
        <c:scaling>
          <c:logBase val="10"/>
          <c:orientation val="minMax"/>
          <c:max val="1000000"/>
          <c:min val="100"/>
        </c:scaling>
        <c:delete val="0"/>
        <c:axPos val="b"/>
        <c:title>
          <c:tx>
            <c:rich>
              <a:bodyPr/>
              <a:lstStyle/>
              <a:p>
                <a:pPr>
                  <a:defRPr sz="1732" b="1" i="0" u="none" strike="noStrike" baseline="0">
                    <a:solidFill>
                      <a:srgbClr val="000000"/>
                    </a:solidFill>
                    <a:latin typeface="Arial"/>
                    <a:ea typeface="Arial"/>
                    <a:cs typeface="Arial"/>
                  </a:defRPr>
                </a:pPr>
                <a:r>
                  <a:t>Texture size (texels)</a:t>
                </a:r>
              </a:p>
            </c:rich>
          </c:tx>
          <c:layout>
            <c:manualLayout>
              <c:xMode val="edge"/>
              <c:yMode val="edge"/>
              <c:x val="0.40546006066734075"/>
              <c:y val="0.92142857142857137"/>
            </c:manualLayout>
          </c:layout>
          <c:overlay val="0"/>
          <c:spPr>
            <a:noFill/>
            <a:ln w="24101">
              <a:noFill/>
            </a:ln>
          </c:spPr>
        </c:title>
        <c:numFmt formatCode="0.E+00" sourceLinked="0"/>
        <c:majorTickMark val="out"/>
        <c:minorTickMark val="none"/>
        <c:tickLblPos val="nextTo"/>
        <c:spPr>
          <a:ln w="3013">
            <a:solidFill>
              <a:srgbClr val="000000"/>
            </a:solidFill>
            <a:prstDash val="solid"/>
          </a:ln>
        </c:spPr>
        <c:txPr>
          <a:bodyPr rot="0" vert="horz"/>
          <a:lstStyle/>
          <a:p>
            <a:pPr>
              <a:defRPr sz="1566" b="0" i="0" u="none" strike="noStrike" baseline="0">
                <a:solidFill>
                  <a:srgbClr val="000000"/>
                </a:solidFill>
                <a:latin typeface="Arial"/>
                <a:ea typeface="Arial"/>
                <a:cs typeface="Arial"/>
              </a:defRPr>
            </a:pPr>
            <a:endParaRPr lang="en-US"/>
          </a:p>
        </c:txPr>
        <c:crossAx val="69014656"/>
        <c:crosses val="autoZero"/>
        <c:crossBetween val="midCat"/>
      </c:valAx>
      <c:valAx>
        <c:axId val="69014656"/>
        <c:scaling>
          <c:logBase val="10"/>
          <c:orientation val="minMax"/>
          <c:min val="1"/>
        </c:scaling>
        <c:delete val="0"/>
        <c:axPos val="l"/>
        <c:majorGridlines>
          <c:spPr>
            <a:ln w="3013">
              <a:solidFill>
                <a:srgbClr val="000000"/>
              </a:solidFill>
              <a:prstDash val="lgDash"/>
            </a:ln>
          </c:spPr>
        </c:majorGridlines>
        <c:title>
          <c:tx>
            <c:rich>
              <a:bodyPr/>
              <a:lstStyle/>
              <a:p>
                <a:pPr>
                  <a:defRPr sz="1732" b="1" i="0" u="none" strike="noStrike" baseline="0">
                    <a:solidFill>
                      <a:srgbClr val="000000"/>
                    </a:solidFill>
                    <a:latin typeface="Arial"/>
                    <a:ea typeface="Arial"/>
                    <a:cs typeface="Arial"/>
                  </a:defRPr>
                </a:pPr>
                <a:r>
                  <a:t>Signal approx. error</a:t>
                </a:r>
              </a:p>
            </c:rich>
          </c:tx>
          <c:layout>
            <c:manualLayout>
              <c:xMode val="edge"/>
              <c:yMode val="edge"/>
              <c:x val="0"/>
              <c:y val="0.21964285714285714"/>
            </c:manualLayout>
          </c:layout>
          <c:overlay val="0"/>
          <c:spPr>
            <a:noFill/>
            <a:ln w="24101">
              <a:noFill/>
            </a:ln>
          </c:spPr>
        </c:title>
        <c:numFmt formatCode="General" sourceLinked="1"/>
        <c:majorTickMark val="out"/>
        <c:minorTickMark val="none"/>
        <c:tickLblPos val="nextTo"/>
        <c:spPr>
          <a:ln w="3013">
            <a:solidFill>
              <a:srgbClr val="000000"/>
            </a:solidFill>
            <a:prstDash val="solid"/>
          </a:ln>
        </c:spPr>
        <c:txPr>
          <a:bodyPr rot="0" vert="horz"/>
          <a:lstStyle/>
          <a:p>
            <a:pPr>
              <a:defRPr sz="1566" b="0" i="0" u="none" strike="noStrike" baseline="0">
                <a:solidFill>
                  <a:srgbClr val="000000"/>
                </a:solidFill>
                <a:latin typeface="Arial"/>
                <a:ea typeface="Arial"/>
                <a:cs typeface="Arial"/>
              </a:defRPr>
            </a:pPr>
            <a:endParaRPr lang="en-US"/>
          </a:p>
        </c:txPr>
        <c:crossAx val="66075264"/>
        <c:crosses val="autoZero"/>
        <c:crossBetween val="midCat"/>
      </c:valAx>
      <c:spPr>
        <a:solidFill>
          <a:srgbClr val="FFFFFF"/>
        </a:solidFill>
        <a:ln w="12051">
          <a:solidFill>
            <a:srgbClr val="808080"/>
          </a:solidFill>
          <a:prstDash val="solid"/>
        </a:ln>
      </c:spPr>
    </c:plotArea>
    <c:legend>
      <c:legendPos val="r"/>
      <c:layout>
        <c:manualLayout>
          <c:xMode val="edge"/>
          <c:yMode val="edge"/>
          <c:x val="0.40647118301314461"/>
          <c:y val="0.16785714285714284"/>
          <c:w val="0.53892821031344795"/>
          <c:h val="0.11785714285714285"/>
        </c:manualLayout>
      </c:layout>
      <c:overlay val="0"/>
      <c:spPr>
        <a:solidFill>
          <a:srgbClr val="FFFFFF"/>
        </a:solidFill>
        <a:ln w="3013">
          <a:solidFill>
            <a:srgbClr val="000000"/>
          </a:solidFill>
          <a:prstDash val="solid"/>
        </a:ln>
      </c:spPr>
      <c:txPr>
        <a:bodyPr/>
        <a:lstStyle/>
        <a:p>
          <a:pPr>
            <a:defRPr sz="1219" b="0"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878"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810707456978968"/>
          <c:y val="0.16339869281045752"/>
          <c:w val="0.85850860420650099"/>
          <c:h val="0.63725490196078427"/>
        </c:manualLayout>
      </c:layout>
      <c:lineChart>
        <c:grouping val="standard"/>
        <c:varyColors val="0"/>
        <c:ser>
          <c:idx val="1"/>
          <c:order val="0"/>
          <c:tx>
            <c:v>With Our Metric</c:v>
          </c:tx>
          <c:spPr>
            <a:ln w="15828">
              <a:solidFill>
                <a:srgbClr val="FF00FF"/>
              </a:solidFill>
              <a:prstDash val="solid"/>
            </a:ln>
          </c:spPr>
          <c:marker>
            <c:symbol val="square"/>
            <c:size val="6"/>
            <c:spPr>
              <a:solidFill>
                <a:srgbClr val="FF00FF"/>
              </a:solidFill>
              <a:ln>
                <a:solidFill>
                  <a:srgbClr val="FF00FF"/>
                </a:solidFill>
                <a:prstDash val="solid"/>
              </a:ln>
            </c:spPr>
          </c:marker>
          <c:cat>
            <c:numRef>
              <c:f>Sheet1!$A$2:$A$23</c:f>
              <c:numCache>
                <c:formatCode>General</c:formatCode>
                <c:ptCount val="22"/>
                <c:pt idx="0">
                  <c:v>1</c:v>
                </c:pt>
                <c:pt idx="1">
                  <c:v>10</c:v>
                </c:pt>
                <c:pt idx="2">
                  <c:v>20</c:v>
                </c:pt>
                <c:pt idx="3">
                  <c:v>30</c:v>
                </c:pt>
                <c:pt idx="4">
                  <c:v>40</c:v>
                </c:pt>
                <c:pt idx="5">
                  <c:v>50</c:v>
                </c:pt>
                <c:pt idx="6">
                  <c:v>100</c:v>
                </c:pt>
                <c:pt idx="7">
                  <c:v>200</c:v>
                </c:pt>
                <c:pt idx="8">
                  <c:v>300</c:v>
                </c:pt>
                <c:pt idx="9">
                  <c:v>500</c:v>
                </c:pt>
                <c:pt idx="10">
                  <c:v>600</c:v>
                </c:pt>
                <c:pt idx="11">
                  <c:v>700</c:v>
                </c:pt>
                <c:pt idx="12">
                  <c:v>1000</c:v>
                </c:pt>
                <c:pt idx="13">
                  <c:v>2000</c:v>
                </c:pt>
                <c:pt idx="14">
                  <c:v>3000</c:v>
                </c:pt>
                <c:pt idx="15">
                  <c:v>4000</c:v>
                </c:pt>
                <c:pt idx="16">
                  <c:v>5000</c:v>
                </c:pt>
                <c:pt idx="17">
                  <c:v>6000</c:v>
                </c:pt>
                <c:pt idx="18">
                  <c:v>7000</c:v>
                </c:pt>
                <c:pt idx="19">
                  <c:v>8000</c:v>
                </c:pt>
              </c:numCache>
            </c:numRef>
          </c:cat>
          <c:val>
            <c:numRef>
              <c:f>Sheet1!$B$2:$B$21</c:f>
              <c:numCache>
                <c:formatCode>General</c:formatCode>
                <c:ptCount val="20"/>
                <c:pt idx="0">
                  <c:v>5.6</c:v>
                </c:pt>
                <c:pt idx="1">
                  <c:v>5.6</c:v>
                </c:pt>
                <c:pt idx="2">
                  <c:v>5.6</c:v>
                </c:pt>
                <c:pt idx="3">
                  <c:v>5.6</c:v>
                </c:pt>
                <c:pt idx="4">
                  <c:v>5.6</c:v>
                </c:pt>
                <c:pt idx="5">
                  <c:v>5.6</c:v>
                </c:pt>
                <c:pt idx="6">
                  <c:v>5.45</c:v>
                </c:pt>
                <c:pt idx="7">
                  <c:v>5.45</c:v>
                </c:pt>
                <c:pt idx="8">
                  <c:v>5.4</c:v>
                </c:pt>
                <c:pt idx="9">
                  <c:v>5.4</c:v>
                </c:pt>
                <c:pt idx="10">
                  <c:v>5.4</c:v>
                </c:pt>
                <c:pt idx="11">
                  <c:v>5.4</c:v>
                </c:pt>
                <c:pt idx="12">
                  <c:v>5.4</c:v>
                </c:pt>
                <c:pt idx="13">
                  <c:v>5.4</c:v>
                </c:pt>
                <c:pt idx="14">
                  <c:v>5.4</c:v>
                </c:pt>
                <c:pt idx="15">
                  <c:v>5.4</c:v>
                </c:pt>
                <c:pt idx="16">
                  <c:v>5.3</c:v>
                </c:pt>
                <c:pt idx="17">
                  <c:v>5.4</c:v>
                </c:pt>
                <c:pt idx="18">
                  <c:v>5.4</c:v>
                </c:pt>
                <c:pt idx="19">
                  <c:v>5.5</c:v>
                </c:pt>
              </c:numCache>
            </c:numRef>
          </c:val>
          <c:smooth val="0"/>
        </c:ser>
        <c:ser>
          <c:idx val="2"/>
          <c:order val="1"/>
          <c:tx>
            <c:v>With Metric by Sander et al.</c:v>
          </c:tx>
          <c:spPr>
            <a:ln w="15828">
              <a:solidFill>
                <a:srgbClr val="000080"/>
              </a:solidFill>
              <a:prstDash val="solid"/>
            </a:ln>
          </c:spPr>
          <c:marker>
            <c:symbol val="triangle"/>
            <c:size val="6"/>
            <c:spPr>
              <a:solidFill>
                <a:srgbClr val="000080"/>
              </a:solidFill>
              <a:ln>
                <a:solidFill>
                  <a:srgbClr val="000080"/>
                </a:solidFill>
                <a:prstDash val="solid"/>
              </a:ln>
            </c:spPr>
          </c:marker>
          <c:cat>
            <c:numRef>
              <c:f>Sheet1!$A$2:$A$23</c:f>
              <c:numCache>
                <c:formatCode>General</c:formatCode>
                <c:ptCount val="22"/>
                <c:pt idx="0">
                  <c:v>1</c:v>
                </c:pt>
                <c:pt idx="1">
                  <c:v>10</c:v>
                </c:pt>
                <c:pt idx="2">
                  <c:v>20</c:v>
                </c:pt>
                <c:pt idx="3">
                  <c:v>30</c:v>
                </c:pt>
                <c:pt idx="4">
                  <c:v>40</c:v>
                </c:pt>
                <c:pt idx="5">
                  <c:v>50</c:v>
                </c:pt>
                <c:pt idx="6">
                  <c:v>100</c:v>
                </c:pt>
                <c:pt idx="7">
                  <c:v>200</c:v>
                </c:pt>
                <c:pt idx="8">
                  <c:v>300</c:v>
                </c:pt>
                <c:pt idx="9">
                  <c:v>500</c:v>
                </c:pt>
                <c:pt idx="10">
                  <c:v>600</c:v>
                </c:pt>
                <c:pt idx="11">
                  <c:v>700</c:v>
                </c:pt>
                <c:pt idx="12">
                  <c:v>1000</c:v>
                </c:pt>
                <c:pt idx="13">
                  <c:v>2000</c:v>
                </c:pt>
                <c:pt idx="14">
                  <c:v>3000</c:v>
                </c:pt>
                <c:pt idx="15">
                  <c:v>4000</c:v>
                </c:pt>
                <c:pt idx="16">
                  <c:v>5000</c:v>
                </c:pt>
                <c:pt idx="17">
                  <c:v>6000</c:v>
                </c:pt>
                <c:pt idx="18">
                  <c:v>7000</c:v>
                </c:pt>
                <c:pt idx="19">
                  <c:v>8000</c:v>
                </c:pt>
              </c:numCache>
            </c:numRef>
          </c:cat>
          <c:val>
            <c:numRef>
              <c:f>Sheet1!$C$2:$C$21</c:f>
              <c:numCache>
                <c:formatCode>General</c:formatCode>
                <c:ptCount val="20"/>
                <c:pt idx="0">
                  <c:v>6.1</c:v>
                </c:pt>
                <c:pt idx="1">
                  <c:v>5.9</c:v>
                </c:pt>
                <c:pt idx="2">
                  <c:v>5.9</c:v>
                </c:pt>
                <c:pt idx="3">
                  <c:v>5.8</c:v>
                </c:pt>
                <c:pt idx="4">
                  <c:v>5.8</c:v>
                </c:pt>
                <c:pt idx="5">
                  <c:v>5.8</c:v>
                </c:pt>
                <c:pt idx="6">
                  <c:v>5.8</c:v>
                </c:pt>
                <c:pt idx="7">
                  <c:v>5.8</c:v>
                </c:pt>
                <c:pt idx="8">
                  <c:v>5.8</c:v>
                </c:pt>
                <c:pt idx="9">
                  <c:v>5.8</c:v>
                </c:pt>
                <c:pt idx="10">
                  <c:v>5.8</c:v>
                </c:pt>
                <c:pt idx="11">
                  <c:v>5.8</c:v>
                </c:pt>
                <c:pt idx="12">
                  <c:v>5.8</c:v>
                </c:pt>
                <c:pt idx="13">
                  <c:v>5.75</c:v>
                </c:pt>
                <c:pt idx="14">
                  <c:v>5.73</c:v>
                </c:pt>
                <c:pt idx="15">
                  <c:v>5.84</c:v>
                </c:pt>
                <c:pt idx="16">
                  <c:v>5.9</c:v>
                </c:pt>
                <c:pt idx="17">
                  <c:v>6</c:v>
                </c:pt>
                <c:pt idx="18">
                  <c:v>5.97</c:v>
                </c:pt>
                <c:pt idx="19">
                  <c:v>5.96</c:v>
                </c:pt>
              </c:numCache>
            </c:numRef>
          </c:val>
          <c:smooth val="0"/>
        </c:ser>
        <c:dLbls>
          <c:showLegendKey val="0"/>
          <c:showVal val="0"/>
          <c:showCatName val="0"/>
          <c:showSerName val="0"/>
          <c:showPercent val="0"/>
          <c:showBubbleSize val="0"/>
        </c:dLbls>
        <c:marker val="1"/>
        <c:smooth val="0"/>
        <c:axId val="69028480"/>
        <c:axId val="69035136"/>
      </c:lineChart>
      <c:catAx>
        <c:axId val="69028480"/>
        <c:scaling>
          <c:orientation val="minMax"/>
        </c:scaling>
        <c:delete val="0"/>
        <c:axPos val="b"/>
        <c:title>
          <c:tx>
            <c:rich>
              <a:bodyPr/>
              <a:lstStyle/>
              <a:p>
                <a:pPr>
                  <a:defRPr sz="1277" b="1" i="0" u="none" strike="noStrike" baseline="0">
                    <a:solidFill>
                      <a:srgbClr val="000000"/>
                    </a:solidFill>
                    <a:latin typeface="Arial"/>
                    <a:ea typeface="Arial"/>
                    <a:cs typeface="Arial"/>
                  </a:defRPr>
                </a:pPr>
                <a:r>
                  <a:t>Amount of Geometric Stretch Added</a:t>
                </a:r>
              </a:p>
            </c:rich>
          </c:tx>
          <c:layout>
            <c:manualLayout>
              <c:xMode val="edge"/>
              <c:yMode val="edge"/>
              <c:x val="0.28489483747609945"/>
              <c:y val="0.88888888888888884"/>
            </c:manualLayout>
          </c:layout>
          <c:overlay val="0"/>
          <c:spPr>
            <a:noFill/>
            <a:ln w="31656">
              <a:noFill/>
            </a:ln>
          </c:spPr>
        </c:title>
        <c:numFmt formatCode="General" sourceLinked="1"/>
        <c:majorTickMark val="out"/>
        <c:minorTickMark val="none"/>
        <c:tickLblPos val="nextTo"/>
        <c:spPr>
          <a:ln w="3957">
            <a:solidFill>
              <a:srgbClr val="000000"/>
            </a:solidFill>
            <a:prstDash val="solid"/>
          </a:ln>
        </c:spPr>
        <c:txPr>
          <a:bodyPr rot="0" vert="horz"/>
          <a:lstStyle/>
          <a:p>
            <a:pPr>
              <a:defRPr sz="1277" b="0" i="0" u="none" strike="noStrike" baseline="0">
                <a:solidFill>
                  <a:srgbClr val="000000"/>
                </a:solidFill>
                <a:latin typeface="Arial"/>
                <a:ea typeface="Arial"/>
                <a:cs typeface="Arial"/>
              </a:defRPr>
            </a:pPr>
            <a:endParaRPr lang="en-US"/>
          </a:p>
        </c:txPr>
        <c:crossAx val="69035136"/>
        <c:crosses val="autoZero"/>
        <c:auto val="1"/>
        <c:lblAlgn val="ctr"/>
        <c:lblOffset val="0"/>
        <c:tickLblSkip val="2"/>
        <c:tickMarkSkip val="1"/>
        <c:noMultiLvlLbl val="0"/>
      </c:catAx>
      <c:valAx>
        <c:axId val="69035136"/>
        <c:scaling>
          <c:orientation val="minMax"/>
          <c:min val="5.2"/>
        </c:scaling>
        <c:delete val="0"/>
        <c:axPos val="l"/>
        <c:majorGridlines>
          <c:spPr>
            <a:ln w="3957">
              <a:solidFill>
                <a:srgbClr val="000000"/>
              </a:solidFill>
              <a:prstDash val="solid"/>
            </a:ln>
          </c:spPr>
        </c:majorGridlines>
        <c:title>
          <c:tx>
            <c:rich>
              <a:bodyPr/>
              <a:lstStyle/>
              <a:p>
                <a:pPr>
                  <a:defRPr sz="1277" b="1" i="0" u="none" strike="noStrike" baseline="0">
                    <a:solidFill>
                      <a:srgbClr val="000000"/>
                    </a:solidFill>
                    <a:latin typeface="Arial"/>
                    <a:ea typeface="Arial"/>
                    <a:cs typeface="Arial"/>
                  </a:defRPr>
                </a:pPr>
                <a:r>
                  <a:t>SAE</a:t>
                </a:r>
              </a:p>
            </c:rich>
          </c:tx>
          <c:layout>
            <c:manualLayout>
              <c:xMode val="edge"/>
              <c:yMode val="edge"/>
              <c:x val="1.9120458891013385E-2"/>
              <c:y val="0.42810457516339867"/>
            </c:manualLayout>
          </c:layout>
          <c:overlay val="0"/>
          <c:spPr>
            <a:noFill/>
            <a:ln w="31656">
              <a:noFill/>
            </a:ln>
          </c:spPr>
        </c:title>
        <c:numFmt formatCode="General" sourceLinked="1"/>
        <c:majorTickMark val="out"/>
        <c:minorTickMark val="none"/>
        <c:tickLblPos val="nextTo"/>
        <c:spPr>
          <a:ln w="3957">
            <a:solidFill>
              <a:srgbClr val="000000"/>
            </a:solidFill>
            <a:prstDash val="solid"/>
          </a:ln>
        </c:spPr>
        <c:txPr>
          <a:bodyPr rot="0" vert="horz"/>
          <a:lstStyle/>
          <a:p>
            <a:pPr>
              <a:defRPr sz="1277" b="0" i="0" u="none" strike="noStrike" baseline="0">
                <a:solidFill>
                  <a:srgbClr val="000000"/>
                </a:solidFill>
                <a:latin typeface="Arial"/>
                <a:ea typeface="Arial"/>
                <a:cs typeface="Arial"/>
              </a:defRPr>
            </a:pPr>
            <a:endParaRPr lang="en-US"/>
          </a:p>
        </c:txPr>
        <c:crossAx val="69028480"/>
        <c:crosses val="autoZero"/>
        <c:crossBetween val="between"/>
        <c:majorUnit val="1"/>
      </c:valAx>
      <c:spPr>
        <a:solidFill>
          <a:srgbClr val="FFFFFF"/>
        </a:solidFill>
        <a:ln w="15828">
          <a:solidFill>
            <a:srgbClr val="808080"/>
          </a:solidFill>
          <a:prstDash val="solid"/>
        </a:ln>
      </c:spPr>
    </c:plotArea>
    <c:legend>
      <c:legendPos val="r"/>
      <c:layout>
        <c:manualLayout>
          <c:xMode val="edge"/>
          <c:yMode val="edge"/>
          <c:x val="0.19120458891013384"/>
          <c:y val="0.20915032679738563"/>
          <c:w val="0.67112810707456982"/>
          <c:h val="8.1699346405228759E-2"/>
        </c:manualLayout>
      </c:layout>
      <c:overlay val="0"/>
      <c:spPr>
        <a:solidFill>
          <a:srgbClr val="FFFFFF"/>
        </a:solidFill>
        <a:ln w="3957">
          <a:solidFill>
            <a:srgbClr val="000000"/>
          </a:solidFill>
          <a:prstDash val="solid"/>
        </a:ln>
      </c:spPr>
      <c:txPr>
        <a:bodyPr/>
        <a:lstStyle/>
        <a:p>
          <a:pPr>
            <a:defRPr sz="1172"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957">
      <a:solidFill>
        <a:srgbClr val="FFFFFF"/>
      </a:solidFill>
      <a:prstDash val="solid"/>
    </a:ln>
  </c:spPr>
  <c:txPr>
    <a:bodyPr/>
    <a:lstStyle/>
    <a:p>
      <a:pPr>
        <a:defRPr sz="1277" b="0" i="0" u="none" strike="noStrike" baseline="0">
          <a:solidFill>
            <a:srgbClr val="000000"/>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8.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0.png"/><Relationship Id="rId4" Type="http://schemas.openxmlformats.org/officeDocument/2006/relationships/image" Target="../media/image43.png"/></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image" Target="../media/image47.png"/></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image" Target="../media/image52.png"/></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6.png"/></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image" Target="../media/image59.png"/></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image" Target="../media/image63.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image" Target="../media/image30.png"/></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2.png"/><Relationship Id="rId1" Type="http://schemas.openxmlformats.org/officeDocument/2006/relationships/image" Target="../media/image30.png"/><Relationship Id="rId4" Type="http://schemas.openxmlformats.org/officeDocument/2006/relationships/image" Target="../media/image28.png"/></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2.png"/><Relationship Id="rId1" Type="http://schemas.openxmlformats.org/officeDocument/2006/relationships/image" Target="../media/image30.png"/><Relationship Id="rId4" Type="http://schemas.openxmlformats.org/officeDocument/2006/relationships/image" Target="../media/image28.png"/></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image" Target="../media/image35.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6.png"/></Relationships>
</file>

<file path=ppt/drawings/drawing1.xml><?xml version="1.0" encoding="utf-8"?>
<c:userShapes xmlns:c="http://schemas.openxmlformats.org/drawingml/2006/chart">
  <cdr:relSizeAnchor xmlns:cdr="http://schemas.openxmlformats.org/drawingml/2006/chartDrawing">
    <cdr:from>
      <cdr:x>0.327</cdr:x>
      <cdr:y>0.04</cdr:y>
    </cdr:from>
    <cdr:to>
      <cdr:x>0.93075</cdr:x>
      <cdr:y>0.133</cdr:y>
    </cdr:to>
    <cdr:sp macro="" textlink="">
      <cdr:nvSpPr>
        <cdr:cNvPr id="9217" name="Text Box 1"/>
        <cdr:cNvSpPr txBox="1">
          <a:spLocks xmlns:a="http://schemas.openxmlformats.org/drawingml/2006/main" noChangeArrowheads="1"/>
        </cdr:cNvSpPr>
      </cdr:nvSpPr>
      <cdr:spPr bwMode="auto">
        <a:xfrm xmlns:a="http://schemas.openxmlformats.org/drawingml/2006/main">
          <a:off x="3080414" y="213360"/>
          <a:ext cx="5687460" cy="496062"/>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45720" tIns="36576" rIns="45720" bIns="36576" anchor="ctr" upright="1"/>
        <a:lstStyle xmlns:a="http://schemas.openxmlformats.org/drawingml/2006/main"/>
        <a:p xmlns:a="http://schemas.openxmlformats.org/drawingml/2006/main">
          <a:pPr algn="ctr" rtl="0">
            <a:defRPr sz="1000"/>
          </a:pPr>
          <a:r>
            <a:rPr lang="en-US" sz="1825" b="0" i="0" u="none" strike="noStrike" baseline="0">
              <a:solidFill>
                <a:srgbClr val="000000"/>
              </a:solidFill>
              <a:latin typeface="Arial"/>
              <a:cs typeface="Arial"/>
            </a:rPr>
            <a:t>Parasaur's head: 3,870 vertex parameterization</a:t>
          </a:r>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1026"/>
          <p:cNvSpPr>
            <a:spLocks noGrp="1" noChangeArrowheads="1"/>
          </p:cNvSpPr>
          <p:nvPr>
            <p:ph type="hdr" sz="quarter"/>
          </p:nvPr>
        </p:nvSpPr>
        <p:spPr bwMode="auto">
          <a:xfrm>
            <a:off x="0" y="0"/>
            <a:ext cx="303053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76" tIns="46488" rIns="92976" bIns="46488" numCol="1" anchor="t" anchorCtr="0" compatLnSpc="1">
            <a:prstTxWarp prst="textNoShape">
              <a:avLst/>
            </a:prstTxWarp>
          </a:bodyPr>
          <a:lstStyle>
            <a:lvl1pPr defTabSz="930275">
              <a:defRPr sz="1200"/>
            </a:lvl1pPr>
          </a:lstStyle>
          <a:p>
            <a:endParaRPr lang="en-US"/>
          </a:p>
        </p:txBody>
      </p:sp>
      <p:sp>
        <p:nvSpPr>
          <p:cNvPr id="86019" name="Rectangle 1027"/>
          <p:cNvSpPr>
            <a:spLocks noGrp="1" noChangeArrowheads="1"/>
          </p:cNvSpPr>
          <p:nvPr>
            <p:ph type="dt" sz="quarter" idx="1"/>
          </p:nvPr>
        </p:nvSpPr>
        <p:spPr bwMode="auto">
          <a:xfrm>
            <a:off x="3963988" y="0"/>
            <a:ext cx="3030537"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76" tIns="46488" rIns="92976" bIns="46488" numCol="1" anchor="t" anchorCtr="0" compatLnSpc="1">
            <a:prstTxWarp prst="textNoShape">
              <a:avLst/>
            </a:prstTxWarp>
          </a:bodyPr>
          <a:lstStyle>
            <a:lvl1pPr algn="r" defTabSz="930275">
              <a:defRPr sz="1200"/>
            </a:lvl1pPr>
          </a:lstStyle>
          <a:p>
            <a:endParaRPr lang="en-US"/>
          </a:p>
        </p:txBody>
      </p:sp>
      <p:sp>
        <p:nvSpPr>
          <p:cNvPr id="86020" name="Rectangle 1028"/>
          <p:cNvSpPr>
            <a:spLocks noGrp="1" noChangeArrowheads="1"/>
          </p:cNvSpPr>
          <p:nvPr>
            <p:ph type="ftr" sz="quarter" idx="2"/>
          </p:nvPr>
        </p:nvSpPr>
        <p:spPr bwMode="auto">
          <a:xfrm>
            <a:off x="0" y="8813800"/>
            <a:ext cx="303053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76" tIns="46488" rIns="92976" bIns="46488" numCol="1" anchor="b" anchorCtr="0" compatLnSpc="1">
            <a:prstTxWarp prst="textNoShape">
              <a:avLst/>
            </a:prstTxWarp>
          </a:bodyPr>
          <a:lstStyle>
            <a:lvl1pPr defTabSz="930275">
              <a:defRPr sz="1200"/>
            </a:lvl1pPr>
          </a:lstStyle>
          <a:p>
            <a:endParaRPr lang="en-US"/>
          </a:p>
        </p:txBody>
      </p:sp>
      <p:sp>
        <p:nvSpPr>
          <p:cNvPr id="86021" name="Rectangle 1029"/>
          <p:cNvSpPr>
            <a:spLocks noGrp="1" noChangeArrowheads="1"/>
          </p:cNvSpPr>
          <p:nvPr>
            <p:ph type="sldNum" sz="quarter" idx="3"/>
          </p:nvPr>
        </p:nvSpPr>
        <p:spPr bwMode="auto">
          <a:xfrm>
            <a:off x="3963988" y="8813800"/>
            <a:ext cx="3030537"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76" tIns="46488" rIns="92976" bIns="46488" numCol="1" anchor="b" anchorCtr="0" compatLnSpc="1">
            <a:prstTxWarp prst="textNoShape">
              <a:avLst/>
            </a:prstTxWarp>
          </a:bodyPr>
          <a:lstStyle>
            <a:lvl1pPr algn="r" defTabSz="930275">
              <a:defRPr sz="1200"/>
            </a:lvl1pPr>
          </a:lstStyle>
          <a:p>
            <a:fld id="{89D21E32-DAD6-4ED4-96AF-528F1683BC76}" type="slidenum">
              <a:rPr lang="en-US"/>
              <a:pPr/>
              <a:t>‹#›</a:t>
            </a:fld>
            <a:endParaRPr lang="en-US"/>
          </a:p>
        </p:txBody>
      </p:sp>
    </p:spTree>
    <p:extLst>
      <p:ext uri="{BB962C8B-B14F-4D97-AF65-F5344CB8AC3E}">
        <p14:creationId xmlns:p14="http://schemas.microsoft.com/office/powerpoint/2010/main" val="15145515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053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76" tIns="46488" rIns="92976" bIns="46488" numCol="1" anchor="t" anchorCtr="0" compatLnSpc="1">
            <a:prstTxWarp prst="textNoShape">
              <a:avLst/>
            </a:prstTxWarp>
          </a:bodyPr>
          <a:lstStyle>
            <a:lvl1pPr defTabSz="930275">
              <a:defRPr sz="1200"/>
            </a:lvl1pPr>
          </a:lstStyle>
          <a:p>
            <a:endParaRPr lang="en-US"/>
          </a:p>
        </p:txBody>
      </p:sp>
      <p:sp>
        <p:nvSpPr>
          <p:cNvPr id="11267" name="Rectangle 3"/>
          <p:cNvSpPr>
            <a:spLocks noGrp="1" noChangeArrowheads="1"/>
          </p:cNvSpPr>
          <p:nvPr>
            <p:ph type="dt" idx="1"/>
          </p:nvPr>
        </p:nvSpPr>
        <p:spPr bwMode="auto">
          <a:xfrm>
            <a:off x="3963988" y="0"/>
            <a:ext cx="3030537"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76" tIns="46488" rIns="92976" bIns="46488" numCol="1" anchor="t" anchorCtr="0" compatLnSpc="1">
            <a:prstTxWarp prst="textNoShape">
              <a:avLst/>
            </a:prstTxWarp>
          </a:bodyPr>
          <a:lstStyle>
            <a:lvl1pPr algn="r" defTabSz="930275">
              <a:defRPr sz="1200"/>
            </a:lvl1pPr>
          </a:lstStyle>
          <a:p>
            <a:endParaRPr lang="en-US"/>
          </a:p>
        </p:txBody>
      </p:sp>
      <p:sp>
        <p:nvSpPr>
          <p:cNvPr id="11268" name="Rectangle 4"/>
          <p:cNvSpPr>
            <a:spLocks noChangeArrowheads="1" noTextEdit="1"/>
          </p:cNvSpPr>
          <p:nvPr>
            <p:ph type="sldImg" idx="2"/>
          </p:nvPr>
        </p:nvSpPr>
        <p:spPr bwMode="auto">
          <a:xfrm>
            <a:off x="1176338" y="695325"/>
            <a:ext cx="4641850" cy="34798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p:cNvSpPr>
            <a:spLocks noGrp="1" noChangeArrowheads="1"/>
          </p:cNvSpPr>
          <p:nvPr>
            <p:ph type="body" sz="quarter" idx="3"/>
          </p:nvPr>
        </p:nvSpPr>
        <p:spPr bwMode="auto">
          <a:xfrm>
            <a:off x="931863" y="4406900"/>
            <a:ext cx="5130800" cy="417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76" tIns="46488" rIns="92976" bIns="4648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70" name="Rectangle 6"/>
          <p:cNvSpPr>
            <a:spLocks noGrp="1" noChangeArrowheads="1"/>
          </p:cNvSpPr>
          <p:nvPr>
            <p:ph type="ftr" sz="quarter" idx="4"/>
          </p:nvPr>
        </p:nvSpPr>
        <p:spPr bwMode="auto">
          <a:xfrm>
            <a:off x="0" y="8813800"/>
            <a:ext cx="303053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76" tIns="46488" rIns="92976" bIns="46488" numCol="1" anchor="b" anchorCtr="0" compatLnSpc="1">
            <a:prstTxWarp prst="textNoShape">
              <a:avLst/>
            </a:prstTxWarp>
          </a:bodyPr>
          <a:lstStyle>
            <a:lvl1pPr defTabSz="930275">
              <a:defRPr sz="1200"/>
            </a:lvl1pPr>
          </a:lstStyle>
          <a:p>
            <a:endParaRPr lang="en-US"/>
          </a:p>
        </p:txBody>
      </p:sp>
      <p:sp>
        <p:nvSpPr>
          <p:cNvPr id="11271" name="Rectangle 7"/>
          <p:cNvSpPr>
            <a:spLocks noGrp="1" noChangeArrowheads="1"/>
          </p:cNvSpPr>
          <p:nvPr>
            <p:ph type="sldNum" sz="quarter" idx="5"/>
          </p:nvPr>
        </p:nvSpPr>
        <p:spPr bwMode="auto">
          <a:xfrm>
            <a:off x="3963988" y="8813800"/>
            <a:ext cx="3030537"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76" tIns="46488" rIns="92976" bIns="46488" numCol="1" anchor="b" anchorCtr="0" compatLnSpc="1">
            <a:prstTxWarp prst="textNoShape">
              <a:avLst/>
            </a:prstTxWarp>
          </a:bodyPr>
          <a:lstStyle>
            <a:lvl1pPr algn="r" defTabSz="930275">
              <a:defRPr sz="1200"/>
            </a:lvl1pPr>
          </a:lstStyle>
          <a:p>
            <a:fld id="{D1FE0774-0B4A-471A-B520-A2E40DB30123}" type="slidenum">
              <a:rPr lang="en-US"/>
              <a:pPr/>
              <a:t>‹#›</a:t>
            </a:fld>
            <a:endParaRPr lang="en-US"/>
          </a:p>
        </p:txBody>
      </p:sp>
    </p:spTree>
    <p:extLst>
      <p:ext uri="{BB962C8B-B14F-4D97-AF65-F5344CB8AC3E}">
        <p14:creationId xmlns:p14="http://schemas.microsoft.com/office/powerpoint/2010/main" val="63260977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4C971F-2736-4ECB-9C6D-339140098377}" type="slidenum">
              <a:rPr lang="en-US"/>
              <a:pPr/>
              <a:t>1</a:t>
            </a:fld>
            <a:endParaRPr lang="en-US"/>
          </a:p>
        </p:txBody>
      </p:sp>
      <p:sp>
        <p:nvSpPr>
          <p:cNvPr id="28674" name="Rectangle 2"/>
          <p:cNvSpPr>
            <a:spLocks noChangeArrowheads="1" noTextEdit="1"/>
          </p:cNvSpPr>
          <p:nvPr>
            <p:ph type="sldImg"/>
          </p:nvPr>
        </p:nvSpPr>
        <p:spPr>
          <a:xfrm>
            <a:off x="1177925" y="695325"/>
            <a:ext cx="4638675" cy="3479800"/>
          </a:xfrm>
          <a:ln/>
        </p:spPr>
      </p:sp>
      <p:sp>
        <p:nvSpPr>
          <p:cNvPr id="28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18EBC8-CD8E-4DA4-BE18-25538CFA46F4}" type="slidenum">
              <a:rPr lang="en-US"/>
              <a:pPr/>
              <a:t>11</a:t>
            </a:fld>
            <a:endParaRPr lang="en-US"/>
          </a:p>
        </p:txBody>
      </p:sp>
      <p:sp>
        <p:nvSpPr>
          <p:cNvPr id="284674" name="Rectangle 2"/>
          <p:cNvSpPr>
            <a:spLocks noChangeArrowheads="1" noTextEdit="1"/>
          </p:cNvSpPr>
          <p:nvPr>
            <p:ph type="sldImg"/>
          </p:nvPr>
        </p:nvSpPr>
        <p:spPr bwMode="auto">
          <a:xfrm>
            <a:off x="1177925" y="695325"/>
            <a:ext cx="4638675" cy="3479800"/>
          </a:xfrm>
          <a:prstGeom prst="rect">
            <a:avLst/>
          </a:prstGeom>
          <a:solidFill>
            <a:srgbClr val="FFFFFF"/>
          </a:solidFill>
          <a:ln>
            <a:solidFill>
              <a:srgbClr val="000000"/>
            </a:solidFill>
            <a:miter lim="800000"/>
            <a:headEnd/>
            <a:tailEnd/>
          </a:ln>
        </p:spPr>
      </p:sp>
      <p:sp>
        <p:nvSpPr>
          <p:cNvPr id="284675" name="Rectangle 3"/>
          <p:cNvSpPr>
            <a:spLocks noChangeArrowheads="1"/>
          </p:cNvSpPr>
          <p:nvPr>
            <p:ph type="body" idx="1"/>
          </p:nvPr>
        </p:nvSpPr>
        <p:spPr bwMode="auto">
          <a:xfrm>
            <a:off x="931863" y="4406900"/>
            <a:ext cx="5130800" cy="4175125"/>
          </a:xfrm>
          <a:prstGeom prst="rect">
            <a:avLst/>
          </a:prstGeom>
          <a:solidFill>
            <a:srgbClr val="FFFFFF"/>
          </a:solidFill>
          <a:ln>
            <a:solidFill>
              <a:srgbClr val="000000"/>
            </a:solidFill>
            <a:miter lim="800000"/>
            <a:headEnd/>
            <a:tailEnd/>
          </a:ln>
        </p:spPr>
        <p:txBody>
          <a:bodyPr lIns="92969" tIns="46484" rIns="92969" bIns="46484"/>
          <a:lstStyle/>
          <a:p>
            <a:r>
              <a:rPr lang="en-US"/>
              <a:t>This can be expressed in matrix notation as the product of second derivatives of the signal summed over every dimension of the signal.</a:t>
            </a:r>
          </a:p>
          <a:p>
            <a:r>
              <a:rPr lang="en-US"/>
              <a:t>We can integrate this expression over a sample’s neighborhood to obtain: 3d-Surface area * (expression)</a:t>
            </a:r>
          </a:p>
          <a:p>
            <a:r>
              <a:rPr lang="en-US"/>
              <a:t>The total error over all grid cells is simply the summation of this.</a:t>
            </a:r>
          </a:p>
          <a:p>
            <a:r>
              <a:rPr lang="en-US"/>
              <a:t>Its limit as delta-&gt;0 is a double integral wrt 3D surface area.</a:t>
            </a:r>
          </a:p>
          <a:p>
            <a:r>
              <a:rPr lang="en-US"/>
              <a:t>Therefore a measure of asymptotic approximation error with piecewise linear reconstruction is to find the rate of convergence.  In other words since we want to make the assumption of very dense sampling, a measure of error when delta is very small is:</a:t>
            </a:r>
          </a:p>
          <a:p>
            <a:r>
              <a:rPr lang="en-US"/>
              <a:t>This can be expressed as the welsum, weighted element sum.</a:t>
            </a:r>
          </a:p>
          <a:p>
            <a:r>
              <a:rPr lang="en-US"/>
              <a:t>This can be expressed as a sum over domain triangles.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9F2BEE-FFA0-4090-B512-7A2A28360AEF}" type="slidenum">
              <a:rPr lang="en-US"/>
              <a:pPr/>
              <a:t>12</a:t>
            </a:fld>
            <a:endParaRPr lang="en-US"/>
          </a:p>
        </p:txBody>
      </p:sp>
      <p:sp>
        <p:nvSpPr>
          <p:cNvPr id="286722" name="Rectangle 2"/>
          <p:cNvSpPr>
            <a:spLocks noChangeArrowheads="1" noTextEdit="1"/>
          </p:cNvSpPr>
          <p:nvPr>
            <p:ph type="sldImg"/>
          </p:nvPr>
        </p:nvSpPr>
        <p:spPr bwMode="auto">
          <a:xfrm>
            <a:off x="1177925" y="695325"/>
            <a:ext cx="4638675" cy="3479800"/>
          </a:xfrm>
          <a:prstGeom prst="rect">
            <a:avLst/>
          </a:prstGeom>
          <a:solidFill>
            <a:srgbClr val="FFFFFF"/>
          </a:solidFill>
          <a:ln>
            <a:solidFill>
              <a:srgbClr val="000000"/>
            </a:solidFill>
            <a:miter lim="800000"/>
            <a:headEnd/>
            <a:tailEnd/>
          </a:ln>
        </p:spPr>
      </p:sp>
      <p:sp>
        <p:nvSpPr>
          <p:cNvPr id="286723" name="Rectangle 3"/>
          <p:cNvSpPr>
            <a:spLocks noChangeArrowheads="1"/>
          </p:cNvSpPr>
          <p:nvPr>
            <p:ph type="body" idx="1"/>
          </p:nvPr>
        </p:nvSpPr>
        <p:spPr bwMode="auto">
          <a:xfrm>
            <a:off x="931863" y="4406900"/>
            <a:ext cx="5130800" cy="4175125"/>
          </a:xfrm>
          <a:prstGeom prst="rect">
            <a:avLst/>
          </a:prstGeom>
          <a:solidFill>
            <a:srgbClr val="FFFFFF"/>
          </a:solidFill>
          <a:ln>
            <a:solidFill>
              <a:srgbClr val="000000"/>
            </a:solidFill>
            <a:miter lim="800000"/>
            <a:headEnd/>
            <a:tailEnd/>
          </a:ln>
        </p:spPr>
        <p:txBody>
          <a:bodyPr lIns="92969" tIns="46484" rIns="92969" bIns="46484"/>
          <a:lstStyle/>
          <a:p>
            <a:r>
              <a:rPr lang="en-US"/>
              <a:t>This can be expressed in matrix notation as the product of second derivatives of the signal summed over every dimension of the signal.</a:t>
            </a:r>
          </a:p>
          <a:p>
            <a:r>
              <a:rPr lang="en-US"/>
              <a:t>We can integrate this expression over a sample’s neighborhood to obtain: 3d-Surface area * (expression)</a:t>
            </a:r>
          </a:p>
          <a:p>
            <a:r>
              <a:rPr lang="en-US"/>
              <a:t>The total error over all grid cells is simply the summation of this.</a:t>
            </a:r>
          </a:p>
          <a:p>
            <a:r>
              <a:rPr lang="en-US"/>
              <a:t>Its limit as delta-&gt;0 is a double integral wrt 3D surface area.</a:t>
            </a:r>
          </a:p>
          <a:p>
            <a:r>
              <a:rPr lang="en-US"/>
              <a:t>Therefore a measure of asymptotic approximation error with piecewise linear reconstruction is to find the rate of convergence.  In other words since we want to make the assumption of very dense sampling, a measure of error when delta is very small is:</a:t>
            </a:r>
          </a:p>
          <a:p>
            <a:r>
              <a:rPr lang="en-US"/>
              <a:t>This can be expressed as the welsum, weighted element sum.</a:t>
            </a:r>
          </a:p>
          <a:p>
            <a:r>
              <a:rPr lang="en-US"/>
              <a:t>This can be expressed as a sum over domain triangles.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9A5DCA-E12F-4883-8587-4C14A866EE3A}" type="slidenum">
              <a:rPr lang="en-US"/>
              <a:pPr/>
              <a:t>13</a:t>
            </a:fld>
            <a:endParaRPr lang="en-US"/>
          </a:p>
        </p:txBody>
      </p:sp>
      <p:sp>
        <p:nvSpPr>
          <p:cNvPr id="288770" name="Rectangle 2"/>
          <p:cNvSpPr>
            <a:spLocks noChangeArrowheads="1" noTextEdit="1"/>
          </p:cNvSpPr>
          <p:nvPr>
            <p:ph type="sldImg"/>
          </p:nvPr>
        </p:nvSpPr>
        <p:spPr bwMode="auto">
          <a:xfrm>
            <a:off x="1177925" y="695325"/>
            <a:ext cx="4638675" cy="3479800"/>
          </a:xfrm>
          <a:prstGeom prst="rect">
            <a:avLst/>
          </a:prstGeom>
          <a:solidFill>
            <a:srgbClr val="FFFFFF"/>
          </a:solidFill>
          <a:ln>
            <a:solidFill>
              <a:srgbClr val="000000"/>
            </a:solidFill>
            <a:miter lim="800000"/>
            <a:headEnd/>
            <a:tailEnd/>
          </a:ln>
        </p:spPr>
      </p:sp>
      <p:sp>
        <p:nvSpPr>
          <p:cNvPr id="288771" name="Rectangle 3"/>
          <p:cNvSpPr>
            <a:spLocks noChangeArrowheads="1"/>
          </p:cNvSpPr>
          <p:nvPr>
            <p:ph type="body" idx="1"/>
          </p:nvPr>
        </p:nvSpPr>
        <p:spPr bwMode="auto">
          <a:xfrm>
            <a:off x="931863" y="4406900"/>
            <a:ext cx="5130800" cy="4175125"/>
          </a:xfrm>
          <a:prstGeom prst="rect">
            <a:avLst/>
          </a:prstGeom>
          <a:solidFill>
            <a:srgbClr val="FFFFFF"/>
          </a:solidFill>
          <a:ln>
            <a:solidFill>
              <a:srgbClr val="000000"/>
            </a:solidFill>
            <a:miter lim="800000"/>
            <a:headEnd/>
            <a:tailEnd/>
          </a:ln>
        </p:spPr>
        <p:txBody>
          <a:bodyPr lIns="92969" tIns="46484" rIns="92969" bIns="46484"/>
          <a:lstStyle/>
          <a:p>
            <a:r>
              <a:rPr lang="en-US"/>
              <a:t>This can be expressed in matrix notation as the product of second derivatives of the signal summed over every dimension of the signal.</a:t>
            </a:r>
          </a:p>
          <a:p>
            <a:r>
              <a:rPr lang="en-US"/>
              <a:t>We can integrate this expression over a sample’s neighborhood to obtain: 3d-Surface area * (expression)</a:t>
            </a:r>
          </a:p>
          <a:p>
            <a:r>
              <a:rPr lang="en-US"/>
              <a:t>The total error over all grid cells is simply the summation of this.</a:t>
            </a:r>
          </a:p>
          <a:p>
            <a:r>
              <a:rPr lang="en-US"/>
              <a:t>Its limit as delta-&gt;0 is a double integral wrt 3D surface area.</a:t>
            </a:r>
          </a:p>
          <a:p>
            <a:r>
              <a:rPr lang="en-US"/>
              <a:t>Therefore a measure of asymptotic approximation error with piecewise linear reconstruction is to find the rate of convergence.  In other words since we want to make the assumption of very dense sampling, a measure of error when delta is very small is:</a:t>
            </a:r>
          </a:p>
          <a:p>
            <a:r>
              <a:rPr lang="en-US"/>
              <a:t>This can be expressed as the welsum, weighted element sum.</a:t>
            </a:r>
          </a:p>
          <a:p>
            <a:r>
              <a:rPr lang="en-US"/>
              <a:t>This can be expressed as a sum over domain triangles.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A13364-2A33-441D-8993-B9B6ECF5D382}" type="slidenum">
              <a:rPr lang="en-US"/>
              <a:pPr/>
              <a:t>14</a:t>
            </a:fld>
            <a:endParaRPr lang="en-US"/>
          </a:p>
        </p:txBody>
      </p:sp>
      <p:sp>
        <p:nvSpPr>
          <p:cNvPr id="290818" name="Rectangle 2"/>
          <p:cNvSpPr>
            <a:spLocks noChangeArrowheads="1" noTextEdit="1"/>
          </p:cNvSpPr>
          <p:nvPr>
            <p:ph type="sldImg"/>
          </p:nvPr>
        </p:nvSpPr>
        <p:spPr bwMode="auto">
          <a:xfrm>
            <a:off x="1177925" y="695325"/>
            <a:ext cx="4638675" cy="3479800"/>
          </a:xfrm>
          <a:prstGeom prst="rect">
            <a:avLst/>
          </a:prstGeom>
          <a:solidFill>
            <a:srgbClr val="FFFFFF"/>
          </a:solidFill>
          <a:ln>
            <a:solidFill>
              <a:srgbClr val="000000"/>
            </a:solidFill>
            <a:miter lim="800000"/>
            <a:headEnd/>
            <a:tailEnd/>
          </a:ln>
        </p:spPr>
      </p:sp>
      <p:sp>
        <p:nvSpPr>
          <p:cNvPr id="290819" name="Rectangle 3"/>
          <p:cNvSpPr>
            <a:spLocks noChangeArrowheads="1"/>
          </p:cNvSpPr>
          <p:nvPr>
            <p:ph type="body" idx="1"/>
          </p:nvPr>
        </p:nvSpPr>
        <p:spPr bwMode="auto">
          <a:xfrm>
            <a:off x="931863" y="4406900"/>
            <a:ext cx="5130800" cy="4175125"/>
          </a:xfrm>
          <a:prstGeom prst="rect">
            <a:avLst/>
          </a:prstGeom>
          <a:solidFill>
            <a:srgbClr val="FFFFFF"/>
          </a:solidFill>
          <a:ln>
            <a:solidFill>
              <a:srgbClr val="000000"/>
            </a:solidFill>
            <a:miter lim="800000"/>
            <a:headEnd/>
            <a:tailEnd/>
          </a:ln>
        </p:spPr>
        <p:txBody>
          <a:bodyPr lIns="92969" tIns="46484" rIns="92969" bIns="46484"/>
          <a:lstStyle/>
          <a:p>
            <a:r>
              <a:rPr lang="en-US"/>
              <a:t>This can be expressed in matrix notation as the product of second derivatives of the signal summed over every dimension of the signal.</a:t>
            </a:r>
          </a:p>
          <a:p>
            <a:r>
              <a:rPr lang="en-US"/>
              <a:t>We can integrate this expression over a sample’s neighborhood to obtain: 3d-Surface area * (expression)</a:t>
            </a:r>
          </a:p>
          <a:p>
            <a:r>
              <a:rPr lang="en-US"/>
              <a:t>The total error over all grid cells is simply the summation of this.</a:t>
            </a:r>
          </a:p>
          <a:p>
            <a:r>
              <a:rPr lang="en-US"/>
              <a:t>Its limit as delta-&gt;0 is a double integral wrt 3D surface area.</a:t>
            </a:r>
          </a:p>
          <a:p>
            <a:r>
              <a:rPr lang="en-US"/>
              <a:t>Therefore a measure of asymptotic approximation error with piecewise linear reconstruction is to find the rate of convergence.  In other words since we want to make the assumption of very dense sampling, a measure of error when delta is very small is:</a:t>
            </a:r>
          </a:p>
          <a:p>
            <a:r>
              <a:rPr lang="en-US"/>
              <a:t>This can be expressed as the welsum, weighted element sum.</a:t>
            </a:r>
          </a:p>
          <a:p>
            <a:r>
              <a:rPr lang="en-US"/>
              <a:t>This can be expressed as a sum over domain triangles.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7E85AA-126B-4A91-A7C4-5ED630C9E165}" type="slidenum">
              <a:rPr lang="en-US"/>
              <a:pPr/>
              <a:t>15</a:t>
            </a:fld>
            <a:endParaRPr lang="en-US"/>
          </a:p>
        </p:txBody>
      </p:sp>
      <p:sp>
        <p:nvSpPr>
          <p:cNvPr id="309250" name="Rectangle 2"/>
          <p:cNvSpPr>
            <a:spLocks noChangeArrowheads="1" noTextEdit="1"/>
          </p:cNvSpPr>
          <p:nvPr>
            <p:ph type="sldImg"/>
          </p:nvPr>
        </p:nvSpPr>
        <p:spPr bwMode="auto">
          <a:xfrm>
            <a:off x="1177925" y="695325"/>
            <a:ext cx="4638675" cy="3479800"/>
          </a:xfrm>
          <a:prstGeom prst="rect">
            <a:avLst/>
          </a:prstGeom>
          <a:solidFill>
            <a:srgbClr val="FFFFFF"/>
          </a:solidFill>
          <a:ln>
            <a:solidFill>
              <a:srgbClr val="000000"/>
            </a:solidFill>
            <a:miter lim="800000"/>
            <a:headEnd/>
            <a:tailEnd/>
          </a:ln>
        </p:spPr>
      </p:sp>
      <p:sp>
        <p:nvSpPr>
          <p:cNvPr id="309251" name="Rectangle 3"/>
          <p:cNvSpPr>
            <a:spLocks noChangeArrowheads="1"/>
          </p:cNvSpPr>
          <p:nvPr>
            <p:ph type="body" idx="1"/>
          </p:nvPr>
        </p:nvSpPr>
        <p:spPr bwMode="auto">
          <a:xfrm>
            <a:off x="931863" y="4406900"/>
            <a:ext cx="5130800" cy="4175125"/>
          </a:xfrm>
          <a:prstGeom prst="rect">
            <a:avLst/>
          </a:prstGeom>
          <a:solidFill>
            <a:srgbClr val="FFFFFF"/>
          </a:solidFill>
          <a:ln>
            <a:solidFill>
              <a:srgbClr val="000000"/>
            </a:solidFill>
            <a:miter lim="800000"/>
            <a:headEnd/>
            <a:tailEnd/>
          </a:ln>
        </p:spPr>
        <p:txBody>
          <a:bodyPr lIns="92976" tIns="46488" rIns="92976" bIns="46488"/>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E43186-DB44-4B6C-8854-B362E9E97FDB}" type="slidenum">
              <a:rPr lang="en-US"/>
              <a:pPr/>
              <a:t>16</a:t>
            </a:fld>
            <a:endParaRPr lang="en-US"/>
          </a:p>
        </p:txBody>
      </p:sp>
      <p:sp>
        <p:nvSpPr>
          <p:cNvPr id="103426" name="Rectangle 2"/>
          <p:cNvSpPr>
            <a:spLocks noChangeArrowheads="1" noTextEdit="1"/>
          </p:cNvSpPr>
          <p:nvPr>
            <p:ph type="sldImg"/>
          </p:nvPr>
        </p:nvSpPr>
        <p:spPr bwMode="auto">
          <a:xfrm>
            <a:off x="1177925" y="695325"/>
            <a:ext cx="4638675" cy="3479800"/>
          </a:xfrm>
          <a:prstGeom prst="rect">
            <a:avLst/>
          </a:prstGeom>
          <a:solidFill>
            <a:srgbClr val="FFFFFF"/>
          </a:solidFill>
          <a:ln>
            <a:solidFill>
              <a:srgbClr val="000000"/>
            </a:solidFill>
            <a:miter lim="800000"/>
            <a:headEnd/>
            <a:tailEnd/>
          </a:ln>
        </p:spPr>
      </p:sp>
      <p:sp>
        <p:nvSpPr>
          <p:cNvPr id="103427" name="Rectangle 3"/>
          <p:cNvSpPr>
            <a:spLocks noChangeArrowheads="1"/>
          </p:cNvSpPr>
          <p:nvPr>
            <p:ph type="body" idx="1"/>
          </p:nvPr>
        </p:nvSpPr>
        <p:spPr bwMode="auto">
          <a:xfrm>
            <a:off x="931863" y="4406900"/>
            <a:ext cx="5130800" cy="4175125"/>
          </a:xfrm>
          <a:prstGeom prst="rect">
            <a:avLst/>
          </a:prstGeom>
          <a:solidFill>
            <a:srgbClr val="FFFFFF"/>
          </a:solidFill>
          <a:ln>
            <a:solidFill>
              <a:srgbClr val="000000"/>
            </a:solidFill>
            <a:miter lim="800000"/>
            <a:headEnd/>
            <a:tailEnd/>
          </a:ln>
        </p:spPr>
        <p:txBody>
          <a:bodyPr lIns="92976" tIns="46488" rIns="92976" bIns="46488"/>
          <a:lstStyle/>
          <a:p>
            <a:r>
              <a:rPr lang="en-US" b="1"/>
              <a:t>Quadratic</a:t>
            </a:r>
            <a:r>
              <a:rPr lang="en-US"/>
              <a:t>: any function could have been used, but we picked this because its</a:t>
            </a:r>
          </a:p>
          <a:p>
            <a:r>
              <a:rPr lang="en-US"/>
              <a:t>Second derivatives are non-linear.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DCBA4B-4E27-488A-B0FE-B540773F836E}" type="slidenum">
              <a:rPr lang="en-US"/>
              <a:pPr/>
              <a:t>17</a:t>
            </a:fld>
            <a:endParaRPr lang="en-US"/>
          </a:p>
        </p:txBody>
      </p:sp>
      <p:sp>
        <p:nvSpPr>
          <p:cNvPr id="66562" name="Rectangle 2"/>
          <p:cNvSpPr>
            <a:spLocks noChangeArrowheads="1" noTextEdit="1"/>
          </p:cNvSpPr>
          <p:nvPr>
            <p:ph type="sldImg"/>
          </p:nvPr>
        </p:nvSpPr>
        <p:spPr bwMode="auto">
          <a:xfrm>
            <a:off x="1177925" y="695325"/>
            <a:ext cx="4638675" cy="3479800"/>
          </a:xfrm>
          <a:prstGeom prst="rect">
            <a:avLst/>
          </a:prstGeom>
          <a:solidFill>
            <a:srgbClr val="FFFFFF"/>
          </a:solidFill>
          <a:ln>
            <a:solidFill>
              <a:srgbClr val="000000"/>
            </a:solidFill>
            <a:miter lim="800000"/>
            <a:headEnd/>
            <a:tailEnd/>
          </a:ln>
        </p:spPr>
      </p:sp>
      <p:sp>
        <p:nvSpPr>
          <p:cNvPr id="66563" name="Rectangle 3"/>
          <p:cNvSpPr>
            <a:spLocks noChangeArrowheads="1"/>
          </p:cNvSpPr>
          <p:nvPr>
            <p:ph type="body" idx="1"/>
          </p:nvPr>
        </p:nvSpPr>
        <p:spPr bwMode="auto">
          <a:xfrm>
            <a:off x="931863" y="4406900"/>
            <a:ext cx="5130800" cy="4175125"/>
          </a:xfrm>
          <a:prstGeom prst="rect">
            <a:avLst/>
          </a:prstGeom>
          <a:solidFill>
            <a:srgbClr val="FFFFFF"/>
          </a:solidFill>
          <a:ln>
            <a:solidFill>
              <a:srgbClr val="000000"/>
            </a:solidFill>
            <a:miter lim="800000"/>
            <a:headEnd/>
            <a:tailEnd/>
          </a:ln>
        </p:spPr>
        <p:txBody>
          <a:bodyPr lIns="92976" tIns="46488" rIns="92976" bIns="46488"/>
          <a:lstStyle/>
          <a:p>
            <a:r>
              <a:rPr lang="en-US"/>
              <a:t>Say what the yellow dots are</a:t>
            </a:r>
          </a:p>
          <a:p>
            <a:r>
              <a:rPr lang="en-US"/>
              <a:t>Put yellow triangle in the center – dot in the middle of it</a:t>
            </a:r>
          </a:p>
          <a:p>
            <a:r>
              <a:rPr lang="en-US"/>
              <a:t>Put points 15 dots </a:t>
            </a:r>
          </a:p>
          <a:p>
            <a:endParaRPr lang="en-US"/>
          </a:p>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176C8C-330F-49F5-82C9-7833800C2954}" type="slidenum">
              <a:rPr lang="en-US"/>
              <a:pPr/>
              <a:t>18</a:t>
            </a:fld>
            <a:endParaRPr lang="en-US"/>
          </a:p>
        </p:txBody>
      </p:sp>
      <p:sp>
        <p:nvSpPr>
          <p:cNvPr id="200706" name="Rectangle 2"/>
          <p:cNvSpPr>
            <a:spLocks noChangeArrowheads="1" noTextEdit="1"/>
          </p:cNvSpPr>
          <p:nvPr>
            <p:ph type="sldImg"/>
          </p:nvPr>
        </p:nvSpPr>
        <p:spPr bwMode="auto">
          <a:xfrm>
            <a:off x="1177925" y="695325"/>
            <a:ext cx="4638675" cy="3479800"/>
          </a:xfrm>
          <a:prstGeom prst="rect">
            <a:avLst/>
          </a:prstGeom>
          <a:solidFill>
            <a:srgbClr val="FFFFFF"/>
          </a:solidFill>
          <a:ln>
            <a:solidFill>
              <a:srgbClr val="000000"/>
            </a:solidFill>
            <a:miter lim="800000"/>
            <a:headEnd/>
            <a:tailEnd/>
          </a:ln>
        </p:spPr>
      </p:sp>
      <p:sp>
        <p:nvSpPr>
          <p:cNvPr id="200707" name="Rectangle 3"/>
          <p:cNvSpPr>
            <a:spLocks noChangeArrowheads="1"/>
          </p:cNvSpPr>
          <p:nvPr>
            <p:ph type="body" idx="1"/>
          </p:nvPr>
        </p:nvSpPr>
        <p:spPr bwMode="auto">
          <a:xfrm>
            <a:off x="931863" y="4406900"/>
            <a:ext cx="5130800" cy="4175125"/>
          </a:xfrm>
          <a:prstGeom prst="rect">
            <a:avLst/>
          </a:prstGeom>
          <a:solidFill>
            <a:srgbClr val="FFFFFF"/>
          </a:solidFill>
          <a:ln>
            <a:solidFill>
              <a:srgbClr val="000000"/>
            </a:solidFill>
            <a:miter lim="800000"/>
            <a:headEnd/>
            <a:tailEnd/>
          </a:ln>
        </p:spPr>
        <p:txBody>
          <a:bodyPr lIns="92976" tIns="46488" rIns="92976" bIns="46488"/>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626BDD-AF36-4B89-9E90-3CA4386B1E7D}" type="slidenum">
              <a:rPr lang="en-US"/>
              <a:pPr/>
              <a:t>19</a:t>
            </a:fld>
            <a:endParaRPr lang="en-US"/>
          </a:p>
        </p:txBody>
      </p:sp>
      <p:sp>
        <p:nvSpPr>
          <p:cNvPr id="105474" name="Rectangle 1026"/>
          <p:cNvSpPr>
            <a:spLocks noChangeArrowheads="1" noTextEdit="1"/>
          </p:cNvSpPr>
          <p:nvPr>
            <p:ph type="sldImg"/>
          </p:nvPr>
        </p:nvSpPr>
        <p:spPr bwMode="auto">
          <a:xfrm>
            <a:off x="1177925" y="695325"/>
            <a:ext cx="4638675" cy="3479800"/>
          </a:xfrm>
          <a:prstGeom prst="rect">
            <a:avLst/>
          </a:prstGeom>
          <a:solidFill>
            <a:srgbClr val="FFFFFF"/>
          </a:solidFill>
          <a:ln>
            <a:solidFill>
              <a:srgbClr val="000000"/>
            </a:solidFill>
            <a:miter lim="800000"/>
            <a:headEnd/>
            <a:tailEnd/>
          </a:ln>
        </p:spPr>
      </p:sp>
      <p:sp>
        <p:nvSpPr>
          <p:cNvPr id="105475" name="Rectangle 1027"/>
          <p:cNvSpPr>
            <a:spLocks noChangeArrowheads="1"/>
          </p:cNvSpPr>
          <p:nvPr>
            <p:ph type="body" idx="1"/>
          </p:nvPr>
        </p:nvSpPr>
        <p:spPr bwMode="auto">
          <a:xfrm>
            <a:off x="931863" y="4406900"/>
            <a:ext cx="5130800" cy="4175125"/>
          </a:xfrm>
          <a:prstGeom prst="rect">
            <a:avLst/>
          </a:prstGeom>
          <a:solidFill>
            <a:srgbClr val="FFFFFF"/>
          </a:solidFill>
          <a:ln>
            <a:solidFill>
              <a:srgbClr val="000000"/>
            </a:solidFill>
            <a:miter lim="800000"/>
            <a:headEnd/>
            <a:tailEnd/>
          </a:ln>
        </p:spPr>
        <p:txBody>
          <a:bodyPr lIns="92976" tIns="46488" rIns="92976" bIns="46488"/>
          <a:lstStyle/>
          <a:p>
            <a:r>
              <a:rPr lang="en-US" b="1"/>
              <a:t>Quadratic</a:t>
            </a:r>
            <a:r>
              <a:rPr lang="en-US"/>
              <a:t>: any function could have been used, but we picked this because its</a:t>
            </a:r>
          </a:p>
          <a:p>
            <a:r>
              <a:rPr lang="en-US"/>
              <a:t>Second derivatives are non-linear.</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1343DE-4235-4C76-AB6A-35B946174AD7}" type="slidenum">
              <a:rPr lang="en-US"/>
              <a:pPr/>
              <a:t>20</a:t>
            </a:fld>
            <a:endParaRPr lang="en-US"/>
          </a:p>
        </p:txBody>
      </p:sp>
      <p:sp>
        <p:nvSpPr>
          <p:cNvPr id="109570" name="Rectangle 2"/>
          <p:cNvSpPr>
            <a:spLocks noChangeArrowheads="1" noTextEdit="1"/>
          </p:cNvSpPr>
          <p:nvPr>
            <p:ph type="sldImg"/>
          </p:nvPr>
        </p:nvSpPr>
        <p:spPr bwMode="auto">
          <a:xfrm>
            <a:off x="1179513" y="696913"/>
            <a:ext cx="4635500" cy="3478212"/>
          </a:xfrm>
          <a:prstGeom prst="rect">
            <a:avLst/>
          </a:prstGeom>
          <a:solidFill>
            <a:srgbClr val="FFFFFF"/>
          </a:solidFill>
          <a:ln>
            <a:solidFill>
              <a:srgbClr val="000000"/>
            </a:solidFill>
            <a:miter lim="800000"/>
            <a:headEnd/>
            <a:tailEnd/>
          </a:ln>
        </p:spPr>
      </p:sp>
      <p:sp>
        <p:nvSpPr>
          <p:cNvPr id="109571" name="Rectangle 3"/>
          <p:cNvSpPr>
            <a:spLocks noChangeArrowheads="1"/>
          </p:cNvSpPr>
          <p:nvPr>
            <p:ph type="body" idx="1"/>
          </p:nvPr>
        </p:nvSpPr>
        <p:spPr bwMode="auto">
          <a:xfrm>
            <a:off x="933450" y="4406900"/>
            <a:ext cx="5127625" cy="4173538"/>
          </a:xfrm>
          <a:prstGeom prst="rect">
            <a:avLst/>
          </a:prstGeom>
          <a:solidFill>
            <a:srgbClr val="FFFFFF"/>
          </a:solidFill>
          <a:ln>
            <a:solidFill>
              <a:srgbClr val="000000"/>
            </a:solidFill>
            <a:miter lim="800000"/>
            <a:headEnd/>
            <a:tailEnd/>
          </a:ln>
        </p:spPr>
        <p:txBody>
          <a:bodyPr lIns="91312" tIns="45656" rIns="91312" bIns="45656"/>
          <a:lstStyle/>
          <a:p>
            <a:r>
              <a:rPr lang="en-US"/>
              <a:t>Drop the ¼ everywhere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665DD2-3E90-431E-8DB8-A7A7B3E90039}" type="slidenum">
              <a:rPr lang="en-US"/>
              <a:pPr/>
              <a:t>2</a:t>
            </a:fld>
            <a:endParaRPr lang="en-US"/>
          </a:p>
        </p:txBody>
      </p:sp>
      <p:sp>
        <p:nvSpPr>
          <p:cNvPr id="114690" name="Rectangle 2050"/>
          <p:cNvSpPr>
            <a:spLocks noChangeArrowheads="1" noTextEdit="1"/>
          </p:cNvSpPr>
          <p:nvPr>
            <p:ph type="sldImg"/>
          </p:nvPr>
        </p:nvSpPr>
        <p:spPr bwMode="auto">
          <a:xfrm>
            <a:off x="1179513" y="696913"/>
            <a:ext cx="4635500" cy="3478212"/>
          </a:xfrm>
          <a:prstGeom prst="rect">
            <a:avLst/>
          </a:prstGeom>
          <a:solidFill>
            <a:srgbClr val="FFFFFF"/>
          </a:solidFill>
          <a:ln>
            <a:solidFill>
              <a:srgbClr val="000000"/>
            </a:solidFill>
            <a:miter lim="800000"/>
            <a:headEnd/>
            <a:tailEnd/>
          </a:ln>
        </p:spPr>
      </p:sp>
      <p:sp>
        <p:nvSpPr>
          <p:cNvPr id="114691" name="Rectangle 2051"/>
          <p:cNvSpPr>
            <a:spLocks noChangeArrowheads="1"/>
          </p:cNvSpPr>
          <p:nvPr>
            <p:ph type="body" idx="1"/>
          </p:nvPr>
        </p:nvSpPr>
        <p:spPr bwMode="auto">
          <a:xfrm>
            <a:off x="933450" y="4406900"/>
            <a:ext cx="5127625" cy="4173538"/>
          </a:xfrm>
          <a:prstGeom prst="rect">
            <a:avLst/>
          </a:prstGeom>
          <a:solidFill>
            <a:srgbClr val="FFFFFF"/>
          </a:solidFill>
          <a:ln>
            <a:solidFill>
              <a:srgbClr val="000000"/>
            </a:solidFill>
            <a:miter lim="800000"/>
            <a:headEnd/>
            <a:tailEnd/>
          </a:ln>
        </p:spPr>
        <p:txBody>
          <a:bodyPr lIns="91312" tIns="45656" rIns="91312" bIns="45656"/>
          <a:lstStyle/>
          <a:p>
            <a:r>
              <a:rPr lang="en-US" b="1"/>
              <a:t>Shlomo: the main point here is that one could want to store a surface signal in a texture domain.</a:t>
            </a:r>
          </a:p>
          <a:p>
            <a:endParaRPr lang="en-US"/>
          </a:p>
          <a:p>
            <a:r>
              <a:rPr lang="en-US"/>
              <a:t>authoring: goal is to minimize distortion of the image.</a:t>
            </a:r>
          </a:p>
          <a:p>
            <a:endParaRPr lang="en-US"/>
          </a:p>
          <a:p>
            <a:r>
              <a:rPr lang="en-US"/>
              <a:t>sampling: goal is to accurately capture and reconstruct the given surface signal.</a:t>
            </a:r>
          </a:p>
          <a:p>
            <a:endParaRPr lang="en-US"/>
          </a:p>
          <a:p>
            <a:r>
              <a:rPr lang="en-US"/>
              <a:t>Bothe these things require a mapping – parameterization from some domain to the surface</a:t>
            </a:r>
          </a:p>
          <a:p>
            <a:endParaRPr lang="en-US"/>
          </a:p>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7FFEE6-BA82-46E6-AC08-4762780E8772}" type="slidenum">
              <a:rPr lang="en-US"/>
              <a:pPr/>
              <a:t>21</a:t>
            </a:fld>
            <a:endParaRPr lang="en-US"/>
          </a:p>
        </p:txBody>
      </p:sp>
      <p:sp>
        <p:nvSpPr>
          <p:cNvPr id="214018" name="Rectangle 2"/>
          <p:cNvSpPr>
            <a:spLocks noChangeArrowheads="1" noTextEdit="1"/>
          </p:cNvSpPr>
          <p:nvPr>
            <p:ph type="sldImg"/>
          </p:nvPr>
        </p:nvSpPr>
        <p:spPr bwMode="auto">
          <a:xfrm>
            <a:off x="1177925" y="695325"/>
            <a:ext cx="4638675" cy="3479800"/>
          </a:xfrm>
          <a:prstGeom prst="rect">
            <a:avLst/>
          </a:prstGeom>
          <a:solidFill>
            <a:srgbClr val="FFFFFF"/>
          </a:solidFill>
          <a:ln>
            <a:solidFill>
              <a:srgbClr val="000000"/>
            </a:solidFill>
            <a:miter lim="800000"/>
            <a:headEnd/>
            <a:tailEnd/>
          </a:ln>
        </p:spPr>
      </p:sp>
      <p:sp>
        <p:nvSpPr>
          <p:cNvPr id="214019" name="Rectangle 3"/>
          <p:cNvSpPr>
            <a:spLocks noChangeArrowheads="1"/>
          </p:cNvSpPr>
          <p:nvPr>
            <p:ph type="body" idx="1"/>
          </p:nvPr>
        </p:nvSpPr>
        <p:spPr bwMode="auto">
          <a:xfrm>
            <a:off x="931863" y="4406900"/>
            <a:ext cx="5130800" cy="4175125"/>
          </a:xfrm>
          <a:prstGeom prst="rect">
            <a:avLst/>
          </a:prstGeom>
          <a:solidFill>
            <a:srgbClr val="FFFFFF"/>
          </a:solidFill>
          <a:ln>
            <a:solidFill>
              <a:srgbClr val="000000"/>
            </a:solidFill>
            <a:miter lim="800000"/>
            <a:headEnd/>
            <a:tailEnd/>
          </a:ln>
        </p:spPr>
        <p:txBody>
          <a:bodyPr lIns="92976" tIns="46488" rIns="92976" bIns="46488"/>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48D855-4137-4DD2-BF4D-0371897F46B0}" type="slidenum">
              <a:rPr lang="en-US"/>
              <a:pPr/>
              <a:t>22</a:t>
            </a:fld>
            <a:endParaRPr lang="en-US"/>
          </a:p>
        </p:txBody>
      </p:sp>
      <p:sp>
        <p:nvSpPr>
          <p:cNvPr id="216066" name="Rectangle 2"/>
          <p:cNvSpPr>
            <a:spLocks noChangeArrowheads="1" noTextEdit="1"/>
          </p:cNvSpPr>
          <p:nvPr>
            <p:ph type="sldImg"/>
          </p:nvPr>
        </p:nvSpPr>
        <p:spPr bwMode="auto">
          <a:xfrm>
            <a:off x="1177925" y="695325"/>
            <a:ext cx="4638675" cy="3479800"/>
          </a:xfrm>
          <a:prstGeom prst="rect">
            <a:avLst/>
          </a:prstGeom>
          <a:solidFill>
            <a:srgbClr val="FFFFFF"/>
          </a:solidFill>
          <a:ln>
            <a:solidFill>
              <a:srgbClr val="000000"/>
            </a:solidFill>
            <a:miter lim="800000"/>
            <a:headEnd/>
            <a:tailEnd/>
          </a:ln>
        </p:spPr>
      </p:sp>
      <p:sp>
        <p:nvSpPr>
          <p:cNvPr id="216067" name="Rectangle 3"/>
          <p:cNvSpPr>
            <a:spLocks noChangeArrowheads="1"/>
          </p:cNvSpPr>
          <p:nvPr>
            <p:ph type="body" idx="1"/>
          </p:nvPr>
        </p:nvSpPr>
        <p:spPr bwMode="auto">
          <a:xfrm>
            <a:off x="931863" y="4406900"/>
            <a:ext cx="5130800" cy="4175125"/>
          </a:xfrm>
          <a:prstGeom prst="rect">
            <a:avLst/>
          </a:prstGeom>
          <a:solidFill>
            <a:srgbClr val="FFFFFF"/>
          </a:solidFill>
          <a:ln>
            <a:solidFill>
              <a:srgbClr val="000000"/>
            </a:solidFill>
            <a:miter lim="800000"/>
            <a:headEnd/>
            <a:tailEnd/>
          </a:ln>
        </p:spPr>
        <p:txBody>
          <a:bodyPr lIns="92976" tIns="46488" rIns="92976" bIns="46488"/>
          <a:lstStyle/>
          <a:p>
            <a:r>
              <a:rPr lang="en-US"/>
              <a:t>Say H twidle – lot of intgration and time consumung</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8A5E15-6D63-4A02-84E4-8EE9D868F374}" type="slidenum">
              <a:rPr lang="en-US"/>
              <a:pPr/>
              <a:t>23</a:t>
            </a:fld>
            <a:endParaRPr lang="en-US"/>
          </a:p>
        </p:txBody>
      </p:sp>
      <p:sp>
        <p:nvSpPr>
          <p:cNvPr id="303106" name="Rectangle 2"/>
          <p:cNvSpPr>
            <a:spLocks noChangeArrowheads="1" noTextEdit="1"/>
          </p:cNvSpPr>
          <p:nvPr>
            <p:ph type="sldImg"/>
          </p:nvPr>
        </p:nvSpPr>
        <p:spPr bwMode="auto">
          <a:xfrm>
            <a:off x="1177925" y="695325"/>
            <a:ext cx="4638675" cy="3479800"/>
          </a:xfrm>
          <a:prstGeom prst="rect">
            <a:avLst/>
          </a:prstGeom>
          <a:solidFill>
            <a:srgbClr val="FFFFFF"/>
          </a:solidFill>
          <a:ln>
            <a:solidFill>
              <a:srgbClr val="000000"/>
            </a:solidFill>
            <a:miter lim="800000"/>
            <a:headEnd/>
            <a:tailEnd/>
          </a:ln>
        </p:spPr>
      </p:sp>
      <p:sp>
        <p:nvSpPr>
          <p:cNvPr id="303107" name="Rectangle 3"/>
          <p:cNvSpPr>
            <a:spLocks noChangeArrowheads="1"/>
          </p:cNvSpPr>
          <p:nvPr>
            <p:ph type="body" idx="1"/>
          </p:nvPr>
        </p:nvSpPr>
        <p:spPr bwMode="auto">
          <a:xfrm>
            <a:off x="931863" y="4406900"/>
            <a:ext cx="5130800" cy="4175125"/>
          </a:xfrm>
          <a:prstGeom prst="rect">
            <a:avLst/>
          </a:prstGeom>
          <a:solidFill>
            <a:srgbClr val="FFFFFF"/>
          </a:solidFill>
          <a:ln>
            <a:solidFill>
              <a:srgbClr val="000000"/>
            </a:solidFill>
            <a:miter lim="800000"/>
            <a:headEnd/>
            <a:tailEnd/>
          </a:ln>
        </p:spPr>
        <p:txBody>
          <a:bodyPr lIns="92976" tIns="46488" rIns="92976" bIns="46488"/>
          <a:lstStyle/>
          <a:p>
            <a:r>
              <a:rPr lang="en-US"/>
              <a:t>Where e is a local affine transform from the new triangle parameterization to the old, resulting in the new map: </a:t>
            </a:r>
            <a:r>
              <a:rPr lang="en-US" i="1"/>
              <a:t>h’ = h . E</a:t>
            </a:r>
          </a:p>
          <a:p>
            <a:r>
              <a:rPr lang="en-US"/>
              <a:t>Components of the jacobian</a:t>
            </a:r>
          </a:p>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98DA1F-0C14-4BB3-A80B-83339636A119}" type="slidenum">
              <a:rPr lang="en-US"/>
              <a:pPr/>
              <a:t>24</a:t>
            </a:fld>
            <a:endParaRPr lang="en-US"/>
          </a:p>
        </p:txBody>
      </p:sp>
      <p:sp>
        <p:nvSpPr>
          <p:cNvPr id="294914" name="Rectangle 2"/>
          <p:cNvSpPr>
            <a:spLocks noChangeArrowheads="1" noTextEdit="1"/>
          </p:cNvSpPr>
          <p:nvPr>
            <p:ph type="sldImg"/>
          </p:nvPr>
        </p:nvSpPr>
        <p:spPr bwMode="auto">
          <a:xfrm>
            <a:off x="1177925" y="695325"/>
            <a:ext cx="4638675" cy="3479800"/>
          </a:xfrm>
          <a:prstGeom prst="rect">
            <a:avLst/>
          </a:prstGeom>
          <a:solidFill>
            <a:srgbClr val="FFFFFF"/>
          </a:solidFill>
          <a:ln>
            <a:solidFill>
              <a:srgbClr val="000000"/>
            </a:solidFill>
            <a:miter lim="800000"/>
            <a:headEnd/>
            <a:tailEnd/>
          </a:ln>
        </p:spPr>
      </p:sp>
      <p:sp>
        <p:nvSpPr>
          <p:cNvPr id="294915" name="Rectangle 3"/>
          <p:cNvSpPr>
            <a:spLocks noChangeArrowheads="1"/>
          </p:cNvSpPr>
          <p:nvPr>
            <p:ph type="body" idx="1"/>
          </p:nvPr>
        </p:nvSpPr>
        <p:spPr bwMode="auto">
          <a:xfrm>
            <a:off x="931863" y="4406900"/>
            <a:ext cx="5130800" cy="4175125"/>
          </a:xfrm>
          <a:prstGeom prst="rect">
            <a:avLst/>
          </a:prstGeom>
          <a:solidFill>
            <a:srgbClr val="FFFFFF"/>
          </a:solidFill>
          <a:ln>
            <a:solidFill>
              <a:srgbClr val="000000"/>
            </a:solidFill>
            <a:miter lim="800000"/>
            <a:headEnd/>
            <a:tailEnd/>
          </a:ln>
        </p:spPr>
        <p:txBody>
          <a:bodyPr lIns="92976" tIns="46488" rIns="92976" bIns="46488"/>
          <a:lstStyle/>
          <a:p>
            <a:r>
              <a:rPr lang="en-US"/>
              <a:t>Locally minimizing our metric provides a good piecewise linear approximation of the surface signal</a:t>
            </a:r>
          </a:p>
          <a:p>
            <a:r>
              <a:rPr lang="en-US"/>
              <a:t>So the solutions are long and narrow in the directions of minimum and maximum second directional derivatives</a:t>
            </a:r>
          </a:p>
          <a:p>
            <a:r>
              <a:rPr lang="en-US"/>
              <a:t>Being inscribed in elipses with axes in these directions.</a:t>
            </a:r>
          </a:p>
          <a:p>
            <a:r>
              <a:rPr lang="en-US"/>
              <a:t>Long thin sliver triangles.  Slivers can be bad in certain contexts but for our goal of minimizing the signal stretch error, they are optimal.</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A3E73E-C8E0-41E8-862C-7B26DA029CC3}" type="slidenum">
              <a:rPr lang="en-US"/>
              <a:pPr/>
              <a:t>25</a:t>
            </a:fld>
            <a:endParaRPr lang="en-US"/>
          </a:p>
        </p:txBody>
      </p:sp>
      <p:sp>
        <p:nvSpPr>
          <p:cNvPr id="296962" name="Rectangle 2"/>
          <p:cNvSpPr>
            <a:spLocks noChangeArrowheads="1" noTextEdit="1"/>
          </p:cNvSpPr>
          <p:nvPr>
            <p:ph type="sldImg"/>
          </p:nvPr>
        </p:nvSpPr>
        <p:spPr bwMode="auto">
          <a:xfrm>
            <a:off x="1177925" y="695325"/>
            <a:ext cx="4638675" cy="3479800"/>
          </a:xfrm>
          <a:prstGeom prst="rect">
            <a:avLst/>
          </a:prstGeom>
          <a:solidFill>
            <a:srgbClr val="FFFFFF"/>
          </a:solidFill>
          <a:ln>
            <a:solidFill>
              <a:srgbClr val="000000"/>
            </a:solidFill>
            <a:miter lim="800000"/>
            <a:headEnd/>
            <a:tailEnd/>
          </a:ln>
        </p:spPr>
      </p:sp>
      <p:sp>
        <p:nvSpPr>
          <p:cNvPr id="296963" name="Rectangle 3"/>
          <p:cNvSpPr>
            <a:spLocks noChangeArrowheads="1"/>
          </p:cNvSpPr>
          <p:nvPr>
            <p:ph type="body" idx="1"/>
          </p:nvPr>
        </p:nvSpPr>
        <p:spPr bwMode="auto">
          <a:xfrm>
            <a:off x="931863" y="4406900"/>
            <a:ext cx="5130800" cy="4175125"/>
          </a:xfrm>
          <a:prstGeom prst="rect">
            <a:avLst/>
          </a:prstGeom>
          <a:solidFill>
            <a:srgbClr val="FFFFFF"/>
          </a:solidFill>
          <a:ln>
            <a:solidFill>
              <a:srgbClr val="000000"/>
            </a:solidFill>
            <a:miter lim="800000"/>
            <a:headEnd/>
            <a:tailEnd/>
          </a:ln>
        </p:spPr>
        <p:txBody>
          <a:bodyPr lIns="92976" tIns="46488" rIns="92976" bIns="46488"/>
          <a:lstStyle/>
          <a:p>
            <a:r>
              <a:rPr lang="en-US"/>
              <a:t>Evaluting over canonical square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A5DD6C-08B3-4EE7-BF99-7245D43AEE5D}" type="slidenum">
              <a:rPr lang="en-US"/>
              <a:pPr/>
              <a:t>26</a:t>
            </a:fld>
            <a:endParaRPr lang="en-US"/>
          </a:p>
        </p:txBody>
      </p:sp>
      <p:sp>
        <p:nvSpPr>
          <p:cNvPr id="38914" name="Rectangle 2"/>
          <p:cNvSpPr>
            <a:spLocks noChangeArrowheads="1" noTextEdit="1"/>
          </p:cNvSpPr>
          <p:nvPr>
            <p:ph type="sldImg"/>
          </p:nvPr>
        </p:nvSpPr>
        <p:spPr bwMode="auto">
          <a:xfrm>
            <a:off x="1177925" y="695325"/>
            <a:ext cx="4638675" cy="3479800"/>
          </a:xfrm>
          <a:prstGeom prst="rect">
            <a:avLst/>
          </a:prstGeom>
          <a:solidFill>
            <a:srgbClr val="FFFFFF"/>
          </a:solidFill>
          <a:ln>
            <a:solidFill>
              <a:srgbClr val="000000"/>
            </a:solidFill>
            <a:miter lim="800000"/>
            <a:headEnd/>
            <a:tailEnd/>
          </a:ln>
        </p:spPr>
      </p:sp>
      <p:sp>
        <p:nvSpPr>
          <p:cNvPr id="38915" name="Rectangle 3"/>
          <p:cNvSpPr>
            <a:spLocks noChangeArrowheads="1"/>
          </p:cNvSpPr>
          <p:nvPr>
            <p:ph type="body" idx="1"/>
          </p:nvPr>
        </p:nvSpPr>
        <p:spPr bwMode="auto">
          <a:xfrm>
            <a:off x="931863" y="4406900"/>
            <a:ext cx="5130800" cy="4175125"/>
          </a:xfrm>
          <a:prstGeom prst="rect">
            <a:avLst/>
          </a:prstGeom>
          <a:solidFill>
            <a:srgbClr val="FFFFFF"/>
          </a:solidFill>
          <a:ln>
            <a:solidFill>
              <a:srgbClr val="000000"/>
            </a:solidFill>
            <a:miter lim="800000"/>
            <a:headEnd/>
            <a:tailEnd/>
          </a:ln>
        </p:spPr>
        <p:txBody>
          <a:bodyPr lIns="92976" tIns="46488" rIns="92976" bIns="46488"/>
          <a:lstStyle/>
          <a:p>
            <a:r>
              <a:rPr lang="en-US"/>
              <a:t>Root mean squared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2D762B-D93E-4132-984A-B405AA0602A7}" type="slidenum">
              <a:rPr lang="en-US"/>
              <a:pPr/>
              <a:t>27</a:t>
            </a:fld>
            <a:endParaRPr lang="en-US"/>
          </a:p>
        </p:txBody>
      </p:sp>
      <p:sp>
        <p:nvSpPr>
          <p:cNvPr id="133122" name="Rectangle 2"/>
          <p:cNvSpPr>
            <a:spLocks noChangeArrowheads="1" noTextEdit="1"/>
          </p:cNvSpPr>
          <p:nvPr>
            <p:ph type="sldImg"/>
          </p:nvPr>
        </p:nvSpPr>
        <p:spPr bwMode="auto">
          <a:xfrm>
            <a:off x="1177925" y="695325"/>
            <a:ext cx="4638675" cy="3479800"/>
          </a:xfrm>
          <a:prstGeom prst="rect">
            <a:avLst/>
          </a:prstGeom>
          <a:solidFill>
            <a:srgbClr val="FFFFFF"/>
          </a:solidFill>
          <a:ln>
            <a:solidFill>
              <a:srgbClr val="000000"/>
            </a:solidFill>
            <a:miter lim="800000"/>
            <a:headEnd/>
            <a:tailEnd/>
          </a:ln>
        </p:spPr>
      </p:sp>
      <p:sp>
        <p:nvSpPr>
          <p:cNvPr id="133123" name="Rectangle 3"/>
          <p:cNvSpPr>
            <a:spLocks noChangeArrowheads="1"/>
          </p:cNvSpPr>
          <p:nvPr>
            <p:ph type="body" idx="1"/>
          </p:nvPr>
        </p:nvSpPr>
        <p:spPr bwMode="auto">
          <a:xfrm>
            <a:off x="931863" y="4406900"/>
            <a:ext cx="5130800" cy="4175125"/>
          </a:xfrm>
          <a:prstGeom prst="rect">
            <a:avLst/>
          </a:prstGeom>
          <a:solidFill>
            <a:srgbClr val="FFFFFF"/>
          </a:solidFill>
          <a:ln>
            <a:solidFill>
              <a:srgbClr val="000000"/>
            </a:solidFill>
            <a:miter lim="800000"/>
            <a:headEnd/>
            <a:tailEnd/>
          </a:ln>
        </p:spPr>
        <p:txBody>
          <a:bodyPr lIns="92976" tIns="46488" rIns="92976" bIns="46488"/>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B8AB67-9E26-42B5-8B4F-252CD249909B}" type="slidenum">
              <a:rPr lang="en-US"/>
              <a:pPr/>
              <a:t>31</a:t>
            </a:fld>
            <a:endParaRPr lang="en-US"/>
          </a:p>
        </p:txBody>
      </p:sp>
      <p:sp>
        <p:nvSpPr>
          <p:cNvPr id="270338" name="Rectangle 2"/>
          <p:cNvSpPr>
            <a:spLocks noChangeArrowheads="1" noTextEdit="1"/>
          </p:cNvSpPr>
          <p:nvPr>
            <p:ph type="sldImg"/>
          </p:nvPr>
        </p:nvSpPr>
        <p:spPr bwMode="auto">
          <a:xfrm>
            <a:off x="1177925" y="695325"/>
            <a:ext cx="4638675" cy="3479800"/>
          </a:xfrm>
          <a:prstGeom prst="rect">
            <a:avLst/>
          </a:prstGeom>
          <a:solidFill>
            <a:srgbClr val="FFFFFF"/>
          </a:solidFill>
          <a:ln>
            <a:solidFill>
              <a:srgbClr val="000000"/>
            </a:solidFill>
            <a:miter lim="800000"/>
            <a:headEnd/>
            <a:tailEnd/>
          </a:ln>
        </p:spPr>
      </p:sp>
      <p:sp>
        <p:nvSpPr>
          <p:cNvPr id="270339" name="Rectangle 3"/>
          <p:cNvSpPr>
            <a:spLocks noChangeArrowheads="1"/>
          </p:cNvSpPr>
          <p:nvPr>
            <p:ph type="body" idx="1"/>
          </p:nvPr>
        </p:nvSpPr>
        <p:spPr bwMode="auto">
          <a:xfrm>
            <a:off x="931863" y="4406900"/>
            <a:ext cx="5130800" cy="4175125"/>
          </a:xfrm>
          <a:prstGeom prst="rect">
            <a:avLst/>
          </a:prstGeom>
          <a:solidFill>
            <a:srgbClr val="FFFFFF"/>
          </a:solidFill>
          <a:ln>
            <a:solidFill>
              <a:srgbClr val="000000"/>
            </a:solidFill>
            <a:miter lim="800000"/>
            <a:headEnd/>
            <a:tailEnd/>
          </a:ln>
        </p:spPr>
        <p:txBody>
          <a:bodyPr lIns="92976" tIns="46488" rIns="92976" bIns="46488"/>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497837-55D7-4F7E-A4CB-122123A1170B}" type="slidenum">
              <a:rPr lang="en-US"/>
              <a:pPr/>
              <a:t>32</a:t>
            </a:fld>
            <a:endParaRPr lang="en-US"/>
          </a:p>
        </p:txBody>
      </p:sp>
      <p:sp>
        <p:nvSpPr>
          <p:cNvPr id="245762" name="Rectangle 2"/>
          <p:cNvSpPr>
            <a:spLocks noChangeArrowheads="1" noTextEdit="1"/>
          </p:cNvSpPr>
          <p:nvPr>
            <p:ph type="sldImg"/>
          </p:nvPr>
        </p:nvSpPr>
        <p:spPr bwMode="auto">
          <a:xfrm>
            <a:off x="1177925" y="695325"/>
            <a:ext cx="4638675" cy="3479800"/>
          </a:xfrm>
          <a:prstGeom prst="rect">
            <a:avLst/>
          </a:prstGeom>
          <a:solidFill>
            <a:srgbClr val="FFFFFF"/>
          </a:solidFill>
          <a:ln>
            <a:solidFill>
              <a:srgbClr val="000000"/>
            </a:solidFill>
            <a:miter lim="800000"/>
            <a:headEnd/>
            <a:tailEnd/>
          </a:ln>
        </p:spPr>
      </p:sp>
      <p:sp>
        <p:nvSpPr>
          <p:cNvPr id="245763" name="Rectangle 3"/>
          <p:cNvSpPr>
            <a:spLocks noChangeArrowheads="1"/>
          </p:cNvSpPr>
          <p:nvPr>
            <p:ph type="body" idx="1"/>
          </p:nvPr>
        </p:nvSpPr>
        <p:spPr bwMode="auto">
          <a:xfrm>
            <a:off x="931863" y="4406900"/>
            <a:ext cx="5130800" cy="4175125"/>
          </a:xfrm>
          <a:prstGeom prst="rect">
            <a:avLst/>
          </a:prstGeom>
          <a:solidFill>
            <a:srgbClr val="FFFFFF"/>
          </a:solidFill>
          <a:ln>
            <a:solidFill>
              <a:srgbClr val="000000"/>
            </a:solidFill>
            <a:miter lim="800000"/>
            <a:headEnd/>
            <a:tailEnd/>
          </a:ln>
        </p:spPr>
        <p:txBody>
          <a:bodyPr lIns="92976" tIns="46488" rIns="92976" bIns="46488"/>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A2AD87-0C09-4167-A500-7CBAB9894ABD}" type="slidenum">
              <a:rPr lang="en-US"/>
              <a:pPr/>
              <a:t>34</a:t>
            </a:fld>
            <a:endParaRPr lang="en-US"/>
          </a:p>
        </p:txBody>
      </p:sp>
      <p:sp>
        <p:nvSpPr>
          <p:cNvPr id="264194" name="Rectangle 2"/>
          <p:cNvSpPr>
            <a:spLocks noChangeArrowheads="1" noTextEdit="1"/>
          </p:cNvSpPr>
          <p:nvPr>
            <p:ph type="sldImg"/>
          </p:nvPr>
        </p:nvSpPr>
        <p:spPr bwMode="auto">
          <a:xfrm>
            <a:off x="1177925" y="695325"/>
            <a:ext cx="4638675" cy="3479800"/>
          </a:xfrm>
          <a:prstGeom prst="rect">
            <a:avLst/>
          </a:prstGeom>
          <a:solidFill>
            <a:srgbClr val="FFFFFF"/>
          </a:solidFill>
          <a:ln>
            <a:solidFill>
              <a:srgbClr val="000000"/>
            </a:solidFill>
            <a:miter lim="800000"/>
            <a:headEnd/>
            <a:tailEnd/>
          </a:ln>
        </p:spPr>
      </p:sp>
      <p:sp>
        <p:nvSpPr>
          <p:cNvPr id="264195" name="Rectangle 3"/>
          <p:cNvSpPr>
            <a:spLocks noChangeArrowheads="1"/>
          </p:cNvSpPr>
          <p:nvPr>
            <p:ph type="body" idx="1"/>
          </p:nvPr>
        </p:nvSpPr>
        <p:spPr bwMode="auto">
          <a:xfrm>
            <a:off x="931863" y="4406900"/>
            <a:ext cx="5130800" cy="4175125"/>
          </a:xfrm>
          <a:prstGeom prst="rect">
            <a:avLst/>
          </a:prstGeom>
          <a:solidFill>
            <a:srgbClr val="FFFFFF"/>
          </a:solidFill>
          <a:ln>
            <a:solidFill>
              <a:srgbClr val="000000"/>
            </a:solidFill>
            <a:miter lim="800000"/>
            <a:headEnd/>
            <a:tailEnd/>
          </a:ln>
        </p:spPr>
        <p:txBody>
          <a:bodyPr lIns="92976" tIns="46488" rIns="92976" bIns="46488"/>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99CD58-887D-491E-8909-EDE34DE6F683}" type="slidenum">
              <a:rPr lang="en-US"/>
              <a:pPr/>
              <a:t>3</a:t>
            </a:fld>
            <a:endParaRPr lang="en-US"/>
          </a:p>
        </p:txBody>
      </p:sp>
      <p:sp>
        <p:nvSpPr>
          <p:cNvPr id="94210" name="Rectangle 1026"/>
          <p:cNvSpPr>
            <a:spLocks noChangeArrowheads="1" noTextEdit="1"/>
          </p:cNvSpPr>
          <p:nvPr>
            <p:ph type="sldImg"/>
          </p:nvPr>
        </p:nvSpPr>
        <p:spPr bwMode="auto">
          <a:xfrm>
            <a:off x="1177925" y="696913"/>
            <a:ext cx="4640263" cy="3479800"/>
          </a:xfrm>
          <a:prstGeom prst="rect">
            <a:avLst/>
          </a:prstGeom>
          <a:solidFill>
            <a:srgbClr val="FFFFFF"/>
          </a:solidFill>
          <a:ln>
            <a:solidFill>
              <a:srgbClr val="000000"/>
            </a:solidFill>
            <a:miter lim="800000"/>
            <a:headEnd/>
            <a:tailEnd/>
          </a:ln>
        </p:spPr>
      </p:sp>
      <p:sp>
        <p:nvSpPr>
          <p:cNvPr id="94211" name="Rectangle 1027"/>
          <p:cNvSpPr>
            <a:spLocks noChangeArrowheads="1"/>
          </p:cNvSpPr>
          <p:nvPr>
            <p:ph type="body" idx="1"/>
          </p:nvPr>
        </p:nvSpPr>
        <p:spPr bwMode="auto">
          <a:xfrm>
            <a:off x="933450" y="4406900"/>
            <a:ext cx="5127625" cy="4173538"/>
          </a:xfrm>
          <a:prstGeom prst="rect">
            <a:avLst/>
          </a:prstGeom>
          <a:solidFill>
            <a:srgbClr val="FFFFFF"/>
          </a:solidFill>
          <a:ln>
            <a:solidFill>
              <a:srgbClr val="000000"/>
            </a:solidFill>
            <a:miter lim="800000"/>
            <a:headEnd/>
            <a:tailEnd/>
          </a:ln>
        </p:spPr>
        <p:txBody>
          <a:bodyPr lIns="91239" tIns="45619" rIns="91239" bIns="45619"/>
          <a:lstStyle/>
          <a:p>
            <a:pPr>
              <a:lnSpc>
                <a:spcPct val="90000"/>
              </a:lnSpc>
              <a:spcBef>
                <a:spcPct val="20000"/>
              </a:spcBef>
              <a:buClr>
                <a:schemeClr val="hlink"/>
              </a:buClr>
              <a:buSzPct val="55000"/>
              <a:buFont typeface="Wingdings" pitchFamily="2" charset="2"/>
              <a:buNone/>
            </a:pPr>
            <a:r>
              <a:rPr lang="en-US" sz="1500">
                <a:latin typeface="Tahoma" pitchFamily="34" charset="0"/>
              </a:rPr>
              <a:t>Parameterize S and sample domain</a:t>
            </a:r>
          </a:p>
          <a:p>
            <a:pPr>
              <a:lnSpc>
                <a:spcPct val="90000"/>
              </a:lnSpc>
              <a:spcBef>
                <a:spcPct val="20000"/>
              </a:spcBef>
              <a:buClr>
                <a:schemeClr val="hlink"/>
              </a:buClr>
              <a:buSzPct val="55000"/>
              <a:buFont typeface="Wingdings" pitchFamily="2" charset="2"/>
              <a:buNone/>
            </a:pPr>
            <a:r>
              <a:rPr lang="en-US" sz="1500">
                <a:latin typeface="Tahoma" pitchFamily="34" charset="0"/>
              </a:rPr>
              <a:t>Parameterize S and resample at lower resolution</a:t>
            </a:r>
          </a:p>
          <a:p>
            <a:pPr>
              <a:lnSpc>
                <a:spcPct val="90000"/>
              </a:lnSpc>
              <a:spcBef>
                <a:spcPct val="20000"/>
              </a:spcBef>
              <a:buClr>
                <a:schemeClr val="hlink"/>
              </a:buClr>
              <a:buSzPct val="55000"/>
              <a:buFont typeface="Wingdings" pitchFamily="2" charset="2"/>
              <a:buNone/>
            </a:pPr>
            <a:r>
              <a:rPr lang="en-US" sz="1500">
                <a:latin typeface="Tahoma" pitchFamily="34" charset="0"/>
              </a:rPr>
              <a:t>Define signal over lower resolution mesh by normal shooting to high resolution mesh</a:t>
            </a:r>
          </a:p>
          <a:p>
            <a:endParaRPr lang="en-US"/>
          </a:p>
          <a:p>
            <a:r>
              <a:rPr lang="en-US"/>
              <a:t>With the advent of more powerful rasterization hardware, like multi-texturing and programmable shaders, </a:t>
            </a:r>
          </a:p>
          <a:p>
            <a:r>
              <a:rPr lang="en-US"/>
              <a:t>being able to efficiently represent surface signals on a texture-map has become increasingly important.</a:t>
            </a:r>
          </a:p>
          <a:p>
            <a:endParaRPr lang="en-US"/>
          </a:p>
          <a:p>
            <a:r>
              <a:rPr lang="en-US"/>
              <a:t>As shown in this list, many types of signals can be represented, not jut ordinary color maps.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3C8F62-F31D-439F-8B74-79F4406CE7D6}" type="slidenum">
              <a:rPr lang="en-US"/>
              <a:pPr/>
              <a:t>35</a:t>
            </a:fld>
            <a:endParaRPr lang="en-US"/>
          </a:p>
        </p:txBody>
      </p:sp>
      <p:sp>
        <p:nvSpPr>
          <p:cNvPr id="150530" name="Rectangle 1026"/>
          <p:cNvSpPr>
            <a:spLocks noChangeArrowheads="1" noTextEdit="1"/>
          </p:cNvSpPr>
          <p:nvPr>
            <p:ph type="sldImg"/>
          </p:nvPr>
        </p:nvSpPr>
        <p:spPr bwMode="auto">
          <a:xfrm>
            <a:off x="1177925" y="695325"/>
            <a:ext cx="4638675" cy="3479800"/>
          </a:xfrm>
          <a:prstGeom prst="rect">
            <a:avLst/>
          </a:prstGeom>
          <a:solidFill>
            <a:srgbClr val="FFFFFF"/>
          </a:solidFill>
          <a:ln>
            <a:solidFill>
              <a:srgbClr val="000000"/>
            </a:solidFill>
            <a:miter lim="800000"/>
            <a:headEnd/>
            <a:tailEnd/>
          </a:ln>
        </p:spPr>
      </p:sp>
      <p:sp>
        <p:nvSpPr>
          <p:cNvPr id="150531" name="Rectangle 1027"/>
          <p:cNvSpPr>
            <a:spLocks noChangeArrowheads="1"/>
          </p:cNvSpPr>
          <p:nvPr>
            <p:ph type="body" idx="1"/>
          </p:nvPr>
        </p:nvSpPr>
        <p:spPr bwMode="auto">
          <a:xfrm>
            <a:off x="931863" y="4406900"/>
            <a:ext cx="5130800" cy="4175125"/>
          </a:xfrm>
          <a:prstGeom prst="rect">
            <a:avLst/>
          </a:prstGeom>
          <a:solidFill>
            <a:srgbClr val="FFFFFF"/>
          </a:solidFill>
          <a:ln>
            <a:solidFill>
              <a:srgbClr val="000000"/>
            </a:solidFill>
            <a:miter lim="800000"/>
            <a:headEnd/>
            <a:tailEnd/>
          </a:ln>
        </p:spPr>
        <p:txBody>
          <a:bodyPr lIns="92976" tIns="46488" rIns="92976" bIns="46488"/>
          <a:lstStyle/>
          <a:p>
            <a:r>
              <a:rPr lang="en-US">
                <a:solidFill>
                  <a:schemeClr val="hlink"/>
                </a:solidFill>
              </a:rPr>
              <a:t>Texture deviation: distortion in the limit</a:t>
            </a:r>
          </a:p>
          <a:p>
            <a:endParaRPr lang="en-US">
              <a:solidFill>
                <a:schemeClr val="hlink"/>
              </a:solidFill>
            </a:endParaRPr>
          </a:p>
          <a:p>
            <a:endParaRPr lang="en-US">
              <a:solidFill>
                <a:schemeClr val="hlink"/>
              </a:solidFill>
            </a:endParaRPr>
          </a:p>
          <a:p>
            <a:endParaRPr lang="en-US">
              <a:solidFill>
                <a:schemeClr val="hlink"/>
              </a:solidFill>
            </a:endParaRPr>
          </a:p>
          <a:p>
            <a:r>
              <a:rPr lang="en-US">
                <a:solidFill>
                  <a:schemeClr val="hlink"/>
                </a:solidFill>
              </a:rPr>
              <a:t>Terzopoulos and Vasilescu 1991</a:t>
            </a:r>
            <a:br>
              <a:rPr lang="en-US">
                <a:solidFill>
                  <a:schemeClr val="hlink"/>
                </a:solidFill>
              </a:rPr>
            </a:br>
            <a:r>
              <a:rPr lang="en-US" i="1"/>
              <a:t>Approximate 2D image with warped grid using local complexity adjustment based on properties of input data.</a:t>
            </a:r>
          </a:p>
          <a:p>
            <a:r>
              <a:rPr lang="en-US">
                <a:solidFill>
                  <a:schemeClr val="hlink"/>
                </a:solidFill>
              </a:rPr>
              <a:t>Sloan et al. 1998</a:t>
            </a:r>
          </a:p>
          <a:p>
            <a:r>
              <a:rPr lang="en-US" i="1"/>
              <a:t> 	Warp texture domain onto itself guided by importance map.</a:t>
            </a:r>
          </a:p>
          <a:p>
            <a:r>
              <a:rPr lang="en-US">
                <a:solidFill>
                  <a:schemeClr val="hlink"/>
                </a:solidFill>
              </a:rPr>
              <a:t>Hunter and Cohen 2000</a:t>
            </a:r>
            <a:r>
              <a:rPr lang="en-US"/>
              <a:t/>
            </a:r>
            <a:br>
              <a:rPr lang="en-US"/>
            </a:br>
            <a:r>
              <a:rPr lang="en-US" i="1"/>
              <a:t>Compress image as set of texture-mapped rectangles to create      uniform frequency images.</a:t>
            </a:r>
          </a:p>
          <a:p>
            <a:r>
              <a:rPr lang="en-US">
                <a:solidFill>
                  <a:schemeClr val="hlink"/>
                </a:solidFill>
              </a:rPr>
              <a:t>Balmelli et al. 2002</a:t>
            </a:r>
          </a:p>
          <a:p>
            <a:r>
              <a:rPr lang="en-US" i="1"/>
              <a:t>	Warp texture on a separate grid and resample to create space-optimized texture maps.</a:t>
            </a:r>
          </a:p>
          <a:p>
            <a:r>
              <a:rPr lang="en-US">
                <a:solidFill>
                  <a:schemeClr val="hlink"/>
                </a:solidFill>
              </a:rPr>
              <a:t>Sander et al. 2002</a:t>
            </a:r>
          </a:p>
          <a:p>
            <a:r>
              <a:rPr lang="en-US"/>
              <a:t>    </a:t>
            </a:r>
            <a:r>
              <a:rPr lang="en-US" i="1"/>
              <a:t>Propose a metric for signal-specialized parameterization, assuming   </a:t>
            </a:r>
          </a:p>
          <a:p>
            <a:r>
              <a:rPr lang="en-US" i="1"/>
              <a:t>    piecewise </a:t>
            </a:r>
            <a:r>
              <a:rPr lang="en-US" i="1">
                <a:solidFill>
                  <a:schemeClr val="tx2"/>
                </a:solidFill>
              </a:rPr>
              <a:t>constant</a:t>
            </a:r>
            <a:r>
              <a:rPr lang="en-US" i="1"/>
              <a:t> reconstruction.</a:t>
            </a:r>
            <a:endParaRPr lang="en-US"/>
          </a:p>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664DD5-4AB0-4C61-8814-F0260127A8A2}" type="slidenum">
              <a:rPr lang="en-US"/>
              <a:pPr/>
              <a:t>36</a:t>
            </a:fld>
            <a:endParaRPr lang="en-US"/>
          </a:p>
        </p:txBody>
      </p:sp>
      <p:sp>
        <p:nvSpPr>
          <p:cNvPr id="83970" name="Rectangle 2"/>
          <p:cNvSpPr>
            <a:spLocks noChangeArrowheads="1" noTextEdit="1"/>
          </p:cNvSpPr>
          <p:nvPr>
            <p:ph type="sldImg"/>
          </p:nvPr>
        </p:nvSpPr>
        <p:spPr bwMode="auto">
          <a:xfrm>
            <a:off x="1177925" y="695325"/>
            <a:ext cx="4638675" cy="3479800"/>
          </a:xfrm>
          <a:prstGeom prst="rect">
            <a:avLst/>
          </a:prstGeom>
          <a:solidFill>
            <a:srgbClr val="FFFFFF"/>
          </a:solidFill>
          <a:ln>
            <a:solidFill>
              <a:srgbClr val="000000"/>
            </a:solidFill>
            <a:miter lim="800000"/>
            <a:headEnd/>
            <a:tailEnd/>
          </a:ln>
        </p:spPr>
      </p:sp>
      <p:sp>
        <p:nvSpPr>
          <p:cNvPr id="83971" name="Rectangle 3"/>
          <p:cNvSpPr>
            <a:spLocks noChangeArrowheads="1"/>
          </p:cNvSpPr>
          <p:nvPr>
            <p:ph type="body" idx="1"/>
          </p:nvPr>
        </p:nvSpPr>
        <p:spPr bwMode="auto">
          <a:xfrm>
            <a:off x="931863" y="4406900"/>
            <a:ext cx="5130800" cy="4175125"/>
          </a:xfrm>
          <a:prstGeom prst="rect">
            <a:avLst/>
          </a:prstGeom>
          <a:solidFill>
            <a:srgbClr val="FFFFFF"/>
          </a:solidFill>
          <a:ln>
            <a:solidFill>
              <a:srgbClr val="000000"/>
            </a:solidFill>
            <a:miter lim="800000"/>
            <a:headEnd/>
            <a:tailEnd/>
          </a:ln>
        </p:spPr>
        <p:txBody>
          <a:bodyPr lIns="92976" tIns="46488" rIns="92976" bIns="46488"/>
          <a:lstStyle/>
          <a:p>
            <a:pPr lvl="1">
              <a:spcBef>
                <a:spcPct val="20000"/>
              </a:spcBef>
              <a:buClr>
                <a:schemeClr val="hlink"/>
              </a:buClr>
              <a:buSzPct val="55000"/>
              <a:buFont typeface="Wingdings" pitchFamily="2" charset="2"/>
              <a:buNone/>
            </a:pPr>
            <a:endParaRPr lang="en-US" sz="2000">
              <a:latin typeface="Tahoma" pitchFamily="34" charset="0"/>
            </a:endParaRPr>
          </a:p>
          <a:p>
            <a:pPr lvl="1">
              <a:spcBef>
                <a:spcPct val="20000"/>
              </a:spcBef>
              <a:buClr>
                <a:schemeClr val="hlink"/>
              </a:buClr>
              <a:buSzPct val="55000"/>
              <a:buFont typeface="Wingdings" pitchFamily="2" charset="2"/>
              <a:buNone/>
            </a:pPr>
            <a:endParaRPr lang="en-US" sz="2000">
              <a:latin typeface="Tahoma" pitchFamily="34" charset="0"/>
            </a:endParaRPr>
          </a:p>
          <a:p>
            <a:pPr lvl="1">
              <a:spcBef>
                <a:spcPct val="20000"/>
              </a:spcBef>
              <a:buClr>
                <a:schemeClr val="hlink"/>
              </a:buClr>
              <a:buSzPct val="55000"/>
              <a:buFont typeface="Wingdings" pitchFamily="2" charset="2"/>
              <a:buNone/>
            </a:pPr>
            <a:endParaRPr lang="en-US" sz="2000">
              <a:latin typeface="Tahoma" pitchFamily="34" charset="0"/>
            </a:endParaRPr>
          </a:p>
          <a:p>
            <a:pPr lvl="1">
              <a:spcBef>
                <a:spcPct val="20000"/>
              </a:spcBef>
              <a:buClr>
                <a:schemeClr val="hlink"/>
              </a:buClr>
              <a:buSzPct val="55000"/>
              <a:buFont typeface="Wingdings" pitchFamily="2" charset="2"/>
              <a:buNone/>
            </a:pPr>
            <a:endParaRPr lang="en-US" sz="2000">
              <a:latin typeface="Tahoma" pitchFamily="34" charset="0"/>
            </a:endParaRPr>
          </a:p>
          <a:p>
            <a:pPr lvl="1">
              <a:spcBef>
                <a:spcPct val="20000"/>
              </a:spcBef>
              <a:buClr>
                <a:schemeClr val="hlink"/>
              </a:buClr>
              <a:buSzPct val="55000"/>
              <a:buFont typeface="Wingdings" pitchFamily="2" charset="2"/>
              <a:buNone/>
            </a:pPr>
            <a:r>
              <a:rPr lang="en-US" sz="2000">
                <a:latin typeface="Tahoma" pitchFamily="34" charset="0"/>
              </a:rPr>
              <a:t>How smooth must the signal be to get benefit out of higher-order reconstruction?</a:t>
            </a:r>
          </a:p>
          <a:p>
            <a:r>
              <a:rPr lang="en-US"/>
              <a:t>Some other optimiation that sldes the samples around to out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76DAFD-FA19-4ED3-A302-E15A7D334326}" type="slidenum">
              <a:rPr lang="en-US"/>
              <a:pPr/>
              <a:t>4</a:t>
            </a:fld>
            <a:endParaRPr lang="en-US"/>
          </a:p>
        </p:txBody>
      </p:sp>
      <p:sp>
        <p:nvSpPr>
          <p:cNvPr id="144386" name="Rectangle 2"/>
          <p:cNvSpPr>
            <a:spLocks noChangeArrowheads="1" noTextEdit="1"/>
          </p:cNvSpPr>
          <p:nvPr>
            <p:ph type="sldImg"/>
          </p:nvPr>
        </p:nvSpPr>
        <p:spPr bwMode="auto">
          <a:xfrm>
            <a:off x="1177925" y="695325"/>
            <a:ext cx="4638675" cy="3479800"/>
          </a:xfrm>
          <a:prstGeom prst="rect">
            <a:avLst/>
          </a:prstGeom>
          <a:solidFill>
            <a:srgbClr val="FFFFFF"/>
          </a:solidFill>
          <a:ln>
            <a:solidFill>
              <a:srgbClr val="000000"/>
            </a:solidFill>
            <a:miter lim="800000"/>
            <a:headEnd/>
            <a:tailEnd/>
          </a:ln>
        </p:spPr>
      </p:sp>
      <p:sp>
        <p:nvSpPr>
          <p:cNvPr id="144387" name="Rectangle 3"/>
          <p:cNvSpPr>
            <a:spLocks noChangeArrowheads="1"/>
          </p:cNvSpPr>
          <p:nvPr>
            <p:ph type="body" idx="1"/>
          </p:nvPr>
        </p:nvSpPr>
        <p:spPr bwMode="auto">
          <a:xfrm>
            <a:off x="931863" y="4406900"/>
            <a:ext cx="5130800" cy="4175125"/>
          </a:xfrm>
          <a:prstGeom prst="rect">
            <a:avLst/>
          </a:prstGeom>
          <a:solidFill>
            <a:srgbClr val="FFFFFF"/>
          </a:solidFill>
          <a:ln>
            <a:solidFill>
              <a:srgbClr val="000000"/>
            </a:solidFill>
            <a:miter lim="800000"/>
            <a:headEnd/>
            <a:tailEnd/>
          </a:ln>
        </p:spPr>
        <p:txBody>
          <a:bodyPr lIns="92976" tIns="46488" rIns="92976" bIns="46488"/>
          <a:lstStyle/>
          <a:p>
            <a:r>
              <a:rPr lang="en-US"/>
              <a:t>Thought question: why minimize error by metric. Why not create texture, resample, and reparameterize?</a:t>
            </a:r>
          </a:p>
          <a:p>
            <a:endParaRPr lang="en-US"/>
          </a:p>
          <a:p>
            <a:r>
              <a:rPr lang="en-US"/>
              <a:t>1) In order to  find a good surface parameterization, f, we examine how well the function h = g.f is approximated when reconstructed from a discrete sampling over D.</a:t>
            </a:r>
          </a:p>
          <a:p>
            <a:r>
              <a:rPr lang="en-US"/>
              <a:t>2)for example if the signal varies a lot on some area of the surface, and that place is not allocated enough texture samples, then the local texture resolution on that region may be insufficient to represent the signal.</a:t>
            </a:r>
          </a:p>
          <a:p>
            <a:endParaRPr lang="en-US"/>
          </a:p>
          <a:p>
            <a:r>
              <a:rPr lang="en-US"/>
              <a:t>3) We define a metric for SAE defined as the ….</a:t>
            </a:r>
          </a:p>
          <a:p>
            <a:r>
              <a:rPr lang="en-US"/>
              <a:t>With the assumptions that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143694-B2D3-49FB-88C8-44ED30C9EC54}" type="slidenum">
              <a:rPr lang="en-US"/>
              <a:pPr/>
              <a:t>5</a:t>
            </a:fld>
            <a:endParaRPr lang="en-US"/>
          </a:p>
        </p:txBody>
      </p:sp>
      <p:sp>
        <p:nvSpPr>
          <p:cNvPr id="154626" name="Rectangle 2"/>
          <p:cNvSpPr>
            <a:spLocks noChangeArrowheads="1" noTextEdit="1"/>
          </p:cNvSpPr>
          <p:nvPr>
            <p:ph type="sldImg"/>
          </p:nvPr>
        </p:nvSpPr>
        <p:spPr bwMode="auto">
          <a:xfrm>
            <a:off x="1177925" y="695325"/>
            <a:ext cx="4638675" cy="3479800"/>
          </a:xfrm>
          <a:prstGeom prst="rect">
            <a:avLst/>
          </a:prstGeom>
          <a:solidFill>
            <a:srgbClr val="FFFFFF"/>
          </a:solidFill>
          <a:ln>
            <a:solidFill>
              <a:srgbClr val="000000"/>
            </a:solidFill>
            <a:miter lim="800000"/>
            <a:headEnd/>
            <a:tailEnd/>
          </a:ln>
        </p:spPr>
      </p:sp>
      <p:sp>
        <p:nvSpPr>
          <p:cNvPr id="154627" name="Rectangle 3"/>
          <p:cNvSpPr>
            <a:spLocks noChangeArrowheads="1"/>
          </p:cNvSpPr>
          <p:nvPr>
            <p:ph type="body" idx="1"/>
          </p:nvPr>
        </p:nvSpPr>
        <p:spPr bwMode="auto">
          <a:xfrm>
            <a:off x="931863" y="4406900"/>
            <a:ext cx="5130800" cy="4175125"/>
          </a:xfrm>
          <a:prstGeom prst="rect">
            <a:avLst/>
          </a:prstGeom>
          <a:solidFill>
            <a:srgbClr val="FFFFFF"/>
          </a:solidFill>
          <a:ln>
            <a:solidFill>
              <a:srgbClr val="000000"/>
            </a:solidFill>
            <a:miter lim="800000"/>
            <a:headEnd/>
            <a:tailEnd/>
          </a:ln>
        </p:spPr>
        <p:txBody>
          <a:bodyPr/>
          <a:lstStyle/>
          <a:p>
            <a:r>
              <a:rPr lang="en-US"/>
              <a:t>Looked at geometry.</a:t>
            </a:r>
          </a:p>
          <a:p>
            <a:endParaRPr lang="en-US"/>
          </a:p>
          <a:p>
            <a:r>
              <a:rPr lang="en-US">
                <a:solidFill>
                  <a:schemeClr val="hlink"/>
                </a:solidFill>
              </a:rPr>
              <a:t>Hormann and Greiner. 2000</a:t>
            </a:r>
          </a:p>
          <a:p>
            <a:pPr lvl="1"/>
            <a:r>
              <a:rPr lang="en-US" sz="1400" i="1"/>
              <a:t>MIPS - maximizes the conformality of a piecewise linear mapping with </a:t>
            </a:r>
          </a:p>
          <a:p>
            <a:pPr lvl="1"/>
            <a:r>
              <a:rPr lang="en-US" sz="1400" i="1"/>
              <a:t>no boundary constraints.</a:t>
            </a:r>
          </a:p>
          <a:p>
            <a:r>
              <a:rPr lang="en-US">
                <a:solidFill>
                  <a:schemeClr val="hlink"/>
                </a:solidFill>
              </a:rPr>
              <a:t>Levy et al. 2002</a:t>
            </a:r>
          </a:p>
          <a:p>
            <a:r>
              <a:rPr lang="en-US" i="1"/>
              <a:t>	Formulate discrete conformality problem as unconstrained quadratic minimization problem</a:t>
            </a:r>
          </a:p>
          <a:p>
            <a:r>
              <a:rPr lang="en-US">
                <a:solidFill>
                  <a:schemeClr val="hlink"/>
                </a:solidFill>
              </a:rPr>
              <a:t>Desbrun et al. 2002</a:t>
            </a:r>
          </a:p>
          <a:p>
            <a:r>
              <a:rPr lang="en-US">
                <a:solidFill>
                  <a:schemeClr val="hlink"/>
                </a:solidFill>
              </a:rPr>
              <a:t>	</a:t>
            </a:r>
            <a:r>
              <a:rPr lang="en-US" i="1"/>
              <a:t>Intrinsic parameterization measures spanned by a discrete measure of the Dirichlet energy with no boundary constraints.</a:t>
            </a:r>
          </a:p>
          <a:p>
            <a:endParaRPr lang="en-US"/>
          </a:p>
          <a:p>
            <a:r>
              <a:rPr lang="en-US"/>
              <a:t>\Pinkall and Polthier: applied idea of minimizing conformal energy with Dirichlet boundary conditions with the goal of creating minimal surfaces</a:t>
            </a:r>
          </a:p>
          <a:p>
            <a:r>
              <a:rPr lang="en-US"/>
              <a:t>Eck et al applied this idea in parameterization literature.</a:t>
            </a:r>
          </a:p>
          <a:p>
            <a:endParaRPr lang="en-US"/>
          </a:p>
          <a:p>
            <a:r>
              <a:rPr lang="en-US"/>
              <a:t>Remember that you will be the one who will have read these papers recently and thoroughly.</a:t>
            </a:r>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AF48FF-646E-4D3B-93CC-FE89435DA14A}" type="slidenum">
              <a:rPr lang="en-US"/>
              <a:pPr/>
              <a:t>6</a:t>
            </a:fld>
            <a:endParaRPr lang="en-US"/>
          </a:p>
        </p:txBody>
      </p:sp>
      <p:sp>
        <p:nvSpPr>
          <p:cNvPr id="256002" name="Rectangle 2"/>
          <p:cNvSpPr>
            <a:spLocks noChangeArrowheads="1" noTextEdit="1"/>
          </p:cNvSpPr>
          <p:nvPr>
            <p:ph type="sldImg"/>
          </p:nvPr>
        </p:nvSpPr>
        <p:spPr bwMode="auto">
          <a:xfrm>
            <a:off x="1177925" y="695325"/>
            <a:ext cx="4638675" cy="3479800"/>
          </a:xfrm>
          <a:prstGeom prst="rect">
            <a:avLst/>
          </a:prstGeom>
          <a:solidFill>
            <a:srgbClr val="FFFFFF"/>
          </a:solidFill>
          <a:ln>
            <a:solidFill>
              <a:srgbClr val="000000"/>
            </a:solidFill>
            <a:miter lim="800000"/>
            <a:headEnd/>
            <a:tailEnd/>
          </a:ln>
        </p:spPr>
      </p:sp>
      <p:sp>
        <p:nvSpPr>
          <p:cNvPr id="256003" name="Rectangle 3"/>
          <p:cNvSpPr>
            <a:spLocks noChangeArrowheads="1"/>
          </p:cNvSpPr>
          <p:nvPr>
            <p:ph type="body" idx="1"/>
          </p:nvPr>
        </p:nvSpPr>
        <p:spPr bwMode="auto">
          <a:xfrm>
            <a:off x="931863" y="4406900"/>
            <a:ext cx="5130800" cy="4175125"/>
          </a:xfrm>
          <a:prstGeom prst="rect">
            <a:avLst/>
          </a:prstGeom>
          <a:solidFill>
            <a:srgbClr val="FFFFFF"/>
          </a:solidFill>
          <a:ln>
            <a:solidFill>
              <a:srgbClr val="000000"/>
            </a:solidFill>
            <a:miter lim="800000"/>
            <a:headEnd/>
            <a:tailEnd/>
          </a:ln>
        </p:spPr>
        <p:txBody>
          <a:bodyPr lIns="92976" tIns="46488" rIns="92976" bIns="46488"/>
          <a:lstStyle/>
          <a:p>
            <a:r>
              <a:rPr lang="en-US">
                <a:solidFill>
                  <a:schemeClr val="hlink"/>
                </a:solidFill>
              </a:rPr>
              <a:t>Terzopoulos and Vasilescu 1991</a:t>
            </a:r>
            <a:br>
              <a:rPr lang="en-US">
                <a:solidFill>
                  <a:schemeClr val="hlink"/>
                </a:solidFill>
              </a:rPr>
            </a:br>
            <a:r>
              <a:rPr lang="en-US" i="1"/>
              <a:t>Approximate 2D image with warped grid using local complexity adjustment based on properties of input data.</a:t>
            </a:r>
          </a:p>
          <a:p>
            <a:r>
              <a:rPr lang="en-US">
                <a:solidFill>
                  <a:schemeClr val="hlink"/>
                </a:solidFill>
              </a:rPr>
              <a:t>Sloan et al. 1998</a:t>
            </a:r>
          </a:p>
          <a:p>
            <a:r>
              <a:rPr lang="en-US" i="1"/>
              <a:t> 	Warp texture domain onto itself guided by importance map.</a:t>
            </a:r>
          </a:p>
          <a:p>
            <a:r>
              <a:rPr lang="en-US">
                <a:solidFill>
                  <a:schemeClr val="hlink"/>
                </a:solidFill>
              </a:rPr>
              <a:t>Hunter and Cohen 2000</a:t>
            </a:r>
            <a:r>
              <a:rPr lang="en-US"/>
              <a:t/>
            </a:r>
            <a:br>
              <a:rPr lang="en-US"/>
            </a:br>
            <a:r>
              <a:rPr lang="en-US" i="1"/>
              <a:t>Compress image as set of texture-mapped rectangles to create      uniform frequency images.</a:t>
            </a:r>
          </a:p>
          <a:p>
            <a:r>
              <a:rPr lang="en-US">
                <a:solidFill>
                  <a:schemeClr val="hlink"/>
                </a:solidFill>
              </a:rPr>
              <a:t>Balmelli et al. 2002</a:t>
            </a:r>
          </a:p>
          <a:p>
            <a:r>
              <a:rPr lang="en-US" i="1"/>
              <a:t>	Warp texture on a separate grid and resample to create space-optimized texture maps.</a:t>
            </a:r>
          </a:p>
          <a:p>
            <a:r>
              <a:rPr lang="en-US">
                <a:solidFill>
                  <a:schemeClr val="hlink"/>
                </a:solidFill>
              </a:rPr>
              <a:t>Sander et al. 2002</a:t>
            </a:r>
          </a:p>
          <a:p>
            <a:r>
              <a:rPr lang="en-US"/>
              <a:t>    </a:t>
            </a:r>
            <a:r>
              <a:rPr lang="en-US" i="1"/>
              <a:t>Propose a metric for signal-specialized parameterization, assuming   </a:t>
            </a:r>
          </a:p>
          <a:p>
            <a:r>
              <a:rPr lang="en-US" i="1"/>
              <a:t>    piecewise </a:t>
            </a:r>
            <a:r>
              <a:rPr lang="en-US" i="1">
                <a:solidFill>
                  <a:schemeClr val="tx2"/>
                </a:solidFill>
              </a:rPr>
              <a:t>constant</a:t>
            </a:r>
            <a:r>
              <a:rPr lang="en-US" i="1"/>
              <a:t> reconstruction.</a:t>
            </a:r>
            <a:endParaRPr lang="en-US"/>
          </a:p>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3AC2BC-A258-407C-A89E-42F241E1E647}" type="slidenum">
              <a:rPr lang="en-US"/>
              <a:pPr/>
              <a:t>7</a:t>
            </a:fld>
            <a:endParaRPr lang="en-US"/>
          </a:p>
        </p:txBody>
      </p:sp>
      <p:sp>
        <p:nvSpPr>
          <p:cNvPr id="48130" name="Rectangle 2"/>
          <p:cNvSpPr>
            <a:spLocks noChangeArrowheads="1" noTextEdit="1"/>
          </p:cNvSpPr>
          <p:nvPr>
            <p:ph type="sldImg"/>
          </p:nvPr>
        </p:nvSpPr>
        <p:spPr bwMode="auto">
          <a:xfrm>
            <a:off x="1177925" y="695325"/>
            <a:ext cx="4638675" cy="3479800"/>
          </a:xfrm>
          <a:prstGeom prst="rect">
            <a:avLst/>
          </a:prstGeom>
          <a:solidFill>
            <a:srgbClr val="FFFFFF"/>
          </a:solidFill>
          <a:ln>
            <a:solidFill>
              <a:srgbClr val="000000"/>
            </a:solidFill>
            <a:miter lim="800000"/>
            <a:headEnd/>
            <a:tailEnd/>
          </a:ln>
        </p:spPr>
      </p:sp>
      <p:sp>
        <p:nvSpPr>
          <p:cNvPr id="48131" name="Rectangle 3"/>
          <p:cNvSpPr>
            <a:spLocks noChangeArrowheads="1"/>
          </p:cNvSpPr>
          <p:nvPr>
            <p:ph type="body" idx="1"/>
          </p:nvPr>
        </p:nvSpPr>
        <p:spPr bwMode="auto">
          <a:xfrm>
            <a:off x="931863" y="4406900"/>
            <a:ext cx="5130800" cy="4175125"/>
          </a:xfrm>
          <a:prstGeom prst="rect">
            <a:avLst/>
          </a:prstGeom>
          <a:solidFill>
            <a:srgbClr val="FFFFFF"/>
          </a:solidFill>
          <a:ln>
            <a:solidFill>
              <a:srgbClr val="000000"/>
            </a:solidFill>
            <a:miter lim="800000"/>
            <a:headEnd/>
            <a:tailEnd/>
          </a:ln>
        </p:spPr>
        <p:txBody>
          <a:bodyPr lIns="92976" tIns="46488" rIns="92976" bIns="46488"/>
          <a:lstStyle/>
          <a:p>
            <a:r>
              <a:rPr lang="en-US"/>
              <a:t>Thought question: why minimize error by metric. Why not create texture, resample, and reparameterize?</a:t>
            </a:r>
          </a:p>
          <a:p>
            <a:endParaRPr lang="en-US"/>
          </a:p>
          <a:p>
            <a:r>
              <a:rPr lang="en-US"/>
              <a:t>1) In order to  find a good surface parameterization, f, we examine how well the function h = g.f is approximated when reconstructed from a discrete sampling over D.</a:t>
            </a:r>
          </a:p>
          <a:p>
            <a:r>
              <a:rPr lang="en-US"/>
              <a:t>2)for example if the signal varies a lot on some area of the surface, and that place is not allocated enough texture samples, then the local texture resolution on that region may be insufficient to represent the signal.</a:t>
            </a:r>
          </a:p>
          <a:p>
            <a:endParaRPr lang="en-US"/>
          </a:p>
          <a:p>
            <a:r>
              <a:rPr lang="en-US"/>
              <a:t>3) We define a metric for SAE defined as the ….</a:t>
            </a:r>
          </a:p>
          <a:p>
            <a:r>
              <a:rPr lang="en-US"/>
              <a:t>With the assumptions that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AE36E9-19CC-40D8-A11B-F752258BA4AB}" type="slidenum">
              <a:rPr lang="en-US"/>
              <a:pPr/>
              <a:t>8</a:t>
            </a:fld>
            <a:endParaRPr lang="en-US"/>
          </a:p>
        </p:txBody>
      </p:sp>
      <p:sp>
        <p:nvSpPr>
          <p:cNvPr id="314370" name="Rectangle 2"/>
          <p:cNvSpPr>
            <a:spLocks noChangeArrowheads="1" noTextEdit="1"/>
          </p:cNvSpPr>
          <p:nvPr>
            <p:ph type="sldImg"/>
          </p:nvPr>
        </p:nvSpPr>
        <p:spPr bwMode="auto">
          <a:xfrm>
            <a:off x="1177925" y="695325"/>
            <a:ext cx="4638675" cy="3479800"/>
          </a:xfrm>
          <a:prstGeom prst="rect">
            <a:avLst/>
          </a:prstGeom>
          <a:solidFill>
            <a:srgbClr val="FFFFFF"/>
          </a:solidFill>
          <a:ln>
            <a:solidFill>
              <a:srgbClr val="000000"/>
            </a:solidFill>
            <a:miter lim="800000"/>
            <a:headEnd/>
            <a:tailEnd/>
          </a:ln>
        </p:spPr>
      </p:sp>
      <p:sp>
        <p:nvSpPr>
          <p:cNvPr id="314371" name="Rectangle 3"/>
          <p:cNvSpPr>
            <a:spLocks noChangeArrowheads="1"/>
          </p:cNvSpPr>
          <p:nvPr>
            <p:ph type="body" idx="1"/>
          </p:nvPr>
        </p:nvSpPr>
        <p:spPr bwMode="auto">
          <a:xfrm>
            <a:off x="931863" y="4406900"/>
            <a:ext cx="5130800" cy="4175125"/>
          </a:xfrm>
          <a:prstGeom prst="rect">
            <a:avLst/>
          </a:prstGeom>
          <a:solidFill>
            <a:srgbClr val="FFFFFF"/>
          </a:solidFill>
          <a:ln>
            <a:solidFill>
              <a:srgbClr val="000000"/>
            </a:solidFill>
            <a:miter lim="800000"/>
            <a:headEnd/>
            <a:tailEnd/>
          </a:ln>
        </p:spPr>
        <p:txBody>
          <a:bodyPr lIns="92976" tIns="46488" rIns="92976" bIns="46488"/>
          <a:lstStyle/>
          <a:p>
            <a:r>
              <a:rPr lang="en-US"/>
              <a:t>Thought question: why minimize error by metric. Why not create texture, resample, and reparameterize?</a:t>
            </a:r>
          </a:p>
          <a:p>
            <a:endParaRPr lang="en-US"/>
          </a:p>
          <a:p>
            <a:r>
              <a:rPr lang="en-US"/>
              <a:t>1) In order to  find a good surface parameterization, f, we examine how well the function h = g.f is approximated when reconstructed from a discrete sampling over D.</a:t>
            </a:r>
          </a:p>
          <a:p>
            <a:r>
              <a:rPr lang="en-US"/>
              <a:t>2)for example if the signal varies a lot on some area of the surface, and that place is not allocated enough texture samples, then the local texture resolution on that region may be insufficient to represent the signal.</a:t>
            </a:r>
          </a:p>
          <a:p>
            <a:endParaRPr lang="en-US"/>
          </a:p>
          <a:p>
            <a:r>
              <a:rPr lang="en-US"/>
              <a:t>3) We define a metric for SAE defined as the ….</a:t>
            </a:r>
          </a:p>
          <a:p>
            <a:r>
              <a:rPr lang="en-US"/>
              <a:t>With the assumptions that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D9684B-4AAE-4B40-A7B5-511EE086179B}" type="slidenum">
              <a:rPr lang="en-US"/>
              <a:pPr/>
              <a:t>9</a:t>
            </a:fld>
            <a:endParaRPr lang="en-US"/>
          </a:p>
        </p:txBody>
      </p:sp>
      <p:sp>
        <p:nvSpPr>
          <p:cNvPr id="19458" name="Rectangle 2"/>
          <p:cNvSpPr>
            <a:spLocks noChangeArrowheads="1" noTextEdit="1"/>
          </p:cNvSpPr>
          <p:nvPr>
            <p:ph type="sldImg"/>
          </p:nvPr>
        </p:nvSpPr>
        <p:spPr bwMode="auto">
          <a:xfrm>
            <a:off x="1177925" y="695325"/>
            <a:ext cx="4638675" cy="3479800"/>
          </a:xfrm>
          <a:prstGeom prst="rect">
            <a:avLst/>
          </a:prstGeom>
          <a:solidFill>
            <a:srgbClr val="FFFFFF"/>
          </a:solidFill>
          <a:ln>
            <a:solidFill>
              <a:srgbClr val="000000"/>
            </a:solidFill>
            <a:miter lim="800000"/>
            <a:headEnd/>
            <a:tailEnd/>
          </a:ln>
        </p:spPr>
      </p:sp>
      <p:sp>
        <p:nvSpPr>
          <p:cNvPr id="19459" name="Rectangle 3"/>
          <p:cNvSpPr>
            <a:spLocks noChangeArrowheads="1"/>
          </p:cNvSpPr>
          <p:nvPr>
            <p:ph type="body" idx="1"/>
          </p:nvPr>
        </p:nvSpPr>
        <p:spPr bwMode="auto">
          <a:xfrm>
            <a:off x="931863" y="4406900"/>
            <a:ext cx="5130800" cy="4175125"/>
          </a:xfrm>
          <a:prstGeom prst="rect">
            <a:avLst/>
          </a:prstGeom>
          <a:solidFill>
            <a:srgbClr val="FFFFFF"/>
          </a:solidFill>
          <a:ln>
            <a:solidFill>
              <a:srgbClr val="000000"/>
            </a:solidFill>
            <a:miter lim="800000"/>
            <a:headEnd/>
            <a:tailEnd/>
          </a:ln>
        </p:spPr>
        <p:txBody>
          <a:bodyPr lIns="92976" tIns="46488" rIns="92976" bIns="46488"/>
          <a:lstStyle/>
          <a:p>
            <a:pPr>
              <a:spcBef>
                <a:spcPct val="20000"/>
              </a:spcBef>
              <a:buClr>
                <a:schemeClr val="folHlink"/>
              </a:buClr>
              <a:buSzPct val="60000"/>
              <a:buFont typeface="Wingdings" pitchFamily="2" charset="2"/>
              <a:buNone/>
            </a:pPr>
            <a:r>
              <a:rPr lang="en-US" sz="2000">
                <a:latin typeface="Tahoma" pitchFamily="34" charset="0"/>
              </a:rPr>
              <a:t>a discrete sampling with spacing </a:t>
            </a:r>
            <a:r>
              <a:rPr lang="en-US" sz="2000">
                <a:latin typeface="Tahoma" pitchFamily="34" charset="0"/>
                <a:sym typeface="Mathematica1" pitchFamily="2" charset="2"/>
              </a:rPr>
              <a:t> in D)</a:t>
            </a:r>
          </a:p>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0" y="2438400"/>
            <a:ext cx="9009063" cy="1052513"/>
            <a:chOff x="0" y="1536"/>
            <a:chExt cx="5675" cy="663"/>
          </a:xfrm>
        </p:grpSpPr>
        <p:grpSp>
          <p:nvGrpSpPr>
            <p:cNvPr id="5123" name="Group 3"/>
            <p:cNvGrpSpPr>
              <a:grpSpLocks/>
            </p:cNvGrpSpPr>
            <p:nvPr/>
          </p:nvGrpSpPr>
          <p:grpSpPr bwMode="auto">
            <a:xfrm>
              <a:off x="183" y="1604"/>
              <a:ext cx="448" cy="299"/>
              <a:chOff x="720" y="336"/>
              <a:chExt cx="624" cy="432"/>
            </a:xfrm>
          </p:grpSpPr>
          <p:sp>
            <p:nvSpPr>
              <p:cNvPr id="5124"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5"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126" name="Group 6"/>
            <p:cNvGrpSpPr>
              <a:grpSpLocks/>
            </p:cNvGrpSpPr>
            <p:nvPr/>
          </p:nvGrpSpPr>
          <p:grpSpPr bwMode="auto">
            <a:xfrm>
              <a:off x="261" y="1870"/>
              <a:ext cx="465" cy="299"/>
              <a:chOff x="912" y="2640"/>
              <a:chExt cx="672" cy="432"/>
            </a:xfrm>
          </p:grpSpPr>
          <p:sp>
            <p:nvSpPr>
              <p:cNvPr id="5127"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8"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129"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0"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1"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132" name="Rectangle 12"/>
          <p:cNvSpPr>
            <a:spLocks noGrp="1" noChangeArrowheads="1"/>
          </p:cNvSpPr>
          <p:nvPr>
            <p:ph type="ctrTitle"/>
          </p:nvPr>
        </p:nvSpPr>
        <p:spPr>
          <a:xfrm>
            <a:off x="990600" y="1828800"/>
            <a:ext cx="7772400" cy="1143000"/>
          </a:xfrm>
        </p:spPr>
        <p:txBody>
          <a:bodyPr/>
          <a:lstStyle>
            <a:lvl1pPr>
              <a:defRPr/>
            </a:lvl1pPr>
          </a:lstStyle>
          <a:p>
            <a:pPr lvl="0"/>
            <a:r>
              <a:rPr lang="en-US" noProof="0" smtClean="0"/>
              <a:t>Click to edit Master title style</a:t>
            </a:r>
          </a:p>
        </p:txBody>
      </p:sp>
      <p:sp>
        <p:nvSpPr>
          <p:cNvPr id="513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5134"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en-US"/>
          </a:p>
        </p:txBody>
      </p:sp>
      <p:sp>
        <p:nvSpPr>
          <p:cNvPr id="5135"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en-US"/>
          </a:p>
        </p:txBody>
      </p:sp>
      <p:sp>
        <p:nvSpPr>
          <p:cNvPr id="5136"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FBF01C0A-44EA-4295-B1FA-831E775CA46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BAD2F81-E118-42F3-BD1B-22A7CA092E96}" type="slidenum">
              <a:rPr lang="en-US"/>
              <a:pPr/>
              <a:t>‹#›</a:t>
            </a:fld>
            <a:endParaRPr lang="en-US"/>
          </a:p>
        </p:txBody>
      </p:sp>
    </p:spTree>
    <p:extLst>
      <p:ext uri="{BB962C8B-B14F-4D97-AF65-F5344CB8AC3E}">
        <p14:creationId xmlns:p14="http://schemas.microsoft.com/office/powerpoint/2010/main" val="1639494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23075" y="-130175"/>
            <a:ext cx="2120900" cy="6454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30175"/>
            <a:ext cx="6213475" cy="6454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88E6A36-4C4A-4137-A8E1-12074F278C52}" type="slidenum">
              <a:rPr lang="en-US"/>
              <a:pPr/>
              <a:t>‹#›</a:t>
            </a:fld>
            <a:endParaRPr lang="en-US"/>
          </a:p>
        </p:txBody>
      </p:sp>
    </p:spTree>
    <p:extLst>
      <p:ext uri="{BB962C8B-B14F-4D97-AF65-F5344CB8AC3E}">
        <p14:creationId xmlns:p14="http://schemas.microsoft.com/office/powerpoint/2010/main" val="1838313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0A36F4C-D45D-47FE-B6A3-60DBCA1288D5}" type="slidenum">
              <a:rPr lang="en-US"/>
              <a:pPr/>
              <a:t>‹#›</a:t>
            </a:fld>
            <a:endParaRPr lang="en-US"/>
          </a:p>
        </p:txBody>
      </p:sp>
    </p:spTree>
    <p:extLst>
      <p:ext uri="{BB962C8B-B14F-4D97-AF65-F5344CB8AC3E}">
        <p14:creationId xmlns:p14="http://schemas.microsoft.com/office/powerpoint/2010/main" val="2613380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4AEC0CD-415D-404E-B1C6-BF0610A0F9B9}" type="slidenum">
              <a:rPr lang="en-US"/>
              <a:pPr/>
              <a:t>‹#›</a:t>
            </a:fld>
            <a:endParaRPr lang="en-US"/>
          </a:p>
        </p:txBody>
      </p:sp>
    </p:spTree>
    <p:extLst>
      <p:ext uri="{BB962C8B-B14F-4D97-AF65-F5344CB8AC3E}">
        <p14:creationId xmlns:p14="http://schemas.microsoft.com/office/powerpoint/2010/main" val="2281263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1529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371600"/>
            <a:ext cx="41529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9E7C210-C51F-4BE2-97D1-B5CF7A0BC862}" type="slidenum">
              <a:rPr lang="en-US"/>
              <a:pPr/>
              <a:t>‹#›</a:t>
            </a:fld>
            <a:endParaRPr lang="en-US"/>
          </a:p>
        </p:txBody>
      </p:sp>
    </p:spTree>
    <p:extLst>
      <p:ext uri="{BB962C8B-B14F-4D97-AF65-F5344CB8AC3E}">
        <p14:creationId xmlns:p14="http://schemas.microsoft.com/office/powerpoint/2010/main" val="1287254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6F8DCF7-BC8E-4D6A-98C6-1AD2762DC2C4}" type="slidenum">
              <a:rPr lang="en-US"/>
              <a:pPr/>
              <a:t>‹#›</a:t>
            </a:fld>
            <a:endParaRPr lang="en-US"/>
          </a:p>
        </p:txBody>
      </p:sp>
    </p:spTree>
    <p:extLst>
      <p:ext uri="{BB962C8B-B14F-4D97-AF65-F5344CB8AC3E}">
        <p14:creationId xmlns:p14="http://schemas.microsoft.com/office/powerpoint/2010/main" val="502374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0EA4634-6B6E-489B-BFF7-149BB0CE5B9E}" type="slidenum">
              <a:rPr lang="en-US"/>
              <a:pPr/>
              <a:t>‹#›</a:t>
            </a:fld>
            <a:endParaRPr lang="en-US"/>
          </a:p>
        </p:txBody>
      </p:sp>
    </p:spTree>
    <p:extLst>
      <p:ext uri="{BB962C8B-B14F-4D97-AF65-F5344CB8AC3E}">
        <p14:creationId xmlns:p14="http://schemas.microsoft.com/office/powerpoint/2010/main" val="4000377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EAE5319-424C-4B48-910E-756934C4886A}" type="slidenum">
              <a:rPr lang="en-US"/>
              <a:pPr/>
              <a:t>‹#›</a:t>
            </a:fld>
            <a:endParaRPr lang="en-US"/>
          </a:p>
        </p:txBody>
      </p:sp>
    </p:spTree>
    <p:extLst>
      <p:ext uri="{BB962C8B-B14F-4D97-AF65-F5344CB8AC3E}">
        <p14:creationId xmlns:p14="http://schemas.microsoft.com/office/powerpoint/2010/main" val="888442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8BE9557-EBB3-4093-94AB-E75A1200111C}" type="slidenum">
              <a:rPr lang="en-US"/>
              <a:pPr/>
              <a:t>‹#›</a:t>
            </a:fld>
            <a:endParaRPr lang="en-US"/>
          </a:p>
        </p:txBody>
      </p:sp>
    </p:spTree>
    <p:extLst>
      <p:ext uri="{BB962C8B-B14F-4D97-AF65-F5344CB8AC3E}">
        <p14:creationId xmlns:p14="http://schemas.microsoft.com/office/powerpoint/2010/main" val="2164547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3AFD972-8C71-4F7E-9C08-47FD3EADA5A3}" type="slidenum">
              <a:rPr lang="en-US"/>
              <a:pPr/>
              <a:t>‹#›</a:t>
            </a:fld>
            <a:endParaRPr lang="en-US"/>
          </a:p>
        </p:txBody>
      </p:sp>
    </p:spTree>
    <p:extLst>
      <p:ext uri="{BB962C8B-B14F-4D97-AF65-F5344CB8AC3E}">
        <p14:creationId xmlns:p14="http://schemas.microsoft.com/office/powerpoint/2010/main" val="4269910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ltGray">
          <a:xfrm>
            <a:off x="417513" y="350838"/>
            <a:ext cx="438150" cy="47466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a:p>
        </p:txBody>
      </p:sp>
      <p:sp>
        <p:nvSpPr>
          <p:cNvPr id="4099" name="Rectangle 3"/>
          <p:cNvSpPr>
            <a:spLocks noChangeArrowheads="1"/>
          </p:cNvSpPr>
          <p:nvPr/>
        </p:nvSpPr>
        <p:spPr bwMode="ltGray">
          <a:xfrm>
            <a:off x="800100" y="350838"/>
            <a:ext cx="328613" cy="47466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a:p>
        </p:txBody>
      </p:sp>
      <p:sp>
        <p:nvSpPr>
          <p:cNvPr id="4100" name="Rectangle 4"/>
          <p:cNvSpPr>
            <a:spLocks noChangeArrowheads="1"/>
          </p:cNvSpPr>
          <p:nvPr/>
        </p:nvSpPr>
        <p:spPr bwMode="ltGray">
          <a:xfrm>
            <a:off x="541338" y="773113"/>
            <a:ext cx="422275" cy="47466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a:p>
        </p:txBody>
      </p:sp>
      <p:sp>
        <p:nvSpPr>
          <p:cNvPr id="4101" name="Rectangle 5"/>
          <p:cNvSpPr>
            <a:spLocks noChangeArrowheads="1"/>
          </p:cNvSpPr>
          <p:nvPr/>
        </p:nvSpPr>
        <p:spPr bwMode="ltGray">
          <a:xfrm>
            <a:off x="911225" y="773113"/>
            <a:ext cx="368300" cy="47466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a:p>
        </p:txBody>
      </p:sp>
      <p:sp>
        <p:nvSpPr>
          <p:cNvPr id="4102" name="Rectangle 6"/>
          <p:cNvSpPr>
            <a:spLocks noChangeArrowheads="1"/>
          </p:cNvSpPr>
          <p:nvPr/>
        </p:nvSpPr>
        <p:spPr bwMode="ltGray">
          <a:xfrm>
            <a:off x="127000" y="700088"/>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a:p>
        </p:txBody>
      </p:sp>
      <p:sp>
        <p:nvSpPr>
          <p:cNvPr id="4103" name="Rectangle 7"/>
          <p:cNvSpPr>
            <a:spLocks noChangeArrowheads="1"/>
          </p:cNvSpPr>
          <p:nvPr/>
        </p:nvSpPr>
        <p:spPr bwMode="gray">
          <a:xfrm>
            <a:off x="762000" y="242888"/>
            <a:ext cx="31750" cy="10525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a:p>
        </p:txBody>
      </p:sp>
      <p:sp>
        <p:nvSpPr>
          <p:cNvPr id="4104" name="Rectangle 8"/>
          <p:cNvSpPr>
            <a:spLocks noChangeArrowheads="1"/>
          </p:cNvSpPr>
          <p:nvPr/>
        </p:nvSpPr>
        <p:spPr bwMode="gray">
          <a:xfrm>
            <a:off x="442913" y="1033463"/>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2400"/>
          </a:p>
        </p:txBody>
      </p:sp>
      <p:sp>
        <p:nvSpPr>
          <p:cNvPr id="4105" name="Rectangle 9"/>
          <p:cNvSpPr>
            <a:spLocks noGrp="1" noChangeArrowheads="1"/>
          </p:cNvSpPr>
          <p:nvPr>
            <p:ph type="title"/>
          </p:nvPr>
        </p:nvSpPr>
        <p:spPr bwMode="auto">
          <a:xfrm>
            <a:off x="1150938" y="-130175"/>
            <a:ext cx="779303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106" name="Rectangle 10"/>
          <p:cNvSpPr>
            <a:spLocks noGrp="1" noChangeArrowheads="1"/>
          </p:cNvSpPr>
          <p:nvPr>
            <p:ph type="body" idx="1"/>
          </p:nvPr>
        </p:nvSpPr>
        <p:spPr bwMode="auto">
          <a:xfrm>
            <a:off x="457200" y="1371600"/>
            <a:ext cx="84582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7" name="Rectangle 11"/>
          <p:cNvSpPr>
            <a:spLocks noGrp="1" noChangeArrowheads="1"/>
          </p:cNvSpPr>
          <p:nvPr>
            <p:ph type="dt" sz="half" idx="2"/>
          </p:nvPr>
        </p:nvSpPr>
        <p:spPr bwMode="auto">
          <a:xfrm>
            <a:off x="914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lvl1pPr>
          </a:lstStyle>
          <a:p>
            <a:endParaRPr lang="en-US"/>
          </a:p>
        </p:txBody>
      </p:sp>
      <p:sp>
        <p:nvSpPr>
          <p:cNvPr id="4108" name="Rectangle 12"/>
          <p:cNvSpPr>
            <a:spLocks noGrp="1" noChangeArrowheads="1"/>
          </p:cNvSpPr>
          <p:nvPr>
            <p:ph type="ftr" sz="quarter" idx="3"/>
          </p:nvPr>
        </p:nvSpPr>
        <p:spPr bwMode="auto">
          <a:xfrm>
            <a:off x="33528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vl1pPr>
          </a:lstStyle>
          <a:p>
            <a:endParaRPr lang="en-US"/>
          </a:p>
        </p:txBody>
      </p:sp>
      <p:sp>
        <p:nvSpPr>
          <p:cNvPr id="4109" name="Rectangle 13"/>
          <p:cNvSpPr>
            <a:spLocks noGrp="1" noChangeArrowheads="1"/>
          </p:cNvSpPr>
          <p:nvPr>
            <p:ph type="sldNum" sz="quarter" idx="4"/>
          </p:nvPr>
        </p:nvSpPr>
        <p:spPr bwMode="auto">
          <a:xfrm>
            <a:off x="67818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vl1pPr>
          </a:lstStyle>
          <a:p>
            <a:fld id="{38DBD90C-D7CF-40B4-BA03-09973136E8E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spcBef>
          <a:spcPct val="0"/>
        </a:spcBef>
        <a:spcAft>
          <a:spcPct val="0"/>
        </a:spcAft>
        <a:defRPr sz="3500">
          <a:solidFill>
            <a:schemeClr val="tx2"/>
          </a:solidFill>
          <a:latin typeface="+mj-lt"/>
          <a:ea typeface="+mj-ea"/>
          <a:cs typeface="+mj-cs"/>
        </a:defRPr>
      </a:lvl1pPr>
      <a:lvl2pPr algn="l" rtl="0" fontAlgn="base">
        <a:spcBef>
          <a:spcPct val="0"/>
        </a:spcBef>
        <a:spcAft>
          <a:spcPct val="0"/>
        </a:spcAft>
        <a:defRPr sz="3500">
          <a:solidFill>
            <a:schemeClr val="tx2"/>
          </a:solidFill>
          <a:latin typeface="Tahoma" pitchFamily="34" charset="0"/>
          <a:cs typeface="Times New Roman" pitchFamily="18" charset="0"/>
        </a:defRPr>
      </a:lvl2pPr>
      <a:lvl3pPr algn="l" rtl="0" fontAlgn="base">
        <a:spcBef>
          <a:spcPct val="0"/>
        </a:spcBef>
        <a:spcAft>
          <a:spcPct val="0"/>
        </a:spcAft>
        <a:defRPr sz="3500">
          <a:solidFill>
            <a:schemeClr val="tx2"/>
          </a:solidFill>
          <a:latin typeface="Tahoma" pitchFamily="34" charset="0"/>
          <a:cs typeface="Times New Roman" pitchFamily="18" charset="0"/>
        </a:defRPr>
      </a:lvl3pPr>
      <a:lvl4pPr algn="l" rtl="0" fontAlgn="base">
        <a:spcBef>
          <a:spcPct val="0"/>
        </a:spcBef>
        <a:spcAft>
          <a:spcPct val="0"/>
        </a:spcAft>
        <a:defRPr sz="3500">
          <a:solidFill>
            <a:schemeClr val="tx2"/>
          </a:solidFill>
          <a:latin typeface="Tahoma" pitchFamily="34" charset="0"/>
          <a:cs typeface="Times New Roman" pitchFamily="18" charset="0"/>
        </a:defRPr>
      </a:lvl4pPr>
      <a:lvl5pPr algn="l" rtl="0" fontAlgn="base">
        <a:spcBef>
          <a:spcPct val="0"/>
        </a:spcBef>
        <a:spcAft>
          <a:spcPct val="0"/>
        </a:spcAft>
        <a:defRPr sz="3500">
          <a:solidFill>
            <a:schemeClr val="tx2"/>
          </a:solidFill>
          <a:latin typeface="Tahoma" pitchFamily="34" charset="0"/>
          <a:cs typeface="Times New Roman" pitchFamily="18" charset="0"/>
        </a:defRPr>
      </a:lvl5pPr>
      <a:lvl6pPr marL="457200" algn="l" rtl="0" fontAlgn="base">
        <a:spcBef>
          <a:spcPct val="0"/>
        </a:spcBef>
        <a:spcAft>
          <a:spcPct val="0"/>
        </a:spcAft>
        <a:defRPr sz="3500">
          <a:solidFill>
            <a:schemeClr val="tx2"/>
          </a:solidFill>
          <a:latin typeface="Tahoma" pitchFamily="34" charset="0"/>
          <a:cs typeface="Times New Roman" pitchFamily="18" charset="0"/>
        </a:defRPr>
      </a:lvl6pPr>
      <a:lvl7pPr marL="914400" algn="l" rtl="0" fontAlgn="base">
        <a:spcBef>
          <a:spcPct val="0"/>
        </a:spcBef>
        <a:spcAft>
          <a:spcPct val="0"/>
        </a:spcAft>
        <a:defRPr sz="3500">
          <a:solidFill>
            <a:schemeClr val="tx2"/>
          </a:solidFill>
          <a:latin typeface="Tahoma" pitchFamily="34" charset="0"/>
          <a:cs typeface="Times New Roman" pitchFamily="18" charset="0"/>
        </a:defRPr>
      </a:lvl7pPr>
      <a:lvl8pPr marL="1371600" algn="l" rtl="0" fontAlgn="base">
        <a:spcBef>
          <a:spcPct val="0"/>
        </a:spcBef>
        <a:spcAft>
          <a:spcPct val="0"/>
        </a:spcAft>
        <a:defRPr sz="3500">
          <a:solidFill>
            <a:schemeClr val="tx2"/>
          </a:solidFill>
          <a:latin typeface="Tahoma" pitchFamily="34" charset="0"/>
          <a:cs typeface="Times New Roman" pitchFamily="18" charset="0"/>
        </a:defRPr>
      </a:lvl8pPr>
      <a:lvl9pPr marL="1828800" algn="l" rtl="0" fontAlgn="base">
        <a:spcBef>
          <a:spcPct val="0"/>
        </a:spcBef>
        <a:spcAft>
          <a:spcPct val="0"/>
        </a:spcAft>
        <a:defRPr sz="3500">
          <a:solidFill>
            <a:schemeClr val="tx2"/>
          </a:solidFill>
          <a:latin typeface="Tahoma" pitchFamily="34" charset="0"/>
          <a:cs typeface="Times New Roman" pitchFamily="18" charset="0"/>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20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a:solidFill>
            <a:schemeClr val="tx1"/>
          </a:solidFill>
          <a:latin typeface="+mn-lt"/>
          <a:cs typeface="+mn-cs"/>
        </a:defRPr>
      </a:lvl2pPr>
      <a:lvl3pPr marL="1143000" indent="-228600" algn="l" rtl="0" fontAlgn="base">
        <a:spcBef>
          <a:spcPct val="20000"/>
        </a:spcBef>
        <a:spcAft>
          <a:spcPct val="0"/>
        </a:spcAft>
        <a:buClr>
          <a:schemeClr val="folHlink"/>
        </a:buClr>
        <a:buSzPct val="50000"/>
        <a:buFont typeface="Wingdings" pitchFamily="2" charset="2"/>
        <a:buChar char="n"/>
        <a:defRPr>
          <a:solidFill>
            <a:schemeClr val="tx1"/>
          </a:solidFill>
          <a:latin typeface="+mn-lt"/>
          <a:cs typeface="+mn-cs"/>
        </a:defRPr>
      </a:lvl3pPr>
      <a:lvl4pPr marL="1600200" indent="-228600" algn="l" rtl="0" fontAlgn="base">
        <a:spcBef>
          <a:spcPct val="20000"/>
        </a:spcBef>
        <a:spcAft>
          <a:spcPct val="0"/>
        </a:spcAft>
        <a:buClr>
          <a:schemeClr val="accent2"/>
        </a:buClr>
        <a:buSzPct val="55000"/>
        <a:buFont typeface="Wingdings" pitchFamily="2" charset="2"/>
        <a:buChar char="n"/>
        <a:defRPr sz="1400">
          <a:solidFill>
            <a:schemeClr val="tx1"/>
          </a:solidFill>
          <a:latin typeface="+mn-lt"/>
          <a:cs typeface="+mn-cs"/>
        </a:defRPr>
      </a:lvl4pPr>
      <a:lvl5pPr marL="2057400" indent="-228600" algn="l" rtl="0" fontAlgn="base">
        <a:spcBef>
          <a:spcPct val="20000"/>
        </a:spcBef>
        <a:spcAft>
          <a:spcPct val="0"/>
        </a:spcAft>
        <a:buClr>
          <a:schemeClr val="accent1"/>
        </a:buClr>
        <a:buSzPct val="50000"/>
        <a:buFont typeface="Wingdings" pitchFamily="2" charset="2"/>
        <a:buChar char="n"/>
        <a:defRPr sz="1200">
          <a:solidFill>
            <a:schemeClr val="tx1"/>
          </a:solidFill>
          <a:latin typeface="+mn-lt"/>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1200">
          <a:solidFill>
            <a:schemeClr val="tx1"/>
          </a:solidFill>
          <a:latin typeface="+mn-lt"/>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1200">
          <a:solidFill>
            <a:schemeClr val="tx1"/>
          </a:solidFill>
          <a:latin typeface="+mn-lt"/>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1200">
          <a:solidFill>
            <a:schemeClr val="tx1"/>
          </a:solidFill>
          <a:latin typeface="+mn-lt"/>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24.wmf"/><Relationship Id="rId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10.xml"/><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6.png"/><Relationship Id="rId5" Type="http://schemas.openxmlformats.org/officeDocument/2006/relationships/oleObject" Target="../embeddings/oleObject8.bin"/><Relationship Id="rId10" Type="http://schemas.openxmlformats.org/officeDocument/2006/relationships/image" Target="../media/image28.png"/><Relationship Id="rId4" Type="http://schemas.openxmlformats.org/officeDocument/2006/relationships/image" Target="../media/image29.jpeg"/><Relationship Id="rId9" Type="http://schemas.openxmlformats.org/officeDocument/2006/relationships/oleObject" Target="../embeddings/oleObject10.bin"/></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11.xml"/><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1.jpeg"/><Relationship Id="rId11" Type="http://schemas.openxmlformats.org/officeDocument/2006/relationships/image" Target="../media/image29.jpeg"/><Relationship Id="rId5" Type="http://schemas.openxmlformats.org/officeDocument/2006/relationships/image" Target="../media/image30.png"/><Relationship Id="rId10" Type="http://schemas.openxmlformats.org/officeDocument/2006/relationships/image" Target="../media/image26.png"/><Relationship Id="rId4" Type="http://schemas.openxmlformats.org/officeDocument/2006/relationships/oleObject" Target="../embeddings/oleObject11.bin"/><Relationship Id="rId9" Type="http://schemas.openxmlformats.org/officeDocument/2006/relationships/oleObject" Target="../embeddings/oleObject13.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28.png"/><Relationship Id="rId3" Type="http://schemas.openxmlformats.org/officeDocument/2006/relationships/notesSlide" Target="../notesSlides/notesSlide12.xml"/><Relationship Id="rId7" Type="http://schemas.openxmlformats.org/officeDocument/2006/relationships/image" Target="../media/image32.png"/><Relationship Id="rId12"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5.bin"/><Relationship Id="rId11" Type="http://schemas.openxmlformats.org/officeDocument/2006/relationships/image" Target="../media/image33.jpeg"/><Relationship Id="rId5" Type="http://schemas.openxmlformats.org/officeDocument/2006/relationships/image" Target="../media/image30.png"/><Relationship Id="rId10" Type="http://schemas.openxmlformats.org/officeDocument/2006/relationships/image" Target="../media/image31.jpeg"/><Relationship Id="rId4" Type="http://schemas.openxmlformats.org/officeDocument/2006/relationships/oleObject" Target="../embeddings/oleObject14.bin"/><Relationship Id="rId9" Type="http://schemas.openxmlformats.org/officeDocument/2006/relationships/image" Target="../media/image26.png"/><Relationship Id="rId14" Type="http://schemas.openxmlformats.org/officeDocument/2006/relationships/image" Target="../media/image29.jpeg"/></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image" Target="../media/image28.png"/><Relationship Id="rId3" Type="http://schemas.openxmlformats.org/officeDocument/2006/relationships/notesSlide" Target="../notesSlides/notesSlide13.xml"/><Relationship Id="rId7" Type="http://schemas.openxmlformats.org/officeDocument/2006/relationships/image" Target="../media/image32.png"/><Relationship Id="rId12"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9.bin"/><Relationship Id="rId11" Type="http://schemas.openxmlformats.org/officeDocument/2006/relationships/image" Target="../media/image33.jpeg"/><Relationship Id="rId5" Type="http://schemas.openxmlformats.org/officeDocument/2006/relationships/image" Target="../media/image30.png"/><Relationship Id="rId15" Type="http://schemas.openxmlformats.org/officeDocument/2006/relationships/image" Target="../media/image34.jpeg"/><Relationship Id="rId10" Type="http://schemas.openxmlformats.org/officeDocument/2006/relationships/image" Target="../media/image31.jpeg"/><Relationship Id="rId4" Type="http://schemas.openxmlformats.org/officeDocument/2006/relationships/oleObject" Target="../embeddings/oleObject18.bin"/><Relationship Id="rId9" Type="http://schemas.openxmlformats.org/officeDocument/2006/relationships/image" Target="../media/image26.png"/><Relationship Id="rId14" Type="http://schemas.openxmlformats.org/officeDocument/2006/relationships/image" Target="../media/image29.jpeg"/></Relationships>
</file>

<file path=ppt/slides/_rels/slide15.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notesSlide" Target="../notesSlides/notesSlide14.xml"/><Relationship Id="rId7"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3.bin"/><Relationship Id="rId5" Type="http://schemas.openxmlformats.org/officeDocument/2006/relationships/image" Target="../media/image35.png"/><Relationship Id="rId4" Type="http://schemas.openxmlformats.org/officeDocument/2006/relationships/oleObject" Target="../embeddings/oleObject22.bin"/></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15.xml"/><Relationship Id="rId7"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6.png"/><Relationship Id="rId5" Type="http://schemas.openxmlformats.org/officeDocument/2006/relationships/oleObject" Target="../embeddings/oleObject24.bin"/><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38.png"/><Relationship Id="rId4" Type="http://schemas.openxmlformats.org/officeDocument/2006/relationships/oleObject" Target="../embeddings/oleObject26.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7.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notesSlide" Target="../notesSlides/notesSlide21.xml"/><Relationship Id="rId7"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28.bin"/><Relationship Id="rId5" Type="http://schemas.openxmlformats.org/officeDocument/2006/relationships/image" Target="../media/image36.png"/><Relationship Id="rId4" Type="http://schemas.openxmlformats.org/officeDocument/2006/relationships/oleObject" Target="../embeddings/oleObject27.bin"/><Relationship Id="rId9" Type="http://schemas.openxmlformats.org/officeDocument/2006/relationships/oleObject" Target="../embeddings/oleObject31.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notesSlide" Target="../notesSlides/notesSlide22.xml"/><Relationship Id="rId7" Type="http://schemas.openxmlformats.org/officeDocument/2006/relationships/image" Target="../media/image41.png"/><Relationship Id="rId12" Type="http://schemas.openxmlformats.org/officeDocument/2006/relationships/image" Target="../media/image44.jpeg"/><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33.bin"/><Relationship Id="rId11" Type="http://schemas.openxmlformats.org/officeDocument/2006/relationships/image" Target="../media/image43.png"/><Relationship Id="rId5" Type="http://schemas.openxmlformats.org/officeDocument/2006/relationships/image" Target="../media/image40.png"/><Relationship Id="rId10" Type="http://schemas.openxmlformats.org/officeDocument/2006/relationships/oleObject" Target="../embeddings/oleObject35.bin"/><Relationship Id="rId4" Type="http://schemas.openxmlformats.org/officeDocument/2006/relationships/oleObject" Target="../embeddings/oleObject32.bin"/><Relationship Id="rId9"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46.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37.bin"/><Relationship Id="rId5" Type="http://schemas.openxmlformats.org/officeDocument/2006/relationships/image" Target="../media/image45.wmf"/><Relationship Id="rId4" Type="http://schemas.openxmlformats.org/officeDocument/2006/relationships/oleObject" Target="../embeddings/oleObject36.bin"/></Relationships>
</file>

<file path=ppt/slides/_rels/slide25.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notesSlide" Target="../notesSlides/notesSlide24.xml"/><Relationship Id="rId7" Type="http://schemas.openxmlformats.org/officeDocument/2006/relationships/image" Target="../media/image48.png"/><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39.bin"/><Relationship Id="rId5" Type="http://schemas.openxmlformats.org/officeDocument/2006/relationships/image" Target="../media/image47.png"/><Relationship Id="rId4" Type="http://schemas.openxmlformats.org/officeDocument/2006/relationships/oleObject" Target="../embeddings/oleObject38.bin"/></Relationships>
</file>

<file path=ppt/slides/_rels/slide26.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22.jpeg"/><Relationship Id="rId7"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19.jpeg"/><Relationship Id="rId4" Type="http://schemas.openxmlformats.org/officeDocument/2006/relationships/image" Target="../media/image50.jpeg"/><Relationship Id="rId9" Type="http://schemas.openxmlformats.org/officeDocument/2006/relationships/image" Target="../media/image23.jpe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oleObject" Target="../embeddings/oleObject40.bin"/><Relationship Id="rId7" Type="http://schemas.openxmlformats.org/officeDocument/2006/relationships/image" Target="../media/image54.jpeg"/><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53.png"/><Relationship Id="rId5" Type="http://schemas.openxmlformats.org/officeDocument/2006/relationships/oleObject" Target="../embeddings/oleObject41.bin"/><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7.jpeg"/><Relationship Id="rId7" Type="http://schemas.openxmlformats.org/officeDocument/2006/relationships/oleObject" Target="../embeddings/oleObject43.bin"/><Relationship Id="rId2" Type="http://schemas.openxmlformats.org/officeDocument/2006/relationships/slideLayout" Target="../slideLayouts/slideLayout6.xml"/><Relationship Id="rId1" Type="http://schemas.openxmlformats.org/officeDocument/2006/relationships/vmlDrawing" Target="../drawings/vmlDrawing16.vml"/><Relationship Id="rId6" Type="http://schemas.openxmlformats.org/officeDocument/2006/relationships/image" Target="../media/image56.png"/><Relationship Id="rId5" Type="http://schemas.openxmlformats.org/officeDocument/2006/relationships/oleObject" Target="../embeddings/oleObject42.bin"/><Relationship Id="rId4" Type="http://schemas.openxmlformats.org/officeDocument/2006/relationships/image" Target="../media/image58.jpeg"/></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11.jpeg"/><Relationship Id="rId3" Type="http://schemas.openxmlformats.org/officeDocument/2006/relationships/notesSlide" Target="../notesSlides/notesSlide3.xml"/><Relationship Id="rId7" Type="http://schemas.openxmlformats.org/officeDocument/2006/relationships/image" Target="../media/image8.jpeg"/><Relationship Id="rId12"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jpeg"/><Relationship Id="rId11" Type="http://schemas.openxmlformats.org/officeDocument/2006/relationships/oleObject" Target="../embeddings/oleObject2.bin"/><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oleObject" Target="../embeddings/oleObject1.bin"/><Relationship Id="rId9" Type="http://schemas.openxmlformats.org/officeDocument/2006/relationships/image" Target="../media/image9.jpeg"/></Relationships>
</file>

<file path=ppt/slides/_rels/slide30.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61.jpeg"/><Relationship Id="rId7" Type="http://schemas.openxmlformats.org/officeDocument/2006/relationships/oleObject" Target="../embeddings/oleObject45.bin"/><Relationship Id="rId2" Type="http://schemas.openxmlformats.org/officeDocument/2006/relationships/slideLayout" Target="../slideLayouts/slideLayout6.xml"/><Relationship Id="rId1" Type="http://schemas.openxmlformats.org/officeDocument/2006/relationships/vmlDrawing" Target="../drawings/vmlDrawing17.vml"/><Relationship Id="rId6" Type="http://schemas.openxmlformats.org/officeDocument/2006/relationships/image" Target="../media/image62.jpeg"/><Relationship Id="rId5" Type="http://schemas.openxmlformats.org/officeDocument/2006/relationships/image" Target="../media/image59.png"/><Relationship Id="rId4" Type="http://schemas.openxmlformats.org/officeDocument/2006/relationships/oleObject" Target="../embeddings/oleObject44.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5.jpeg"/><Relationship Id="rId7" Type="http://schemas.openxmlformats.org/officeDocument/2006/relationships/oleObject" Target="../embeddings/oleObject47.bin"/><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63.png"/><Relationship Id="rId5" Type="http://schemas.openxmlformats.org/officeDocument/2006/relationships/oleObject" Target="../embeddings/oleObject46.bin"/><Relationship Id="rId4" Type="http://schemas.openxmlformats.org/officeDocument/2006/relationships/image" Target="../media/image66.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9.jpeg"/><Relationship Id="rId7"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19.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9.xml"/><Relationship Id="rId7" Type="http://schemas.openxmlformats.org/officeDocument/2006/relationships/image" Target="../media/image24.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3.jpeg"/><Relationship Id="rId10" Type="http://schemas.openxmlformats.org/officeDocument/2006/relationships/image" Target="../media/image25.wmf"/><Relationship Id="rId4" Type="http://schemas.openxmlformats.org/officeDocument/2006/relationships/image" Target="../media/image21.jpeg"/><Relationship Id="rId9"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ctrTitle"/>
          </p:nvPr>
        </p:nvSpPr>
        <p:spPr>
          <a:xfrm>
            <a:off x="1066800" y="914400"/>
            <a:ext cx="7315200" cy="1447800"/>
          </a:xfrm>
        </p:spPr>
        <p:txBody>
          <a:bodyPr/>
          <a:lstStyle/>
          <a:p>
            <a:r>
              <a:rPr lang="en-US"/>
              <a:t>Signal-Specialized Parameterization for Piecewise Linear Reconstruction</a:t>
            </a:r>
          </a:p>
        </p:txBody>
      </p:sp>
      <p:sp>
        <p:nvSpPr>
          <p:cNvPr id="1027" name="Rectangle 3"/>
          <p:cNvSpPr>
            <a:spLocks noGrp="1" noChangeArrowheads="1"/>
          </p:cNvSpPr>
          <p:nvPr>
            <p:ph type="subTitle" idx="1"/>
          </p:nvPr>
        </p:nvSpPr>
        <p:spPr>
          <a:xfrm>
            <a:off x="838200" y="3429000"/>
            <a:ext cx="7162800" cy="2743200"/>
          </a:xfrm>
        </p:spPr>
        <p:txBody>
          <a:bodyPr/>
          <a:lstStyle/>
          <a:p>
            <a:r>
              <a:rPr lang="en-US"/>
              <a:t>Geetika Tewari, Harvard University</a:t>
            </a:r>
          </a:p>
          <a:p>
            <a:r>
              <a:rPr lang="en-US"/>
              <a:t>John Snyder, Microsoft Research </a:t>
            </a:r>
          </a:p>
          <a:p>
            <a:r>
              <a:rPr lang="en-US"/>
              <a:t> Pedro V. Sander, ATI Research</a:t>
            </a:r>
          </a:p>
          <a:p>
            <a:r>
              <a:rPr lang="en-US"/>
              <a:t> Steven J. Gortler, Harvard University</a:t>
            </a:r>
          </a:p>
          <a:p>
            <a:r>
              <a:rPr lang="en-US"/>
              <a:t> Hugues Hoppe, Microsoft Research</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p:txBody>
          <a:bodyPr/>
          <a:lstStyle/>
          <a:p>
            <a:r>
              <a:rPr lang="en-US"/>
              <a:t>Metric: how to derive</a:t>
            </a:r>
          </a:p>
        </p:txBody>
      </p:sp>
      <p:sp>
        <p:nvSpPr>
          <p:cNvPr id="307203" name="Rectangle 3"/>
          <p:cNvSpPr>
            <a:spLocks noGrp="1" noChangeArrowheads="1"/>
          </p:cNvSpPr>
          <p:nvPr>
            <p:ph type="body" idx="1"/>
          </p:nvPr>
        </p:nvSpPr>
        <p:spPr>
          <a:xfrm>
            <a:off x="457200" y="1371600"/>
            <a:ext cx="5257800" cy="5191125"/>
          </a:xfrm>
        </p:spPr>
        <p:txBody>
          <a:bodyPr/>
          <a:lstStyle/>
          <a:p>
            <a:r>
              <a:rPr lang="en-US"/>
              <a:t>Define error at each point</a:t>
            </a:r>
          </a:p>
          <a:p>
            <a:pPr lvl="1"/>
            <a:r>
              <a:rPr lang="en-US"/>
              <a:t>Represent signal as Taylor series</a:t>
            </a:r>
          </a:p>
          <a:p>
            <a:pPr lvl="1"/>
            <a:r>
              <a:rPr lang="en-US"/>
              <a:t>Assume reconstruction is linear</a:t>
            </a:r>
          </a:p>
          <a:p>
            <a:pPr lvl="1"/>
            <a:r>
              <a:rPr lang="en-US"/>
              <a:t>Error is dominated by 2</a:t>
            </a:r>
            <a:r>
              <a:rPr lang="en-US" baseline="30000"/>
              <a:t>nd</a:t>
            </a:r>
            <a:r>
              <a:rPr lang="en-US"/>
              <a:t> order term</a:t>
            </a:r>
          </a:p>
          <a:p>
            <a:pPr>
              <a:spcBef>
                <a:spcPct val="50000"/>
              </a:spcBef>
            </a:pPr>
            <a:r>
              <a:rPr lang="en-US"/>
              <a:t>Derive error integrated over     ij </a:t>
            </a:r>
          </a:p>
          <a:p>
            <a:pPr>
              <a:spcBef>
                <a:spcPct val="50000"/>
              </a:spcBef>
            </a:pPr>
            <a:r>
              <a:rPr lang="en-US"/>
              <a:t>Sum     ij over whole surface</a:t>
            </a:r>
          </a:p>
          <a:p>
            <a:pPr>
              <a:spcBef>
                <a:spcPct val="50000"/>
              </a:spcBef>
            </a:pPr>
            <a:r>
              <a:rPr lang="en-US"/>
              <a:t>In the limit, (more and more samples) this sum becomes an integral</a:t>
            </a:r>
          </a:p>
          <a:p>
            <a:pPr lvl="1"/>
            <a:r>
              <a:rPr lang="en-US"/>
              <a:t>... And error vanishes</a:t>
            </a:r>
          </a:p>
          <a:p>
            <a:pPr lvl="1"/>
            <a:r>
              <a:rPr lang="en-US"/>
              <a:t>Divide by </a:t>
            </a:r>
            <a:r>
              <a:rPr lang="en-US">
                <a:sym typeface="Mathematica1" pitchFamily="2" charset="2"/>
              </a:rPr>
              <a:t>^4</a:t>
            </a:r>
            <a:r>
              <a:rPr lang="en-US"/>
              <a:t> to obtain convergence rate</a:t>
            </a:r>
          </a:p>
          <a:p>
            <a:pPr lvl="1"/>
            <a:r>
              <a:rPr lang="en-US"/>
              <a:t>Use this as </a:t>
            </a:r>
            <a:r>
              <a:rPr lang="en-US">
                <a:latin typeface="Times New Roman"/>
              </a:rPr>
              <a:t>“</a:t>
            </a:r>
            <a:r>
              <a:rPr lang="en-US"/>
              <a:t>energy</a:t>
            </a:r>
            <a:r>
              <a:rPr lang="en-US">
                <a:latin typeface="Times New Roman"/>
              </a:rPr>
              <a:t>”</a:t>
            </a:r>
            <a:r>
              <a:rPr lang="en-US"/>
              <a:t> metric</a:t>
            </a:r>
          </a:p>
          <a:p>
            <a:pPr>
              <a:spcBef>
                <a:spcPct val="50000"/>
              </a:spcBef>
            </a:pPr>
            <a:r>
              <a:rPr lang="en-US"/>
              <a:t>Partition integral into sum over triangles.</a:t>
            </a:r>
          </a:p>
        </p:txBody>
      </p:sp>
      <p:pic>
        <p:nvPicPr>
          <p:cNvPr id="307204" name="Picture 4" descr="ecatheadnsge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Gray">
          <a:xfrm>
            <a:off x="6216650" y="403225"/>
            <a:ext cx="1951038" cy="2035175"/>
          </a:xfrm>
          <a:prstGeom prst="rect">
            <a:avLst/>
          </a:prstGeom>
          <a:solidFill>
            <a:schemeClr val="tx1"/>
          </a:solidFill>
          <a:ln w="12700" algn="ctr">
            <a:solidFill>
              <a:schemeClr val="tx1"/>
            </a:solidFill>
            <a:miter lim="800000"/>
            <a:headEnd/>
            <a:tailEnd/>
          </a:ln>
          <a:effectLst>
            <a:outerShdw dist="107763" dir="2700000" algn="ctr" rotWithShape="0">
              <a:schemeClr val="bg2"/>
            </a:outerShdw>
          </a:effectLst>
        </p:spPr>
      </p:pic>
      <p:sp>
        <p:nvSpPr>
          <p:cNvPr id="307205" name="Rectangle 5"/>
          <p:cNvSpPr>
            <a:spLocks noChangeArrowheads="1"/>
          </p:cNvSpPr>
          <p:nvPr/>
        </p:nvSpPr>
        <p:spPr bwMode="blackGray">
          <a:xfrm>
            <a:off x="6096000" y="403225"/>
            <a:ext cx="2192338" cy="2209800"/>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307207" name="Line 7"/>
          <p:cNvSpPr>
            <a:spLocks noChangeShapeType="1"/>
          </p:cNvSpPr>
          <p:nvPr/>
        </p:nvSpPr>
        <p:spPr bwMode="auto">
          <a:xfrm>
            <a:off x="7227888" y="2286000"/>
            <a:ext cx="0" cy="1295400"/>
          </a:xfrm>
          <a:prstGeom prst="line">
            <a:avLst/>
          </a:prstGeom>
          <a:noFill/>
          <a:ln w="76200">
            <a:solidFill>
              <a:schemeClr val="accent2"/>
            </a:solidFill>
            <a:miter lim="800000"/>
            <a:headEnd type="triangle" w="med" len="med"/>
            <a:tailEnd type="triangle" w="med" len="me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lstStyle/>
          <a:p>
            <a:endParaRPr lang="en-US"/>
          </a:p>
        </p:txBody>
      </p:sp>
      <p:sp>
        <p:nvSpPr>
          <p:cNvPr id="307208" name="Text Box 8"/>
          <p:cNvSpPr txBox="1">
            <a:spLocks noChangeArrowheads="1"/>
          </p:cNvSpPr>
          <p:nvPr/>
        </p:nvSpPr>
        <p:spPr bwMode="auto">
          <a:xfrm>
            <a:off x="6072188" y="152400"/>
            <a:ext cx="2343150" cy="457200"/>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400">
                <a:solidFill>
                  <a:srgbClr val="FFFF00"/>
                </a:solidFill>
                <a:effectLst>
                  <a:outerShdw blurRad="38100" dist="38100" dir="2700000" algn="tl">
                    <a:srgbClr val="000000"/>
                  </a:outerShdw>
                </a:effectLst>
                <a:latin typeface="Palatino Linotype" pitchFamily="18" charset="0"/>
              </a:rPr>
              <a:t>Texture domain</a:t>
            </a:r>
          </a:p>
        </p:txBody>
      </p:sp>
      <p:sp>
        <p:nvSpPr>
          <p:cNvPr id="307209" name="Rectangle 9"/>
          <p:cNvSpPr>
            <a:spLocks noChangeArrowheads="1"/>
          </p:cNvSpPr>
          <p:nvPr/>
        </p:nvSpPr>
        <p:spPr bwMode="auto">
          <a:xfrm>
            <a:off x="6813550" y="4545013"/>
            <a:ext cx="938213" cy="841375"/>
          </a:xfrm>
          <a:prstGeom prst="rect">
            <a:avLst/>
          </a:prstGeom>
          <a:gradFill rotWithShape="0">
            <a:gsLst>
              <a:gs pos="0">
                <a:srgbClr val="E21702">
                  <a:gamma/>
                  <a:tint val="73725"/>
                  <a:invGamma/>
                </a:srgbClr>
              </a:gs>
              <a:gs pos="100000">
                <a:srgbClr val="E21702"/>
              </a:gs>
            </a:gsLst>
            <a:lin ang="2700000" scaled="1"/>
          </a:gra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b="1">
              <a:solidFill>
                <a:srgbClr val="FFFF00"/>
              </a:solidFill>
            </a:endParaRPr>
          </a:p>
        </p:txBody>
      </p:sp>
      <p:sp>
        <p:nvSpPr>
          <p:cNvPr id="307210" name="Rectangle 10"/>
          <p:cNvSpPr>
            <a:spLocks noChangeArrowheads="1"/>
          </p:cNvSpPr>
          <p:nvPr/>
        </p:nvSpPr>
        <p:spPr bwMode="auto">
          <a:xfrm>
            <a:off x="6813550" y="3689350"/>
            <a:ext cx="960438" cy="868363"/>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07211" name="Group 11"/>
          <p:cNvGrpSpPr>
            <a:grpSpLocks/>
          </p:cNvGrpSpPr>
          <p:nvPr/>
        </p:nvGrpSpPr>
        <p:grpSpPr bwMode="auto">
          <a:xfrm>
            <a:off x="5854700" y="3689350"/>
            <a:ext cx="2860675" cy="2571750"/>
            <a:chOff x="3915" y="2496"/>
            <a:chExt cx="1315" cy="1182"/>
          </a:xfrm>
        </p:grpSpPr>
        <p:sp>
          <p:nvSpPr>
            <p:cNvPr id="307212" name="Rectangle 12"/>
            <p:cNvSpPr>
              <a:spLocks noChangeArrowheads="1"/>
            </p:cNvSpPr>
            <p:nvPr/>
          </p:nvSpPr>
          <p:spPr bwMode="auto">
            <a:xfrm>
              <a:off x="4789" y="2496"/>
              <a:ext cx="441" cy="399"/>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13" name="Rectangle 13"/>
            <p:cNvSpPr>
              <a:spLocks noChangeArrowheads="1"/>
            </p:cNvSpPr>
            <p:nvPr/>
          </p:nvSpPr>
          <p:spPr bwMode="auto">
            <a:xfrm>
              <a:off x="4789" y="2880"/>
              <a:ext cx="441" cy="399"/>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14" name="Rectangle 14"/>
            <p:cNvSpPr>
              <a:spLocks noChangeArrowheads="1"/>
            </p:cNvSpPr>
            <p:nvPr/>
          </p:nvSpPr>
          <p:spPr bwMode="auto">
            <a:xfrm>
              <a:off x="4789" y="3279"/>
              <a:ext cx="441" cy="399"/>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15" name="Rectangle 15"/>
            <p:cNvSpPr>
              <a:spLocks noChangeArrowheads="1"/>
            </p:cNvSpPr>
            <p:nvPr/>
          </p:nvSpPr>
          <p:spPr bwMode="auto">
            <a:xfrm>
              <a:off x="4357" y="3279"/>
              <a:ext cx="441" cy="399"/>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16" name="Rectangle 16"/>
            <p:cNvSpPr>
              <a:spLocks noChangeArrowheads="1"/>
            </p:cNvSpPr>
            <p:nvPr/>
          </p:nvSpPr>
          <p:spPr bwMode="auto">
            <a:xfrm>
              <a:off x="3915" y="2895"/>
              <a:ext cx="441" cy="399"/>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17" name="Rectangle 17"/>
            <p:cNvSpPr>
              <a:spLocks noChangeArrowheads="1"/>
            </p:cNvSpPr>
            <p:nvPr/>
          </p:nvSpPr>
          <p:spPr bwMode="auto">
            <a:xfrm>
              <a:off x="3916" y="3279"/>
              <a:ext cx="441" cy="399"/>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18" name="Rectangle 18"/>
            <p:cNvSpPr>
              <a:spLocks noChangeArrowheads="1"/>
            </p:cNvSpPr>
            <p:nvPr/>
          </p:nvSpPr>
          <p:spPr bwMode="auto">
            <a:xfrm>
              <a:off x="3916" y="2496"/>
              <a:ext cx="441" cy="399"/>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07219" name="Line 19"/>
          <p:cNvSpPr>
            <a:spLocks noChangeShapeType="1"/>
          </p:cNvSpPr>
          <p:nvPr/>
        </p:nvSpPr>
        <p:spPr bwMode="auto">
          <a:xfrm>
            <a:off x="7281863" y="4629150"/>
            <a:ext cx="1587" cy="338138"/>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220" name="Line 20"/>
          <p:cNvSpPr>
            <a:spLocks noChangeShapeType="1"/>
          </p:cNvSpPr>
          <p:nvPr/>
        </p:nvSpPr>
        <p:spPr bwMode="auto">
          <a:xfrm>
            <a:off x="7281863" y="3689350"/>
            <a:ext cx="7937" cy="257175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221" name="Line 21"/>
          <p:cNvSpPr>
            <a:spLocks noChangeShapeType="1"/>
          </p:cNvSpPr>
          <p:nvPr/>
        </p:nvSpPr>
        <p:spPr bwMode="auto">
          <a:xfrm rot="5400000">
            <a:off x="7262813" y="3560763"/>
            <a:ext cx="26987" cy="2840037"/>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07252" name="Group 52"/>
          <p:cNvGrpSpPr>
            <a:grpSpLocks/>
          </p:cNvGrpSpPr>
          <p:nvPr/>
        </p:nvGrpSpPr>
        <p:grpSpPr bwMode="auto">
          <a:xfrm>
            <a:off x="6854825" y="4557713"/>
            <a:ext cx="642938" cy="396875"/>
            <a:chOff x="3619" y="1824"/>
            <a:chExt cx="405" cy="250"/>
          </a:xfrm>
        </p:grpSpPr>
        <p:sp>
          <p:nvSpPr>
            <p:cNvPr id="307225" name="Rectangle 25"/>
            <p:cNvSpPr>
              <a:spLocks noChangeArrowheads="1"/>
            </p:cNvSpPr>
            <p:nvPr/>
          </p:nvSpPr>
          <p:spPr bwMode="auto">
            <a:xfrm>
              <a:off x="3619" y="1899"/>
              <a:ext cx="122" cy="12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26" name="Text Box 26"/>
            <p:cNvSpPr txBox="1">
              <a:spLocks noChangeArrowheads="1"/>
            </p:cNvSpPr>
            <p:nvPr/>
          </p:nvSpPr>
          <p:spPr bwMode="auto">
            <a:xfrm>
              <a:off x="3675" y="1824"/>
              <a:ext cx="3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Times New Roman" pitchFamily="18" charset="0"/>
                </a:rPr>
                <a:t> ij</a:t>
              </a:r>
            </a:p>
          </p:txBody>
        </p:sp>
      </p:grpSp>
      <p:sp>
        <p:nvSpPr>
          <p:cNvPr id="307227" name="Line 27"/>
          <p:cNvSpPr>
            <a:spLocks noChangeShapeType="1"/>
          </p:cNvSpPr>
          <p:nvPr/>
        </p:nvSpPr>
        <p:spPr bwMode="auto">
          <a:xfrm rot="5400000">
            <a:off x="7458869" y="4809331"/>
            <a:ext cx="1588" cy="339725"/>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228" name="Text Box 28"/>
          <p:cNvSpPr txBox="1">
            <a:spLocks noChangeArrowheads="1"/>
          </p:cNvSpPr>
          <p:nvPr/>
        </p:nvSpPr>
        <p:spPr bwMode="auto">
          <a:xfrm>
            <a:off x="6943725" y="5700713"/>
            <a:ext cx="6905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Times New Roman" pitchFamily="18" charset="0"/>
              </a:rPr>
              <a:t>s</a:t>
            </a:r>
            <a:r>
              <a:rPr lang="en-US" baseline="-15000">
                <a:latin typeface="Times New Roman" pitchFamily="18" charset="0"/>
              </a:rPr>
              <a:t>i</a:t>
            </a:r>
          </a:p>
        </p:txBody>
      </p:sp>
      <p:sp>
        <p:nvSpPr>
          <p:cNvPr id="307229" name="Text Box 29"/>
          <p:cNvSpPr txBox="1">
            <a:spLocks noChangeArrowheads="1"/>
          </p:cNvSpPr>
          <p:nvPr/>
        </p:nvSpPr>
        <p:spPr bwMode="auto">
          <a:xfrm>
            <a:off x="5938838" y="4551363"/>
            <a:ext cx="522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Times New Roman" pitchFamily="18" charset="0"/>
              </a:rPr>
              <a:t>t</a:t>
            </a:r>
            <a:r>
              <a:rPr lang="en-US" baseline="-12000">
                <a:latin typeface="Times New Roman" pitchFamily="18" charset="0"/>
              </a:rPr>
              <a:t>j</a:t>
            </a:r>
          </a:p>
        </p:txBody>
      </p:sp>
      <p:sp>
        <p:nvSpPr>
          <p:cNvPr id="307230" name="Line 30"/>
          <p:cNvSpPr>
            <a:spLocks noChangeShapeType="1"/>
          </p:cNvSpPr>
          <p:nvPr/>
        </p:nvSpPr>
        <p:spPr bwMode="auto">
          <a:xfrm>
            <a:off x="5719763" y="5721350"/>
            <a:ext cx="1587" cy="631825"/>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231" name="Line 31"/>
          <p:cNvSpPr>
            <a:spLocks noChangeShapeType="1"/>
          </p:cNvSpPr>
          <p:nvPr/>
        </p:nvSpPr>
        <p:spPr bwMode="auto">
          <a:xfrm rot="5400000">
            <a:off x="6071394" y="6003131"/>
            <a:ext cx="0" cy="700088"/>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232" name="Text Box 32"/>
          <p:cNvSpPr txBox="1">
            <a:spLocks noChangeArrowheads="1"/>
          </p:cNvSpPr>
          <p:nvPr/>
        </p:nvSpPr>
        <p:spPr bwMode="auto">
          <a:xfrm>
            <a:off x="5534025" y="5707063"/>
            <a:ext cx="2809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Times New Roman" pitchFamily="18" charset="0"/>
              </a:rPr>
              <a:t>t</a:t>
            </a:r>
          </a:p>
        </p:txBody>
      </p:sp>
      <p:sp>
        <p:nvSpPr>
          <p:cNvPr id="307233" name="Text Box 33"/>
          <p:cNvSpPr txBox="1">
            <a:spLocks noChangeArrowheads="1"/>
          </p:cNvSpPr>
          <p:nvPr/>
        </p:nvSpPr>
        <p:spPr bwMode="auto">
          <a:xfrm>
            <a:off x="6149975" y="6257925"/>
            <a:ext cx="377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Times New Roman" pitchFamily="18" charset="0"/>
              </a:rPr>
              <a:t>s</a:t>
            </a:r>
          </a:p>
        </p:txBody>
      </p:sp>
      <p:sp>
        <p:nvSpPr>
          <p:cNvPr id="307234" name="Line 34"/>
          <p:cNvSpPr>
            <a:spLocks noChangeShapeType="1"/>
          </p:cNvSpPr>
          <p:nvPr/>
        </p:nvSpPr>
        <p:spPr bwMode="auto">
          <a:xfrm>
            <a:off x="6337300" y="3689350"/>
            <a:ext cx="0" cy="257175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235" name="Line 35"/>
          <p:cNvSpPr>
            <a:spLocks noChangeShapeType="1"/>
          </p:cNvSpPr>
          <p:nvPr/>
        </p:nvSpPr>
        <p:spPr bwMode="auto">
          <a:xfrm rot="5400000">
            <a:off x="7291388" y="2706687"/>
            <a:ext cx="0" cy="2847975"/>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236" name="Oval 36"/>
          <p:cNvSpPr>
            <a:spLocks noChangeArrowheads="1"/>
          </p:cNvSpPr>
          <p:nvPr/>
        </p:nvSpPr>
        <p:spPr bwMode="auto">
          <a:xfrm rot="13500000">
            <a:off x="6283325" y="4064000"/>
            <a:ext cx="158750" cy="158750"/>
          </a:xfrm>
          <a:prstGeom prst="ellipse">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37" name="Oval 37"/>
          <p:cNvSpPr>
            <a:spLocks noChangeArrowheads="1"/>
          </p:cNvSpPr>
          <p:nvPr/>
        </p:nvSpPr>
        <p:spPr bwMode="auto">
          <a:xfrm rot="13500000">
            <a:off x="6269038" y="4927600"/>
            <a:ext cx="158750" cy="158750"/>
          </a:xfrm>
          <a:prstGeom prst="ellipse">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38" name="Oval 38"/>
          <p:cNvSpPr>
            <a:spLocks noChangeArrowheads="1"/>
          </p:cNvSpPr>
          <p:nvPr/>
        </p:nvSpPr>
        <p:spPr bwMode="auto">
          <a:xfrm rot="13500000">
            <a:off x="6269038" y="5713413"/>
            <a:ext cx="158750" cy="158750"/>
          </a:xfrm>
          <a:prstGeom prst="ellipse">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39" name="Oval 39"/>
          <p:cNvSpPr>
            <a:spLocks noChangeArrowheads="1"/>
          </p:cNvSpPr>
          <p:nvPr/>
        </p:nvSpPr>
        <p:spPr bwMode="auto">
          <a:xfrm rot="13500000">
            <a:off x="7210425" y="5721350"/>
            <a:ext cx="158750" cy="158750"/>
          </a:xfrm>
          <a:prstGeom prst="ellipse">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40" name="Oval 40"/>
          <p:cNvSpPr>
            <a:spLocks noChangeArrowheads="1"/>
          </p:cNvSpPr>
          <p:nvPr/>
        </p:nvSpPr>
        <p:spPr bwMode="auto">
          <a:xfrm rot="13500000">
            <a:off x="8164513" y="4040188"/>
            <a:ext cx="158750" cy="158750"/>
          </a:xfrm>
          <a:prstGeom prst="ellipse">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41" name="Oval 41"/>
          <p:cNvSpPr>
            <a:spLocks noChangeArrowheads="1"/>
          </p:cNvSpPr>
          <p:nvPr/>
        </p:nvSpPr>
        <p:spPr bwMode="auto">
          <a:xfrm rot="13500000">
            <a:off x="7210425" y="4064000"/>
            <a:ext cx="158750" cy="158750"/>
          </a:xfrm>
          <a:prstGeom prst="ellipse">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42" name="Oval 42"/>
          <p:cNvSpPr>
            <a:spLocks noChangeArrowheads="1"/>
          </p:cNvSpPr>
          <p:nvPr/>
        </p:nvSpPr>
        <p:spPr bwMode="auto">
          <a:xfrm rot="13500000">
            <a:off x="8164513" y="4887913"/>
            <a:ext cx="158750" cy="158750"/>
          </a:xfrm>
          <a:prstGeom prst="ellipse">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43" name="Oval 43"/>
          <p:cNvSpPr>
            <a:spLocks noChangeArrowheads="1"/>
          </p:cNvSpPr>
          <p:nvPr/>
        </p:nvSpPr>
        <p:spPr bwMode="auto">
          <a:xfrm rot="13500000">
            <a:off x="8164513" y="5708650"/>
            <a:ext cx="158750" cy="158750"/>
          </a:xfrm>
          <a:prstGeom prst="ellipse">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44" name="Oval 44"/>
          <p:cNvSpPr>
            <a:spLocks noChangeArrowheads="1"/>
          </p:cNvSpPr>
          <p:nvPr/>
        </p:nvSpPr>
        <p:spPr bwMode="auto">
          <a:xfrm rot="13500000">
            <a:off x="7216775" y="4916488"/>
            <a:ext cx="158750" cy="158750"/>
          </a:xfrm>
          <a:prstGeom prst="ellipse">
            <a:avLst/>
          </a:prstGeom>
          <a:solidFill>
            <a:srgbClr val="FFFF00"/>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45" name="Line 45"/>
          <p:cNvSpPr>
            <a:spLocks noChangeShapeType="1"/>
          </p:cNvSpPr>
          <p:nvPr/>
        </p:nvSpPr>
        <p:spPr bwMode="auto">
          <a:xfrm>
            <a:off x="8235950" y="3689350"/>
            <a:ext cx="0" cy="257175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246" name="Line 46"/>
          <p:cNvSpPr>
            <a:spLocks noChangeShapeType="1"/>
          </p:cNvSpPr>
          <p:nvPr/>
        </p:nvSpPr>
        <p:spPr bwMode="auto">
          <a:xfrm rot="5400000">
            <a:off x="7291388" y="4379912"/>
            <a:ext cx="0" cy="2847975"/>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247" name="Rectangle 47"/>
          <p:cNvSpPr>
            <a:spLocks noChangeArrowheads="1"/>
          </p:cNvSpPr>
          <p:nvPr/>
        </p:nvSpPr>
        <p:spPr bwMode="auto">
          <a:xfrm>
            <a:off x="6807200" y="4560888"/>
            <a:ext cx="958850" cy="841375"/>
          </a:xfrm>
          <a:prstGeom prst="rect">
            <a:avLst/>
          </a:prstGeom>
          <a:solidFill>
            <a:srgbClr val="00FF00">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48" name="Rectangle 48"/>
          <p:cNvSpPr>
            <a:spLocks noChangeArrowheads="1"/>
          </p:cNvSpPr>
          <p:nvPr/>
        </p:nvSpPr>
        <p:spPr bwMode="auto">
          <a:xfrm>
            <a:off x="4165600" y="2911475"/>
            <a:ext cx="228600" cy="228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49" name="Rectangle 49"/>
          <p:cNvSpPr>
            <a:spLocks noChangeArrowheads="1"/>
          </p:cNvSpPr>
          <p:nvPr/>
        </p:nvSpPr>
        <p:spPr bwMode="auto">
          <a:xfrm>
            <a:off x="1543050" y="3355975"/>
            <a:ext cx="228600" cy="228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307250" name="Object 50"/>
          <p:cNvGraphicFramePr>
            <a:graphicFrameLocks noChangeAspect="1"/>
          </p:cNvGraphicFramePr>
          <p:nvPr/>
        </p:nvGraphicFramePr>
        <p:xfrm>
          <a:off x="6602413" y="4557713"/>
          <a:ext cx="260350" cy="331787"/>
        </p:xfrm>
        <a:graphic>
          <a:graphicData uri="http://schemas.openxmlformats.org/presentationml/2006/ole">
            <mc:AlternateContent xmlns:mc="http://schemas.openxmlformats.org/markup-compatibility/2006">
              <mc:Choice xmlns:v="urn:schemas-microsoft-com:vml" Requires="v">
                <p:oleObj spid="_x0000_s307254" name="Equation" r:id="rId4" imgW="139680" imgH="177480" progId="Equation.3">
                  <p:embed/>
                </p:oleObj>
              </mc:Choice>
              <mc:Fallback>
                <p:oleObj name="Equation" r:id="rId4" imgW="139680" imgH="177480" progId="Equation.3">
                  <p:embed/>
                  <p:pic>
                    <p:nvPicPr>
                      <p:cNvPr id="0" name="Object 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2413" y="4557713"/>
                        <a:ext cx="260350" cy="331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251" name="Object 51"/>
          <p:cNvGraphicFramePr>
            <a:graphicFrameLocks noChangeAspect="1"/>
          </p:cNvGraphicFramePr>
          <p:nvPr/>
        </p:nvGraphicFramePr>
        <p:xfrm>
          <a:off x="6604000" y="5014913"/>
          <a:ext cx="260350" cy="331787"/>
        </p:xfrm>
        <a:graphic>
          <a:graphicData uri="http://schemas.openxmlformats.org/presentationml/2006/ole">
            <mc:AlternateContent xmlns:mc="http://schemas.openxmlformats.org/markup-compatibility/2006">
              <mc:Choice xmlns:v="urn:schemas-microsoft-com:vml" Requires="v">
                <p:oleObj spid="_x0000_s307255" name="Equation" r:id="rId6" imgW="139680" imgH="177480" progId="Equation.3">
                  <p:embed/>
                </p:oleObj>
              </mc:Choice>
              <mc:Fallback>
                <p:oleObj name="Equation" r:id="rId6" imgW="139680" imgH="177480" progId="Equation.3">
                  <p:embed/>
                  <p:pic>
                    <p:nvPicPr>
                      <p:cNvPr id="0" name="Object 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4000" y="5014913"/>
                        <a:ext cx="260350" cy="331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07253" name="Picture 53"/>
          <p:cNvPicPr>
            <a:picLocks noChangeAspect="1" noChangeArrowheads="1"/>
          </p:cNvPicPr>
          <p:nvPr/>
        </p:nvPicPr>
        <p:blipFill>
          <a:blip r:embed="rId7">
            <a:clrChange>
              <a:clrFrom>
                <a:srgbClr val="F2F2F2"/>
              </a:clrFrom>
              <a:clrTo>
                <a:srgbClr val="F2F2F2">
                  <a:alpha val="0"/>
                </a:srgbClr>
              </a:clrTo>
            </a:clrChange>
            <a:lum bright="-78000"/>
            <a:extLst>
              <a:ext uri="{28A0092B-C50C-407E-A947-70E740481C1C}">
                <a14:useLocalDpi xmlns:a14="http://schemas.microsoft.com/office/drawing/2010/main" val="0"/>
              </a:ext>
            </a:extLst>
          </a:blip>
          <a:srcRect l="2777" b="7408"/>
          <a:stretch>
            <a:fillRect/>
          </a:stretch>
        </p:blipFill>
        <p:spPr bwMode="blackGray">
          <a:xfrm>
            <a:off x="6216650" y="546100"/>
            <a:ext cx="200025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7247"/>
                                        </p:tgtEl>
                                        <p:attrNameLst>
                                          <p:attrName>style.visibility</p:attrName>
                                        </p:attrNameLst>
                                      </p:cBhvr>
                                      <p:to>
                                        <p:strVal val="visible"/>
                                      </p:to>
                                    </p:set>
                                    <p:animEffect transition="in" filter="box(in)">
                                      <p:cBhvr>
                                        <p:cTn id="7" dur="500"/>
                                        <p:tgtEl>
                                          <p:spTgt spid="3072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07210"/>
                                        </p:tgtEl>
                                        <p:attrNameLst>
                                          <p:attrName>style.visibility</p:attrName>
                                        </p:attrNameLst>
                                      </p:cBhvr>
                                      <p:to>
                                        <p:strVal val="visible"/>
                                      </p:to>
                                    </p:set>
                                    <p:animEffect transition="in" filter="box(in)">
                                      <p:cBhvr>
                                        <p:cTn id="12" dur="500"/>
                                        <p:tgtEl>
                                          <p:spTgt spid="3072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499"/>
                                          </p:stCondLst>
                                        </p:cTn>
                                        <p:tgtEl>
                                          <p:spTgt spid="3072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10" grpId="0" animBg="1"/>
      <p:bldP spid="30724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3667" name="Picture 19" descr="C:\Documents and Settings\Geetika Tewari\My Documents\My Pictures\h_scala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219200"/>
            <a:ext cx="5181600" cy="1217613"/>
          </a:xfrm>
          <a:prstGeom prst="rect">
            <a:avLst/>
          </a:prstGeom>
          <a:noFill/>
          <a:extLst>
            <a:ext uri="{909E8E84-426E-40DD-AFC4-6F175D3DCCD1}">
              <a14:hiddenFill xmlns:a14="http://schemas.microsoft.com/office/drawing/2010/main">
                <a:solidFill>
                  <a:srgbClr val="FFFFFF"/>
                </a:solidFill>
              </a14:hiddenFill>
            </a:ext>
          </a:extLst>
        </p:spPr>
      </p:pic>
      <p:sp>
        <p:nvSpPr>
          <p:cNvPr id="283650" name="Rectangle 2"/>
          <p:cNvSpPr>
            <a:spLocks noGrp="1" noChangeArrowheads="1"/>
          </p:cNvSpPr>
          <p:nvPr>
            <p:ph type="title"/>
          </p:nvPr>
        </p:nvSpPr>
        <p:spPr/>
        <p:txBody>
          <a:bodyPr/>
          <a:lstStyle/>
          <a:p>
            <a:r>
              <a:rPr lang="en-US"/>
              <a:t>Error Metric: how to compute</a:t>
            </a:r>
          </a:p>
        </p:txBody>
      </p:sp>
      <p:graphicFrame>
        <p:nvGraphicFramePr>
          <p:cNvPr id="283651" name="Object 3"/>
          <p:cNvGraphicFramePr>
            <a:graphicFrameLocks noChangeAspect="1"/>
          </p:cNvGraphicFramePr>
          <p:nvPr/>
        </p:nvGraphicFramePr>
        <p:xfrm>
          <a:off x="152400" y="1571625"/>
          <a:ext cx="990600" cy="466725"/>
        </p:xfrm>
        <a:graphic>
          <a:graphicData uri="http://schemas.openxmlformats.org/presentationml/2006/ole">
            <mc:AlternateContent xmlns:mc="http://schemas.openxmlformats.org/markup-compatibility/2006">
              <mc:Choice xmlns:v="urn:schemas-microsoft-com:vml" Requires="v">
                <p:oleObj spid="_x0000_s319488" name="Bitmap Image" r:id="rId5" imgW="1181202" imgH="556190" progId="Paint.Picture">
                  <p:embed/>
                </p:oleObj>
              </mc:Choice>
              <mc:Fallback>
                <p:oleObj name="Bitmap Image" r:id="rId5" imgW="1181202" imgH="556190" progId="Paint.Picture">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571625"/>
                        <a:ext cx="99060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3652" name="Text Box 4"/>
          <p:cNvSpPr txBox="1">
            <a:spLocks noChangeArrowheads="1"/>
          </p:cNvSpPr>
          <p:nvPr/>
        </p:nvSpPr>
        <p:spPr bwMode="auto">
          <a:xfrm>
            <a:off x="1157288" y="1600200"/>
            <a:ext cx="747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t> =</a:t>
            </a:r>
          </a:p>
        </p:txBody>
      </p:sp>
      <p:sp>
        <p:nvSpPr>
          <p:cNvPr id="283655" name="Text Box 7"/>
          <p:cNvSpPr txBox="1">
            <a:spLocks noChangeArrowheads="1"/>
          </p:cNvSpPr>
          <p:nvPr/>
        </p:nvSpPr>
        <p:spPr bwMode="auto">
          <a:xfrm>
            <a:off x="152400" y="3810000"/>
            <a:ext cx="40195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Define 3 by 3 matrix at each point</a:t>
            </a:r>
          </a:p>
          <a:p>
            <a:r>
              <a:rPr lang="en-US"/>
              <a:t>Squares of second derivatives.</a:t>
            </a:r>
          </a:p>
        </p:txBody>
      </p:sp>
      <p:graphicFrame>
        <p:nvGraphicFramePr>
          <p:cNvPr id="283657" name="Object 9"/>
          <p:cNvGraphicFramePr>
            <a:graphicFrameLocks noChangeAspect="1"/>
          </p:cNvGraphicFramePr>
          <p:nvPr/>
        </p:nvGraphicFramePr>
        <p:xfrm>
          <a:off x="1600200" y="1323975"/>
          <a:ext cx="5181600" cy="1100138"/>
        </p:xfrm>
        <a:graphic>
          <a:graphicData uri="http://schemas.openxmlformats.org/presentationml/2006/ole">
            <mc:AlternateContent xmlns:mc="http://schemas.openxmlformats.org/markup-compatibility/2006">
              <mc:Choice xmlns:v="urn:schemas-microsoft-com:vml" Requires="v">
                <p:oleObj spid="_x0000_s319489" name="Bitmap Image" r:id="rId7" imgW="5395479" imgH="1145409" progId="Paint.Picture">
                  <p:embed/>
                </p:oleObj>
              </mc:Choice>
              <mc:Fallback>
                <p:oleObj name="Bitmap Image" r:id="rId7" imgW="5395479" imgH="1145409" progId="Paint.Picture">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0200" y="1323975"/>
                        <a:ext cx="5181600" cy="110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3658" name="Object 10"/>
          <p:cNvGraphicFramePr>
            <a:graphicFrameLocks noChangeAspect="1"/>
          </p:cNvGraphicFramePr>
          <p:nvPr/>
        </p:nvGraphicFramePr>
        <p:xfrm>
          <a:off x="1600200" y="2460625"/>
          <a:ext cx="3352800" cy="984250"/>
        </p:xfrm>
        <a:graphic>
          <a:graphicData uri="http://schemas.openxmlformats.org/presentationml/2006/ole">
            <mc:AlternateContent xmlns:mc="http://schemas.openxmlformats.org/markup-compatibility/2006">
              <mc:Choice xmlns:v="urn:schemas-microsoft-com:vml" Requires="v">
                <p:oleObj spid="_x0000_s319490" name="Bitmap Image" r:id="rId9" imgW="2803238" imgH="824121" progId="Paint.Picture">
                  <p:embed/>
                </p:oleObj>
              </mc:Choice>
              <mc:Fallback>
                <p:oleObj name="Bitmap Image" r:id="rId9" imgW="2803238" imgH="824121" progId="Paint.Picture">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00200" y="2460625"/>
                        <a:ext cx="3352800" cy="98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3659" name="Text Box 11"/>
          <p:cNvSpPr txBox="1">
            <a:spLocks noChangeArrowheads="1"/>
          </p:cNvSpPr>
          <p:nvPr/>
        </p:nvSpPr>
        <p:spPr bwMode="auto">
          <a:xfrm>
            <a:off x="1157288" y="2667000"/>
            <a:ext cx="747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836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p:txBody>
          <a:bodyPr/>
          <a:lstStyle/>
          <a:p>
            <a:r>
              <a:rPr lang="en-US"/>
              <a:t>Error Metric</a:t>
            </a:r>
          </a:p>
        </p:txBody>
      </p:sp>
      <p:graphicFrame>
        <p:nvGraphicFramePr>
          <p:cNvPr id="285699" name="Object 3"/>
          <p:cNvGraphicFramePr>
            <a:graphicFrameLocks noChangeAspect="1"/>
          </p:cNvGraphicFramePr>
          <p:nvPr/>
        </p:nvGraphicFramePr>
        <p:xfrm>
          <a:off x="76200" y="2749550"/>
          <a:ext cx="4243388" cy="984250"/>
        </p:xfrm>
        <a:graphic>
          <a:graphicData uri="http://schemas.openxmlformats.org/presentationml/2006/ole">
            <mc:AlternateContent xmlns:mc="http://schemas.openxmlformats.org/markup-compatibility/2006">
              <mc:Choice xmlns:v="urn:schemas-microsoft-com:vml" Requires="v">
                <p:oleObj spid="_x0000_s285712" name="Bitmap Image" r:id="rId4" imgW="2697714" imgH="624894" progId="Paint.Picture">
                  <p:embed/>
                </p:oleObj>
              </mc:Choice>
              <mc:Fallback>
                <p:oleObj name="Bitmap Image" r:id="rId4" imgW="2697714" imgH="624894"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2749550"/>
                        <a:ext cx="4243388" cy="98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85704" name="Picture 8" descr="mattr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8188" y="2514600"/>
            <a:ext cx="3960812" cy="1139825"/>
          </a:xfrm>
          <a:prstGeom prst="rect">
            <a:avLst/>
          </a:prstGeom>
          <a:noFill/>
          <a:extLst>
            <a:ext uri="{909E8E84-426E-40DD-AFC4-6F175D3DCCD1}">
              <a14:hiddenFill xmlns:a14="http://schemas.microsoft.com/office/drawing/2010/main">
                <a:solidFill>
                  <a:srgbClr val="FFFFFF"/>
                </a:solidFill>
              </a14:hiddenFill>
            </a:ext>
          </a:extLst>
        </p:spPr>
      </p:pic>
      <p:sp>
        <p:nvSpPr>
          <p:cNvPr id="285705" name="Text Box 9"/>
          <p:cNvSpPr txBox="1">
            <a:spLocks noChangeArrowheads="1"/>
          </p:cNvSpPr>
          <p:nvPr/>
        </p:nvSpPr>
        <p:spPr bwMode="auto">
          <a:xfrm>
            <a:off x="188913" y="3946525"/>
            <a:ext cx="85455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Integrate over each triangle to get </a:t>
            </a:r>
            <a:r>
              <a:rPr lang="en-US">
                <a:latin typeface="Times New Roman"/>
              </a:rPr>
              <a:t>“</a:t>
            </a:r>
            <a:r>
              <a:rPr lang="en-US"/>
              <a:t>tilded</a:t>
            </a:r>
            <a:r>
              <a:rPr lang="en-US">
                <a:latin typeface="Times New Roman"/>
              </a:rPr>
              <a:t>”</a:t>
            </a:r>
            <a:r>
              <a:rPr lang="en-US"/>
              <a:t> 3 by 3 matrix, for each triangle</a:t>
            </a:r>
          </a:p>
        </p:txBody>
      </p:sp>
      <p:graphicFrame>
        <p:nvGraphicFramePr>
          <p:cNvPr id="285706" name="Object 10"/>
          <p:cNvGraphicFramePr>
            <a:graphicFrameLocks noChangeAspect="1"/>
          </p:cNvGraphicFramePr>
          <p:nvPr/>
        </p:nvGraphicFramePr>
        <p:xfrm>
          <a:off x="5676900" y="1270000"/>
          <a:ext cx="3352800" cy="984250"/>
        </p:xfrm>
        <a:graphic>
          <a:graphicData uri="http://schemas.openxmlformats.org/presentationml/2006/ole">
            <mc:AlternateContent xmlns:mc="http://schemas.openxmlformats.org/markup-compatibility/2006">
              <mc:Choice xmlns:v="urn:schemas-microsoft-com:vml" Requires="v">
                <p:oleObj spid="_x0000_s285713" name="Bitmap Image" r:id="rId7" imgW="2803238" imgH="824121" progId="Paint.Picture">
                  <p:embed/>
                </p:oleObj>
              </mc:Choice>
              <mc:Fallback>
                <p:oleObj name="Bitmap Image" r:id="rId7" imgW="2803238" imgH="824121" progId="Paint.Picture">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76900" y="1270000"/>
                        <a:ext cx="3352800" cy="98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5708" name="Object 12"/>
          <p:cNvGraphicFramePr>
            <a:graphicFrameLocks noChangeAspect="1"/>
          </p:cNvGraphicFramePr>
          <p:nvPr/>
        </p:nvGraphicFramePr>
        <p:xfrm>
          <a:off x="76200" y="1495425"/>
          <a:ext cx="990600" cy="466725"/>
        </p:xfrm>
        <a:graphic>
          <a:graphicData uri="http://schemas.openxmlformats.org/presentationml/2006/ole">
            <mc:AlternateContent xmlns:mc="http://schemas.openxmlformats.org/markup-compatibility/2006">
              <mc:Choice xmlns:v="urn:schemas-microsoft-com:vml" Requires="v">
                <p:oleObj spid="_x0000_s285714" name="Bitmap Image" r:id="rId9" imgW="1181202" imgH="556190" progId="Paint.Picture">
                  <p:embed/>
                </p:oleObj>
              </mc:Choice>
              <mc:Fallback>
                <p:oleObj name="Bitmap Image" r:id="rId9" imgW="1181202" imgH="556190" progId="Paint.Picture">
                  <p:embed/>
                  <p:pic>
                    <p:nvPicPr>
                      <p:cNvPr id="0"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00" y="1495425"/>
                        <a:ext cx="99060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5709" name="Text Box 13"/>
          <p:cNvSpPr txBox="1">
            <a:spLocks noChangeArrowheads="1"/>
          </p:cNvSpPr>
          <p:nvPr/>
        </p:nvSpPr>
        <p:spPr bwMode="auto">
          <a:xfrm>
            <a:off x="966788" y="1524000"/>
            <a:ext cx="747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t> =</a:t>
            </a:r>
          </a:p>
        </p:txBody>
      </p:sp>
      <p:pic>
        <p:nvPicPr>
          <p:cNvPr id="285711" name="Picture 15" descr="C:\Documents and Settings\Geetika Tewari\My Documents\My Pictures\h_scalar.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35100" y="1341438"/>
            <a:ext cx="4025900" cy="944562"/>
          </a:xfrm>
          <a:prstGeom prst="rect">
            <a:avLst/>
          </a:prstGeom>
          <a:noFill/>
          <a:extLst>
            <a:ext uri="{909E8E84-426E-40DD-AFC4-6F175D3DCCD1}">
              <a14:hiddenFill xmlns:a14="http://schemas.microsoft.com/office/drawing/2010/main">
                <a:solidFill>
                  <a:srgbClr val="FFFFFF"/>
                </a:solidFill>
              </a14:hiddenFill>
            </a:ext>
          </a:extLst>
        </p:spPr>
      </p:pic>
      <p:sp>
        <p:nvSpPr>
          <p:cNvPr id="285707" name="Text Box 11"/>
          <p:cNvSpPr txBox="1">
            <a:spLocks noChangeArrowheads="1"/>
          </p:cNvSpPr>
          <p:nvPr/>
        </p:nvSpPr>
        <p:spPr bwMode="auto">
          <a:xfrm>
            <a:off x="5270500" y="1524000"/>
            <a:ext cx="747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p:txBody>
          <a:bodyPr/>
          <a:lstStyle/>
          <a:p>
            <a:r>
              <a:rPr lang="en-US"/>
              <a:t>Error Metric</a:t>
            </a:r>
          </a:p>
        </p:txBody>
      </p:sp>
      <p:graphicFrame>
        <p:nvGraphicFramePr>
          <p:cNvPr id="287747" name="Object 3"/>
          <p:cNvGraphicFramePr>
            <a:graphicFrameLocks noChangeAspect="1"/>
          </p:cNvGraphicFramePr>
          <p:nvPr/>
        </p:nvGraphicFramePr>
        <p:xfrm>
          <a:off x="227013" y="2749550"/>
          <a:ext cx="4243387" cy="984250"/>
        </p:xfrm>
        <a:graphic>
          <a:graphicData uri="http://schemas.openxmlformats.org/presentationml/2006/ole">
            <mc:AlternateContent xmlns:mc="http://schemas.openxmlformats.org/markup-compatibility/2006">
              <mc:Choice xmlns:v="urn:schemas-microsoft-com:vml" Requires="v">
                <p:oleObj spid="_x0000_s320512" name="Bitmap Image" r:id="rId4" imgW="2697714" imgH="624894" progId="Paint.Picture">
                  <p:embed/>
                </p:oleObj>
              </mc:Choice>
              <mc:Fallback>
                <p:oleObj name="Bitmap Image" r:id="rId4" imgW="2697714" imgH="624894"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013" y="2749550"/>
                        <a:ext cx="4243387" cy="98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7748" name="Object 4"/>
          <p:cNvGraphicFramePr>
            <a:graphicFrameLocks noChangeAspect="1"/>
          </p:cNvGraphicFramePr>
          <p:nvPr/>
        </p:nvGraphicFramePr>
        <p:xfrm>
          <a:off x="381000" y="4191000"/>
          <a:ext cx="2590800" cy="800100"/>
        </p:xfrm>
        <a:graphic>
          <a:graphicData uri="http://schemas.openxmlformats.org/presentationml/2006/ole">
            <mc:AlternateContent xmlns:mc="http://schemas.openxmlformats.org/markup-compatibility/2006">
              <mc:Choice xmlns:v="urn:schemas-microsoft-com:vml" Requires="v">
                <p:oleObj spid="_x0000_s320513" name="Bitmap Image" r:id="rId6" imgW="1600339" imgH="495343" progId="Paint.Picture">
                  <p:embed/>
                </p:oleObj>
              </mc:Choice>
              <mc:Fallback>
                <p:oleObj name="Bitmap Image" r:id="rId6" imgW="1600339" imgH="495343" progId="Paint.Picture">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4191000"/>
                        <a:ext cx="25908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7749" name="Object 5"/>
          <p:cNvGraphicFramePr>
            <a:graphicFrameLocks noChangeAspect="1"/>
          </p:cNvGraphicFramePr>
          <p:nvPr/>
        </p:nvGraphicFramePr>
        <p:xfrm>
          <a:off x="152400" y="1571625"/>
          <a:ext cx="990600" cy="466725"/>
        </p:xfrm>
        <a:graphic>
          <a:graphicData uri="http://schemas.openxmlformats.org/presentationml/2006/ole">
            <mc:AlternateContent xmlns:mc="http://schemas.openxmlformats.org/markup-compatibility/2006">
              <mc:Choice xmlns:v="urn:schemas-microsoft-com:vml" Requires="v">
                <p:oleObj spid="_x0000_s320514" name="Bitmap Image" r:id="rId8" imgW="1181202" imgH="556190" progId="Paint.Picture">
                  <p:embed/>
                </p:oleObj>
              </mc:Choice>
              <mc:Fallback>
                <p:oleObj name="Bitmap Image" r:id="rId8" imgW="1181202" imgH="556190" progId="Paint.Picture">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 y="1571625"/>
                        <a:ext cx="99060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87753" name="Picture 9" descr="mattr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00600" y="2514600"/>
            <a:ext cx="3960813" cy="1139825"/>
          </a:xfrm>
          <a:prstGeom prst="rect">
            <a:avLst/>
          </a:prstGeom>
          <a:noFill/>
          <a:extLst>
            <a:ext uri="{909E8E84-426E-40DD-AFC4-6F175D3DCCD1}">
              <a14:hiddenFill xmlns:a14="http://schemas.microsoft.com/office/drawing/2010/main">
                <a:solidFill>
                  <a:srgbClr val="FFFFFF"/>
                </a:solidFill>
              </a14:hiddenFill>
            </a:ext>
          </a:extLst>
        </p:spPr>
      </p:pic>
      <p:pic>
        <p:nvPicPr>
          <p:cNvPr id="287754" name="Picture 10" descr="mat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05400" y="3952875"/>
            <a:ext cx="3276600" cy="1076325"/>
          </a:xfrm>
          <a:prstGeom prst="rect">
            <a:avLst/>
          </a:prstGeom>
          <a:noFill/>
          <a:extLst>
            <a:ext uri="{909E8E84-426E-40DD-AFC4-6F175D3DCCD1}">
              <a14:hiddenFill xmlns:a14="http://schemas.microsoft.com/office/drawing/2010/main">
                <a:solidFill>
                  <a:srgbClr val="FFFFFF"/>
                </a:solidFill>
              </a14:hiddenFill>
            </a:ext>
          </a:extLst>
        </p:spPr>
      </p:pic>
      <p:sp>
        <p:nvSpPr>
          <p:cNvPr id="287755" name="Text Box 11"/>
          <p:cNvSpPr txBox="1">
            <a:spLocks noChangeArrowheads="1"/>
          </p:cNvSpPr>
          <p:nvPr/>
        </p:nvSpPr>
        <p:spPr bwMode="auto">
          <a:xfrm>
            <a:off x="669925" y="5341938"/>
            <a:ext cx="68627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Sum over all all triangles to get </a:t>
            </a:r>
            <a:r>
              <a:rPr lang="en-US">
                <a:latin typeface="Times New Roman"/>
              </a:rPr>
              <a:t>“</a:t>
            </a:r>
            <a:r>
              <a:rPr lang="en-US"/>
              <a:t>tilded</a:t>
            </a:r>
            <a:r>
              <a:rPr lang="en-US">
                <a:latin typeface="Times New Roman"/>
              </a:rPr>
              <a:t>”</a:t>
            </a:r>
            <a:r>
              <a:rPr lang="en-US"/>
              <a:t> H for entire surface</a:t>
            </a:r>
          </a:p>
        </p:txBody>
      </p:sp>
      <p:graphicFrame>
        <p:nvGraphicFramePr>
          <p:cNvPr id="287756" name="Object 12"/>
          <p:cNvGraphicFramePr>
            <a:graphicFrameLocks noChangeAspect="1"/>
          </p:cNvGraphicFramePr>
          <p:nvPr/>
        </p:nvGraphicFramePr>
        <p:xfrm>
          <a:off x="5676900" y="1295400"/>
          <a:ext cx="3352800" cy="984250"/>
        </p:xfrm>
        <a:graphic>
          <a:graphicData uri="http://schemas.openxmlformats.org/presentationml/2006/ole">
            <mc:AlternateContent xmlns:mc="http://schemas.openxmlformats.org/markup-compatibility/2006">
              <mc:Choice xmlns:v="urn:schemas-microsoft-com:vml" Requires="v">
                <p:oleObj spid="_x0000_s320515" name="Bitmap Image" r:id="rId12" imgW="2803238" imgH="824121" progId="Paint.Picture">
                  <p:embed/>
                </p:oleObj>
              </mc:Choice>
              <mc:Fallback>
                <p:oleObj name="Bitmap Image" r:id="rId12" imgW="2803238" imgH="824121" progId="Paint.Picture">
                  <p:embed/>
                  <p:pic>
                    <p:nvPicPr>
                      <p:cNvPr id="0"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76900" y="1295400"/>
                        <a:ext cx="3352800" cy="98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87757" name="Picture 13" descr="C:\Documents and Settings\Geetika Tewari\My Documents\My Pictures\h_scalar.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35100" y="1366838"/>
            <a:ext cx="4025900" cy="944562"/>
          </a:xfrm>
          <a:prstGeom prst="rect">
            <a:avLst/>
          </a:prstGeom>
          <a:noFill/>
          <a:extLst>
            <a:ext uri="{909E8E84-426E-40DD-AFC4-6F175D3DCCD1}">
              <a14:hiddenFill xmlns:a14="http://schemas.microsoft.com/office/drawing/2010/main">
                <a:solidFill>
                  <a:srgbClr val="FFFFFF"/>
                </a:solidFill>
              </a14:hiddenFill>
            </a:ext>
          </a:extLst>
        </p:spPr>
      </p:pic>
      <p:sp>
        <p:nvSpPr>
          <p:cNvPr id="287758" name="Text Box 14"/>
          <p:cNvSpPr txBox="1">
            <a:spLocks noChangeArrowheads="1"/>
          </p:cNvSpPr>
          <p:nvPr/>
        </p:nvSpPr>
        <p:spPr bwMode="auto">
          <a:xfrm>
            <a:off x="5270500" y="1549400"/>
            <a:ext cx="747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t> =</a:t>
            </a:r>
          </a:p>
        </p:txBody>
      </p:sp>
      <p:sp>
        <p:nvSpPr>
          <p:cNvPr id="287750" name="Text Box 6"/>
          <p:cNvSpPr txBox="1">
            <a:spLocks noChangeArrowheads="1"/>
          </p:cNvSpPr>
          <p:nvPr/>
        </p:nvSpPr>
        <p:spPr bwMode="auto">
          <a:xfrm>
            <a:off x="1081088" y="1600200"/>
            <a:ext cx="747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p:txBody>
          <a:bodyPr/>
          <a:lstStyle/>
          <a:p>
            <a:r>
              <a:rPr lang="en-US"/>
              <a:t>Error Metric</a:t>
            </a:r>
          </a:p>
        </p:txBody>
      </p:sp>
      <p:graphicFrame>
        <p:nvGraphicFramePr>
          <p:cNvPr id="289795" name="Object 3"/>
          <p:cNvGraphicFramePr>
            <a:graphicFrameLocks noChangeAspect="1"/>
          </p:cNvGraphicFramePr>
          <p:nvPr/>
        </p:nvGraphicFramePr>
        <p:xfrm>
          <a:off x="152400" y="2749550"/>
          <a:ext cx="4243388" cy="984250"/>
        </p:xfrm>
        <a:graphic>
          <a:graphicData uri="http://schemas.openxmlformats.org/presentationml/2006/ole">
            <mc:AlternateContent xmlns:mc="http://schemas.openxmlformats.org/markup-compatibility/2006">
              <mc:Choice xmlns:v="urn:schemas-microsoft-com:vml" Requires="v">
                <p:oleObj spid="_x0000_s289811" name="Bitmap Image" r:id="rId4" imgW="2697714" imgH="624894" progId="Paint.Picture">
                  <p:embed/>
                </p:oleObj>
              </mc:Choice>
              <mc:Fallback>
                <p:oleObj name="Bitmap Image" r:id="rId4" imgW="2697714" imgH="624894"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749550"/>
                        <a:ext cx="4243388" cy="98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9796" name="Object 4"/>
          <p:cNvGraphicFramePr>
            <a:graphicFrameLocks noChangeAspect="1"/>
          </p:cNvGraphicFramePr>
          <p:nvPr/>
        </p:nvGraphicFramePr>
        <p:xfrm>
          <a:off x="317500" y="4114800"/>
          <a:ext cx="2590800" cy="800100"/>
        </p:xfrm>
        <a:graphic>
          <a:graphicData uri="http://schemas.openxmlformats.org/presentationml/2006/ole">
            <mc:AlternateContent xmlns:mc="http://schemas.openxmlformats.org/markup-compatibility/2006">
              <mc:Choice xmlns:v="urn:schemas-microsoft-com:vml" Requires="v">
                <p:oleObj spid="_x0000_s289812" name="Bitmap Image" r:id="rId6" imgW="1600339" imgH="495343" progId="Paint.Picture">
                  <p:embed/>
                </p:oleObj>
              </mc:Choice>
              <mc:Fallback>
                <p:oleObj name="Bitmap Image" r:id="rId6" imgW="1600339" imgH="495343" progId="Paint.Picture">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7500" y="4114800"/>
                        <a:ext cx="25908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9797" name="Object 5"/>
          <p:cNvGraphicFramePr>
            <a:graphicFrameLocks noChangeAspect="1"/>
          </p:cNvGraphicFramePr>
          <p:nvPr/>
        </p:nvGraphicFramePr>
        <p:xfrm>
          <a:off x="152400" y="1571625"/>
          <a:ext cx="990600" cy="466725"/>
        </p:xfrm>
        <a:graphic>
          <a:graphicData uri="http://schemas.openxmlformats.org/presentationml/2006/ole">
            <mc:AlternateContent xmlns:mc="http://schemas.openxmlformats.org/markup-compatibility/2006">
              <mc:Choice xmlns:v="urn:schemas-microsoft-com:vml" Requires="v">
                <p:oleObj spid="_x0000_s289813" name="Bitmap Image" r:id="rId8" imgW="1181202" imgH="556190" progId="Paint.Picture">
                  <p:embed/>
                </p:oleObj>
              </mc:Choice>
              <mc:Fallback>
                <p:oleObj name="Bitmap Image" r:id="rId8" imgW="1181202" imgH="556190" progId="Paint.Picture">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 y="1571625"/>
                        <a:ext cx="99060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9798" name="Text Box 6"/>
          <p:cNvSpPr txBox="1">
            <a:spLocks noChangeArrowheads="1"/>
          </p:cNvSpPr>
          <p:nvPr/>
        </p:nvSpPr>
        <p:spPr bwMode="auto">
          <a:xfrm>
            <a:off x="1041400" y="1600200"/>
            <a:ext cx="747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t> =</a:t>
            </a:r>
          </a:p>
        </p:txBody>
      </p:sp>
      <p:pic>
        <p:nvPicPr>
          <p:cNvPr id="289801" name="Picture 9" descr="mattr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00600" y="2514600"/>
            <a:ext cx="3960813" cy="1139825"/>
          </a:xfrm>
          <a:prstGeom prst="rect">
            <a:avLst/>
          </a:prstGeom>
          <a:noFill/>
          <a:extLst>
            <a:ext uri="{909E8E84-426E-40DD-AFC4-6F175D3DCCD1}">
              <a14:hiddenFill xmlns:a14="http://schemas.microsoft.com/office/drawing/2010/main">
                <a:solidFill>
                  <a:srgbClr val="FFFFFF"/>
                </a:solidFill>
              </a14:hiddenFill>
            </a:ext>
          </a:extLst>
        </p:spPr>
      </p:pic>
      <p:pic>
        <p:nvPicPr>
          <p:cNvPr id="289802" name="Picture 10" descr="mat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81600" y="3886200"/>
            <a:ext cx="3276600" cy="1076325"/>
          </a:xfrm>
          <a:prstGeom prst="rect">
            <a:avLst/>
          </a:prstGeom>
          <a:noFill/>
          <a:extLst>
            <a:ext uri="{909E8E84-426E-40DD-AFC4-6F175D3DCCD1}">
              <a14:hiddenFill xmlns:a14="http://schemas.microsoft.com/office/drawing/2010/main">
                <a:solidFill>
                  <a:srgbClr val="FFFFFF"/>
                </a:solidFill>
              </a14:hiddenFill>
            </a:ext>
          </a:extLst>
        </p:spPr>
      </p:pic>
      <p:sp>
        <p:nvSpPr>
          <p:cNvPr id="289804" name="Text Box 12"/>
          <p:cNvSpPr txBox="1">
            <a:spLocks noChangeArrowheads="1"/>
          </p:cNvSpPr>
          <p:nvPr/>
        </p:nvSpPr>
        <p:spPr bwMode="auto">
          <a:xfrm>
            <a:off x="669925" y="6102350"/>
            <a:ext cx="73485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Add up 4 of the terms in the matrix</a:t>
            </a:r>
          </a:p>
          <a:p>
            <a:r>
              <a:rPr lang="en-US"/>
              <a:t>(the entire matrix is kept for the upcoming affine transform rule</a:t>
            </a:r>
          </a:p>
        </p:txBody>
      </p:sp>
      <p:graphicFrame>
        <p:nvGraphicFramePr>
          <p:cNvPr id="289805" name="Object 13"/>
          <p:cNvGraphicFramePr>
            <a:graphicFrameLocks noChangeAspect="1"/>
          </p:cNvGraphicFramePr>
          <p:nvPr/>
        </p:nvGraphicFramePr>
        <p:xfrm>
          <a:off x="5676900" y="1295400"/>
          <a:ext cx="3352800" cy="984250"/>
        </p:xfrm>
        <a:graphic>
          <a:graphicData uri="http://schemas.openxmlformats.org/presentationml/2006/ole">
            <mc:AlternateContent xmlns:mc="http://schemas.openxmlformats.org/markup-compatibility/2006">
              <mc:Choice xmlns:v="urn:schemas-microsoft-com:vml" Requires="v">
                <p:oleObj spid="_x0000_s289814" name="Bitmap Image" r:id="rId12" imgW="2803238" imgH="824121" progId="Paint.Picture">
                  <p:embed/>
                </p:oleObj>
              </mc:Choice>
              <mc:Fallback>
                <p:oleObj name="Bitmap Image" r:id="rId12" imgW="2803238" imgH="824121" progId="Paint.Picture">
                  <p:embed/>
                  <p:pic>
                    <p:nvPicPr>
                      <p:cNvPr id="0"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76900" y="1295400"/>
                        <a:ext cx="3352800" cy="98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89806" name="Picture 14" descr="C:\Documents and Settings\Geetika Tewari\My Documents\My Pictures\h_scalar.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35100" y="1366838"/>
            <a:ext cx="4025900" cy="944562"/>
          </a:xfrm>
          <a:prstGeom prst="rect">
            <a:avLst/>
          </a:prstGeom>
          <a:noFill/>
          <a:extLst>
            <a:ext uri="{909E8E84-426E-40DD-AFC4-6F175D3DCCD1}">
              <a14:hiddenFill xmlns:a14="http://schemas.microsoft.com/office/drawing/2010/main">
                <a:solidFill>
                  <a:srgbClr val="FFFFFF"/>
                </a:solidFill>
              </a14:hiddenFill>
            </a:ext>
          </a:extLst>
        </p:spPr>
      </p:pic>
      <p:sp>
        <p:nvSpPr>
          <p:cNvPr id="289807" name="Text Box 15"/>
          <p:cNvSpPr txBox="1">
            <a:spLocks noChangeArrowheads="1"/>
          </p:cNvSpPr>
          <p:nvPr/>
        </p:nvSpPr>
        <p:spPr bwMode="auto">
          <a:xfrm>
            <a:off x="5270500" y="1549400"/>
            <a:ext cx="747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t> =</a:t>
            </a:r>
          </a:p>
        </p:txBody>
      </p:sp>
      <p:pic>
        <p:nvPicPr>
          <p:cNvPr id="289810" name="Picture 18" descr="C:\Documents and Settings\Geetika Tewari\My Documents\My Pictures\error2.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2400" y="5029200"/>
            <a:ext cx="6199188" cy="803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a:xfrm>
            <a:off x="1447800" y="381000"/>
            <a:ext cx="7154863" cy="631825"/>
          </a:xfrm>
        </p:spPr>
        <p:txBody>
          <a:bodyPr/>
          <a:lstStyle/>
          <a:p>
            <a:r>
              <a:rPr lang="en-US"/>
              <a:t>Numerical Computation of Metric</a:t>
            </a:r>
          </a:p>
        </p:txBody>
      </p:sp>
      <p:sp>
        <p:nvSpPr>
          <p:cNvPr id="308227" name="Rectangle 3"/>
          <p:cNvSpPr>
            <a:spLocks noGrp="1" noChangeArrowheads="1"/>
          </p:cNvSpPr>
          <p:nvPr>
            <p:ph type="body" idx="1"/>
          </p:nvPr>
        </p:nvSpPr>
        <p:spPr>
          <a:xfrm>
            <a:off x="381000" y="1371600"/>
            <a:ext cx="7924800" cy="457200"/>
          </a:xfrm>
        </p:spPr>
        <p:txBody>
          <a:bodyPr/>
          <a:lstStyle/>
          <a:p>
            <a:pPr>
              <a:buFont typeface="Wingdings" pitchFamily="2" charset="2"/>
              <a:buNone/>
            </a:pPr>
            <a:r>
              <a:rPr lang="en-US">
                <a:solidFill>
                  <a:schemeClr val="hlink"/>
                </a:solidFill>
              </a:rPr>
              <a:t>We need to compute </a:t>
            </a:r>
            <a:endParaRPr lang="en-US"/>
          </a:p>
        </p:txBody>
      </p:sp>
      <p:graphicFrame>
        <p:nvGraphicFramePr>
          <p:cNvPr id="308228" name="Object 4"/>
          <p:cNvGraphicFramePr>
            <a:graphicFrameLocks noChangeAspect="1"/>
          </p:cNvGraphicFramePr>
          <p:nvPr/>
        </p:nvGraphicFramePr>
        <p:xfrm>
          <a:off x="2033588" y="3192463"/>
          <a:ext cx="935037" cy="544512"/>
        </p:xfrm>
        <a:graphic>
          <a:graphicData uri="http://schemas.openxmlformats.org/presentationml/2006/ole">
            <mc:AlternateContent xmlns:mc="http://schemas.openxmlformats.org/markup-compatibility/2006">
              <mc:Choice xmlns:v="urn:schemas-microsoft-com:vml" Requires="v">
                <p:oleObj spid="_x0000_s308232" name="Bitmap Image" r:id="rId4" imgW="1034887" imgH="603015" progId="Paint.Picture">
                  <p:embed/>
                </p:oleObj>
              </mc:Choice>
              <mc:Fallback>
                <p:oleObj name="Bitmap Image" r:id="rId4" imgW="1034887" imgH="603015" progId="Paint.Picture">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3588" y="3192463"/>
                        <a:ext cx="935037" cy="54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229" name="Rectangle 5"/>
          <p:cNvSpPr>
            <a:spLocks noChangeArrowheads="1"/>
          </p:cNvSpPr>
          <p:nvPr/>
        </p:nvSpPr>
        <p:spPr bwMode="auto">
          <a:xfrm>
            <a:off x="457200" y="3302000"/>
            <a:ext cx="6477000" cy="332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folHlink"/>
              </a:buClr>
              <a:buSzPct val="60000"/>
              <a:buFont typeface="Wingdings" pitchFamily="2" charset="2"/>
              <a:buChar char="n"/>
            </a:pPr>
            <a:r>
              <a:rPr lang="en-US">
                <a:effectLst>
                  <a:outerShdw blurRad="38100" dist="38100" dir="2700000" algn="tl">
                    <a:srgbClr val="C0C0C0"/>
                  </a:outerShdw>
                </a:effectLst>
              </a:rPr>
              <a:t>Compute              :</a:t>
            </a:r>
          </a:p>
          <a:p>
            <a:pPr marL="742950" lvl="1" indent="-285750">
              <a:spcBef>
                <a:spcPct val="20000"/>
              </a:spcBef>
              <a:buClr>
                <a:schemeClr val="folHlink"/>
              </a:buClr>
              <a:buSzPct val="60000"/>
              <a:buFont typeface="Wingdings" pitchFamily="2" charset="2"/>
              <a:buChar char="n"/>
            </a:pPr>
            <a:r>
              <a:rPr lang="en-US">
                <a:effectLst>
                  <a:outerShdw blurRad="38100" dist="38100" dir="2700000" algn="tl">
                    <a:srgbClr val="C0C0C0"/>
                  </a:outerShdw>
                </a:effectLst>
              </a:rPr>
              <a:t>Numerical Integration of H</a:t>
            </a:r>
          </a:p>
          <a:p>
            <a:pPr marL="342900" indent="-342900">
              <a:spcBef>
                <a:spcPct val="100000"/>
              </a:spcBef>
              <a:buClr>
                <a:schemeClr val="folHlink"/>
              </a:buClr>
              <a:buSzPct val="60000"/>
              <a:buFont typeface="Wingdings" pitchFamily="2" charset="2"/>
              <a:buChar char="n"/>
            </a:pPr>
            <a:r>
              <a:rPr lang="en-US">
                <a:effectLst>
                  <a:outerShdw blurRad="38100" dist="38100" dir="2700000" algn="tl">
                    <a:srgbClr val="C0C0C0"/>
                  </a:outerShdw>
                </a:effectLst>
              </a:rPr>
              <a:t>Compute H:</a:t>
            </a:r>
          </a:p>
          <a:p>
            <a:pPr marL="742950" lvl="1" indent="-285750">
              <a:spcBef>
                <a:spcPct val="20000"/>
              </a:spcBef>
              <a:buClr>
                <a:schemeClr val="hlink"/>
              </a:buClr>
              <a:buSzPct val="60000"/>
              <a:buFont typeface="Wingdings" pitchFamily="2" charset="2"/>
              <a:buChar char="n"/>
            </a:pPr>
            <a:r>
              <a:rPr lang="en-US">
                <a:effectLst>
                  <a:outerShdw blurRad="38100" dist="38100" dir="2700000" algn="tl">
                    <a:srgbClr val="C0C0C0"/>
                  </a:outerShdw>
                </a:effectLst>
              </a:rPr>
              <a:t>Function Fitting</a:t>
            </a:r>
          </a:p>
          <a:p>
            <a:pPr marL="742950" lvl="1" indent="-285750">
              <a:spcBef>
                <a:spcPct val="20000"/>
              </a:spcBef>
              <a:buClr>
                <a:schemeClr val="hlink"/>
              </a:buClr>
              <a:buSzPct val="60000"/>
              <a:buFont typeface="Wingdings" pitchFamily="2" charset="2"/>
              <a:buChar char="n"/>
            </a:pPr>
            <a:r>
              <a:rPr lang="en-US">
                <a:effectLst>
                  <a:outerShdw blurRad="38100" dist="38100" dir="2700000" algn="tl">
                    <a:srgbClr val="C0C0C0"/>
                  </a:outerShdw>
                </a:effectLst>
              </a:rPr>
              <a:t>Isometric flattening</a:t>
            </a:r>
          </a:p>
        </p:txBody>
      </p:sp>
      <p:graphicFrame>
        <p:nvGraphicFramePr>
          <p:cNvPr id="308230" name="Object 6"/>
          <p:cNvGraphicFramePr>
            <a:graphicFrameLocks noChangeAspect="1"/>
          </p:cNvGraphicFramePr>
          <p:nvPr/>
        </p:nvGraphicFramePr>
        <p:xfrm>
          <a:off x="709613" y="1911350"/>
          <a:ext cx="4243387" cy="984250"/>
        </p:xfrm>
        <a:graphic>
          <a:graphicData uri="http://schemas.openxmlformats.org/presentationml/2006/ole">
            <mc:AlternateContent xmlns:mc="http://schemas.openxmlformats.org/markup-compatibility/2006">
              <mc:Choice xmlns:v="urn:schemas-microsoft-com:vml" Requires="v">
                <p:oleObj spid="_x0000_s308233" name="Bitmap Image" r:id="rId6" imgW="2697714" imgH="624894" progId="Paint.Picture">
                  <p:embed/>
                </p:oleObj>
              </mc:Choice>
              <mc:Fallback>
                <p:oleObj name="Bitmap Image" r:id="rId6" imgW="2697714" imgH="624894" progId="Paint.Picture">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9613" y="1911350"/>
                        <a:ext cx="4243387" cy="98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08231" name="Picture 7" descr="mattr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8388" y="1676400"/>
            <a:ext cx="3960812" cy="1139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050"/>
          <p:cNvSpPr>
            <a:spLocks noGrp="1" noChangeArrowheads="1"/>
          </p:cNvSpPr>
          <p:nvPr>
            <p:ph type="body" idx="1"/>
          </p:nvPr>
        </p:nvSpPr>
        <p:spPr>
          <a:xfrm>
            <a:off x="76200" y="4191000"/>
            <a:ext cx="7840663" cy="457200"/>
          </a:xfrm>
        </p:spPr>
        <p:txBody>
          <a:bodyPr/>
          <a:lstStyle/>
          <a:p>
            <a:pPr lvl="1">
              <a:buClr>
                <a:schemeClr val="tx2"/>
              </a:buClr>
            </a:pPr>
            <a:r>
              <a:rPr lang="en-US" sz="2000"/>
              <a:t>Subdivide faces into </a:t>
            </a:r>
            <a:r>
              <a:rPr lang="en-US" sz="2000" i="1">
                <a:solidFill>
                  <a:schemeClr val="hlink"/>
                </a:solidFill>
              </a:rPr>
              <a:t>subfaces</a:t>
            </a:r>
            <a:r>
              <a:rPr lang="en-US" sz="2000"/>
              <a:t> (1-to-4)</a:t>
            </a:r>
          </a:p>
        </p:txBody>
      </p:sp>
      <p:sp>
        <p:nvSpPr>
          <p:cNvPr id="102417" name="Rectangle 2065"/>
          <p:cNvSpPr>
            <a:spLocks noGrp="1" noChangeArrowheads="1"/>
          </p:cNvSpPr>
          <p:nvPr>
            <p:ph type="title"/>
          </p:nvPr>
        </p:nvSpPr>
        <p:spPr>
          <a:xfrm>
            <a:off x="1295400" y="304800"/>
            <a:ext cx="6621463" cy="708025"/>
          </a:xfrm>
        </p:spPr>
        <p:txBody>
          <a:bodyPr/>
          <a:lstStyle/>
          <a:p>
            <a:r>
              <a:rPr lang="en-US"/>
              <a:t>Numerical Integration</a:t>
            </a:r>
          </a:p>
        </p:txBody>
      </p:sp>
      <p:sp>
        <p:nvSpPr>
          <p:cNvPr id="102427" name="AutoShape 2075"/>
          <p:cNvSpPr>
            <a:spLocks noChangeArrowheads="1"/>
          </p:cNvSpPr>
          <p:nvPr/>
        </p:nvSpPr>
        <p:spPr bwMode="auto">
          <a:xfrm rot="8100000">
            <a:off x="4926013" y="1676400"/>
            <a:ext cx="3429000" cy="3429000"/>
          </a:xfrm>
          <a:prstGeom prst="rtTriangle">
            <a:avLst/>
          </a:prstGeom>
          <a:gradFill rotWithShape="0">
            <a:gsLst>
              <a:gs pos="0">
                <a:schemeClr val="hlink"/>
              </a:gs>
              <a:gs pos="100000">
                <a:schemeClr val="hlink">
                  <a:gamma/>
                  <a:tint val="60784"/>
                  <a:invGamma/>
                </a:schemeClr>
              </a:gs>
            </a:gsLst>
            <a:lin ang="540000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28" name="AutoShape 2076"/>
          <p:cNvSpPr>
            <a:spLocks noChangeArrowheads="1"/>
          </p:cNvSpPr>
          <p:nvPr/>
        </p:nvSpPr>
        <p:spPr bwMode="auto">
          <a:xfrm rot="8100000" flipH="1" flipV="1">
            <a:off x="5794375" y="1349375"/>
            <a:ext cx="1690688" cy="1690688"/>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2433" name="Group 2081"/>
          <p:cNvGrpSpPr>
            <a:grpSpLocks/>
          </p:cNvGrpSpPr>
          <p:nvPr/>
        </p:nvGrpSpPr>
        <p:grpSpPr bwMode="auto">
          <a:xfrm>
            <a:off x="4987925" y="1143000"/>
            <a:ext cx="3276600" cy="2057400"/>
            <a:chOff x="1632" y="2208"/>
            <a:chExt cx="2064" cy="1296"/>
          </a:xfrm>
        </p:grpSpPr>
        <p:sp>
          <p:nvSpPr>
            <p:cNvPr id="102429" name="AutoShape 2077"/>
            <p:cNvSpPr>
              <a:spLocks noChangeArrowheads="1"/>
            </p:cNvSpPr>
            <p:nvPr/>
          </p:nvSpPr>
          <p:spPr bwMode="auto">
            <a:xfrm rot="13500000" flipH="1">
              <a:off x="2394" y="2968"/>
              <a:ext cx="528" cy="528"/>
            </a:xfrm>
            <a:prstGeom prst="rtTriangle">
              <a:avLst/>
            </a:prstGeom>
            <a:gradFill rotWithShape="0">
              <a:gsLst>
                <a:gs pos="0">
                  <a:schemeClr val="hlink"/>
                </a:gs>
                <a:gs pos="50000">
                  <a:schemeClr val="hlink">
                    <a:gamma/>
                    <a:tint val="6980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30" name="AutoShape 2078"/>
            <p:cNvSpPr>
              <a:spLocks noChangeArrowheads="1"/>
            </p:cNvSpPr>
            <p:nvPr/>
          </p:nvSpPr>
          <p:spPr bwMode="auto">
            <a:xfrm rot="8100000" flipH="1" flipV="1">
              <a:off x="2400" y="2208"/>
              <a:ext cx="528" cy="528"/>
            </a:xfrm>
            <a:prstGeom prst="rtTriangle">
              <a:avLst/>
            </a:prstGeom>
            <a:gradFill rotWithShape="0">
              <a:gsLst>
                <a:gs pos="0">
                  <a:schemeClr val="hlink"/>
                </a:gs>
                <a:gs pos="50000">
                  <a:schemeClr val="hlink">
                    <a:gamma/>
                    <a:tint val="6980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31" name="AutoShape 2079"/>
            <p:cNvSpPr>
              <a:spLocks noChangeArrowheads="1"/>
            </p:cNvSpPr>
            <p:nvPr/>
          </p:nvSpPr>
          <p:spPr bwMode="auto">
            <a:xfrm rot="8100000" flipH="1" flipV="1">
              <a:off x="3168" y="2976"/>
              <a:ext cx="528" cy="528"/>
            </a:xfrm>
            <a:prstGeom prst="rtTriangle">
              <a:avLst/>
            </a:prstGeom>
            <a:gradFill rotWithShape="0">
              <a:gsLst>
                <a:gs pos="0">
                  <a:schemeClr val="hlink"/>
                </a:gs>
                <a:gs pos="50000">
                  <a:schemeClr val="hlink">
                    <a:gamma/>
                    <a:tint val="6980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32" name="AutoShape 2080"/>
            <p:cNvSpPr>
              <a:spLocks noChangeArrowheads="1"/>
            </p:cNvSpPr>
            <p:nvPr/>
          </p:nvSpPr>
          <p:spPr bwMode="auto">
            <a:xfrm rot="8100000" flipH="1" flipV="1">
              <a:off x="1632" y="2976"/>
              <a:ext cx="528" cy="528"/>
            </a:xfrm>
            <a:prstGeom prst="rtTriangle">
              <a:avLst/>
            </a:prstGeom>
            <a:gradFill rotWithShape="0">
              <a:gsLst>
                <a:gs pos="0">
                  <a:schemeClr val="hlink"/>
                </a:gs>
                <a:gs pos="50000">
                  <a:schemeClr val="hlink">
                    <a:gamma/>
                    <a:tint val="6980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2475" name="AutoShape 2123"/>
          <p:cNvSpPr>
            <a:spLocks noChangeArrowheads="1"/>
          </p:cNvSpPr>
          <p:nvPr/>
        </p:nvSpPr>
        <p:spPr bwMode="auto">
          <a:xfrm rot="8100000">
            <a:off x="7643813" y="2892425"/>
            <a:ext cx="390525" cy="404813"/>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76" name="AutoShape 2124"/>
          <p:cNvSpPr>
            <a:spLocks noChangeArrowheads="1"/>
          </p:cNvSpPr>
          <p:nvPr/>
        </p:nvSpPr>
        <p:spPr bwMode="auto">
          <a:xfrm rot="8100000" flipH="1" flipV="1">
            <a:off x="7045325" y="2874963"/>
            <a:ext cx="425450" cy="425450"/>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77" name="AutoShape 2125"/>
          <p:cNvSpPr>
            <a:spLocks noChangeArrowheads="1"/>
          </p:cNvSpPr>
          <p:nvPr/>
        </p:nvSpPr>
        <p:spPr bwMode="auto">
          <a:xfrm rot="8100000" flipH="1" flipV="1">
            <a:off x="5826125" y="2851150"/>
            <a:ext cx="425450" cy="425450"/>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78" name="AutoShape 2126"/>
          <p:cNvSpPr>
            <a:spLocks noChangeArrowheads="1"/>
          </p:cNvSpPr>
          <p:nvPr/>
        </p:nvSpPr>
        <p:spPr bwMode="auto">
          <a:xfrm rot="8100000">
            <a:off x="6435725" y="2871788"/>
            <a:ext cx="390525" cy="404812"/>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79" name="AutoShape 2127"/>
          <p:cNvSpPr>
            <a:spLocks noChangeArrowheads="1"/>
          </p:cNvSpPr>
          <p:nvPr/>
        </p:nvSpPr>
        <p:spPr bwMode="auto">
          <a:xfrm rot="8100000">
            <a:off x="5216525" y="2871788"/>
            <a:ext cx="390525" cy="404812"/>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80" name="AutoShape 2128"/>
          <p:cNvSpPr>
            <a:spLocks noChangeArrowheads="1"/>
          </p:cNvSpPr>
          <p:nvPr/>
        </p:nvSpPr>
        <p:spPr bwMode="auto">
          <a:xfrm rot="8100000" flipH="1" flipV="1">
            <a:off x="4606925" y="2851150"/>
            <a:ext cx="425450" cy="425450"/>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81" name="AutoShape 2129"/>
          <p:cNvSpPr>
            <a:spLocks noChangeArrowheads="1"/>
          </p:cNvSpPr>
          <p:nvPr/>
        </p:nvSpPr>
        <p:spPr bwMode="auto">
          <a:xfrm rot="8100000" flipH="1" flipV="1">
            <a:off x="8220075" y="2863850"/>
            <a:ext cx="425450" cy="438150"/>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82" name="AutoShape 2130"/>
          <p:cNvSpPr>
            <a:spLocks noChangeArrowheads="1"/>
          </p:cNvSpPr>
          <p:nvPr/>
        </p:nvSpPr>
        <p:spPr bwMode="auto">
          <a:xfrm rot="8100000" flipH="1" flipV="1">
            <a:off x="7610475" y="2286000"/>
            <a:ext cx="425450" cy="425450"/>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83" name="AutoShape 2131"/>
          <p:cNvSpPr>
            <a:spLocks noChangeArrowheads="1"/>
          </p:cNvSpPr>
          <p:nvPr/>
        </p:nvSpPr>
        <p:spPr bwMode="auto">
          <a:xfrm rot="8100000" flipH="1" flipV="1">
            <a:off x="6392863" y="2252663"/>
            <a:ext cx="436562" cy="433387"/>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84" name="AutoShape 2132"/>
          <p:cNvSpPr>
            <a:spLocks noChangeArrowheads="1"/>
          </p:cNvSpPr>
          <p:nvPr/>
        </p:nvSpPr>
        <p:spPr bwMode="auto">
          <a:xfrm rot="8100000">
            <a:off x="5826125" y="2262188"/>
            <a:ext cx="390525" cy="404812"/>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85" name="AutoShape 2133"/>
          <p:cNvSpPr>
            <a:spLocks noChangeArrowheads="1"/>
          </p:cNvSpPr>
          <p:nvPr/>
        </p:nvSpPr>
        <p:spPr bwMode="auto">
          <a:xfrm rot="8100000" flipH="1" flipV="1">
            <a:off x="5224463" y="2290763"/>
            <a:ext cx="381000" cy="381000"/>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86" name="AutoShape 2134"/>
          <p:cNvSpPr>
            <a:spLocks noChangeArrowheads="1"/>
          </p:cNvSpPr>
          <p:nvPr/>
        </p:nvSpPr>
        <p:spPr bwMode="auto">
          <a:xfrm rot="8100000">
            <a:off x="7035800" y="2286000"/>
            <a:ext cx="390525" cy="404813"/>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87" name="AutoShape 2135"/>
          <p:cNvSpPr>
            <a:spLocks noChangeArrowheads="1"/>
          </p:cNvSpPr>
          <p:nvPr/>
        </p:nvSpPr>
        <p:spPr bwMode="auto">
          <a:xfrm rot="8100000">
            <a:off x="6426200" y="1651000"/>
            <a:ext cx="390525" cy="404813"/>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88" name="AutoShape 2136"/>
          <p:cNvSpPr>
            <a:spLocks noChangeArrowheads="1"/>
          </p:cNvSpPr>
          <p:nvPr/>
        </p:nvSpPr>
        <p:spPr bwMode="auto">
          <a:xfrm rot="8100000" flipH="1" flipV="1">
            <a:off x="5792788" y="1668463"/>
            <a:ext cx="431800" cy="431800"/>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89" name="AutoShape 2137"/>
          <p:cNvSpPr>
            <a:spLocks noChangeArrowheads="1"/>
          </p:cNvSpPr>
          <p:nvPr/>
        </p:nvSpPr>
        <p:spPr bwMode="auto">
          <a:xfrm rot="8100000" flipH="1" flipV="1">
            <a:off x="6994525" y="1676400"/>
            <a:ext cx="431800" cy="431800"/>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90" name="AutoShape 2138"/>
          <p:cNvSpPr>
            <a:spLocks noChangeArrowheads="1"/>
          </p:cNvSpPr>
          <p:nvPr/>
        </p:nvSpPr>
        <p:spPr bwMode="auto">
          <a:xfrm rot="8100000" flipH="1" flipV="1">
            <a:off x="6392863" y="1027113"/>
            <a:ext cx="442912" cy="433387"/>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02534" name="Picture 2182" descr="ecathead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blackGray">
          <a:xfrm>
            <a:off x="152400" y="1524000"/>
            <a:ext cx="1558925" cy="1558925"/>
          </a:xfrm>
          <a:prstGeom prst="rect">
            <a:avLst/>
          </a:prstGeom>
          <a:solidFill>
            <a:schemeClr val="tx1"/>
          </a:solidFill>
          <a:ln w="12700"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pic>
      <p:sp>
        <p:nvSpPr>
          <p:cNvPr id="102538" name="Freeform 2186"/>
          <p:cNvSpPr>
            <a:spLocks/>
          </p:cNvSpPr>
          <p:nvPr/>
        </p:nvSpPr>
        <p:spPr bwMode="blackGray">
          <a:xfrm>
            <a:off x="492125" y="2209800"/>
            <a:ext cx="204788" cy="280988"/>
          </a:xfrm>
          <a:custGeom>
            <a:avLst/>
            <a:gdLst>
              <a:gd name="T0" fmla="*/ 0 w 129"/>
              <a:gd name="T1" fmla="*/ 79 h 177"/>
              <a:gd name="T2" fmla="*/ 129 w 129"/>
              <a:gd name="T3" fmla="*/ 177 h 177"/>
              <a:gd name="T4" fmla="*/ 44 w 129"/>
              <a:gd name="T5" fmla="*/ 0 h 177"/>
              <a:gd name="T6" fmla="*/ 0 w 129"/>
              <a:gd name="T7" fmla="*/ 79 h 177"/>
            </a:gdLst>
            <a:ahLst/>
            <a:cxnLst>
              <a:cxn ang="0">
                <a:pos x="T0" y="T1"/>
              </a:cxn>
              <a:cxn ang="0">
                <a:pos x="T2" y="T3"/>
              </a:cxn>
              <a:cxn ang="0">
                <a:pos x="T4" y="T5"/>
              </a:cxn>
              <a:cxn ang="0">
                <a:pos x="T6" y="T7"/>
              </a:cxn>
            </a:cxnLst>
            <a:rect l="0" t="0" r="r" b="b"/>
            <a:pathLst>
              <a:path w="129" h="177">
                <a:moveTo>
                  <a:pt x="0" y="79"/>
                </a:moveTo>
                <a:lnTo>
                  <a:pt x="129" y="177"/>
                </a:lnTo>
                <a:lnTo>
                  <a:pt x="44" y="0"/>
                </a:lnTo>
                <a:lnTo>
                  <a:pt x="0" y="79"/>
                </a:lnTo>
                <a:close/>
              </a:path>
            </a:pathLst>
          </a:custGeom>
          <a:gradFill rotWithShape="0">
            <a:gsLst>
              <a:gs pos="0">
                <a:schemeClr val="hlink"/>
              </a:gs>
              <a:gs pos="100000">
                <a:schemeClr val="hlink">
                  <a:gamma/>
                  <a:tint val="66667"/>
                  <a:invGamma/>
                </a:schemeClr>
              </a:gs>
            </a:gsLst>
            <a:lin ang="5400000" scaled="1"/>
          </a:gradFill>
          <a:ln w="1905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102541" name="Line 2189"/>
          <p:cNvSpPr>
            <a:spLocks noChangeShapeType="1"/>
          </p:cNvSpPr>
          <p:nvPr/>
        </p:nvSpPr>
        <p:spPr bwMode="auto">
          <a:xfrm>
            <a:off x="4114800" y="2228850"/>
            <a:ext cx="609600" cy="0"/>
          </a:xfrm>
          <a:prstGeom prst="line">
            <a:avLst/>
          </a:prstGeom>
          <a:noFill/>
          <a:ln w="571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2543" name="Rectangle 2191"/>
          <p:cNvSpPr>
            <a:spLocks noChangeArrowheads="1"/>
          </p:cNvSpPr>
          <p:nvPr/>
        </p:nvSpPr>
        <p:spPr bwMode="auto">
          <a:xfrm>
            <a:off x="76200" y="4648200"/>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Clr>
                <a:schemeClr val="tx2"/>
              </a:buClr>
              <a:buSzPct val="55000"/>
              <a:buFont typeface="Wingdings" pitchFamily="2" charset="2"/>
              <a:buChar char="n"/>
            </a:pPr>
            <a:r>
              <a:rPr lang="en-US"/>
              <a:t>Compute H at center of each </a:t>
            </a:r>
            <a:r>
              <a:rPr lang="en-US" i="1">
                <a:solidFill>
                  <a:schemeClr val="hlink"/>
                </a:solidFill>
              </a:rPr>
              <a:t>subface</a:t>
            </a:r>
          </a:p>
        </p:txBody>
      </p:sp>
      <p:grpSp>
        <p:nvGrpSpPr>
          <p:cNvPr id="102547" name="Group 2195"/>
          <p:cNvGrpSpPr>
            <a:grpSpLocks/>
          </p:cNvGrpSpPr>
          <p:nvPr/>
        </p:nvGrpSpPr>
        <p:grpSpPr bwMode="auto">
          <a:xfrm>
            <a:off x="76200" y="5551488"/>
            <a:ext cx="7364413" cy="544512"/>
            <a:chOff x="48" y="3497"/>
            <a:chExt cx="4639" cy="343"/>
          </a:xfrm>
        </p:grpSpPr>
        <p:sp>
          <p:nvSpPr>
            <p:cNvPr id="102529" name="Rectangle 2177"/>
            <p:cNvSpPr>
              <a:spLocks noChangeArrowheads="1"/>
            </p:cNvSpPr>
            <p:nvPr/>
          </p:nvSpPr>
          <p:spPr bwMode="auto">
            <a:xfrm>
              <a:off x="48" y="3504"/>
              <a:ext cx="4639"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Clr>
                  <a:schemeClr val="tx2"/>
                </a:buClr>
                <a:buSzPct val="55000"/>
                <a:buFont typeface="Wingdings" pitchFamily="2" charset="2"/>
                <a:buChar char="n"/>
              </a:pPr>
              <a:r>
                <a:rPr lang="en-US"/>
                <a:t>Sum up         matrices over all subfaces.</a:t>
              </a:r>
            </a:p>
          </p:txBody>
        </p:sp>
        <p:graphicFrame>
          <p:nvGraphicFramePr>
            <p:cNvPr id="102544" name="Object 2192"/>
            <p:cNvGraphicFramePr>
              <a:graphicFrameLocks noChangeAspect="1"/>
            </p:cNvGraphicFramePr>
            <p:nvPr/>
          </p:nvGraphicFramePr>
          <p:xfrm>
            <a:off x="1248" y="3497"/>
            <a:ext cx="222" cy="247"/>
          </p:xfrm>
          <a:graphic>
            <a:graphicData uri="http://schemas.openxmlformats.org/presentationml/2006/ole">
              <mc:AlternateContent xmlns:mc="http://schemas.openxmlformats.org/markup-compatibility/2006">
                <mc:Choice xmlns:v="urn:schemas-microsoft-com:vml" Requires="v">
                  <p:oleObj spid="_x0000_s102554" name="Bitmap Image" r:id="rId5" imgW="351759" imgH="392069" progId="Paint.Picture">
                    <p:embed/>
                  </p:oleObj>
                </mc:Choice>
                <mc:Fallback>
                  <p:oleObj name="Bitmap Image" r:id="rId5" imgW="351759" imgH="392069" progId="Paint.Picture">
                    <p:embed/>
                    <p:pic>
                      <p:nvPicPr>
                        <p:cNvPr id="0" name="Object 219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8" y="3497"/>
                          <a:ext cx="222"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02546" name="Group 2194"/>
          <p:cNvGrpSpPr>
            <a:grpSpLocks/>
          </p:cNvGrpSpPr>
          <p:nvPr/>
        </p:nvGrpSpPr>
        <p:grpSpPr bwMode="auto">
          <a:xfrm>
            <a:off x="76200" y="5018088"/>
            <a:ext cx="8534400" cy="552450"/>
            <a:chOff x="48" y="3161"/>
            <a:chExt cx="5376" cy="348"/>
          </a:xfrm>
        </p:grpSpPr>
        <p:sp>
          <p:nvSpPr>
            <p:cNvPr id="102542" name="Rectangle 2190"/>
            <p:cNvSpPr>
              <a:spLocks noChangeArrowheads="1"/>
            </p:cNvSpPr>
            <p:nvPr/>
          </p:nvSpPr>
          <p:spPr bwMode="auto">
            <a:xfrm>
              <a:off x="48" y="3197"/>
              <a:ext cx="5376"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Clr>
                  <a:schemeClr val="tx2"/>
                </a:buClr>
                <a:buSzPct val="55000"/>
                <a:buFont typeface="Wingdings" pitchFamily="2" charset="2"/>
                <a:buChar char="n"/>
              </a:pPr>
              <a:r>
                <a:rPr lang="en-US"/>
                <a:t>Multiply by corresponding surface area to get  approximate </a:t>
              </a:r>
            </a:p>
          </p:txBody>
        </p:sp>
        <p:graphicFrame>
          <p:nvGraphicFramePr>
            <p:cNvPr id="102545" name="Object 2193"/>
            <p:cNvGraphicFramePr>
              <a:graphicFrameLocks noChangeAspect="1"/>
            </p:cNvGraphicFramePr>
            <p:nvPr/>
          </p:nvGraphicFramePr>
          <p:xfrm>
            <a:off x="4800" y="3161"/>
            <a:ext cx="222" cy="247"/>
          </p:xfrm>
          <a:graphic>
            <a:graphicData uri="http://schemas.openxmlformats.org/presentationml/2006/ole">
              <mc:AlternateContent xmlns:mc="http://schemas.openxmlformats.org/markup-compatibility/2006">
                <mc:Choice xmlns:v="urn:schemas-microsoft-com:vml" Requires="v">
                  <p:oleObj spid="_x0000_s102555" name="Bitmap Image" r:id="rId7" imgW="351759" imgH="392069" progId="Paint.Picture">
                    <p:embed/>
                  </p:oleObj>
                </mc:Choice>
                <mc:Fallback>
                  <p:oleObj name="Bitmap Image" r:id="rId7" imgW="351759" imgH="392069" progId="Paint.Picture">
                    <p:embed/>
                    <p:pic>
                      <p:nvPicPr>
                        <p:cNvPr id="0" name="Object 219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 y="3161"/>
                          <a:ext cx="222"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pic>
        <p:nvPicPr>
          <p:cNvPr id="102548" name="Picture 2196" descr="v1"/>
          <p:cNvPicPr>
            <a:picLocks noChangeAspect="1" noChangeArrowheads="1"/>
          </p:cNvPicPr>
          <p:nvPr/>
        </p:nvPicPr>
        <p:blipFill>
          <a:blip r:embed="rId8">
            <a:extLst>
              <a:ext uri="{28A0092B-C50C-407E-A947-70E740481C1C}">
                <a14:useLocalDpi xmlns:a14="http://schemas.microsoft.com/office/drawing/2010/main" val="0"/>
              </a:ext>
            </a:extLst>
          </a:blip>
          <a:srcRect l="2759"/>
          <a:stretch>
            <a:fillRect/>
          </a:stretch>
        </p:blipFill>
        <p:spPr bwMode="auto">
          <a:xfrm>
            <a:off x="2408238" y="1638300"/>
            <a:ext cx="1401762" cy="1181100"/>
          </a:xfrm>
          <a:prstGeom prst="rect">
            <a:avLst/>
          </a:prstGeom>
          <a:noFill/>
          <a:ln>
            <a:noFill/>
          </a:ln>
          <a:effectLst>
            <a:outerShdw dist="107763"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49" name="Freeform 2197"/>
          <p:cNvSpPr>
            <a:spLocks/>
          </p:cNvSpPr>
          <p:nvPr/>
        </p:nvSpPr>
        <p:spPr bwMode="blackGray">
          <a:xfrm rot="-17847455">
            <a:off x="2887663" y="2271712"/>
            <a:ext cx="69850" cy="123825"/>
          </a:xfrm>
          <a:custGeom>
            <a:avLst/>
            <a:gdLst>
              <a:gd name="T0" fmla="*/ 0 w 76"/>
              <a:gd name="T1" fmla="*/ 7 h 78"/>
              <a:gd name="T2" fmla="*/ 43 w 76"/>
              <a:gd name="T3" fmla="*/ 78 h 78"/>
              <a:gd name="T4" fmla="*/ 76 w 76"/>
              <a:gd name="T5" fmla="*/ 0 h 78"/>
              <a:gd name="T6" fmla="*/ 0 w 76"/>
              <a:gd name="T7" fmla="*/ 7 h 78"/>
            </a:gdLst>
            <a:ahLst/>
            <a:cxnLst>
              <a:cxn ang="0">
                <a:pos x="T0" y="T1"/>
              </a:cxn>
              <a:cxn ang="0">
                <a:pos x="T2" y="T3"/>
              </a:cxn>
              <a:cxn ang="0">
                <a:pos x="T4" y="T5"/>
              </a:cxn>
              <a:cxn ang="0">
                <a:pos x="T6" y="T7"/>
              </a:cxn>
            </a:cxnLst>
            <a:rect l="0" t="0" r="r" b="b"/>
            <a:pathLst>
              <a:path w="76" h="78">
                <a:moveTo>
                  <a:pt x="0" y="7"/>
                </a:moveTo>
                <a:lnTo>
                  <a:pt x="43" y="78"/>
                </a:lnTo>
                <a:lnTo>
                  <a:pt x="76" y="0"/>
                </a:lnTo>
                <a:lnTo>
                  <a:pt x="0" y="7"/>
                </a:lnTo>
                <a:close/>
              </a:path>
            </a:pathLst>
          </a:custGeom>
          <a:solidFill>
            <a:schemeClr val="hlink"/>
          </a:solidFill>
          <a:ln w="1905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02551" name="Line 2199"/>
          <p:cNvSpPr>
            <a:spLocks noChangeShapeType="1"/>
          </p:cNvSpPr>
          <p:nvPr/>
        </p:nvSpPr>
        <p:spPr bwMode="auto">
          <a:xfrm>
            <a:off x="1752600" y="2209800"/>
            <a:ext cx="609600" cy="0"/>
          </a:xfrm>
          <a:prstGeom prst="line">
            <a:avLst/>
          </a:prstGeom>
          <a:noFill/>
          <a:ln w="571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447800" y="304800"/>
            <a:ext cx="6019800" cy="685800"/>
          </a:xfrm>
        </p:spPr>
        <p:txBody>
          <a:bodyPr/>
          <a:lstStyle/>
          <a:p>
            <a:r>
              <a:rPr lang="en-US"/>
              <a:t>Function Fitting</a:t>
            </a:r>
          </a:p>
        </p:txBody>
      </p:sp>
      <p:sp>
        <p:nvSpPr>
          <p:cNvPr id="65578" name="Rectangle 42"/>
          <p:cNvSpPr>
            <a:spLocks noChangeArrowheads="1"/>
          </p:cNvSpPr>
          <p:nvPr/>
        </p:nvSpPr>
        <p:spPr bwMode="auto">
          <a:xfrm>
            <a:off x="457200" y="1447800"/>
            <a:ext cx="830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folHlink"/>
              </a:buClr>
              <a:buSzPct val="60000"/>
              <a:buFont typeface="Wingdings" pitchFamily="2" charset="2"/>
              <a:buChar char="n"/>
            </a:pPr>
            <a:r>
              <a:rPr lang="en-US"/>
              <a:t>Assumption: the signal can be point sampled at parameter domain points (s,t)</a:t>
            </a:r>
            <a:endParaRPr lang="en-US" sz="1800"/>
          </a:p>
        </p:txBody>
      </p:sp>
      <p:grpSp>
        <p:nvGrpSpPr>
          <p:cNvPr id="65654" name="Group 118"/>
          <p:cNvGrpSpPr>
            <a:grpSpLocks/>
          </p:cNvGrpSpPr>
          <p:nvPr/>
        </p:nvGrpSpPr>
        <p:grpSpPr bwMode="auto">
          <a:xfrm>
            <a:off x="2590800" y="2438400"/>
            <a:ext cx="2757488" cy="822325"/>
            <a:chOff x="1776" y="1903"/>
            <a:chExt cx="1737" cy="518"/>
          </a:xfrm>
        </p:grpSpPr>
        <p:sp>
          <p:nvSpPr>
            <p:cNvPr id="65576" name="Rectangle 40"/>
            <p:cNvSpPr>
              <a:spLocks noChangeArrowheads="1"/>
            </p:cNvSpPr>
            <p:nvPr/>
          </p:nvSpPr>
          <p:spPr bwMode="auto">
            <a:xfrm>
              <a:off x="2409" y="1903"/>
              <a:ext cx="1104"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folHlink"/>
                </a:buClr>
                <a:buSzPct val="60000"/>
                <a:buFont typeface="Wingdings" pitchFamily="2" charset="2"/>
                <a:buNone/>
              </a:pPr>
              <a:r>
                <a:rPr lang="en-US"/>
                <a:t>least squares solver</a:t>
              </a:r>
            </a:p>
          </p:txBody>
        </p:sp>
        <p:sp>
          <p:nvSpPr>
            <p:cNvPr id="65614" name="Line 78"/>
            <p:cNvSpPr>
              <a:spLocks noChangeShapeType="1"/>
            </p:cNvSpPr>
            <p:nvPr/>
          </p:nvSpPr>
          <p:spPr bwMode="auto">
            <a:xfrm>
              <a:off x="1776" y="2141"/>
              <a:ext cx="621" cy="0"/>
            </a:xfrm>
            <a:prstGeom prst="line">
              <a:avLst/>
            </a:prstGeom>
            <a:noFill/>
            <a:ln w="571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65674" name="Group 138"/>
          <p:cNvGrpSpPr>
            <a:grpSpLocks/>
          </p:cNvGrpSpPr>
          <p:nvPr/>
        </p:nvGrpSpPr>
        <p:grpSpPr bwMode="auto">
          <a:xfrm>
            <a:off x="5334000" y="2590800"/>
            <a:ext cx="3702050" cy="1190625"/>
            <a:chOff x="3360" y="1993"/>
            <a:chExt cx="2332" cy="750"/>
          </a:xfrm>
        </p:grpSpPr>
        <p:sp>
          <p:nvSpPr>
            <p:cNvPr id="65615" name="Line 79"/>
            <p:cNvSpPr>
              <a:spLocks noChangeShapeType="1"/>
            </p:cNvSpPr>
            <p:nvPr/>
          </p:nvSpPr>
          <p:spPr bwMode="auto">
            <a:xfrm>
              <a:off x="3360" y="2143"/>
              <a:ext cx="621" cy="0"/>
            </a:xfrm>
            <a:prstGeom prst="line">
              <a:avLst/>
            </a:prstGeom>
            <a:noFill/>
            <a:ln w="571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65673" name="Group 137"/>
            <p:cNvGrpSpPr>
              <a:grpSpLocks/>
            </p:cNvGrpSpPr>
            <p:nvPr/>
          </p:nvGrpSpPr>
          <p:grpSpPr bwMode="auto">
            <a:xfrm>
              <a:off x="3360" y="1993"/>
              <a:ext cx="2332" cy="750"/>
              <a:chOff x="3360" y="1993"/>
              <a:chExt cx="2332" cy="750"/>
            </a:xfrm>
          </p:grpSpPr>
          <p:sp>
            <p:nvSpPr>
              <p:cNvPr id="65616" name="Rectangle 80"/>
              <p:cNvSpPr>
                <a:spLocks noChangeArrowheads="1"/>
              </p:cNvSpPr>
              <p:nvPr/>
            </p:nvSpPr>
            <p:spPr bwMode="auto">
              <a:xfrm>
                <a:off x="4032" y="1993"/>
                <a:ext cx="1248" cy="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folHlink"/>
                  </a:buClr>
                  <a:buSzPct val="60000"/>
                  <a:buFont typeface="Wingdings" pitchFamily="2" charset="2"/>
                  <a:buNone/>
                </a:pPr>
                <a:r>
                  <a:rPr lang="en-US"/>
                  <a:t>A, B, C, D, E, F</a:t>
                </a:r>
              </a:p>
            </p:txBody>
          </p:sp>
          <p:sp>
            <p:nvSpPr>
              <p:cNvPr id="65620" name="AutoShape 84"/>
              <p:cNvSpPr>
                <a:spLocks/>
              </p:cNvSpPr>
              <p:nvPr/>
            </p:nvSpPr>
            <p:spPr bwMode="auto">
              <a:xfrm rot="-5400000">
                <a:off x="4524" y="1843"/>
                <a:ext cx="159" cy="952"/>
              </a:xfrm>
              <a:prstGeom prst="leftBrace">
                <a:avLst>
                  <a:gd name="adj1" fmla="val 49895"/>
                  <a:gd name="adj2" fmla="val 49995"/>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72" name="Text Box 136"/>
              <p:cNvSpPr txBox="1">
                <a:spLocks noChangeArrowheads="1"/>
              </p:cNvSpPr>
              <p:nvPr/>
            </p:nvSpPr>
            <p:spPr bwMode="auto">
              <a:xfrm>
                <a:off x="3360" y="2493"/>
                <a:ext cx="23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i="1"/>
                  <a:t>As</a:t>
                </a:r>
                <a:r>
                  <a:rPr lang="en-US" sz="2400" i="1" baseline="30000"/>
                  <a:t>2</a:t>
                </a:r>
                <a:r>
                  <a:rPr lang="en-US" i="1"/>
                  <a:t> + Bt</a:t>
                </a:r>
                <a:r>
                  <a:rPr lang="en-US" sz="2400" i="1" baseline="30000"/>
                  <a:t>2</a:t>
                </a:r>
                <a:r>
                  <a:rPr lang="en-US" i="1"/>
                  <a:t> + Cst + Ds + Et + F</a:t>
                </a:r>
              </a:p>
            </p:txBody>
          </p:sp>
        </p:grpSp>
      </p:grpSp>
      <p:grpSp>
        <p:nvGrpSpPr>
          <p:cNvPr id="65710" name="Group 174"/>
          <p:cNvGrpSpPr>
            <a:grpSpLocks/>
          </p:cNvGrpSpPr>
          <p:nvPr/>
        </p:nvGrpSpPr>
        <p:grpSpPr bwMode="auto">
          <a:xfrm>
            <a:off x="4800600" y="3878263"/>
            <a:ext cx="4191000" cy="2217737"/>
            <a:chOff x="3024" y="2443"/>
            <a:chExt cx="2640" cy="1397"/>
          </a:xfrm>
        </p:grpSpPr>
        <p:sp>
          <p:nvSpPr>
            <p:cNvPr id="65675" name="Line 139"/>
            <p:cNvSpPr>
              <a:spLocks noChangeShapeType="1"/>
            </p:cNvSpPr>
            <p:nvPr/>
          </p:nvSpPr>
          <p:spPr bwMode="auto">
            <a:xfrm>
              <a:off x="4608" y="2443"/>
              <a:ext cx="0" cy="725"/>
            </a:xfrm>
            <a:prstGeom prst="line">
              <a:avLst/>
            </a:prstGeom>
            <a:noFill/>
            <a:ln w="571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5676" name="Text Box 140"/>
            <p:cNvSpPr txBox="1">
              <a:spLocks noChangeArrowheads="1"/>
            </p:cNvSpPr>
            <p:nvPr/>
          </p:nvSpPr>
          <p:spPr bwMode="auto">
            <a:xfrm>
              <a:off x="3024" y="2640"/>
              <a:ext cx="24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Second derivatives:     2A, 2B, C</a:t>
              </a:r>
            </a:p>
          </p:txBody>
        </p:sp>
        <p:sp>
          <p:nvSpPr>
            <p:cNvPr id="65677" name="Text Box 141"/>
            <p:cNvSpPr txBox="1">
              <a:spLocks noChangeArrowheads="1"/>
            </p:cNvSpPr>
            <p:nvPr/>
          </p:nvSpPr>
          <p:spPr bwMode="auto">
            <a:xfrm>
              <a:off x="3024" y="3352"/>
              <a:ext cx="5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t> H =</a:t>
              </a:r>
            </a:p>
          </p:txBody>
        </p:sp>
        <p:graphicFrame>
          <p:nvGraphicFramePr>
            <p:cNvPr id="65678" name="Object 142"/>
            <p:cNvGraphicFramePr>
              <a:graphicFrameLocks noChangeAspect="1"/>
            </p:cNvGraphicFramePr>
            <p:nvPr/>
          </p:nvGraphicFramePr>
          <p:xfrm>
            <a:off x="3552" y="3220"/>
            <a:ext cx="2112" cy="620"/>
          </p:xfrm>
          <a:graphic>
            <a:graphicData uri="http://schemas.openxmlformats.org/presentationml/2006/ole">
              <mc:AlternateContent xmlns:mc="http://schemas.openxmlformats.org/markup-compatibility/2006">
                <mc:Choice xmlns:v="urn:schemas-microsoft-com:vml" Requires="v">
                  <p:oleObj spid="_x0000_s321536" name="Bitmap Image" r:id="rId4" imgW="2126164" imgH="624894" progId="Paint.Picture">
                    <p:embed/>
                  </p:oleObj>
                </mc:Choice>
                <mc:Fallback>
                  <p:oleObj name="Bitmap Image" r:id="rId4" imgW="2126164" imgH="624894" progId="Paint.Picture">
                    <p:embed/>
                    <p:pic>
                      <p:nvPicPr>
                        <p:cNvPr id="0" name="Object 1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2" y="3220"/>
                          <a:ext cx="2112" cy="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65747" name="Group 211"/>
          <p:cNvGrpSpPr>
            <a:grpSpLocks/>
          </p:cNvGrpSpPr>
          <p:nvPr/>
        </p:nvGrpSpPr>
        <p:grpSpPr bwMode="auto">
          <a:xfrm>
            <a:off x="558800" y="2487613"/>
            <a:ext cx="4546600" cy="3268662"/>
            <a:chOff x="352" y="1567"/>
            <a:chExt cx="2864" cy="2059"/>
          </a:xfrm>
        </p:grpSpPr>
        <p:sp>
          <p:nvSpPr>
            <p:cNvPr id="65679" name="AutoShape 143"/>
            <p:cNvSpPr>
              <a:spLocks noChangeArrowheads="1"/>
            </p:cNvSpPr>
            <p:nvPr/>
          </p:nvSpPr>
          <p:spPr bwMode="auto">
            <a:xfrm rot="8100000">
              <a:off x="581" y="1809"/>
              <a:ext cx="1359" cy="1359"/>
            </a:xfrm>
            <a:prstGeom prst="rtTriangle">
              <a:avLst/>
            </a:prstGeom>
            <a:gradFill rotWithShape="0">
              <a:gsLst>
                <a:gs pos="0">
                  <a:schemeClr val="hlink"/>
                </a:gs>
                <a:gs pos="100000">
                  <a:schemeClr val="hlink">
                    <a:gamma/>
                    <a:tint val="60784"/>
                    <a:invGamma/>
                  </a:schemeClr>
                </a:gs>
              </a:gsLst>
              <a:lin ang="540000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13" name="Text Box 177"/>
            <p:cNvSpPr txBox="1">
              <a:spLocks noChangeArrowheads="1"/>
            </p:cNvSpPr>
            <p:nvPr/>
          </p:nvSpPr>
          <p:spPr bwMode="auto">
            <a:xfrm>
              <a:off x="2544" y="3376"/>
              <a:ext cx="67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recall</a:t>
              </a:r>
            </a:p>
          </p:txBody>
        </p:sp>
        <p:sp>
          <p:nvSpPr>
            <p:cNvPr id="65680" name="AutoShape 144"/>
            <p:cNvSpPr>
              <a:spLocks noChangeArrowheads="1"/>
            </p:cNvSpPr>
            <p:nvPr/>
          </p:nvSpPr>
          <p:spPr bwMode="auto">
            <a:xfrm rot="8100000" flipH="1" flipV="1">
              <a:off x="937" y="1679"/>
              <a:ext cx="670" cy="670"/>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82" name="AutoShape 146"/>
            <p:cNvSpPr>
              <a:spLocks noChangeArrowheads="1"/>
            </p:cNvSpPr>
            <p:nvPr/>
          </p:nvSpPr>
          <p:spPr bwMode="auto">
            <a:xfrm rot="13500000" flipH="1">
              <a:off x="1097" y="2076"/>
              <a:ext cx="332" cy="332"/>
            </a:xfrm>
            <a:prstGeom prst="rtTriangle">
              <a:avLst/>
            </a:prstGeom>
            <a:gradFill rotWithShape="0">
              <a:gsLst>
                <a:gs pos="0">
                  <a:schemeClr val="hlink"/>
                </a:gs>
                <a:gs pos="50000">
                  <a:schemeClr val="hlink">
                    <a:gamma/>
                    <a:tint val="6980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83" name="AutoShape 147"/>
            <p:cNvSpPr>
              <a:spLocks noChangeArrowheads="1"/>
            </p:cNvSpPr>
            <p:nvPr/>
          </p:nvSpPr>
          <p:spPr bwMode="auto">
            <a:xfrm rot="8100000" flipH="1" flipV="1">
              <a:off x="1100" y="1597"/>
              <a:ext cx="333" cy="332"/>
            </a:xfrm>
            <a:prstGeom prst="rtTriangle">
              <a:avLst/>
            </a:prstGeom>
            <a:gradFill rotWithShape="0">
              <a:gsLst>
                <a:gs pos="0">
                  <a:schemeClr val="hlink"/>
                </a:gs>
                <a:gs pos="50000">
                  <a:schemeClr val="hlink">
                    <a:gamma/>
                    <a:tint val="6980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84" name="AutoShape 148"/>
            <p:cNvSpPr>
              <a:spLocks noChangeArrowheads="1"/>
            </p:cNvSpPr>
            <p:nvPr/>
          </p:nvSpPr>
          <p:spPr bwMode="auto">
            <a:xfrm rot="8100000" flipH="1" flipV="1">
              <a:off x="1584" y="2081"/>
              <a:ext cx="332" cy="332"/>
            </a:xfrm>
            <a:prstGeom prst="rtTriangle">
              <a:avLst/>
            </a:prstGeom>
            <a:gradFill rotWithShape="0">
              <a:gsLst>
                <a:gs pos="0">
                  <a:schemeClr val="hlink"/>
                </a:gs>
                <a:gs pos="50000">
                  <a:schemeClr val="hlink">
                    <a:gamma/>
                    <a:tint val="6980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85" name="AutoShape 149"/>
            <p:cNvSpPr>
              <a:spLocks noChangeArrowheads="1"/>
            </p:cNvSpPr>
            <p:nvPr/>
          </p:nvSpPr>
          <p:spPr bwMode="auto">
            <a:xfrm rot="8100000" flipH="1" flipV="1">
              <a:off x="617" y="2081"/>
              <a:ext cx="332" cy="332"/>
            </a:xfrm>
            <a:prstGeom prst="rtTriangle">
              <a:avLst/>
            </a:prstGeom>
            <a:gradFill rotWithShape="0">
              <a:gsLst>
                <a:gs pos="0">
                  <a:schemeClr val="hlink"/>
                </a:gs>
                <a:gs pos="50000">
                  <a:schemeClr val="hlink">
                    <a:gamma/>
                    <a:tint val="6980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88" name="AutoShape 152"/>
            <p:cNvSpPr>
              <a:spLocks noChangeArrowheads="1"/>
            </p:cNvSpPr>
            <p:nvPr/>
          </p:nvSpPr>
          <p:spPr bwMode="auto">
            <a:xfrm rot="8100000" flipH="1" flipV="1">
              <a:off x="1433" y="2284"/>
              <a:ext cx="168" cy="168"/>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89" name="AutoShape 153"/>
            <p:cNvSpPr>
              <a:spLocks noChangeArrowheads="1"/>
            </p:cNvSpPr>
            <p:nvPr/>
          </p:nvSpPr>
          <p:spPr bwMode="auto">
            <a:xfrm rot="8100000" flipH="1" flipV="1">
              <a:off x="932" y="2274"/>
              <a:ext cx="168" cy="169"/>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91" name="AutoShape 155"/>
            <p:cNvSpPr>
              <a:spLocks noChangeArrowheads="1"/>
            </p:cNvSpPr>
            <p:nvPr/>
          </p:nvSpPr>
          <p:spPr bwMode="auto">
            <a:xfrm rot="8100000">
              <a:off x="708" y="2282"/>
              <a:ext cx="154" cy="161"/>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92" name="AutoShape 156"/>
            <p:cNvSpPr>
              <a:spLocks noChangeArrowheads="1"/>
            </p:cNvSpPr>
            <p:nvPr/>
          </p:nvSpPr>
          <p:spPr bwMode="auto">
            <a:xfrm rot="8100000" flipH="1" flipV="1">
              <a:off x="466" y="2274"/>
              <a:ext cx="169" cy="169"/>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93" name="AutoShape 157"/>
            <p:cNvSpPr>
              <a:spLocks noChangeArrowheads="1"/>
            </p:cNvSpPr>
            <p:nvPr/>
          </p:nvSpPr>
          <p:spPr bwMode="auto">
            <a:xfrm rot="8100000" flipH="1" flipV="1">
              <a:off x="1898" y="2279"/>
              <a:ext cx="169" cy="174"/>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94" name="AutoShape 158"/>
            <p:cNvSpPr>
              <a:spLocks noChangeArrowheads="1"/>
            </p:cNvSpPr>
            <p:nvPr/>
          </p:nvSpPr>
          <p:spPr bwMode="auto">
            <a:xfrm rot="8100000" flipH="1" flipV="1">
              <a:off x="1657" y="2050"/>
              <a:ext cx="168" cy="169"/>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95" name="AutoShape 159"/>
            <p:cNvSpPr>
              <a:spLocks noChangeArrowheads="1"/>
            </p:cNvSpPr>
            <p:nvPr/>
          </p:nvSpPr>
          <p:spPr bwMode="auto">
            <a:xfrm rot="8100000" flipH="1" flipV="1">
              <a:off x="1173" y="2050"/>
              <a:ext cx="169" cy="169"/>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96" name="AutoShape 160"/>
            <p:cNvSpPr>
              <a:spLocks noChangeArrowheads="1"/>
            </p:cNvSpPr>
            <p:nvPr/>
          </p:nvSpPr>
          <p:spPr bwMode="auto">
            <a:xfrm rot="8100000">
              <a:off x="949" y="2041"/>
              <a:ext cx="155" cy="160"/>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97" name="AutoShape 161"/>
            <p:cNvSpPr>
              <a:spLocks noChangeArrowheads="1"/>
            </p:cNvSpPr>
            <p:nvPr/>
          </p:nvSpPr>
          <p:spPr bwMode="auto">
            <a:xfrm rot="8100000" flipH="1" flipV="1">
              <a:off x="690" y="2033"/>
              <a:ext cx="169" cy="168"/>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99" name="AutoShape 163"/>
            <p:cNvSpPr>
              <a:spLocks noChangeArrowheads="1"/>
            </p:cNvSpPr>
            <p:nvPr/>
          </p:nvSpPr>
          <p:spPr bwMode="auto">
            <a:xfrm rot="8100000">
              <a:off x="1191" y="1799"/>
              <a:ext cx="155" cy="161"/>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00" name="AutoShape 164"/>
            <p:cNvSpPr>
              <a:spLocks noChangeArrowheads="1"/>
            </p:cNvSpPr>
            <p:nvPr/>
          </p:nvSpPr>
          <p:spPr bwMode="auto">
            <a:xfrm rot="8100000" flipH="1" flipV="1">
              <a:off x="936" y="1805"/>
              <a:ext cx="171" cy="172"/>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02" name="AutoShape 166"/>
            <p:cNvSpPr>
              <a:spLocks noChangeArrowheads="1"/>
            </p:cNvSpPr>
            <p:nvPr/>
          </p:nvSpPr>
          <p:spPr bwMode="auto">
            <a:xfrm rot="8100000" flipH="1" flipV="1">
              <a:off x="1191" y="1567"/>
              <a:ext cx="155" cy="155"/>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24" name="AutoShape 188"/>
            <p:cNvSpPr>
              <a:spLocks noChangeArrowheads="1"/>
            </p:cNvSpPr>
            <p:nvPr/>
          </p:nvSpPr>
          <p:spPr bwMode="auto">
            <a:xfrm rot="18900000" flipH="1" flipV="1">
              <a:off x="352" y="2400"/>
              <a:ext cx="155" cy="155"/>
            </a:xfrm>
            <a:prstGeom prst="rtTriangle">
              <a:avLst/>
            </a:prstGeom>
            <a:solidFill>
              <a:schemeClr val="accent2"/>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41" name="AutoShape 205"/>
            <p:cNvSpPr>
              <a:spLocks noChangeArrowheads="1"/>
            </p:cNvSpPr>
            <p:nvPr/>
          </p:nvSpPr>
          <p:spPr bwMode="auto">
            <a:xfrm rot="8100000" flipH="1" flipV="1">
              <a:off x="1404" y="1806"/>
              <a:ext cx="168" cy="168"/>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42" name="AutoShape 206"/>
            <p:cNvSpPr>
              <a:spLocks noChangeArrowheads="1"/>
            </p:cNvSpPr>
            <p:nvPr/>
          </p:nvSpPr>
          <p:spPr bwMode="auto">
            <a:xfrm rot="18900000" flipH="1" flipV="1">
              <a:off x="1428" y="2040"/>
              <a:ext cx="168" cy="168"/>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43" name="AutoShape 207"/>
            <p:cNvSpPr>
              <a:spLocks noChangeArrowheads="1"/>
            </p:cNvSpPr>
            <p:nvPr/>
          </p:nvSpPr>
          <p:spPr bwMode="auto">
            <a:xfrm rot="18900000" flipH="1" flipV="1">
              <a:off x="1656" y="2280"/>
              <a:ext cx="168" cy="168"/>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44" name="AutoShape 208"/>
            <p:cNvSpPr>
              <a:spLocks noChangeArrowheads="1"/>
            </p:cNvSpPr>
            <p:nvPr/>
          </p:nvSpPr>
          <p:spPr bwMode="auto">
            <a:xfrm rot="18900000" flipH="1" flipV="1">
              <a:off x="1182" y="2280"/>
              <a:ext cx="168" cy="168"/>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5750" name="AutoShape 214"/>
          <p:cNvSpPr>
            <a:spLocks noChangeArrowheads="1"/>
          </p:cNvSpPr>
          <p:nvPr/>
        </p:nvSpPr>
        <p:spPr bwMode="auto">
          <a:xfrm rot="8100000">
            <a:off x="549275" y="3797300"/>
            <a:ext cx="238125" cy="238125"/>
          </a:xfrm>
          <a:prstGeom prst="rtTriangle">
            <a:avLst/>
          </a:prstGeom>
          <a:gradFill rotWithShape="0">
            <a:gsLst>
              <a:gs pos="0">
                <a:srgbClr val="00FF00">
                  <a:gamma/>
                  <a:shade val="46275"/>
                  <a:invGamma/>
                </a:srgbClr>
              </a:gs>
              <a:gs pos="50000">
                <a:srgbClr val="00FF00"/>
              </a:gs>
              <a:gs pos="100000">
                <a:srgbClr val="00FF00">
                  <a:gamma/>
                  <a:shade val="46275"/>
                  <a:invGamma/>
                </a:srgbClr>
              </a:gs>
            </a:gsLst>
            <a:lin ang="5400000" scaled="1"/>
          </a:gradFill>
          <a:ln w="952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5740" name="Group 204"/>
          <p:cNvGrpSpPr>
            <a:grpSpLocks/>
          </p:cNvGrpSpPr>
          <p:nvPr/>
        </p:nvGrpSpPr>
        <p:grpSpPr bwMode="auto">
          <a:xfrm>
            <a:off x="395288" y="3130550"/>
            <a:ext cx="1665287" cy="884238"/>
            <a:chOff x="247" y="1976"/>
            <a:chExt cx="1049" cy="557"/>
          </a:xfrm>
        </p:grpSpPr>
        <p:sp>
          <p:nvSpPr>
            <p:cNvPr id="65725" name="Oval 189"/>
            <p:cNvSpPr>
              <a:spLocks noChangeArrowheads="1"/>
            </p:cNvSpPr>
            <p:nvPr/>
          </p:nvSpPr>
          <p:spPr bwMode="auto">
            <a:xfrm>
              <a:off x="247" y="2472"/>
              <a:ext cx="60" cy="61"/>
            </a:xfrm>
            <a:prstGeom prst="ellipse">
              <a:avLst/>
            </a:prstGeom>
            <a:gradFill rotWithShape="0">
              <a:gsLst>
                <a:gs pos="0">
                  <a:srgbClr val="00FF00"/>
                </a:gs>
                <a:gs pos="100000">
                  <a:srgbClr val="00FF00">
                    <a:gamma/>
                    <a:shade val="63529"/>
                    <a:invGamma/>
                  </a:srgbClr>
                </a:gs>
              </a:gsLst>
              <a:lin ang="5400000" scaled="1"/>
            </a:gradFill>
            <a:ln w="317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26" name="Oval 190"/>
            <p:cNvSpPr>
              <a:spLocks noChangeArrowheads="1"/>
            </p:cNvSpPr>
            <p:nvPr/>
          </p:nvSpPr>
          <p:spPr bwMode="auto">
            <a:xfrm>
              <a:off x="527" y="2208"/>
              <a:ext cx="60" cy="61"/>
            </a:xfrm>
            <a:prstGeom prst="ellipse">
              <a:avLst/>
            </a:prstGeom>
            <a:gradFill rotWithShape="0">
              <a:gsLst>
                <a:gs pos="0">
                  <a:srgbClr val="00FF00"/>
                </a:gs>
                <a:gs pos="100000">
                  <a:srgbClr val="00FF00">
                    <a:gamma/>
                    <a:shade val="63529"/>
                    <a:invGamma/>
                  </a:srgbClr>
                </a:gs>
              </a:gsLst>
              <a:lin ang="5400000" scaled="1"/>
            </a:gradFill>
            <a:ln w="317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27" name="Oval 191"/>
            <p:cNvSpPr>
              <a:spLocks noChangeArrowheads="1"/>
            </p:cNvSpPr>
            <p:nvPr/>
          </p:nvSpPr>
          <p:spPr bwMode="auto">
            <a:xfrm>
              <a:off x="738" y="2450"/>
              <a:ext cx="61" cy="60"/>
            </a:xfrm>
            <a:prstGeom prst="ellipse">
              <a:avLst/>
            </a:prstGeom>
            <a:gradFill rotWithShape="0">
              <a:gsLst>
                <a:gs pos="0">
                  <a:srgbClr val="00FF00"/>
                </a:gs>
                <a:gs pos="100000">
                  <a:srgbClr val="00FF00">
                    <a:gamma/>
                    <a:shade val="63529"/>
                    <a:invGamma/>
                  </a:srgbClr>
                </a:gs>
              </a:gsLst>
              <a:lin ang="5400000" scaled="1"/>
            </a:gradFill>
            <a:ln w="317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28" name="Oval 192"/>
            <p:cNvSpPr>
              <a:spLocks noChangeArrowheads="1"/>
            </p:cNvSpPr>
            <p:nvPr/>
          </p:nvSpPr>
          <p:spPr bwMode="auto">
            <a:xfrm>
              <a:off x="648" y="2329"/>
              <a:ext cx="60" cy="61"/>
            </a:xfrm>
            <a:prstGeom prst="ellipse">
              <a:avLst/>
            </a:prstGeom>
            <a:gradFill rotWithShape="0">
              <a:gsLst>
                <a:gs pos="0">
                  <a:srgbClr val="00FF00"/>
                </a:gs>
                <a:gs pos="100000">
                  <a:srgbClr val="00FF00">
                    <a:gamma/>
                    <a:shade val="63529"/>
                    <a:invGamma/>
                  </a:srgbClr>
                </a:gs>
              </a:gsLst>
              <a:lin ang="5400000" scaled="1"/>
            </a:gradFill>
            <a:ln w="317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29" name="Oval 193"/>
            <p:cNvSpPr>
              <a:spLocks noChangeArrowheads="1"/>
            </p:cNvSpPr>
            <p:nvPr/>
          </p:nvSpPr>
          <p:spPr bwMode="auto">
            <a:xfrm>
              <a:off x="851" y="2340"/>
              <a:ext cx="61" cy="60"/>
            </a:xfrm>
            <a:prstGeom prst="ellipse">
              <a:avLst/>
            </a:prstGeom>
            <a:gradFill rotWithShape="0">
              <a:gsLst>
                <a:gs pos="0">
                  <a:srgbClr val="00FF00"/>
                </a:gs>
                <a:gs pos="100000">
                  <a:srgbClr val="00FF00">
                    <a:gamma/>
                    <a:shade val="63529"/>
                    <a:invGamma/>
                  </a:srgbClr>
                </a:gs>
              </a:gsLst>
              <a:lin ang="5400000" scaled="1"/>
            </a:gradFill>
            <a:ln w="317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30" name="Oval 194"/>
            <p:cNvSpPr>
              <a:spLocks noChangeArrowheads="1"/>
            </p:cNvSpPr>
            <p:nvPr/>
          </p:nvSpPr>
          <p:spPr bwMode="auto">
            <a:xfrm>
              <a:off x="995" y="2448"/>
              <a:ext cx="61" cy="60"/>
            </a:xfrm>
            <a:prstGeom prst="ellipse">
              <a:avLst/>
            </a:prstGeom>
            <a:gradFill rotWithShape="0">
              <a:gsLst>
                <a:gs pos="0">
                  <a:srgbClr val="00FF00"/>
                </a:gs>
                <a:gs pos="100000">
                  <a:srgbClr val="00FF00">
                    <a:gamma/>
                    <a:shade val="63529"/>
                    <a:invGamma/>
                  </a:srgbClr>
                </a:gs>
              </a:gsLst>
              <a:lin ang="5400000" scaled="1"/>
            </a:gradFill>
            <a:ln w="317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31" name="Oval 195"/>
            <p:cNvSpPr>
              <a:spLocks noChangeArrowheads="1"/>
            </p:cNvSpPr>
            <p:nvPr/>
          </p:nvSpPr>
          <p:spPr bwMode="auto">
            <a:xfrm>
              <a:off x="624" y="2100"/>
              <a:ext cx="61" cy="60"/>
            </a:xfrm>
            <a:prstGeom prst="ellipse">
              <a:avLst/>
            </a:prstGeom>
            <a:gradFill rotWithShape="0">
              <a:gsLst>
                <a:gs pos="0">
                  <a:srgbClr val="00FF00"/>
                </a:gs>
                <a:gs pos="100000">
                  <a:srgbClr val="00FF00">
                    <a:gamma/>
                    <a:shade val="63529"/>
                    <a:invGamma/>
                  </a:srgbClr>
                </a:gs>
              </a:gsLst>
              <a:lin ang="5400000" scaled="1"/>
            </a:gradFill>
            <a:ln w="317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32" name="Oval 196"/>
            <p:cNvSpPr>
              <a:spLocks noChangeArrowheads="1"/>
            </p:cNvSpPr>
            <p:nvPr/>
          </p:nvSpPr>
          <p:spPr bwMode="auto">
            <a:xfrm>
              <a:off x="736" y="2208"/>
              <a:ext cx="61" cy="60"/>
            </a:xfrm>
            <a:prstGeom prst="ellipse">
              <a:avLst/>
            </a:prstGeom>
            <a:gradFill rotWithShape="0">
              <a:gsLst>
                <a:gs pos="0">
                  <a:srgbClr val="00FF00"/>
                </a:gs>
                <a:gs pos="100000">
                  <a:srgbClr val="00FF00">
                    <a:gamma/>
                    <a:shade val="63529"/>
                    <a:invGamma/>
                  </a:srgbClr>
                </a:gs>
              </a:gsLst>
              <a:lin ang="5400000" scaled="1"/>
            </a:gradFill>
            <a:ln w="317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33" name="Oval 197"/>
            <p:cNvSpPr>
              <a:spLocks noChangeArrowheads="1"/>
            </p:cNvSpPr>
            <p:nvPr/>
          </p:nvSpPr>
          <p:spPr bwMode="auto">
            <a:xfrm>
              <a:off x="851" y="2092"/>
              <a:ext cx="61" cy="60"/>
            </a:xfrm>
            <a:prstGeom prst="ellipse">
              <a:avLst/>
            </a:prstGeom>
            <a:gradFill rotWithShape="0">
              <a:gsLst>
                <a:gs pos="0">
                  <a:srgbClr val="00FF00"/>
                </a:gs>
                <a:gs pos="100000">
                  <a:srgbClr val="00FF00">
                    <a:gamma/>
                    <a:shade val="63529"/>
                    <a:invGamma/>
                  </a:srgbClr>
                </a:gs>
              </a:gsLst>
              <a:lin ang="5400000" scaled="1"/>
            </a:gradFill>
            <a:ln w="317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34" name="Oval 198"/>
            <p:cNvSpPr>
              <a:spLocks noChangeArrowheads="1"/>
            </p:cNvSpPr>
            <p:nvPr/>
          </p:nvSpPr>
          <p:spPr bwMode="auto">
            <a:xfrm>
              <a:off x="987" y="2208"/>
              <a:ext cx="61" cy="60"/>
            </a:xfrm>
            <a:prstGeom prst="ellipse">
              <a:avLst/>
            </a:prstGeom>
            <a:gradFill rotWithShape="0">
              <a:gsLst>
                <a:gs pos="0">
                  <a:srgbClr val="00FF00"/>
                </a:gs>
                <a:gs pos="100000">
                  <a:srgbClr val="00FF00">
                    <a:gamma/>
                    <a:shade val="63529"/>
                    <a:invGamma/>
                  </a:srgbClr>
                </a:gs>
              </a:gsLst>
              <a:lin ang="5400000" scaled="1"/>
            </a:gradFill>
            <a:ln w="317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35" name="Oval 199"/>
            <p:cNvSpPr>
              <a:spLocks noChangeArrowheads="1"/>
            </p:cNvSpPr>
            <p:nvPr/>
          </p:nvSpPr>
          <p:spPr bwMode="auto">
            <a:xfrm>
              <a:off x="1099" y="2320"/>
              <a:ext cx="61" cy="60"/>
            </a:xfrm>
            <a:prstGeom prst="ellipse">
              <a:avLst/>
            </a:prstGeom>
            <a:gradFill rotWithShape="0">
              <a:gsLst>
                <a:gs pos="0">
                  <a:srgbClr val="00FF00"/>
                </a:gs>
                <a:gs pos="100000">
                  <a:srgbClr val="00FF00">
                    <a:gamma/>
                    <a:shade val="63529"/>
                    <a:invGamma/>
                  </a:srgbClr>
                </a:gs>
              </a:gsLst>
              <a:lin ang="5400000" scaled="1"/>
            </a:gradFill>
            <a:ln w="317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36" name="Oval 200"/>
            <p:cNvSpPr>
              <a:spLocks noChangeArrowheads="1"/>
            </p:cNvSpPr>
            <p:nvPr/>
          </p:nvSpPr>
          <p:spPr bwMode="auto">
            <a:xfrm>
              <a:off x="1235" y="2436"/>
              <a:ext cx="61" cy="60"/>
            </a:xfrm>
            <a:prstGeom prst="ellipse">
              <a:avLst/>
            </a:prstGeom>
            <a:gradFill rotWithShape="0">
              <a:gsLst>
                <a:gs pos="0">
                  <a:srgbClr val="00FF00"/>
                </a:gs>
                <a:gs pos="100000">
                  <a:srgbClr val="00FF00">
                    <a:gamma/>
                    <a:shade val="63529"/>
                    <a:invGamma/>
                  </a:srgbClr>
                </a:gs>
              </a:gsLst>
              <a:lin ang="5400000" scaled="1"/>
            </a:gradFill>
            <a:ln w="317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37" name="Oval 201"/>
            <p:cNvSpPr>
              <a:spLocks noChangeArrowheads="1"/>
            </p:cNvSpPr>
            <p:nvPr/>
          </p:nvSpPr>
          <p:spPr bwMode="auto">
            <a:xfrm>
              <a:off x="752" y="1976"/>
              <a:ext cx="61" cy="60"/>
            </a:xfrm>
            <a:prstGeom prst="ellipse">
              <a:avLst/>
            </a:prstGeom>
            <a:gradFill rotWithShape="0">
              <a:gsLst>
                <a:gs pos="0">
                  <a:srgbClr val="00FF00"/>
                </a:gs>
                <a:gs pos="100000">
                  <a:srgbClr val="00FF00">
                    <a:gamma/>
                    <a:shade val="63529"/>
                    <a:invGamma/>
                  </a:srgbClr>
                </a:gs>
              </a:gsLst>
              <a:lin ang="5400000" scaled="1"/>
            </a:gradFill>
            <a:ln w="317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38" name="Oval 202"/>
            <p:cNvSpPr>
              <a:spLocks noChangeArrowheads="1"/>
            </p:cNvSpPr>
            <p:nvPr/>
          </p:nvSpPr>
          <p:spPr bwMode="auto">
            <a:xfrm>
              <a:off x="406" y="2329"/>
              <a:ext cx="60" cy="61"/>
            </a:xfrm>
            <a:prstGeom prst="ellipse">
              <a:avLst/>
            </a:prstGeom>
            <a:gradFill rotWithShape="0">
              <a:gsLst>
                <a:gs pos="0">
                  <a:srgbClr val="00FF00"/>
                </a:gs>
                <a:gs pos="100000">
                  <a:srgbClr val="00FF00">
                    <a:gamma/>
                    <a:shade val="63529"/>
                    <a:invGamma/>
                  </a:srgbClr>
                </a:gs>
              </a:gsLst>
              <a:lin ang="5400000" scaled="1"/>
            </a:gradFill>
            <a:ln w="317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739" name="Oval 203"/>
            <p:cNvSpPr>
              <a:spLocks noChangeArrowheads="1"/>
            </p:cNvSpPr>
            <p:nvPr/>
          </p:nvSpPr>
          <p:spPr bwMode="auto">
            <a:xfrm>
              <a:off x="497" y="2450"/>
              <a:ext cx="60" cy="60"/>
            </a:xfrm>
            <a:prstGeom prst="ellipse">
              <a:avLst/>
            </a:prstGeom>
            <a:gradFill rotWithShape="0">
              <a:gsLst>
                <a:gs pos="0">
                  <a:srgbClr val="00FF00"/>
                </a:gs>
                <a:gs pos="100000">
                  <a:srgbClr val="00FF00">
                    <a:gamma/>
                    <a:shade val="63529"/>
                    <a:invGamma/>
                  </a:srgbClr>
                </a:gs>
              </a:gsLst>
              <a:lin ang="5400000" scaled="1"/>
            </a:gradFill>
            <a:ln w="317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57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050"/>
          <p:cNvSpPr>
            <a:spLocks noGrp="1" noChangeArrowheads="1"/>
          </p:cNvSpPr>
          <p:nvPr>
            <p:ph type="title"/>
          </p:nvPr>
        </p:nvSpPr>
        <p:spPr>
          <a:xfrm>
            <a:off x="1219200" y="304800"/>
            <a:ext cx="8001000" cy="685800"/>
          </a:xfrm>
        </p:spPr>
        <p:txBody>
          <a:bodyPr/>
          <a:lstStyle/>
          <a:p>
            <a:r>
              <a:rPr lang="en-US"/>
              <a:t>Choosing points for Local Signal Fitting</a:t>
            </a:r>
          </a:p>
        </p:txBody>
      </p:sp>
      <p:sp>
        <p:nvSpPr>
          <p:cNvPr id="199713" name="Rectangle 2081"/>
          <p:cNvSpPr>
            <a:spLocks noGrp="1" noChangeArrowheads="1"/>
          </p:cNvSpPr>
          <p:nvPr>
            <p:ph type="body" idx="1"/>
          </p:nvPr>
        </p:nvSpPr>
        <p:spPr>
          <a:xfrm>
            <a:off x="533400" y="1295400"/>
            <a:ext cx="8382000" cy="1039813"/>
          </a:xfrm>
          <a:noFill/>
          <a:ln/>
        </p:spPr>
        <p:txBody>
          <a:bodyPr/>
          <a:lstStyle/>
          <a:p>
            <a:r>
              <a:rPr lang="en-US"/>
              <a:t>During local signal fitting in numerical computation of H.</a:t>
            </a:r>
          </a:p>
          <a:p>
            <a:r>
              <a:rPr lang="en-US"/>
              <a:t>How do we choose (s,t) coordinates for local signal fitting?</a:t>
            </a:r>
          </a:p>
          <a:p>
            <a:pPr>
              <a:buFont typeface="Wingdings" pitchFamily="2" charset="2"/>
              <a:buNone/>
            </a:pPr>
            <a:endParaRPr lang="en-US"/>
          </a:p>
        </p:txBody>
      </p:sp>
      <p:sp>
        <p:nvSpPr>
          <p:cNvPr id="199685" name="Rectangle 2053"/>
          <p:cNvSpPr>
            <a:spLocks noChangeArrowheads="1"/>
          </p:cNvSpPr>
          <p:nvPr/>
        </p:nvSpPr>
        <p:spPr bwMode="auto">
          <a:xfrm>
            <a:off x="2438400" y="2514600"/>
            <a:ext cx="3589338"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a:lnSpc>
                <a:spcPct val="90000"/>
              </a:lnSpc>
              <a:spcBef>
                <a:spcPct val="20000"/>
              </a:spcBef>
              <a:buClr>
                <a:schemeClr val="folHlink"/>
              </a:buClr>
              <a:buSzPct val="130000"/>
              <a:buFont typeface="Wingdings" pitchFamily="2" charset="2"/>
              <a:buNone/>
            </a:pPr>
            <a:r>
              <a:rPr lang="en-US">
                <a:solidFill>
                  <a:schemeClr val="hlink"/>
                </a:solidFill>
              </a:rPr>
              <a:t>Canonical parameterization</a:t>
            </a:r>
          </a:p>
        </p:txBody>
      </p:sp>
      <p:grpSp>
        <p:nvGrpSpPr>
          <p:cNvPr id="199833" name="Group 2201"/>
          <p:cNvGrpSpPr>
            <a:grpSpLocks/>
          </p:cNvGrpSpPr>
          <p:nvPr/>
        </p:nvGrpSpPr>
        <p:grpSpPr bwMode="auto">
          <a:xfrm>
            <a:off x="3043238" y="2940050"/>
            <a:ext cx="2984500" cy="2998788"/>
            <a:chOff x="1917" y="1852"/>
            <a:chExt cx="1880" cy="1889"/>
          </a:xfrm>
        </p:grpSpPr>
        <p:sp>
          <p:nvSpPr>
            <p:cNvPr id="199778" name="AutoShape 2146"/>
            <p:cNvSpPr>
              <a:spLocks noChangeArrowheads="1"/>
            </p:cNvSpPr>
            <p:nvPr/>
          </p:nvSpPr>
          <p:spPr bwMode="auto">
            <a:xfrm>
              <a:off x="2091" y="2102"/>
              <a:ext cx="1359" cy="1359"/>
            </a:xfrm>
            <a:prstGeom prst="rtTriangle">
              <a:avLst/>
            </a:prstGeom>
            <a:gradFill rotWithShape="0">
              <a:gsLst>
                <a:gs pos="0">
                  <a:schemeClr val="hlink"/>
                </a:gs>
                <a:gs pos="100000">
                  <a:schemeClr val="hlink">
                    <a:gamma/>
                    <a:tint val="60784"/>
                    <a:invGamma/>
                  </a:schemeClr>
                </a:gs>
              </a:gsLst>
              <a:lin ang="540000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79" name="AutoShape 2147"/>
            <p:cNvSpPr>
              <a:spLocks noChangeArrowheads="1"/>
            </p:cNvSpPr>
            <p:nvPr/>
          </p:nvSpPr>
          <p:spPr bwMode="auto">
            <a:xfrm flipH="1" flipV="1">
              <a:off x="2093" y="2775"/>
              <a:ext cx="670" cy="670"/>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81" name="AutoShape 2149"/>
            <p:cNvSpPr>
              <a:spLocks noChangeArrowheads="1"/>
            </p:cNvSpPr>
            <p:nvPr/>
          </p:nvSpPr>
          <p:spPr bwMode="auto">
            <a:xfrm rot="5400000" flipH="1">
              <a:off x="2429" y="2789"/>
              <a:ext cx="332" cy="332"/>
            </a:xfrm>
            <a:prstGeom prst="rtTriangle">
              <a:avLst/>
            </a:prstGeom>
            <a:gradFill rotWithShape="0">
              <a:gsLst>
                <a:gs pos="0">
                  <a:schemeClr val="hlink"/>
                </a:gs>
                <a:gs pos="50000">
                  <a:schemeClr val="hlink">
                    <a:gamma/>
                    <a:tint val="6980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82" name="AutoShape 2150"/>
            <p:cNvSpPr>
              <a:spLocks noChangeArrowheads="1"/>
            </p:cNvSpPr>
            <p:nvPr/>
          </p:nvSpPr>
          <p:spPr bwMode="auto">
            <a:xfrm flipH="1" flipV="1">
              <a:off x="2097" y="3131"/>
              <a:ext cx="322" cy="326"/>
            </a:xfrm>
            <a:prstGeom prst="rtTriangle">
              <a:avLst/>
            </a:prstGeom>
            <a:gradFill rotWithShape="0">
              <a:gsLst>
                <a:gs pos="0">
                  <a:schemeClr val="hlink"/>
                </a:gs>
                <a:gs pos="50000">
                  <a:schemeClr val="hlink">
                    <a:gamma/>
                    <a:tint val="6980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83" name="AutoShape 2151"/>
            <p:cNvSpPr>
              <a:spLocks noChangeArrowheads="1"/>
            </p:cNvSpPr>
            <p:nvPr/>
          </p:nvSpPr>
          <p:spPr bwMode="auto">
            <a:xfrm flipH="1" flipV="1">
              <a:off x="2088" y="2441"/>
              <a:ext cx="332" cy="332"/>
            </a:xfrm>
            <a:prstGeom prst="rtTriangle">
              <a:avLst/>
            </a:prstGeom>
            <a:gradFill rotWithShape="0">
              <a:gsLst>
                <a:gs pos="0">
                  <a:schemeClr val="hlink"/>
                </a:gs>
                <a:gs pos="50000">
                  <a:schemeClr val="hlink">
                    <a:gamma/>
                    <a:tint val="6980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84" name="AutoShape 2152"/>
            <p:cNvSpPr>
              <a:spLocks noChangeArrowheads="1"/>
            </p:cNvSpPr>
            <p:nvPr/>
          </p:nvSpPr>
          <p:spPr bwMode="auto">
            <a:xfrm flipH="1" flipV="1">
              <a:off x="2772" y="3125"/>
              <a:ext cx="332" cy="332"/>
            </a:xfrm>
            <a:prstGeom prst="rtTriangle">
              <a:avLst/>
            </a:prstGeom>
            <a:gradFill rotWithShape="0">
              <a:gsLst>
                <a:gs pos="0">
                  <a:schemeClr val="hlink"/>
                </a:gs>
                <a:gs pos="50000">
                  <a:schemeClr val="hlink">
                    <a:gamma/>
                    <a:tint val="6980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86" name="AutoShape 2154"/>
            <p:cNvSpPr>
              <a:spLocks noChangeArrowheads="1"/>
            </p:cNvSpPr>
            <p:nvPr/>
          </p:nvSpPr>
          <p:spPr bwMode="auto">
            <a:xfrm>
              <a:off x="2265" y="2441"/>
              <a:ext cx="155" cy="160"/>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87" name="AutoShape 2155"/>
            <p:cNvSpPr>
              <a:spLocks noChangeArrowheads="1"/>
            </p:cNvSpPr>
            <p:nvPr/>
          </p:nvSpPr>
          <p:spPr bwMode="auto">
            <a:xfrm flipH="1" flipV="1">
              <a:off x="2420" y="2603"/>
              <a:ext cx="168" cy="168"/>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88" name="AutoShape 2156"/>
            <p:cNvSpPr>
              <a:spLocks noChangeArrowheads="1"/>
            </p:cNvSpPr>
            <p:nvPr/>
          </p:nvSpPr>
          <p:spPr bwMode="auto">
            <a:xfrm flipH="1" flipV="1">
              <a:off x="2768" y="2962"/>
              <a:ext cx="168" cy="169"/>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89" name="AutoShape 2157"/>
            <p:cNvSpPr>
              <a:spLocks noChangeArrowheads="1"/>
            </p:cNvSpPr>
            <p:nvPr/>
          </p:nvSpPr>
          <p:spPr bwMode="auto">
            <a:xfrm>
              <a:off x="2598" y="2784"/>
              <a:ext cx="155" cy="161"/>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90" name="AutoShape 2158"/>
            <p:cNvSpPr>
              <a:spLocks noChangeArrowheads="1"/>
            </p:cNvSpPr>
            <p:nvPr/>
          </p:nvSpPr>
          <p:spPr bwMode="auto">
            <a:xfrm>
              <a:off x="2941" y="3127"/>
              <a:ext cx="154" cy="161"/>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91" name="AutoShape 2159"/>
            <p:cNvSpPr>
              <a:spLocks noChangeArrowheads="1"/>
            </p:cNvSpPr>
            <p:nvPr/>
          </p:nvSpPr>
          <p:spPr bwMode="auto">
            <a:xfrm flipH="1" flipV="1">
              <a:off x="3096" y="3291"/>
              <a:ext cx="169" cy="169"/>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92" name="AutoShape 2160"/>
            <p:cNvSpPr>
              <a:spLocks noChangeArrowheads="1"/>
            </p:cNvSpPr>
            <p:nvPr/>
          </p:nvSpPr>
          <p:spPr bwMode="auto">
            <a:xfrm flipH="1" flipV="1">
              <a:off x="2088" y="2271"/>
              <a:ext cx="169" cy="174"/>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93" name="AutoShape 2161"/>
            <p:cNvSpPr>
              <a:spLocks noChangeArrowheads="1"/>
            </p:cNvSpPr>
            <p:nvPr/>
          </p:nvSpPr>
          <p:spPr bwMode="auto">
            <a:xfrm flipH="1" flipV="1">
              <a:off x="2097" y="2608"/>
              <a:ext cx="168" cy="169"/>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94" name="AutoShape 2162"/>
            <p:cNvSpPr>
              <a:spLocks noChangeArrowheads="1"/>
            </p:cNvSpPr>
            <p:nvPr/>
          </p:nvSpPr>
          <p:spPr bwMode="auto">
            <a:xfrm flipH="1" flipV="1">
              <a:off x="2437" y="2949"/>
              <a:ext cx="169" cy="169"/>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95" name="AutoShape 2163"/>
            <p:cNvSpPr>
              <a:spLocks noChangeArrowheads="1"/>
            </p:cNvSpPr>
            <p:nvPr/>
          </p:nvSpPr>
          <p:spPr bwMode="auto">
            <a:xfrm>
              <a:off x="2598" y="3128"/>
              <a:ext cx="155" cy="160"/>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96" name="AutoShape 2164"/>
            <p:cNvSpPr>
              <a:spLocks noChangeArrowheads="1"/>
            </p:cNvSpPr>
            <p:nvPr/>
          </p:nvSpPr>
          <p:spPr bwMode="auto">
            <a:xfrm flipH="1" flipV="1">
              <a:off x="2766" y="3293"/>
              <a:ext cx="169" cy="168"/>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97" name="AutoShape 2165"/>
            <p:cNvSpPr>
              <a:spLocks noChangeArrowheads="1"/>
            </p:cNvSpPr>
            <p:nvPr/>
          </p:nvSpPr>
          <p:spPr bwMode="auto">
            <a:xfrm>
              <a:off x="2265" y="2780"/>
              <a:ext cx="155" cy="161"/>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98" name="AutoShape 2166"/>
            <p:cNvSpPr>
              <a:spLocks noChangeArrowheads="1"/>
            </p:cNvSpPr>
            <p:nvPr/>
          </p:nvSpPr>
          <p:spPr bwMode="auto">
            <a:xfrm>
              <a:off x="2256" y="3126"/>
              <a:ext cx="155" cy="161"/>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99" name="AutoShape 2167"/>
            <p:cNvSpPr>
              <a:spLocks noChangeArrowheads="1"/>
            </p:cNvSpPr>
            <p:nvPr/>
          </p:nvSpPr>
          <p:spPr bwMode="auto">
            <a:xfrm flipH="1" flipV="1">
              <a:off x="2431" y="3288"/>
              <a:ext cx="171" cy="172"/>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802" name="Text Box 2170"/>
            <p:cNvSpPr txBox="1">
              <a:spLocks noChangeArrowheads="1"/>
            </p:cNvSpPr>
            <p:nvPr/>
          </p:nvSpPr>
          <p:spPr bwMode="auto">
            <a:xfrm>
              <a:off x="1925" y="3491"/>
              <a:ext cx="49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(0,0)</a:t>
              </a:r>
            </a:p>
          </p:txBody>
        </p:sp>
        <p:sp>
          <p:nvSpPr>
            <p:cNvPr id="199803" name="Text Box 2171"/>
            <p:cNvSpPr txBox="1">
              <a:spLocks noChangeArrowheads="1"/>
            </p:cNvSpPr>
            <p:nvPr/>
          </p:nvSpPr>
          <p:spPr bwMode="auto">
            <a:xfrm>
              <a:off x="3303" y="3473"/>
              <a:ext cx="49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(1,0)</a:t>
              </a:r>
            </a:p>
          </p:txBody>
        </p:sp>
        <p:sp>
          <p:nvSpPr>
            <p:cNvPr id="199804" name="Text Box 2172"/>
            <p:cNvSpPr txBox="1">
              <a:spLocks noChangeArrowheads="1"/>
            </p:cNvSpPr>
            <p:nvPr/>
          </p:nvSpPr>
          <p:spPr bwMode="auto">
            <a:xfrm>
              <a:off x="1917" y="1852"/>
              <a:ext cx="49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(0,1)</a:t>
              </a:r>
            </a:p>
          </p:txBody>
        </p:sp>
        <p:sp>
          <p:nvSpPr>
            <p:cNvPr id="199817" name="AutoShape 2185"/>
            <p:cNvSpPr>
              <a:spLocks noChangeArrowheads="1"/>
            </p:cNvSpPr>
            <p:nvPr/>
          </p:nvSpPr>
          <p:spPr bwMode="auto">
            <a:xfrm flipH="1" flipV="1">
              <a:off x="2093" y="2949"/>
              <a:ext cx="168" cy="169"/>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818" name="AutoShape 2186"/>
            <p:cNvSpPr>
              <a:spLocks noChangeArrowheads="1"/>
            </p:cNvSpPr>
            <p:nvPr/>
          </p:nvSpPr>
          <p:spPr bwMode="auto">
            <a:xfrm flipH="1" flipV="1">
              <a:off x="2097" y="3285"/>
              <a:ext cx="156" cy="169"/>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99808" name="AutoShape 2176"/>
          <p:cNvSpPr>
            <a:spLocks noChangeArrowheads="1"/>
          </p:cNvSpPr>
          <p:nvPr/>
        </p:nvSpPr>
        <p:spPr bwMode="auto">
          <a:xfrm>
            <a:off x="5195888" y="5210175"/>
            <a:ext cx="214312" cy="247650"/>
          </a:xfrm>
          <a:prstGeom prst="rtTriangle">
            <a:avLst/>
          </a:prstGeom>
          <a:gradFill rotWithShape="0">
            <a:gsLst>
              <a:gs pos="0">
                <a:srgbClr val="00FF00">
                  <a:gamma/>
                  <a:shade val="60784"/>
                  <a:invGamma/>
                </a:srgbClr>
              </a:gs>
              <a:gs pos="50000">
                <a:srgbClr val="00FF00"/>
              </a:gs>
              <a:gs pos="100000">
                <a:srgbClr val="00FF00">
                  <a:gamma/>
                  <a:shade val="60784"/>
                  <a:invGamma/>
                </a:srgbClr>
              </a:gs>
            </a:gsLst>
            <a:lin ang="5400000" scaled="1"/>
          </a:gradFill>
          <a:ln w="952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99828" name="Group 2196"/>
          <p:cNvGrpSpPr>
            <a:grpSpLocks/>
          </p:cNvGrpSpPr>
          <p:nvPr/>
        </p:nvGrpSpPr>
        <p:grpSpPr bwMode="auto">
          <a:xfrm>
            <a:off x="4343400" y="4356100"/>
            <a:ext cx="1130300" cy="1158875"/>
            <a:chOff x="2723" y="2744"/>
            <a:chExt cx="712" cy="730"/>
          </a:xfrm>
        </p:grpSpPr>
        <p:sp>
          <p:nvSpPr>
            <p:cNvPr id="199768" name="Oval 2136"/>
            <p:cNvSpPr>
              <a:spLocks noChangeArrowheads="1"/>
            </p:cNvSpPr>
            <p:nvPr/>
          </p:nvSpPr>
          <p:spPr bwMode="auto">
            <a:xfrm rot="-8100000">
              <a:off x="3375" y="3409"/>
              <a:ext cx="60" cy="61"/>
            </a:xfrm>
            <a:prstGeom prst="ellipse">
              <a:avLst/>
            </a:prstGeom>
            <a:gradFill rotWithShape="0">
              <a:gsLst>
                <a:gs pos="0">
                  <a:srgbClr val="00FF00">
                    <a:gamma/>
                    <a:shade val="54510"/>
                    <a:invGamma/>
                  </a:srgbClr>
                </a:gs>
                <a:gs pos="50000">
                  <a:srgbClr val="00FF00"/>
                </a:gs>
                <a:gs pos="100000">
                  <a:srgbClr val="00FF00">
                    <a:gamma/>
                    <a:shade val="54510"/>
                    <a:invGamma/>
                  </a:srgbClr>
                </a:gs>
              </a:gsLst>
              <a:lin ang="5400000" scaled="1"/>
            </a:gradFill>
            <a:ln w="317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69" name="Oval 2137"/>
            <p:cNvSpPr>
              <a:spLocks noChangeArrowheads="1"/>
            </p:cNvSpPr>
            <p:nvPr/>
          </p:nvSpPr>
          <p:spPr bwMode="auto">
            <a:xfrm rot="-8100000">
              <a:off x="3234" y="3412"/>
              <a:ext cx="60" cy="61"/>
            </a:xfrm>
            <a:prstGeom prst="ellipse">
              <a:avLst/>
            </a:prstGeom>
            <a:gradFill rotWithShape="0">
              <a:gsLst>
                <a:gs pos="0">
                  <a:srgbClr val="00FF00">
                    <a:gamma/>
                    <a:shade val="54510"/>
                    <a:invGamma/>
                  </a:srgbClr>
                </a:gs>
                <a:gs pos="50000">
                  <a:srgbClr val="00FF00"/>
                </a:gs>
                <a:gs pos="100000">
                  <a:srgbClr val="00FF00">
                    <a:gamma/>
                    <a:shade val="54510"/>
                    <a:invGamma/>
                  </a:srgbClr>
                </a:gs>
              </a:gsLst>
              <a:lin ang="5400000" scaled="1"/>
            </a:gradFill>
            <a:ln w="317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70" name="Oval 2138"/>
            <p:cNvSpPr>
              <a:spLocks noChangeArrowheads="1"/>
            </p:cNvSpPr>
            <p:nvPr/>
          </p:nvSpPr>
          <p:spPr bwMode="auto">
            <a:xfrm rot="-8100000">
              <a:off x="3234" y="3261"/>
              <a:ext cx="60" cy="60"/>
            </a:xfrm>
            <a:prstGeom prst="ellipse">
              <a:avLst/>
            </a:prstGeom>
            <a:gradFill rotWithShape="0">
              <a:gsLst>
                <a:gs pos="0">
                  <a:srgbClr val="00FF00">
                    <a:gamma/>
                    <a:shade val="54510"/>
                    <a:invGamma/>
                  </a:srgbClr>
                </a:gs>
                <a:gs pos="50000">
                  <a:srgbClr val="00FF00"/>
                </a:gs>
                <a:gs pos="100000">
                  <a:srgbClr val="00FF00">
                    <a:gamma/>
                    <a:shade val="54510"/>
                    <a:invGamma/>
                  </a:srgbClr>
                </a:gs>
              </a:gsLst>
              <a:lin ang="5400000" scaled="1"/>
            </a:gradFill>
            <a:ln w="317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71" name="Oval 2139"/>
            <p:cNvSpPr>
              <a:spLocks noChangeArrowheads="1"/>
            </p:cNvSpPr>
            <p:nvPr/>
          </p:nvSpPr>
          <p:spPr bwMode="auto">
            <a:xfrm rot="-8100000">
              <a:off x="3075" y="3409"/>
              <a:ext cx="60" cy="61"/>
            </a:xfrm>
            <a:prstGeom prst="ellipse">
              <a:avLst/>
            </a:prstGeom>
            <a:gradFill rotWithShape="0">
              <a:gsLst>
                <a:gs pos="0">
                  <a:srgbClr val="00FF00">
                    <a:gamma/>
                    <a:shade val="54510"/>
                    <a:invGamma/>
                  </a:srgbClr>
                </a:gs>
                <a:gs pos="50000">
                  <a:srgbClr val="00FF00"/>
                </a:gs>
                <a:gs pos="100000">
                  <a:srgbClr val="00FF00">
                    <a:gamma/>
                    <a:shade val="54510"/>
                    <a:invGamma/>
                  </a:srgbClr>
                </a:gs>
              </a:gsLst>
              <a:lin ang="5400000" scaled="1"/>
            </a:gradFill>
            <a:ln w="317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72" name="Oval 2140"/>
            <p:cNvSpPr>
              <a:spLocks noChangeArrowheads="1"/>
            </p:cNvSpPr>
            <p:nvPr/>
          </p:nvSpPr>
          <p:spPr bwMode="auto">
            <a:xfrm rot="-8100000">
              <a:off x="3068" y="3117"/>
              <a:ext cx="61" cy="60"/>
            </a:xfrm>
            <a:prstGeom prst="ellipse">
              <a:avLst/>
            </a:prstGeom>
            <a:gradFill rotWithShape="0">
              <a:gsLst>
                <a:gs pos="0">
                  <a:srgbClr val="00FF00">
                    <a:gamma/>
                    <a:shade val="54510"/>
                    <a:invGamma/>
                  </a:srgbClr>
                </a:gs>
                <a:gs pos="50000">
                  <a:srgbClr val="00FF00"/>
                </a:gs>
                <a:gs pos="100000">
                  <a:srgbClr val="00FF00">
                    <a:gamma/>
                    <a:shade val="54510"/>
                    <a:invGamma/>
                  </a:srgbClr>
                </a:gs>
              </a:gsLst>
              <a:lin ang="5400000" scaled="1"/>
            </a:gradFill>
            <a:ln w="317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773" name="Oval 2141"/>
            <p:cNvSpPr>
              <a:spLocks noChangeArrowheads="1"/>
            </p:cNvSpPr>
            <p:nvPr/>
          </p:nvSpPr>
          <p:spPr bwMode="auto">
            <a:xfrm rot="-8100000">
              <a:off x="3075" y="3262"/>
              <a:ext cx="60" cy="61"/>
            </a:xfrm>
            <a:prstGeom prst="ellipse">
              <a:avLst/>
            </a:prstGeom>
            <a:gradFill rotWithShape="0">
              <a:gsLst>
                <a:gs pos="0">
                  <a:srgbClr val="00FF00">
                    <a:gamma/>
                    <a:shade val="54510"/>
                    <a:invGamma/>
                  </a:srgbClr>
                </a:gs>
                <a:gs pos="50000">
                  <a:srgbClr val="00FF00"/>
                </a:gs>
                <a:gs pos="100000">
                  <a:srgbClr val="00FF00">
                    <a:gamma/>
                    <a:shade val="54510"/>
                    <a:invGamma/>
                  </a:srgbClr>
                </a:gs>
              </a:gsLst>
              <a:lin ang="5400000" scaled="1"/>
            </a:gradFill>
            <a:ln w="317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819" name="Oval 2187"/>
            <p:cNvSpPr>
              <a:spLocks noChangeArrowheads="1"/>
            </p:cNvSpPr>
            <p:nvPr/>
          </p:nvSpPr>
          <p:spPr bwMode="auto">
            <a:xfrm rot="-8100000">
              <a:off x="2904" y="2946"/>
              <a:ext cx="61" cy="60"/>
            </a:xfrm>
            <a:prstGeom prst="ellipse">
              <a:avLst/>
            </a:prstGeom>
            <a:gradFill rotWithShape="0">
              <a:gsLst>
                <a:gs pos="0">
                  <a:srgbClr val="00FF00">
                    <a:gamma/>
                    <a:shade val="54510"/>
                    <a:invGamma/>
                  </a:srgbClr>
                </a:gs>
                <a:gs pos="50000">
                  <a:srgbClr val="00FF00"/>
                </a:gs>
                <a:gs pos="100000">
                  <a:srgbClr val="00FF00">
                    <a:gamma/>
                    <a:shade val="54510"/>
                    <a:invGamma/>
                  </a:srgbClr>
                </a:gs>
              </a:gsLst>
              <a:lin ang="5400000" scaled="1"/>
            </a:gradFill>
            <a:ln w="317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820" name="Oval 2188"/>
            <p:cNvSpPr>
              <a:spLocks noChangeArrowheads="1"/>
            </p:cNvSpPr>
            <p:nvPr/>
          </p:nvSpPr>
          <p:spPr bwMode="auto">
            <a:xfrm rot="-8100000">
              <a:off x="2910" y="3088"/>
              <a:ext cx="61" cy="60"/>
            </a:xfrm>
            <a:prstGeom prst="ellipse">
              <a:avLst/>
            </a:prstGeom>
            <a:gradFill rotWithShape="0">
              <a:gsLst>
                <a:gs pos="0">
                  <a:srgbClr val="00FF00">
                    <a:gamma/>
                    <a:shade val="54510"/>
                    <a:invGamma/>
                  </a:srgbClr>
                </a:gs>
                <a:gs pos="50000">
                  <a:srgbClr val="00FF00"/>
                </a:gs>
                <a:gs pos="100000">
                  <a:srgbClr val="00FF00">
                    <a:gamma/>
                    <a:shade val="54510"/>
                    <a:invGamma/>
                  </a:srgbClr>
                </a:gs>
              </a:gsLst>
              <a:lin ang="5400000" scaled="1"/>
            </a:gradFill>
            <a:ln w="317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821" name="Oval 2189"/>
            <p:cNvSpPr>
              <a:spLocks noChangeArrowheads="1"/>
            </p:cNvSpPr>
            <p:nvPr/>
          </p:nvSpPr>
          <p:spPr bwMode="auto">
            <a:xfrm rot="-8100000">
              <a:off x="2722" y="3401"/>
              <a:ext cx="61" cy="60"/>
            </a:xfrm>
            <a:prstGeom prst="ellipse">
              <a:avLst/>
            </a:prstGeom>
            <a:gradFill rotWithShape="0">
              <a:gsLst>
                <a:gs pos="0">
                  <a:srgbClr val="00FF00">
                    <a:gamma/>
                    <a:shade val="54510"/>
                    <a:invGamma/>
                  </a:srgbClr>
                </a:gs>
                <a:gs pos="50000">
                  <a:srgbClr val="00FF00"/>
                </a:gs>
                <a:gs pos="100000">
                  <a:srgbClr val="00FF00">
                    <a:gamma/>
                    <a:shade val="54510"/>
                    <a:invGamma/>
                  </a:srgbClr>
                </a:gs>
              </a:gsLst>
              <a:lin ang="5400000" scaled="1"/>
            </a:gradFill>
            <a:ln w="317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822" name="Oval 2190"/>
            <p:cNvSpPr>
              <a:spLocks noChangeArrowheads="1"/>
            </p:cNvSpPr>
            <p:nvPr/>
          </p:nvSpPr>
          <p:spPr bwMode="auto">
            <a:xfrm rot="-8100000">
              <a:off x="2896" y="3274"/>
              <a:ext cx="61" cy="60"/>
            </a:xfrm>
            <a:prstGeom prst="ellipse">
              <a:avLst/>
            </a:prstGeom>
            <a:gradFill rotWithShape="0">
              <a:gsLst>
                <a:gs pos="0">
                  <a:srgbClr val="00FF00">
                    <a:gamma/>
                    <a:shade val="54510"/>
                    <a:invGamma/>
                  </a:srgbClr>
                </a:gs>
                <a:gs pos="50000">
                  <a:srgbClr val="00FF00"/>
                </a:gs>
                <a:gs pos="100000">
                  <a:srgbClr val="00FF00">
                    <a:gamma/>
                    <a:shade val="54510"/>
                    <a:invGamma/>
                  </a:srgbClr>
                </a:gs>
              </a:gsLst>
              <a:lin ang="5400000" scaled="1"/>
            </a:gradFill>
            <a:ln w="317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823" name="Oval 2191"/>
            <p:cNvSpPr>
              <a:spLocks noChangeArrowheads="1"/>
            </p:cNvSpPr>
            <p:nvPr/>
          </p:nvSpPr>
          <p:spPr bwMode="auto">
            <a:xfrm rot="-8100000">
              <a:off x="2896" y="3414"/>
              <a:ext cx="61" cy="60"/>
            </a:xfrm>
            <a:prstGeom prst="ellipse">
              <a:avLst/>
            </a:prstGeom>
            <a:gradFill rotWithShape="0">
              <a:gsLst>
                <a:gs pos="0">
                  <a:srgbClr val="00FF00">
                    <a:gamma/>
                    <a:shade val="54510"/>
                    <a:invGamma/>
                  </a:srgbClr>
                </a:gs>
                <a:gs pos="50000">
                  <a:srgbClr val="00FF00"/>
                </a:gs>
                <a:gs pos="100000">
                  <a:srgbClr val="00FF00">
                    <a:gamma/>
                    <a:shade val="54510"/>
                    <a:invGamma/>
                  </a:srgbClr>
                </a:gs>
              </a:gsLst>
              <a:lin ang="5400000" scaled="1"/>
            </a:gradFill>
            <a:ln w="317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824" name="Oval 2192"/>
            <p:cNvSpPr>
              <a:spLocks noChangeArrowheads="1"/>
            </p:cNvSpPr>
            <p:nvPr/>
          </p:nvSpPr>
          <p:spPr bwMode="auto">
            <a:xfrm rot="-8100000">
              <a:off x="2735" y="3255"/>
              <a:ext cx="61" cy="60"/>
            </a:xfrm>
            <a:prstGeom prst="ellipse">
              <a:avLst/>
            </a:prstGeom>
            <a:gradFill rotWithShape="0">
              <a:gsLst>
                <a:gs pos="0">
                  <a:srgbClr val="00FF00">
                    <a:gamma/>
                    <a:shade val="54510"/>
                    <a:invGamma/>
                  </a:srgbClr>
                </a:gs>
                <a:gs pos="50000">
                  <a:srgbClr val="00FF00"/>
                </a:gs>
                <a:gs pos="100000">
                  <a:srgbClr val="00FF00">
                    <a:gamma/>
                    <a:shade val="54510"/>
                    <a:invGamma/>
                  </a:srgbClr>
                </a:gs>
              </a:gsLst>
              <a:lin ang="5400000" scaled="1"/>
            </a:gradFill>
            <a:ln w="317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825" name="Oval 2193"/>
            <p:cNvSpPr>
              <a:spLocks noChangeArrowheads="1"/>
            </p:cNvSpPr>
            <p:nvPr/>
          </p:nvSpPr>
          <p:spPr bwMode="auto">
            <a:xfrm rot="-8100000">
              <a:off x="2722" y="3086"/>
              <a:ext cx="61" cy="60"/>
            </a:xfrm>
            <a:prstGeom prst="ellipse">
              <a:avLst/>
            </a:prstGeom>
            <a:gradFill rotWithShape="0">
              <a:gsLst>
                <a:gs pos="0">
                  <a:srgbClr val="00FF00">
                    <a:gamma/>
                    <a:shade val="54510"/>
                    <a:invGamma/>
                  </a:srgbClr>
                </a:gs>
                <a:gs pos="50000">
                  <a:srgbClr val="00FF00"/>
                </a:gs>
                <a:gs pos="100000">
                  <a:srgbClr val="00FF00">
                    <a:gamma/>
                    <a:shade val="54510"/>
                    <a:invGamma/>
                  </a:srgbClr>
                </a:gs>
              </a:gsLst>
              <a:lin ang="5400000" scaled="1"/>
            </a:gradFill>
            <a:ln w="317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826" name="Oval 2194"/>
            <p:cNvSpPr>
              <a:spLocks noChangeArrowheads="1"/>
            </p:cNvSpPr>
            <p:nvPr/>
          </p:nvSpPr>
          <p:spPr bwMode="auto">
            <a:xfrm rot="-8100000">
              <a:off x="2732" y="2915"/>
              <a:ext cx="61" cy="60"/>
            </a:xfrm>
            <a:prstGeom prst="ellipse">
              <a:avLst/>
            </a:prstGeom>
            <a:gradFill rotWithShape="0">
              <a:gsLst>
                <a:gs pos="0">
                  <a:srgbClr val="00FF00">
                    <a:gamma/>
                    <a:shade val="54510"/>
                    <a:invGamma/>
                  </a:srgbClr>
                </a:gs>
                <a:gs pos="50000">
                  <a:srgbClr val="00FF00"/>
                </a:gs>
                <a:gs pos="100000">
                  <a:srgbClr val="00FF00">
                    <a:gamma/>
                    <a:shade val="54510"/>
                    <a:invGamma/>
                  </a:srgbClr>
                </a:gs>
              </a:gsLst>
              <a:lin ang="5400000" scaled="1"/>
            </a:gradFill>
            <a:ln w="317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827" name="Oval 2195"/>
            <p:cNvSpPr>
              <a:spLocks noChangeArrowheads="1"/>
            </p:cNvSpPr>
            <p:nvPr/>
          </p:nvSpPr>
          <p:spPr bwMode="auto">
            <a:xfrm rot="-8100000">
              <a:off x="2732" y="2745"/>
              <a:ext cx="61" cy="60"/>
            </a:xfrm>
            <a:prstGeom prst="ellipse">
              <a:avLst/>
            </a:prstGeom>
            <a:gradFill rotWithShape="0">
              <a:gsLst>
                <a:gs pos="0">
                  <a:srgbClr val="00FF00">
                    <a:gamma/>
                    <a:shade val="54510"/>
                    <a:invGamma/>
                  </a:srgbClr>
                </a:gs>
                <a:gs pos="50000">
                  <a:srgbClr val="00FF00"/>
                </a:gs>
                <a:gs pos="100000">
                  <a:srgbClr val="00FF00">
                    <a:gamma/>
                    <a:shade val="54510"/>
                    <a:invGamma/>
                  </a:srgbClr>
                </a:gs>
              </a:gsLst>
              <a:lin ang="5400000" scaled="1"/>
            </a:gradFill>
            <a:ln w="317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998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65" name="Rectangle 17"/>
          <p:cNvSpPr>
            <a:spLocks noGrp="1" noChangeArrowheads="1"/>
          </p:cNvSpPr>
          <p:nvPr>
            <p:ph type="title"/>
          </p:nvPr>
        </p:nvSpPr>
        <p:spPr>
          <a:xfrm>
            <a:off x="1295400" y="304800"/>
            <a:ext cx="6621463" cy="708025"/>
          </a:xfrm>
        </p:spPr>
        <p:txBody>
          <a:bodyPr/>
          <a:lstStyle/>
          <a:p>
            <a:r>
              <a:rPr lang="en-US"/>
              <a:t>Isometric Flattening</a:t>
            </a:r>
          </a:p>
        </p:txBody>
      </p:sp>
      <p:grpSp>
        <p:nvGrpSpPr>
          <p:cNvPr id="104671" name="Group 223"/>
          <p:cNvGrpSpPr>
            <a:grpSpLocks/>
          </p:cNvGrpSpPr>
          <p:nvPr/>
        </p:nvGrpSpPr>
        <p:grpSpPr bwMode="auto">
          <a:xfrm>
            <a:off x="1066800" y="2286000"/>
            <a:ext cx="7807325" cy="4395788"/>
            <a:chOff x="794" y="1647"/>
            <a:chExt cx="4918" cy="2769"/>
          </a:xfrm>
        </p:grpSpPr>
        <p:grpSp>
          <p:nvGrpSpPr>
            <p:cNvPr id="104670" name="Group 222"/>
            <p:cNvGrpSpPr>
              <a:grpSpLocks/>
            </p:cNvGrpSpPr>
            <p:nvPr/>
          </p:nvGrpSpPr>
          <p:grpSpPr bwMode="auto">
            <a:xfrm>
              <a:off x="794" y="1647"/>
              <a:ext cx="4918" cy="2769"/>
              <a:chOff x="794" y="1647"/>
              <a:chExt cx="4918" cy="2769"/>
            </a:xfrm>
          </p:grpSpPr>
          <p:pic>
            <p:nvPicPr>
              <p:cNvPr id="104466" name="Picture 18" descr="ecathead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Gray">
              <a:xfrm>
                <a:off x="794" y="2378"/>
                <a:ext cx="982" cy="982"/>
              </a:xfrm>
              <a:prstGeom prst="rect">
                <a:avLst/>
              </a:prstGeom>
              <a:solidFill>
                <a:schemeClr val="tx1"/>
              </a:solidFill>
              <a:ln w="12700" algn="ctr">
                <a:solidFill>
                  <a:schemeClr val="tx1"/>
                </a:solidFill>
                <a:miter lim="800000"/>
                <a:headEnd/>
                <a:tailEnd/>
              </a:ln>
              <a:effectLst>
                <a:outerShdw dist="107763" dir="2700000" algn="ctr" rotWithShape="0">
                  <a:schemeClr val="bg2"/>
                </a:outerShdw>
              </a:effectLst>
            </p:spPr>
          </p:pic>
          <p:sp>
            <p:nvSpPr>
              <p:cNvPr id="104598" name="Line 150"/>
              <p:cNvSpPr>
                <a:spLocks noChangeShapeType="1"/>
              </p:cNvSpPr>
              <p:nvPr/>
            </p:nvSpPr>
            <p:spPr bwMode="auto">
              <a:xfrm>
                <a:off x="2263" y="2784"/>
                <a:ext cx="569" cy="0"/>
              </a:xfrm>
              <a:prstGeom prst="line">
                <a:avLst/>
              </a:prstGeom>
              <a:noFill/>
              <a:ln w="571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104668" name="Group 220"/>
              <p:cNvGrpSpPr>
                <a:grpSpLocks/>
              </p:cNvGrpSpPr>
              <p:nvPr/>
            </p:nvGrpSpPr>
            <p:grpSpPr bwMode="auto">
              <a:xfrm>
                <a:off x="3062" y="1647"/>
                <a:ext cx="2650" cy="2769"/>
                <a:chOff x="2870" y="1695"/>
                <a:chExt cx="2650" cy="2769"/>
              </a:xfrm>
            </p:grpSpPr>
            <p:sp>
              <p:nvSpPr>
                <p:cNvPr id="104495" name="AutoShape 47"/>
                <p:cNvSpPr>
                  <a:spLocks noChangeArrowheads="1"/>
                </p:cNvSpPr>
                <p:nvPr/>
              </p:nvSpPr>
              <p:spPr bwMode="auto">
                <a:xfrm rot="4623868">
                  <a:off x="4098" y="2912"/>
                  <a:ext cx="1235" cy="1245"/>
                </a:xfrm>
                <a:prstGeom prst="rtTriangle">
                  <a:avLst/>
                </a:prstGeom>
                <a:gradFill rotWithShape="0">
                  <a:gsLst>
                    <a:gs pos="0">
                      <a:srgbClr val="FFFF00"/>
                    </a:gs>
                    <a:gs pos="100000">
                      <a:srgbClr val="FFFF00">
                        <a:gamma/>
                        <a:shade val="54510"/>
                        <a:invGamma/>
                      </a:srgbClr>
                    </a:gs>
                  </a:gsLst>
                  <a:lin ang="540000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27" name="AutoShape 79"/>
                <p:cNvSpPr>
                  <a:spLocks noChangeArrowheads="1"/>
                </p:cNvSpPr>
                <p:nvPr/>
              </p:nvSpPr>
              <p:spPr bwMode="auto">
                <a:xfrm rot="15381606">
                  <a:off x="4130" y="2894"/>
                  <a:ext cx="1203" cy="1278"/>
                </a:xfrm>
                <a:prstGeom prst="rtTriangle">
                  <a:avLst/>
                </a:prstGeom>
                <a:gradFill rotWithShape="0">
                  <a:gsLst>
                    <a:gs pos="0">
                      <a:schemeClr val="hlink"/>
                    </a:gs>
                    <a:gs pos="100000">
                      <a:schemeClr val="hlink">
                        <a:gamma/>
                        <a:tint val="60784"/>
                        <a:invGamma/>
                      </a:schemeClr>
                    </a:gs>
                  </a:gsLst>
                  <a:lin ang="540000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28" name="AutoShape 80"/>
                <p:cNvSpPr>
                  <a:spLocks noChangeArrowheads="1"/>
                </p:cNvSpPr>
                <p:nvPr/>
              </p:nvSpPr>
              <p:spPr bwMode="auto">
                <a:xfrm rot="15381606" flipH="1" flipV="1">
                  <a:off x="4802" y="3428"/>
                  <a:ext cx="614" cy="614"/>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4529" name="Group 81"/>
                <p:cNvGrpSpPr>
                  <a:grpSpLocks/>
                </p:cNvGrpSpPr>
                <p:nvPr/>
              </p:nvGrpSpPr>
              <p:grpSpPr bwMode="auto">
                <a:xfrm rot="7281606">
                  <a:off x="4523" y="3361"/>
                  <a:ext cx="1189" cy="748"/>
                  <a:chOff x="1632" y="2208"/>
                  <a:chExt cx="2064" cy="1296"/>
                </a:xfrm>
              </p:grpSpPr>
              <p:sp>
                <p:nvSpPr>
                  <p:cNvPr id="104530" name="AutoShape 82"/>
                  <p:cNvSpPr>
                    <a:spLocks noChangeArrowheads="1"/>
                  </p:cNvSpPr>
                  <p:nvPr/>
                </p:nvSpPr>
                <p:spPr bwMode="auto">
                  <a:xfrm rot="13500000" flipH="1">
                    <a:off x="2394" y="2968"/>
                    <a:ext cx="528" cy="528"/>
                  </a:xfrm>
                  <a:prstGeom prst="rtTriangle">
                    <a:avLst/>
                  </a:prstGeom>
                  <a:gradFill rotWithShape="0">
                    <a:gsLst>
                      <a:gs pos="0">
                        <a:schemeClr val="hlink"/>
                      </a:gs>
                      <a:gs pos="50000">
                        <a:schemeClr val="hlink">
                          <a:gamma/>
                          <a:tint val="6980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31" name="AutoShape 83"/>
                  <p:cNvSpPr>
                    <a:spLocks noChangeArrowheads="1"/>
                  </p:cNvSpPr>
                  <p:nvPr/>
                </p:nvSpPr>
                <p:spPr bwMode="auto">
                  <a:xfrm rot="8100000" flipH="1" flipV="1">
                    <a:off x="2400" y="2208"/>
                    <a:ext cx="528" cy="528"/>
                  </a:xfrm>
                  <a:prstGeom prst="rtTriangle">
                    <a:avLst/>
                  </a:prstGeom>
                  <a:gradFill rotWithShape="0">
                    <a:gsLst>
                      <a:gs pos="0">
                        <a:schemeClr val="hlink"/>
                      </a:gs>
                      <a:gs pos="50000">
                        <a:schemeClr val="hlink">
                          <a:gamma/>
                          <a:tint val="6980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32" name="AutoShape 84"/>
                  <p:cNvSpPr>
                    <a:spLocks noChangeArrowheads="1"/>
                  </p:cNvSpPr>
                  <p:nvPr/>
                </p:nvSpPr>
                <p:spPr bwMode="auto">
                  <a:xfrm rot="8100000" flipH="1" flipV="1">
                    <a:off x="3168" y="2976"/>
                    <a:ext cx="528" cy="528"/>
                  </a:xfrm>
                  <a:prstGeom prst="rtTriangle">
                    <a:avLst/>
                  </a:prstGeom>
                  <a:gradFill rotWithShape="0">
                    <a:gsLst>
                      <a:gs pos="0">
                        <a:schemeClr val="hlink"/>
                      </a:gs>
                      <a:gs pos="50000">
                        <a:schemeClr val="hlink">
                          <a:gamma/>
                          <a:tint val="6980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33" name="AutoShape 85"/>
                  <p:cNvSpPr>
                    <a:spLocks noChangeArrowheads="1"/>
                  </p:cNvSpPr>
                  <p:nvPr/>
                </p:nvSpPr>
                <p:spPr bwMode="auto">
                  <a:xfrm rot="8100000" flipH="1" flipV="1">
                    <a:off x="1632" y="2976"/>
                    <a:ext cx="528" cy="528"/>
                  </a:xfrm>
                  <a:prstGeom prst="rtTriangle">
                    <a:avLst/>
                  </a:prstGeom>
                  <a:gradFill rotWithShape="0">
                    <a:gsLst>
                      <a:gs pos="0">
                        <a:schemeClr val="hlink"/>
                      </a:gs>
                      <a:gs pos="50000">
                        <a:schemeClr val="hlink">
                          <a:gamma/>
                          <a:tint val="6980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4534" name="Group 86"/>
                <p:cNvGrpSpPr>
                  <a:grpSpLocks/>
                </p:cNvGrpSpPr>
                <p:nvPr/>
              </p:nvGrpSpPr>
              <p:grpSpPr bwMode="auto">
                <a:xfrm rot="7281606">
                  <a:off x="4382" y="3325"/>
                  <a:ext cx="1466" cy="811"/>
                  <a:chOff x="1440" y="2352"/>
                  <a:chExt cx="2544" cy="1408"/>
                </a:xfrm>
              </p:grpSpPr>
              <p:sp>
                <p:nvSpPr>
                  <p:cNvPr id="104535" name="AutoShape 87"/>
                  <p:cNvSpPr>
                    <a:spLocks noChangeArrowheads="1"/>
                  </p:cNvSpPr>
                  <p:nvPr/>
                </p:nvSpPr>
                <p:spPr bwMode="auto">
                  <a:xfrm rot="8100000">
                    <a:off x="3353" y="3502"/>
                    <a:ext cx="246" cy="255"/>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36" name="AutoShape 88"/>
                  <p:cNvSpPr>
                    <a:spLocks noChangeArrowheads="1"/>
                  </p:cNvSpPr>
                  <p:nvPr/>
                </p:nvSpPr>
                <p:spPr bwMode="auto">
                  <a:xfrm rot="8100000" flipH="1" flipV="1">
                    <a:off x="2976" y="3491"/>
                    <a:ext cx="268" cy="268"/>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37" name="AutoShape 89"/>
                  <p:cNvSpPr>
                    <a:spLocks noChangeArrowheads="1"/>
                  </p:cNvSpPr>
                  <p:nvPr/>
                </p:nvSpPr>
                <p:spPr bwMode="auto">
                  <a:xfrm rot="8100000" flipH="1" flipV="1">
                    <a:off x="2180" y="3476"/>
                    <a:ext cx="268" cy="268"/>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38" name="AutoShape 90"/>
                  <p:cNvSpPr>
                    <a:spLocks noChangeArrowheads="1"/>
                  </p:cNvSpPr>
                  <p:nvPr/>
                </p:nvSpPr>
                <p:spPr bwMode="auto">
                  <a:xfrm rot="8100000">
                    <a:off x="2592" y="3489"/>
                    <a:ext cx="246" cy="255"/>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39" name="AutoShape 91"/>
                  <p:cNvSpPr>
                    <a:spLocks noChangeArrowheads="1"/>
                  </p:cNvSpPr>
                  <p:nvPr/>
                </p:nvSpPr>
                <p:spPr bwMode="auto">
                  <a:xfrm rot="8100000">
                    <a:off x="1824" y="3489"/>
                    <a:ext cx="246" cy="255"/>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40" name="AutoShape 92"/>
                  <p:cNvSpPr>
                    <a:spLocks noChangeArrowheads="1"/>
                  </p:cNvSpPr>
                  <p:nvPr/>
                </p:nvSpPr>
                <p:spPr bwMode="auto">
                  <a:xfrm rot="8100000" flipH="1" flipV="1">
                    <a:off x="1440" y="3476"/>
                    <a:ext cx="268" cy="268"/>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41" name="AutoShape 93"/>
                  <p:cNvSpPr>
                    <a:spLocks noChangeArrowheads="1"/>
                  </p:cNvSpPr>
                  <p:nvPr/>
                </p:nvSpPr>
                <p:spPr bwMode="auto">
                  <a:xfrm rot="8100000" flipH="1" flipV="1">
                    <a:off x="3716" y="3484"/>
                    <a:ext cx="268" cy="276"/>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42" name="AutoShape 94"/>
                  <p:cNvSpPr>
                    <a:spLocks noChangeArrowheads="1"/>
                  </p:cNvSpPr>
                  <p:nvPr/>
                </p:nvSpPr>
                <p:spPr bwMode="auto">
                  <a:xfrm rot="8100000" flipH="1" flipV="1">
                    <a:off x="3332" y="3120"/>
                    <a:ext cx="268" cy="268"/>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43" name="AutoShape 95"/>
                  <p:cNvSpPr>
                    <a:spLocks noChangeArrowheads="1"/>
                  </p:cNvSpPr>
                  <p:nvPr/>
                </p:nvSpPr>
                <p:spPr bwMode="auto">
                  <a:xfrm rot="8100000" flipH="1" flipV="1">
                    <a:off x="2564" y="3120"/>
                    <a:ext cx="268" cy="268"/>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44" name="AutoShape 96"/>
                  <p:cNvSpPr>
                    <a:spLocks noChangeArrowheads="1"/>
                  </p:cNvSpPr>
                  <p:nvPr/>
                </p:nvSpPr>
                <p:spPr bwMode="auto">
                  <a:xfrm rot="8100000">
                    <a:off x="2208" y="3105"/>
                    <a:ext cx="246" cy="255"/>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45" name="AutoShape 97"/>
                  <p:cNvSpPr>
                    <a:spLocks noChangeArrowheads="1"/>
                  </p:cNvSpPr>
                  <p:nvPr/>
                </p:nvSpPr>
                <p:spPr bwMode="auto">
                  <a:xfrm rot="8100000" flipH="1" flipV="1">
                    <a:off x="1796" y="3092"/>
                    <a:ext cx="268" cy="268"/>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46" name="AutoShape 98"/>
                  <p:cNvSpPr>
                    <a:spLocks noChangeArrowheads="1"/>
                  </p:cNvSpPr>
                  <p:nvPr/>
                </p:nvSpPr>
                <p:spPr bwMode="auto">
                  <a:xfrm rot="8100000">
                    <a:off x="2970" y="3120"/>
                    <a:ext cx="246" cy="255"/>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47" name="AutoShape 99"/>
                  <p:cNvSpPr>
                    <a:spLocks noChangeArrowheads="1"/>
                  </p:cNvSpPr>
                  <p:nvPr/>
                </p:nvSpPr>
                <p:spPr bwMode="auto">
                  <a:xfrm rot="8100000">
                    <a:off x="2592" y="2721"/>
                    <a:ext cx="246" cy="255"/>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48" name="AutoShape 100"/>
                  <p:cNvSpPr>
                    <a:spLocks noChangeArrowheads="1"/>
                  </p:cNvSpPr>
                  <p:nvPr/>
                </p:nvSpPr>
                <p:spPr bwMode="auto">
                  <a:xfrm rot="8100000" flipH="1" flipV="1">
                    <a:off x="2187" y="2731"/>
                    <a:ext cx="272" cy="272"/>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49" name="AutoShape 101"/>
                  <p:cNvSpPr>
                    <a:spLocks noChangeArrowheads="1"/>
                  </p:cNvSpPr>
                  <p:nvPr/>
                </p:nvSpPr>
                <p:spPr bwMode="auto">
                  <a:xfrm rot="8100000" flipH="1" flipV="1">
                    <a:off x="2970" y="2720"/>
                    <a:ext cx="277" cy="287"/>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50" name="AutoShape 102"/>
                  <p:cNvSpPr>
                    <a:spLocks noChangeArrowheads="1"/>
                  </p:cNvSpPr>
                  <p:nvPr/>
                </p:nvSpPr>
                <p:spPr bwMode="auto">
                  <a:xfrm rot="8100000" flipH="1" flipV="1">
                    <a:off x="2592" y="2352"/>
                    <a:ext cx="246" cy="246"/>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4496" name="AutoShape 48"/>
                <p:cNvSpPr>
                  <a:spLocks noChangeArrowheads="1"/>
                </p:cNvSpPr>
                <p:nvPr/>
              </p:nvSpPr>
              <p:spPr bwMode="auto">
                <a:xfrm rot="4623868" flipH="1" flipV="1">
                  <a:off x="4040" y="2994"/>
                  <a:ext cx="614" cy="614"/>
                </a:xfrm>
                <a:prstGeom prst="rtTriangle">
                  <a:avLst/>
                </a:prstGeom>
                <a:gradFill rotWithShape="0">
                  <a:gsLst>
                    <a:gs pos="0">
                      <a:srgbClr val="FFFF00"/>
                    </a:gs>
                    <a:gs pos="100000">
                      <a:srgbClr val="FFFF00">
                        <a:gamma/>
                        <a:shade val="54510"/>
                        <a:invGamma/>
                      </a:srgbClr>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4497" name="Group 49"/>
                <p:cNvGrpSpPr>
                  <a:grpSpLocks/>
                </p:cNvGrpSpPr>
                <p:nvPr/>
              </p:nvGrpSpPr>
              <p:grpSpPr bwMode="auto">
                <a:xfrm rot="-3476132">
                  <a:off x="3743" y="2926"/>
                  <a:ext cx="1189" cy="747"/>
                  <a:chOff x="1632" y="2208"/>
                  <a:chExt cx="2064" cy="1296"/>
                </a:xfrm>
              </p:grpSpPr>
              <p:sp>
                <p:nvSpPr>
                  <p:cNvPr id="104498" name="AutoShape 50"/>
                  <p:cNvSpPr>
                    <a:spLocks noChangeArrowheads="1"/>
                  </p:cNvSpPr>
                  <p:nvPr/>
                </p:nvSpPr>
                <p:spPr bwMode="auto">
                  <a:xfrm rot="13500000" flipH="1">
                    <a:off x="2394" y="2968"/>
                    <a:ext cx="528" cy="528"/>
                  </a:xfrm>
                  <a:prstGeom prst="rtTriangle">
                    <a:avLst/>
                  </a:prstGeom>
                  <a:gradFill rotWithShape="0">
                    <a:gsLst>
                      <a:gs pos="0">
                        <a:srgbClr val="FFFF00"/>
                      </a:gs>
                      <a:gs pos="100000">
                        <a:srgbClr val="FFFF00">
                          <a:gamma/>
                          <a:shade val="54510"/>
                          <a:invGamma/>
                        </a:srgbClr>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99" name="AutoShape 51"/>
                  <p:cNvSpPr>
                    <a:spLocks noChangeArrowheads="1"/>
                  </p:cNvSpPr>
                  <p:nvPr/>
                </p:nvSpPr>
                <p:spPr bwMode="auto">
                  <a:xfrm rot="8100000" flipH="1" flipV="1">
                    <a:off x="2400" y="2208"/>
                    <a:ext cx="528" cy="528"/>
                  </a:xfrm>
                  <a:prstGeom prst="rtTriangle">
                    <a:avLst/>
                  </a:prstGeom>
                  <a:gradFill rotWithShape="0">
                    <a:gsLst>
                      <a:gs pos="0">
                        <a:srgbClr val="FFFF00"/>
                      </a:gs>
                      <a:gs pos="100000">
                        <a:srgbClr val="FFFF00">
                          <a:gamma/>
                          <a:shade val="54510"/>
                          <a:invGamma/>
                        </a:srgbClr>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00" name="AutoShape 52"/>
                  <p:cNvSpPr>
                    <a:spLocks noChangeArrowheads="1"/>
                  </p:cNvSpPr>
                  <p:nvPr/>
                </p:nvSpPr>
                <p:spPr bwMode="auto">
                  <a:xfrm rot="8100000" flipH="1" flipV="1">
                    <a:off x="3168" y="2976"/>
                    <a:ext cx="528" cy="528"/>
                  </a:xfrm>
                  <a:prstGeom prst="rtTriangle">
                    <a:avLst/>
                  </a:prstGeom>
                  <a:gradFill rotWithShape="0">
                    <a:gsLst>
                      <a:gs pos="0">
                        <a:srgbClr val="FFFF00"/>
                      </a:gs>
                      <a:gs pos="100000">
                        <a:srgbClr val="FFFF00">
                          <a:gamma/>
                          <a:shade val="54510"/>
                          <a:invGamma/>
                        </a:srgbClr>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01" name="AutoShape 53"/>
                  <p:cNvSpPr>
                    <a:spLocks noChangeArrowheads="1"/>
                  </p:cNvSpPr>
                  <p:nvPr/>
                </p:nvSpPr>
                <p:spPr bwMode="auto">
                  <a:xfrm rot="8100000" flipH="1" flipV="1">
                    <a:off x="1632" y="2976"/>
                    <a:ext cx="528" cy="528"/>
                  </a:xfrm>
                  <a:prstGeom prst="rtTriangle">
                    <a:avLst/>
                  </a:prstGeom>
                  <a:gradFill rotWithShape="0">
                    <a:gsLst>
                      <a:gs pos="0">
                        <a:srgbClr val="FFFF00"/>
                      </a:gs>
                      <a:gs pos="100000">
                        <a:srgbClr val="FFFF00">
                          <a:gamma/>
                          <a:shade val="54510"/>
                          <a:invGamma/>
                        </a:srgbClr>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4502" name="Group 54"/>
                <p:cNvGrpSpPr>
                  <a:grpSpLocks/>
                </p:cNvGrpSpPr>
                <p:nvPr/>
              </p:nvGrpSpPr>
              <p:grpSpPr bwMode="auto">
                <a:xfrm rot="-3476132">
                  <a:off x="3609" y="2896"/>
                  <a:ext cx="1466" cy="811"/>
                  <a:chOff x="1440" y="2352"/>
                  <a:chExt cx="2544" cy="1408"/>
                </a:xfrm>
              </p:grpSpPr>
              <p:sp>
                <p:nvSpPr>
                  <p:cNvPr id="104503" name="AutoShape 55"/>
                  <p:cNvSpPr>
                    <a:spLocks noChangeArrowheads="1"/>
                  </p:cNvSpPr>
                  <p:nvPr/>
                </p:nvSpPr>
                <p:spPr bwMode="auto">
                  <a:xfrm rot="8100000">
                    <a:off x="3353" y="3502"/>
                    <a:ext cx="246" cy="255"/>
                  </a:xfrm>
                  <a:prstGeom prst="rtTriangle">
                    <a:avLst/>
                  </a:prstGeom>
                  <a:gradFill rotWithShape="0">
                    <a:gsLst>
                      <a:gs pos="0">
                        <a:srgbClr val="FFFF00"/>
                      </a:gs>
                      <a:gs pos="100000">
                        <a:srgbClr val="FFFF00">
                          <a:gamma/>
                          <a:shade val="54510"/>
                          <a:invGamma/>
                        </a:srgbClr>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04" name="AutoShape 56"/>
                  <p:cNvSpPr>
                    <a:spLocks noChangeArrowheads="1"/>
                  </p:cNvSpPr>
                  <p:nvPr/>
                </p:nvSpPr>
                <p:spPr bwMode="auto">
                  <a:xfrm rot="8100000" flipH="1" flipV="1">
                    <a:off x="2976" y="3491"/>
                    <a:ext cx="268" cy="268"/>
                  </a:xfrm>
                  <a:prstGeom prst="rtTriangle">
                    <a:avLst/>
                  </a:prstGeom>
                  <a:gradFill rotWithShape="0">
                    <a:gsLst>
                      <a:gs pos="0">
                        <a:srgbClr val="FFFF00"/>
                      </a:gs>
                      <a:gs pos="100000">
                        <a:srgbClr val="FFFF00">
                          <a:gamma/>
                          <a:shade val="54510"/>
                          <a:invGamma/>
                        </a:srgbClr>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05" name="AutoShape 57"/>
                  <p:cNvSpPr>
                    <a:spLocks noChangeArrowheads="1"/>
                  </p:cNvSpPr>
                  <p:nvPr/>
                </p:nvSpPr>
                <p:spPr bwMode="auto">
                  <a:xfrm rot="8100000" flipH="1" flipV="1">
                    <a:off x="2180" y="3476"/>
                    <a:ext cx="268" cy="268"/>
                  </a:xfrm>
                  <a:prstGeom prst="rtTriangle">
                    <a:avLst/>
                  </a:prstGeom>
                  <a:gradFill rotWithShape="0">
                    <a:gsLst>
                      <a:gs pos="0">
                        <a:srgbClr val="FFFF00"/>
                      </a:gs>
                      <a:gs pos="100000">
                        <a:srgbClr val="FFFF00">
                          <a:gamma/>
                          <a:shade val="54510"/>
                          <a:invGamma/>
                        </a:srgbClr>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06" name="AutoShape 58"/>
                  <p:cNvSpPr>
                    <a:spLocks noChangeArrowheads="1"/>
                  </p:cNvSpPr>
                  <p:nvPr/>
                </p:nvSpPr>
                <p:spPr bwMode="auto">
                  <a:xfrm rot="8100000">
                    <a:off x="2592" y="3489"/>
                    <a:ext cx="246" cy="255"/>
                  </a:xfrm>
                  <a:prstGeom prst="rtTriangle">
                    <a:avLst/>
                  </a:prstGeom>
                  <a:gradFill rotWithShape="0">
                    <a:gsLst>
                      <a:gs pos="0">
                        <a:srgbClr val="FFFF00"/>
                      </a:gs>
                      <a:gs pos="100000">
                        <a:srgbClr val="FFFF00">
                          <a:gamma/>
                          <a:shade val="54510"/>
                          <a:invGamma/>
                        </a:srgbClr>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07" name="AutoShape 59"/>
                  <p:cNvSpPr>
                    <a:spLocks noChangeArrowheads="1"/>
                  </p:cNvSpPr>
                  <p:nvPr/>
                </p:nvSpPr>
                <p:spPr bwMode="auto">
                  <a:xfrm rot="8100000">
                    <a:off x="1824" y="3489"/>
                    <a:ext cx="246" cy="255"/>
                  </a:xfrm>
                  <a:prstGeom prst="rtTriangle">
                    <a:avLst/>
                  </a:prstGeom>
                  <a:gradFill rotWithShape="0">
                    <a:gsLst>
                      <a:gs pos="0">
                        <a:srgbClr val="FFFF00"/>
                      </a:gs>
                      <a:gs pos="100000">
                        <a:srgbClr val="FFFF00">
                          <a:gamma/>
                          <a:shade val="54510"/>
                          <a:invGamma/>
                        </a:srgbClr>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08" name="AutoShape 60"/>
                  <p:cNvSpPr>
                    <a:spLocks noChangeArrowheads="1"/>
                  </p:cNvSpPr>
                  <p:nvPr/>
                </p:nvSpPr>
                <p:spPr bwMode="auto">
                  <a:xfrm rot="8100000" flipH="1" flipV="1">
                    <a:off x="1440" y="3476"/>
                    <a:ext cx="268" cy="268"/>
                  </a:xfrm>
                  <a:prstGeom prst="rtTriangle">
                    <a:avLst/>
                  </a:prstGeom>
                  <a:gradFill rotWithShape="0">
                    <a:gsLst>
                      <a:gs pos="0">
                        <a:srgbClr val="FFFF00"/>
                      </a:gs>
                      <a:gs pos="100000">
                        <a:srgbClr val="FFFF00">
                          <a:gamma/>
                          <a:shade val="54510"/>
                          <a:invGamma/>
                        </a:srgbClr>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09" name="AutoShape 61"/>
                  <p:cNvSpPr>
                    <a:spLocks noChangeArrowheads="1"/>
                  </p:cNvSpPr>
                  <p:nvPr/>
                </p:nvSpPr>
                <p:spPr bwMode="auto">
                  <a:xfrm rot="8100000" flipH="1" flipV="1">
                    <a:off x="3716" y="3484"/>
                    <a:ext cx="268" cy="276"/>
                  </a:xfrm>
                  <a:prstGeom prst="rtTriangle">
                    <a:avLst/>
                  </a:prstGeom>
                  <a:gradFill rotWithShape="0">
                    <a:gsLst>
                      <a:gs pos="0">
                        <a:srgbClr val="FFFF00"/>
                      </a:gs>
                      <a:gs pos="100000">
                        <a:srgbClr val="FFFF00">
                          <a:gamma/>
                          <a:shade val="54510"/>
                          <a:invGamma/>
                        </a:srgbClr>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10" name="AutoShape 62"/>
                  <p:cNvSpPr>
                    <a:spLocks noChangeArrowheads="1"/>
                  </p:cNvSpPr>
                  <p:nvPr/>
                </p:nvSpPr>
                <p:spPr bwMode="auto">
                  <a:xfrm rot="8100000" flipH="1" flipV="1">
                    <a:off x="3332" y="3120"/>
                    <a:ext cx="268" cy="268"/>
                  </a:xfrm>
                  <a:prstGeom prst="rtTriangle">
                    <a:avLst/>
                  </a:prstGeom>
                  <a:gradFill rotWithShape="0">
                    <a:gsLst>
                      <a:gs pos="0">
                        <a:srgbClr val="FFFF00"/>
                      </a:gs>
                      <a:gs pos="100000">
                        <a:srgbClr val="FFFF00">
                          <a:gamma/>
                          <a:shade val="54510"/>
                          <a:invGamma/>
                        </a:srgbClr>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11" name="AutoShape 63"/>
                  <p:cNvSpPr>
                    <a:spLocks noChangeArrowheads="1"/>
                  </p:cNvSpPr>
                  <p:nvPr/>
                </p:nvSpPr>
                <p:spPr bwMode="auto">
                  <a:xfrm rot="8100000" flipH="1" flipV="1">
                    <a:off x="2564" y="3120"/>
                    <a:ext cx="268" cy="268"/>
                  </a:xfrm>
                  <a:prstGeom prst="rtTriangle">
                    <a:avLst/>
                  </a:prstGeom>
                  <a:gradFill rotWithShape="0">
                    <a:gsLst>
                      <a:gs pos="0">
                        <a:srgbClr val="FFFF00"/>
                      </a:gs>
                      <a:gs pos="100000">
                        <a:srgbClr val="FFFF00">
                          <a:gamma/>
                          <a:shade val="54510"/>
                          <a:invGamma/>
                        </a:srgbClr>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12" name="AutoShape 64"/>
                  <p:cNvSpPr>
                    <a:spLocks noChangeArrowheads="1"/>
                  </p:cNvSpPr>
                  <p:nvPr/>
                </p:nvSpPr>
                <p:spPr bwMode="auto">
                  <a:xfrm rot="8100000">
                    <a:off x="2208" y="3105"/>
                    <a:ext cx="246" cy="255"/>
                  </a:xfrm>
                  <a:prstGeom prst="rtTriangle">
                    <a:avLst/>
                  </a:prstGeom>
                  <a:gradFill rotWithShape="0">
                    <a:gsLst>
                      <a:gs pos="0">
                        <a:srgbClr val="FFFF00"/>
                      </a:gs>
                      <a:gs pos="100000">
                        <a:srgbClr val="FFFF00">
                          <a:gamma/>
                          <a:shade val="54510"/>
                          <a:invGamma/>
                        </a:srgbClr>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13" name="AutoShape 65"/>
                  <p:cNvSpPr>
                    <a:spLocks noChangeArrowheads="1"/>
                  </p:cNvSpPr>
                  <p:nvPr/>
                </p:nvSpPr>
                <p:spPr bwMode="auto">
                  <a:xfrm rot="8100000" flipH="1" flipV="1">
                    <a:off x="1796" y="3092"/>
                    <a:ext cx="268" cy="268"/>
                  </a:xfrm>
                  <a:prstGeom prst="rtTriangle">
                    <a:avLst/>
                  </a:prstGeom>
                  <a:gradFill rotWithShape="0">
                    <a:gsLst>
                      <a:gs pos="0">
                        <a:srgbClr val="FFFF00"/>
                      </a:gs>
                      <a:gs pos="100000">
                        <a:srgbClr val="FFFF00">
                          <a:gamma/>
                          <a:shade val="54510"/>
                          <a:invGamma/>
                        </a:srgbClr>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14" name="AutoShape 66"/>
                  <p:cNvSpPr>
                    <a:spLocks noChangeArrowheads="1"/>
                  </p:cNvSpPr>
                  <p:nvPr/>
                </p:nvSpPr>
                <p:spPr bwMode="auto">
                  <a:xfrm rot="8100000">
                    <a:off x="2970" y="3120"/>
                    <a:ext cx="246" cy="255"/>
                  </a:xfrm>
                  <a:prstGeom prst="rtTriangle">
                    <a:avLst/>
                  </a:prstGeom>
                  <a:gradFill rotWithShape="0">
                    <a:gsLst>
                      <a:gs pos="0">
                        <a:srgbClr val="FFFF00"/>
                      </a:gs>
                      <a:gs pos="100000">
                        <a:srgbClr val="FFFF00">
                          <a:gamma/>
                          <a:shade val="54510"/>
                          <a:invGamma/>
                        </a:srgbClr>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15" name="AutoShape 67"/>
                  <p:cNvSpPr>
                    <a:spLocks noChangeArrowheads="1"/>
                  </p:cNvSpPr>
                  <p:nvPr/>
                </p:nvSpPr>
                <p:spPr bwMode="auto">
                  <a:xfrm rot="8100000">
                    <a:off x="2592" y="2721"/>
                    <a:ext cx="246" cy="255"/>
                  </a:xfrm>
                  <a:prstGeom prst="rtTriangle">
                    <a:avLst/>
                  </a:prstGeom>
                  <a:gradFill rotWithShape="0">
                    <a:gsLst>
                      <a:gs pos="0">
                        <a:srgbClr val="FFFF00"/>
                      </a:gs>
                      <a:gs pos="100000">
                        <a:srgbClr val="FFFF00">
                          <a:gamma/>
                          <a:shade val="54510"/>
                          <a:invGamma/>
                        </a:srgbClr>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16" name="AutoShape 68"/>
                  <p:cNvSpPr>
                    <a:spLocks noChangeArrowheads="1"/>
                  </p:cNvSpPr>
                  <p:nvPr/>
                </p:nvSpPr>
                <p:spPr bwMode="auto">
                  <a:xfrm rot="8100000" flipH="1" flipV="1">
                    <a:off x="2187" y="2731"/>
                    <a:ext cx="272" cy="272"/>
                  </a:xfrm>
                  <a:prstGeom prst="rtTriangle">
                    <a:avLst/>
                  </a:prstGeom>
                  <a:gradFill rotWithShape="0">
                    <a:gsLst>
                      <a:gs pos="0">
                        <a:srgbClr val="FFFF00"/>
                      </a:gs>
                      <a:gs pos="100000">
                        <a:srgbClr val="FFFF00">
                          <a:gamma/>
                          <a:shade val="54510"/>
                          <a:invGamma/>
                        </a:srgbClr>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17" name="AutoShape 69"/>
                  <p:cNvSpPr>
                    <a:spLocks noChangeArrowheads="1"/>
                  </p:cNvSpPr>
                  <p:nvPr/>
                </p:nvSpPr>
                <p:spPr bwMode="auto">
                  <a:xfrm rot="8100000" flipH="1" flipV="1">
                    <a:off x="2970" y="2720"/>
                    <a:ext cx="277" cy="287"/>
                  </a:xfrm>
                  <a:prstGeom prst="rtTriangle">
                    <a:avLst/>
                  </a:prstGeom>
                  <a:gradFill rotWithShape="0">
                    <a:gsLst>
                      <a:gs pos="0">
                        <a:srgbClr val="FFFF00"/>
                      </a:gs>
                      <a:gs pos="100000">
                        <a:srgbClr val="FFFF00">
                          <a:gamma/>
                          <a:shade val="54510"/>
                          <a:invGamma/>
                        </a:srgbClr>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18" name="AutoShape 70"/>
                  <p:cNvSpPr>
                    <a:spLocks noChangeArrowheads="1"/>
                  </p:cNvSpPr>
                  <p:nvPr/>
                </p:nvSpPr>
                <p:spPr bwMode="auto">
                  <a:xfrm rot="8100000" flipH="1" flipV="1">
                    <a:off x="2592" y="2352"/>
                    <a:ext cx="246" cy="246"/>
                  </a:xfrm>
                  <a:prstGeom prst="rtTriangle">
                    <a:avLst/>
                  </a:prstGeom>
                  <a:gradFill rotWithShape="0">
                    <a:gsLst>
                      <a:gs pos="0">
                        <a:srgbClr val="FFFF00"/>
                      </a:gs>
                      <a:gs pos="100000">
                        <a:srgbClr val="FFFF00">
                          <a:gamma/>
                          <a:shade val="54510"/>
                          <a:invGamma/>
                        </a:srgbClr>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4483" name="Line 35"/>
                <p:cNvSpPr>
                  <a:spLocks noChangeShapeType="1"/>
                </p:cNvSpPr>
                <p:nvPr/>
              </p:nvSpPr>
              <p:spPr bwMode="auto">
                <a:xfrm>
                  <a:off x="2980" y="3353"/>
                  <a:ext cx="352" cy="1"/>
                </a:xfrm>
                <a:prstGeom prst="line">
                  <a:avLst/>
                </a:prstGeom>
                <a:noFill/>
                <a:ln w="571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4558" name="AutoShape 110"/>
                <p:cNvSpPr>
                  <a:spLocks noChangeArrowheads="1"/>
                </p:cNvSpPr>
                <p:nvPr/>
              </p:nvSpPr>
              <p:spPr bwMode="auto">
                <a:xfrm rot="10104004">
                  <a:off x="2870" y="3182"/>
                  <a:ext cx="1245" cy="1233"/>
                </a:xfrm>
                <a:prstGeom prst="rtTriangle">
                  <a:avLst/>
                </a:prstGeom>
                <a:gradFill rotWithShape="0">
                  <a:gsLst>
                    <a:gs pos="0">
                      <a:schemeClr val="hlink"/>
                    </a:gs>
                    <a:gs pos="100000">
                      <a:schemeClr val="hlink">
                        <a:gamma/>
                        <a:tint val="60784"/>
                        <a:invGamma/>
                      </a:schemeClr>
                    </a:gs>
                  </a:gsLst>
                  <a:lin ang="540000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59" name="AutoShape 111"/>
                <p:cNvSpPr>
                  <a:spLocks noChangeArrowheads="1"/>
                </p:cNvSpPr>
                <p:nvPr/>
              </p:nvSpPr>
              <p:spPr bwMode="auto">
                <a:xfrm rot="10104004" flipH="1" flipV="1">
                  <a:off x="3426" y="3125"/>
                  <a:ext cx="613" cy="613"/>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4560" name="Group 112"/>
                <p:cNvGrpSpPr>
                  <a:grpSpLocks/>
                </p:cNvGrpSpPr>
                <p:nvPr/>
              </p:nvGrpSpPr>
              <p:grpSpPr bwMode="auto">
                <a:xfrm rot="2004004">
                  <a:off x="3138" y="3049"/>
                  <a:ext cx="1190" cy="747"/>
                  <a:chOff x="1632" y="2208"/>
                  <a:chExt cx="2064" cy="1296"/>
                </a:xfrm>
              </p:grpSpPr>
              <p:sp>
                <p:nvSpPr>
                  <p:cNvPr id="104561" name="AutoShape 113"/>
                  <p:cNvSpPr>
                    <a:spLocks noChangeArrowheads="1"/>
                  </p:cNvSpPr>
                  <p:nvPr/>
                </p:nvSpPr>
                <p:spPr bwMode="auto">
                  <a:xfrm rot="13500000" flipH="1">
                    <a:off x="2394" y="2968"/>
                    <a:ext cx="528" cy="528"/>
                  </a:xfrm>
                  <a:prstGeom prst="rtTriangle">
                    <a:avLst/>
                  </a:prstGeom>
                  <a:gradFill rotWithShape="0">
                    <a:gsLst>
                      <a:gs pos="0">
                        <a:schemeClr val="hlink"/>
                      </a:gs>
                      <a:gs pos="50000">
                        <a:schemeClr val="hlink">
                          <a:gamma/>
                          <a:tint val="6980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62" name="AutoShape 114"/>
                  <p:cNvSpPr>
                    <a:spLocks noChangeArrowheads="1"/>
                  </p:cNvSpPr>
                  <p:nvPr/>
                </p:nvSpPr>
                <p:spPr bwMode="auto">
                  <a:xfrm rot="8100000" flipH="1" flipV="1">
                    <a:off x="2400" y="2208"/>
                    <a:ext cx="528" cy="528"/>
                  </a:xfrm>
                  <a:prstGeom prst="rtTriangle">
                    <a:avLst/>
                  </a:prstGeom>
                  <a:gradFill rotWithShape="0">
                    <a:gsLst>
                      <a:gs pos="0">
                        <a:schemeClr val="hlink"/>
                      </a:gs>
                      <a:gs pos="50000">
                        <a:schemeClr val="hlink">
                          <a:gamma/>
                          <a:tint val="6980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63" name="AutoShape 115"/>
                  <p:cNvSpPr>
                    <a:spLocks noChangeArrowheads="1"/>
                  </p:cNvSpPr>
                  <p:nvPr/>
                </p:nvSpPr>
                <p:spPr bwMode="auto">
                  <a:xfrm rot="8100000" flipH="1" flipV="1">
                    <a:off x="3168" y="2976"/>
                    <a:ext cx="528" cy="528"/>
                  </a:xfrm>
                  <a:prstGeom prst="rtTriangle">
                    <a:avLst/>
                  </a:prstGeom>
                  <a:gradFill rotWithShape="0">
                    <a:gsLst>
                      <a:gs pos="0">
                        <a:schemeClr val="hlink"/>
                      </a:gs>
                      <a:gs pos="50000">
                        <a:schemeClr val="hlink">
                          <a:gamma/>
                          <a:tint val="6980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64" name="AutoShape 116"/>
                  <p:cNvSpPr>
                    <a:spLocks noChangeArrowheads="1"/>
                  </p:cNvSpPr>
                  <p:nvPr/>
                </p:nvSpPr>
                <p:spPr bwMode="auto">
                  <a:xfrm rot="8100000" flipH="1" flipV="1">
                    <a:off x="1632" y="2976"/>
                    <a:ext cx="528" cy="528"/>
                  </a:xfrm>
                  <a:prstGeom prst="rtTriangle">
                    <a:avLst/>
                  </a:prstGeom>
                  <a:gradFill rotWithShape="0">
                    <a:gsLst>
                      <a:gs pos="0">
                        <a:schemeClr val="hlink"/>
                      </a:gs>
                      <a:gs pos="50000">
                        <a:schemeClr val="hlink">
                          <a:gamma/>
                          <a:tint val="6980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4566" name="AutoShape 118"/>
                <p:cNvSpPr>
                  <a:spLocks noChangeArrowheads="1"/>
                </p:cNvSpPr>
                <p:nvPr/>
              </p:nvSpPr>
              <p:spPr bwMode="auto">
                <a:xfrm rot="10104004">
                  <a:off x="3844" y="3871"/>
                  <a:ext cx="142" cy="147"/>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67" name="AutoShape 119"/>
                <p:cNvSpPr>
                  <a:spLocks noChangeArrowheads="1"/>
                </p:cNvSpPr>
                <p:nvPr/>
              </p:nvSpPr>
              <p:spPr bwMode="auto">
                <a:xfrm rot="10104004" flipH="1" flipV="1">
                  <a:off x="3664" y="3748"/>
                  <a:ext cx="154" cy="154"/>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68" name="AutoShape 120"/>
                <p:cNvSpPr>
                  <a:spLocks noChangeArrowheads="1"/>
                </p:cNvSpPr>
                <p:nvPr/>
              </p:nvSpPr>
              <p:spPr bwMode="auto">
                <a:xfrm rot="10104004" flipH="1" flipV="1">
                  <a:off x="3285" y="3488"/>
                  <a:ext cx="154" cy="155"/>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69" name="AutoShape 121"/>
                <p:cNvSpPr>
                  <a:spLocks noChangeArrowheads="1"/>
                </p:cNvSpPr>
                <p:nvPr/>
              </p:nvSpPr>
              <p:spPr bwMode="auto">
                <a:xfrm rot="10104004">
                  <a:off x="3482" y="3622"/>
                  <a:ext cx="142" cy="148"/>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70" name="AutoShape 122"/>
                <p:cNvSpPr>
                  <a:spLocks noChangeArrowheads="1"/>
                </p:cNvSpPr>
                <p:nvPr/>
              </p:nvSpPr>
              <p:spPr bwMode="auto">
                <a:xfrm rot="10104004">
                  <a:off x="3113" y="3379"/>
                  <a:ext cx="141" cy="147"/>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71" name="AutoShape 123"/>
                <p:cNvSpPr>
                  <a:spLocks noChangeArrowheads="1"/>
                </p:cNvSpPr>
                <p:nvPr/>
              </p:nvSpPr>
              <p:spPr bwMode="auto">
                <a:xfrm rot="10104004" flipH="1" flipV="1">
                  <a:off x="2929" y="3254"/>
                  <a:ext cx="155" cy="155"/>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72" name="AutoShape 124"/>
                <p:cNvSpPr>
                  <a:spLocks noChangeArrowheads="1"/>
                </p:cNvSpPr>
                <p:nvPr/>
              </p:nvSpPr>
              <p:spPr bwMode="auto">
                <a:xfrm rot="10104004" flipH="1" flipV="1">
                  <a:off x="4020" y="3979"/>
                  <a:ext cx="155" cy="160"/>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73" name="AutoShape 125"/>
                <p:cNvSpPr>
                  <a:spLocks noChangeArrowheads="1"/>
                </p:cNvSpPr>
                <p:nvPr/>
              </p:nvSpPr>
              <p:spPr bwMode="auto">
                <a:xfrm rot="10104004" flipH="1" flipV="1">
                  <a:off x="3952" y="3683"/>
                  <a:ext cx="154" cy="154"/>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74" name="AutoShape 126"/>
                <p:cNvSpPr>
                  <a:spLocks noChangeArrowheads="1"/>
                </p:cNvSpPr>
                <p:nvPr/>
              </p:nvSpPr>
              <p:spPr bwMode="auto">
                <a:xfrm rot="10104004" flipH="1" flipV="1">
                  <a:off x="3582" y="3439"/>
                  <a:ext cx="155" cy="155"/>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75" name="AutoShape 127"/>
                <p:cNvSpPr>
                  <a:spLocks noChangeArrowheads="1"/>
                </p:cNvSpPr>
                <p:nvPr/>
              </p:nvSpPr>
              <p:spPr bwMode="auto">
                <a:xfrm rot="10104004">
                  <a:off x="3419" y="3316"/>
                  <a:ext cx="142" cy="147"/>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76" name="AutoShape 128"/>
                <p:cNvSpPr>
                  <a:spLocks noChangeArrowheads="1"/>
                </p:cNvSpPr>
                <p:nvPr/>
              </p:nvSpPr>
              <p:spPr bwMode="auto">
                <a:xfrm rot="10104004" flipH="1" flipV="1">
                  <a:off x="3226" y="3217"/>
                  <a:ext cx="155" cy="119"/>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77" name="AutoShape 129"/>
                <p:cNvSpPr>
                  <a:spLocks noChangeArrowheads="1"/>
                </p:cNvSpPr>
                <p:nvPr/>
              </p:nvSpPr>
              <p:spPr bwMode="auto">
                <a:xfrm rot="10104004">
                  <a:off x="3781" y="3565"/>
                  <a:ext cx="142" cy="148"/>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78" name="AutoShape 130"/>
                <p:cNvSpPr>
                  <a:spLocks noChangeArrowheads="1"/>
                </p:cNvSpPr>
                <p:nvPr/>
              </p:nvSpPr>
              <p:spPr bwMode="auto">
                <a:xfrm rot="10104004">
                  <a:off x="3726" y="3253"/>
                  <a:ext cx="142" cy="148"/>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79" name="AutoShape 131"/>
                <p:cNvSpPr>
                  <a:spLocks noChangeArrowheads="1"/>
                </p:cNvSpPr>
                <p:nvPr/>
              </p:nvSpPr>
              <p:spPr bwMode="auto">
                <a:xfrm rot="10104004" flipH="1" flipV="1">
                  <a:off x="3524" y="3132"/>
                  <a:ext cx="156" cy="158"/>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80" name="AutoShape 132"/>
                <p:cNvSpPr>
                  <a:spLocks noChangeArrowheads="1"/>
                </p:cNvSpPr>
                <p:nvPr/>
              </p:nvSpPr>
              <p:spPr bwMode="auto">
                <a:xfrm rot="10104004" flipH="1" flipV="1">
                  <a:off x="3902" y="3377"/>
                  <a:ext cx="159" cy="165"/>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81" name="AutoShape 133"/>
                <p:cNvSpPr>
                  <a:spLocks noChangeArrowheads="1"/>
                </p:cNvSpPr>
                <p:nvPr/>
              </p:nvSpPr>
              <p:spPr bwMode="auto">
                <a:xfrm rot="10104004" flipH="1" flipV="1">
                  <a:off x="3844" y="3076"/>
                  <a:ext cx="142" cy="142"/>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4639" name="Group 191"/>
                <p:cNvGrpSpPr>
                  <a:grpSpLocks/>
                </p:cNvGrpSpPr>
                <p:nvPr/>
              </p:nvGrpSpPr>
              <p:grpSpPr bwMode="auto">
                <a:xfrm>
                  <a:off x="3634" y="1695"/>
                  <a:ext cx="1453" cy="1359"/>
                  <a:chOff x="3153" y="1296"/>
                  <a:chExt cx="1586" cy="1484"/>
                </a:xfrm>
              </p:grpSpPr>
              <p:sp>
                <p:nvSpPr>
                  <p:cNvPr id="104613" name="Line 165"/>
                  <p:cNvSpPr>
                    <a:spLocks noChangeShapeType="1"/>
                  </p:cNvSpPr>
                  <p:nvPr/>
                </p:nvSpPr>
                <p:spPr bwMode="auto">
                  <a:xfrm rot="10756343">
                    <a:off x="4242" y="2438"/>
                    <a:ext cx="384" cy="1"/>
                  </a:xfrm>
                  <a:prstGeom prst="line">
                    <a:avLst/>
                  </a:prstGeom>
                  <a:noFill/>
                  <a:ln w="571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4614" name="AutoShape 166"/>
                  <p:cNvSpPr>
                    <a:spLocks noChangeArrowheads="1"/>
                  </p:cNvSpPr>
                  <p:nvPr/>
                </p:nvSpPr>
                <p:spPr bwMode="auto">
                  <a:xfrm rot="20860347">
                    <a:off x="3380" y="1296"/>
                    <a:ext cx="1359" cy="1347"/>
                  </a:xfrm>
                  <a:prstGeom prst="rtTriangle">
                    <a:avLst/>
                  </a:prstGeom>
                  <a:gradFill rotWithShape="0">
                    <a:gsLst>
                      <a:gs pos="0">
                        <a:schemeClr val="hlink"/>
                      </a:gs>
                      <a:gs pos="100000">
                        <a:schemeClr val="hlink">
                          <a:gamma/>
                          <a:tint val="60784"/>
                          <a:invGamma/>
                        </a:schemeClr>
                      </a:gs>
                    </a:gsLst>
                    <a:lin ang="5400000" scaled="1"/>
                  </a:gra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15" name="AutoShape 167"/>
                  <p:cNvSpPr>
                    <a:spLocks noChangeArrowheads="1"/>
                  </p:cNvSpPr>
                  <p:nvPr/>
                </p:nvSpPr>
                <p:spPr bwMode="auto">
                  <a:xfrm rot="20860347" flipH="1" flipV="1">
                    <a:off x="3469" y="2027"/>
                    <a:ext cx="670" cy="670"/>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4616" name="Group 168"/>
                  <p:cNvGrpSpPr>
                    <a:grpSpLocks/>
                  </p:cNvGrpSpPr>
                  <p:nvPr/>
                </p:nvGrpSpPr>
                <p:grpSpPr bwMode="auto">
                  <a:xfrm rot="12760347">
                    <a:off x="3153" y="1964"/>
                    <a:ext cx="1299" cy="816"/>
                    <a:chOff x="1632" y="2208"/>
                    <a:chExt cx="2064" cy="1296"/>
                  </a:xfrm>
                </p:grpSpPr>
                <p:sp>
                  <p:nvSpPr>
                    <p:cNvPr id="104617" name="AutoShape 169"/>
                    <p:cNvSpPr>
                      <a:spLocks noChangeArrowheads="1"/>
                    </p:cNvSpPr>
                    <p:nvPr/>
                  </p:nvSpPr>
                  <p:spPr bwMode="auto">
                    <a:xfrm rot="13500000" flipH="1">
                      <a:off x="2394" y="2968"/>
                      <a:ext cx="528" cy="528"/>
                    </a:xfrm>
                    <a:prstGeom prst="rtTriangle">
                      <a:avLst/>
                    </a:prstGeom>
                    <a:gradFill rotWithShape="0">
                      <a:gsLst>
                        <a:gs pos="0">
                          <a:schemeClr val="hlink"/>
                        </a:gs>
                        <a:gs pos="50000">
                          <a:schemeClr val="hlink">
                            <a:gamma/>
                            <a:tint val="6980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18" name="AutoShape 170"/>
                    <p:cNvSpPr>
                      <a:spLocks noChangeArrowheads="1"/>
                    </p:cNvSpPr>
                    <p:nvPr/>
                  </p:nvSpPr>
                  <p:spPr bwMode="auto">
                    <a:xfrm rot="8100000" flipH="1" flipV="1">
                      <a:off x="2400" y="2208"/>
                      <a:ext cx="528" cy="528"/>
                    </a:xfrm>
                    <a:prstGeom prst="rtTriangle">
                      <a:avLst/>
                    </a:prstGeom>
                    <a:gradFill rotWithShape="0">
                      <a:gsLst>
                        <a:gs pos="0">
                          <a:schemeClr val="hlink"/>
                        </a:gs>
                        <a:gs pos="50000">
                          <a:schemeClr val="hlink">
                            <a:gamma/>
                            <a:tint val="6980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19" name="AutoShape 171"/>
                    <p:cNvSpPr>
                      <a:spLocks noChangeArrowheads="1"/>
                    </p:cNvSpPr>
                    <p:nvPr/>
                  </p:nvSpPr>
                  <p:spPr bwMode="auto">
                    <a:xfrm rot="8100000" flipH="1" flipV="1">
                      <a:off x="3168" y="2976"/>
                      <a:ext cx="528" cy="528"/>
                    </a:xfrm>
                    <a:prstGeom prst="rtTriangle">
                      <a:avLst/>
                    </a:prstGeom>
                    <a:gradFill rotWithShape="0">
                      <a:gsLst>
                        <a:gs pos="0">
                          <a:schemeClr val="hlink"/>
                        </a:gs>
                        <a:gs pos="50000">
                          <a:schemeClr val="hlink">
                            <a:gamma/>
                            <a:tint val="6980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20" name="AutoShape 172"/>
                    <p:cNvSpPr>
                      <a:spLocks noChangeArrowheads="1"/>
                    </p:cNvSpPr>
                    <p:nvPr/>
                  </p:nvSpPr>
                  <p:spPr bwMode="auto">
                    <a:xfrm rot="8100000" flipH="1" flipV="1">
                      <a:off x="1632" y="2976"/>
                      <a:ext cx="528" cy="528"/>
                    </a:xfrm>
                    <a:prstGeom prst="rtTriangle">
                      <a:avLst/>
                    </a:prstGeom>
                    <a:gradFill rotWithShape="0">
                      <a:gsLst>
                        <a:gs pos="0">
                          <a:schemeClr val="hlink"/>
                        </a:gs>
                        <a:gs pos="50000">
                          <a:schemeClr val="hlink">
                            <a:gamma/>
                            <a:tint val="6980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4621" name="AutoShape 173"/>
                  <p:cNvSpPr>
                    <a:spLocks noChangeArrowheads="1"/>
                  </p:cNvSpPr>
                  <p:nvPr/>
                </p:nvSpPr>
                <p:spPr bwMode="auto">
                  <a:xfrm rot="20860347">
                    <a:off x="3519" y="1724"/>
                    <a:ext cx="155" cy="160"/>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22" name="AutoShape 174"/>
                  <p:cNvSpPr>
                    <a:spLocks noChangeArrowheads="1"/>
                  </p:cNvSpPr>
                  <p:nvPr/>
                </p:nvSpPr>
                <p:spPr bwMode="auto">
                  <a:xfrm rot="20860347" flipH="1" flipV="1">
                    <a:off x="3705" y="1848"/>
                    <a:ext cx="168" cy="168"/>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23" name="AutoShape 175"/>
                  <p:cNvSpPr>
                    <a:spLocks noChangeArrowheads="1"/>
                  </p:cNvSpPr>
                  <p:nvPr/>
                </p:nvSpPr>
                <p:spPr bwMode="auto">
                  <a:xfrm rot="20860347" flipH="1" flipV="1">
                    <a:off x="4122" y="2125"/>
                    <a:ext cx="168" cy="169"/>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24" name="AutoShape 176"/>
                  <p:cNvSpPr>
                    <a:spLocks noChangeArrowheads="1"/>
                  </p:cNvSpPr>
                  <p:nvPr/>
                </p:nvSpPr>
                <p:spPr bwMode="auto">
                  <a:xfrm rot="20860347">
                    <a:off x="3917" y="1989"/>
                    <a:ext cx="155" cy="161"/>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25" name="AutoShape 177"/>
                  <p:cNvSpPr>
                    <a:spLocks noChangeArrowheads="1"/>
                  </p:cNvSpPr>
                  <p:nvPr/>
                </p:nvSpPr>
                <p:spPr bwMode="auto">
                  <a:xfrm rot="20860347">
                    <a:off x="4325" y="2250"/>
                    <a:ext cx="154" cy="161"/>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26" name="AutoShape 178"/>
                  <p:cNvSpPr>
                    <a:spLocks noChangeArrowheads="1"/>
                  </p:cNvSpPr>
                  <p:nvPr/>
                </p:nvSpPr>
                <p:spPr bwMode="auto">
                  <a:xfrm rot="20860347" flipH="1" flipV="1">
                    <a:off x="4512" y="2376"/>
                    <a:ext cx="169" cy="169"/>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27" name="AutoShape 179"/>
                  <p:cNvSpPr>
                    <a:spLocks noChangeArrowheads="1"/>
                  </p:cNvSpPr>
                  <p:nvPr/>
                </p:nvSpPr>
                <p:spPr bwMode="auto">
                  <a:xfrm rot="20860347" flipH="1" flipV="1">
                    <a:off x="3311" y="1595"/>
                    <a:ext cx="169" cy="174"/>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28" name="AutoShape 180"/>
                  <p:cNvSpPr>
                    <a:spLocks noChangeArrowheads="1"/>
                  </p:cNvSpPr>
                  <p:nvPr/>
                </p:nvSpPr>
                <p:spPr bwMode="auto">
                  <a:xfrm rot="20860347" flipH="1" flipV="1">
                    <a:off x="3391" y="1922"/>
                    <a:ext cx="168" cy="169"/>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29" name="AutoShape 181"/>
                  <p:cNvSpPr>
                    <a:spLocks noChangeArrowheads="1"/>
                  </p:cNvSpPr>
                  <p:nvPr/>
                </p:nvSpPr>
                <p:spPr bwMode="auto">
                  <a:xfrm rot="20860347" flipH="1" flipV="1">
                    <a:off x="3797" y="2183"/>
                    <a:ext cx="169" cy="169"/>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30" name="AutoShape 182"/>
                  <p:cNvSpPr>
                    <a:spLocks noChangeArrowheads="1"/>
                  </p:cNvSpPr>
                  <p:nvPr/>
                </p:nvSpPr>
                <p:spPr bwMode="auto">
                  <a:xfrm rot="20860347">
                    <a:off x="3990" y="2324"/>
                    <a:ext cx="155" cy="160"/>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31" name="AutoShape 183"/>
                  <p:cNvSpPr>
                    <a:spLocks noChangeArrowheads="1"/>
                  </p:cNvSpPr>
                  <p:nvPr/>
                </p:nvSpPr>
                <p:spPr bwMode="auto">
                  <a:xfrm rot="20860347" flipH="1" flipV="1">
                    <a:off x="4189" y="2460"/>
                    <a:ext cx="169" cy="129"/>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32" name="AutoShape 184"/>
                  <p:cNvSpPr>
                    <a:spLocks noChangeArrowheads="1"/>
                  </p:cNvSpPr>
                  <p:nvPr/>
                </p:nvSpPr>
                <p:spPr bwMode="auto">
                  <a:xfrm rot="20860347">
                    <a:off x="3592" y="2055"/>
                    <a:ext cx="155" cy="161"/>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33" name="AutoShape 185"/>
                  <p:cNvSpPr>
                    <a:spLocks noChangeArrowheads="1"/>
                  </p:cNvSpPr>
                  <p:nvPr/>
                </p:nvSpPr>
                <p:spPr bwMode="auto">
                  <a:xfrm rot="20860347">
                    <a:off x="3656" y="2396"/>
                    <a:ext cx="155" cy="161"/>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34" name="AutoShape 186"/>
                  <p:cNvSpPr>
                    <a:spLocks noChangeArrowheads="1"/>
                  </p:cNvSpPr>
                  <p:nvPr/>
                </p:nvSpPr>
                <p:spPr bwMode="auto">
                  <a:xfrm rot="20860347" flipH="1" flipV="1">
                    <a:off x="3863" y="2515"/>
                    <a:ext cx="171" cy="172"/>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35" name="AutoShape 187"/>
                  <p:cNvSpPr>
                    <a:spLocks noChangeArrowheads="1"/>
                  </p:cNvSpPr>
                  <p:nvPr/>
                </p:nvSpPr>
                <p:spPr bwMode="auto">
                  <a:xfrm rot="20860347" flipH="1" flipV="1">
                    <a:off x="3444" y="2245"/>
                    <a:ext cx="174" cy="180"/>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36" name="AutoShape 188"/>
                  <p:cNvSpPr>
                    <a:spLocks noChangeArrowheads="1"/>
                  </p:cNvSpPr>
                  <p:nvPr/>
                </p:nvSpPr>
                <p:spPr bwMode="auto">
                  <a:xfrm rot="20860347" flipH="1" flipV="1">
                    <a:off x="3530" y="2596"/>
                    <a:ext cx="155" cy="155"/>
                  </a:xfrm>
                  <a:prstGeom prst="rtTriangle">
                    <a:avLst/>
                  </a:prstGeom>
                  <a:gradFill rotWithShape="0">
                    <a:gsLst>
                      <a:gs pos="0">
                        <a:schemeClr val="hlink"/>
                      </a:gs>
                      <a:gs pos="50000">
                        <a:schemeClr val="hlink">
                          <a:gamma/>
                          <a:tint val="60784"/>
                          <a:invGamma/>
                        </a:schemeClr>
                      </a:gs>
                      <a:gs pos="100000">
                        <a:schemeClr val="hlink"/>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grpSp>
          <p:nvGrpSpPr>
            <p:cNvPr id="104666" name="Group 218"/>
            <p:cNvGrpSpPr>
              <a:grpSpLocks/>
            </p:cNvGrpSpPr>
            <p:nvPr/>
          </p:nvGrpSpPr>
          <p:grpSpPr bwMode="auto">
            <a:xfrm rot="4515188">
              <a:off x="997" y="2775"/>
              <a:ext cx="238" cy="172"/>
              <a:chOff x="870" y="3360"/>
              <a:chExt cx="260" cy="188"/>
            </a:xfrm>
          </p:grpSpPr>
          <p:sp>
            <p:nvSpPr>
              <p:cNvPr id="104468" name="Freeform 20"/>
              <p:cNvSpPr>
                <a:spLocks/>
              </p:cNvSpPr>
              <p:nvPr/>
            </p:nvSpPr>
            <p:spPr bwMode="blackGray">
              <a:xfrm rot="10800000">
                <a:off x="943" y="3361"/>
                <a:ext cx="187" cy="134"/>
              </a:xfrm>
              <a:custGeom>
                <a:avLst/>
                <a:gdLst>
                  <a:gd name="T0" fmla="*/ 0 w 129"/>
                  <a:gd name="T1" fmla="*/ 79 h 177"/>
                  <a:gd name="T2" fmla="*/ 129 w 129"/>
                  <a:gd name="T3" fmla="*/ 177 h 177"/>
                  <a:gd name="T4" fmla="*/ 44 w 129"/>
                  <a:gd name="T5" fmla="*/ 0 h 177"/>
                  <a:gd name="T6" fmla="*/ 0 w 129"/>
                  <a:gd name="T7" fmla="*/ 79 h 177"/>
                </a:gdLst>
                <a:ahLst/>
                <a:cxnLst>
                  <a:cxn ang="0">
                    <a:pos x="T0" y="T1"/>
                  </a:cxn>
                  <a:cxn ang="0">
                    <a:pos x="T2" y="T3"/>
                  </a:cxn>
                  <a:cxn ang="0">
                    <a:pos x="T4" y="T5"/>
                  </a:cxn>
                  <a:cxn ang="0">
                    <a:pos x="T6" y="T7"/>
                  </a:cxn>
                </a:cxnLst>
                <a:rect l="0" t="0" r="r" b="b"/>
                <a:pathLst>
                  <a:path w="129" h="177">
                    <a:moveTo>
                      <a:pt x="0" y="79"/>
                    </a:moveTo>
                    <a:lnTo>
                      <a:pt x="129" y="177"/>
                    </a:lnTo>
                    <a:lnTo>
                      <a:pt x="44" y="0"/>
                    </a:lnTo>
                    <a:lnTo>
                      <a:pt x="0" y="79"/>
                    </a:lnTo>
                    <a:close/>
                  </a:path>
                </a:pathLst>
              </a:custGeom>
              <a:gradFill rotWithShape="0">
                <a:gsLst>
                  <a:gs pos="0">
                    <a:schemeClr val="hlink"/>
                  </a:gs>
                  <a:gs pos="100000">
                    <a:schemeClr val="hlink">
                      <a:gamma/>
                      <a:shade val="81961"/>
                      <a:invGamma/>
                    </a:schemeClr>
                  </a:gs>
                </a:gsLst>
                <a:lin ang="5400000" scaled="1"/>
              </a:gradFill>
              <a:ln w="1905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04467" name="Freeform 19"/>
              <p:cNvSpPr>
                <a:spLocks/>
              </p:cNvSpPr>
              <p:nvPr/>
            </p:nvSpPr>
            <p:spPr bwMode="blackGray">
              <a:xfrm rot="-75985">
                <a:off x="886" y="3360"/>
                <a:ext cx="174" cy="135"/>
              </a:xfrm>
              <a:custGeom>
                <a:avLst/>
                <a:gdLst>
                  <a:gd name="T0" fmla="*/ 0 w 129"/>
                  <a:gd name="T1" fmla="*/ 79 h 177"/>
                  <a:gd name="T2" fmla="*/ 129 w 129"/>
                  <a:gd name="T3" fmla="*/ 177 h 177"/>
                  <a:gd name="T4" fmla="*/ 44 w 129"/>
                  <a:gd name="T5" fmla="*/ 0 h 177"/>
                  <a:gd name="T6" fmla="*/ 0 w 129"/>
                  <a:gd name="T7" fmla="*/ 79 h 177"/>
                </a:gdLst>
                <a:ahLst/>
                <a:cxnLst>
                  <a:cxn ang="0">
                    <a:pos x="T0" y="T1"/>
                  </a:cxn>
                  <a:cxn ang="0">
                    <a:pos x="T2" y="T3"/>
                  </a:cxn>
                  <a:cxn ang="0">
                    <a:pos x="T4" y="T5"/>
                  </a:cxn>
                  <a:cxn ang="0">
                    <a:pos x="T6" y="T7"/>
                  </a:cxn>
                </a:cxnLst>
                <a:rect l="0" t="0" r="r" b="b"/>
                <a:pathLst>
                  <a:path w="129" h="177">
                    <a:moveTo>
                      <a:pt x="0" y="79"/>
                    </a:moveTo>
                    <a:lnTo>
                      <a:pt x="129" y="177"/>
                    </a:lnTo>
                    <a:lnTo>
                      <a:pt x="44" y="0"/>
                    </a:lnTo>
                    <a:lnTo>
                      <a:pt x="0" y="79"/>
                    </a:lnTo>
                    <a:close/>
                  </a:path>
                </a:pathLst>
              </a:custGeom>
              <a:gradFill rotWithShape="0">
                <a:gsLst>
                  <a:gs pos="0">
                    <a:srgbClr val="FFFF00"/>
                  </a:gs>
                  <a:gs pos="100000">
                    <a:srgbClr val="FFFF00">
                      <a:gamma/>
                      <a:shade val="46275"/>
                      <a:invGamma/>
                    </a:srgbClr>
                  </a:gs>
                </a:gsLst>
                <a:lin ang="5400000" scaled="1"/>
              </a:gradFill>
              <a:ln w="1905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04606" name="Freeform 158"/>
              <p:cNvSpPr>
                <a:spLocks/>
              </p:cNvSpPr>
              <p:nvPr/>
            </p:nvSpPr>
            <p:spPr bwMode="blackGray">
              <a:xfrm rot="10892204">
                <a:off x="888" y="3426"/>
                <a:ext cx="172" cy="122"/>
              </a:xfrm>
              <a:custGeom>
                <a:avLst/>
                <a:gdLst>
                  <a:gd name="T0" fmla="*/ 0 w 129"/>
                  <a:gd name="T1" fmla="*/ 79 h 177"/>
                  <a:gd name="T2" fmla="*/ 129 w 129"/>
                  <a:gd name="T3" fmla="*/ 177 h 177"/>
                  <a:gd name="T4" fmla="*/ 44 w 129"/>
                  <a:gd name="T5" fmla="*/ 0 h 177"/>
                  <a:gd name="T6" fmla="*/ 0 w 129"/>
                  <a:gd name="T7" fmla="*/ 79 h 177"/>
                </a:gdLst>
                <a:ahLst/>
                <a:cxnLst>
                  <a:cxn ang="0">
                    <a:pos x="T0" y="T1"/>
                  </a:cxn>
                  <a:cxn ang="0">
                    <a:pos x="T2" y="T3"/>
                  </a:cxn>
                  <a:cxn ang="0">
                    <a:pos x="T4" y="T5"/>
                  </a:cxn>
                  <a:cxn ang="0">
                    <a:pos x="T6" y="T7"/>
                  </a:cxn>
                </a:cxnLst>
                <a:rect l="0" t="0" r="r" b="b"/>
                <a:pathLst>
                  <a:path w="129" h="177">
                    <a:moveTo>
                      <a:pt x="0" y="79"/>
                    </a:moveTo>
                    <a:lnTo>
                      <a:pt x="129" y="177"/>
                    </a:lnTo>
                    <a:lnTo>
                      <a:pt x="44" y="0"/>
                    </a:lnTo>
                    <a:lnTo>
                      <a:pt x="0" y="79"/>
                    </a:lnTo>
                    <a:close/>
                  </a:path>
                </a:pathLst>
              </a:custGeom>
              <a:gradFill rotWithShape="0">
                <a:gsLst>
                  <a:gs pos="0">
                    <a:schemeClr val="hlink"/>
                  </a:gs>
                  <a:gs pos="100000">
                    <a:schemeClr val="hlink">
                      <a:gamma/>
                      <a:shade val="81961"/>
                      <a:invGamma/>
                    </a:schemeClr>
                  </a:gs>
                </a:gsLst>
                <a:lin ang="5400000" scaled="1"/>
              </a:gradFill>
              <a:ln w="1905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104608" name="Freeform 160"/>
              <p:cNvSpPr>
                <a:spLocks/>
              </p:cNvSpPr>
              <p:nvPr/>
            </p:nvSpPr>
            <p:spPr bwMode="blackGray">
              <a:xfrm flipH="1">
                <a:off x="870" y="3360"/>
                <a:ext cx="64" cy="67"/>
              </a:xfrm>
              <a:custGeom>
                <a:avLst/>
                <a:gdLst>
                  <a:gd name="T0" fmla="*/ 0 w 76"/>
                  <a:gd name="T1" fmla="*/ 7 h 78"/>
                  <a:gd name="T2" fmla="*/ 43 w 76"/>
                  <a:gd name="T3" fmla="*/ 78 h 78"/>
                  <a:gd name="T4" fmla="*/ 76 w 76"/>
                  <a:gd name="T5" fmla="*/ 0 h 78"/>
                  <a:gd name="T6" fmla="*/ 0 w 76"/>
                  <a:gd name="T7" fmla="*/ 7 h 78"/>
                </a:gdLst>
                <a:ahLst/>
                <a:cxnLst>
                  <a:cxn ang="0">
                    <a:pos x="T0" y="T1"/>
                  </a:cxn>
                  <a:cxn ang="0">
                    <a:pos x="T2" y="T3"/>
                  </a:cxn>
                  <a:cxn ang="0">
                    <a:pos x="T4" y="T5"/>
                  </a:cxn>
                  <a:cxn ang="0">
                    <a:pos x="T6" y="T7"/>
                  </a:cxn>
                </a:cxnLst>
                <a:rect l="0" t="0" r="r" b="b"/>
                <a:pathLst>
                  <a:path w="76" h="78">
                    <a:moveTo>
                      <a:pt x="0" y="7"/>
                    </a:moveTo>
                    <a:lnTo>
                      <a:pt x="43" y="78"/>
                    </a:lnTo>
                    <a:lnTo>
                      <a:pt x="76" y="0"/>
                    </a:lnTo>
                    <a:lnTo>
                      <a:pt x="0" y="7"/>
                    </a:lnTo>
                    <a:close/>
                  </a:path>
                </a:pathLst>
              </a:custGeom>
              <a:gradFill rotWithShape="0">
                <a:gsLst>
                  <a:gs pos="0">
                    <a:schemeClr val="hlink"/>
                  </a:gs>
                  <a:gs pos="100000">
                    <a:schemeClr val="hlink">
                      <a:gamma/>
                      <a:shade val="81961"/>
                      <a:invGamma/>
                    </a:schemeClr>
                  </a:gs>
                </a:gsLst>
                <a:lin ang="5400000" scaled="1"/>
              </a:gradFill>
              <a:ln w="1905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grpSp>
      </p:grpSp>
      <p:sp>
        <p:nvSpPr>
          <p:cNvPr id="104669" name="Rectangle 221"/>
          <p:cNvSpPr>
            <a:spLocks noChangeArrowheads="1"/>
          </p:cNvSpPr>
          <p:nvPr/>
        </p:nvSpPr>
        <p:spPr bwMode="auto">
          <a:xfrm>
            <a:off x="533400" y="1447800"/>
            <a:ext cx="8382000" cy="188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folHlink"/>
              </a:buClr>
              <a:buSzPct val="60000"/>
              <a:buFont typeface="Wingdings" pitchFamily="2" charset="2"/>
              <a:buChar char="n"/>
            </a:pPr>
            <a:r>
              <a:rPr lang="en-US" i="1">
                <a:solidFill>
                  <a:schemeClr val="hlink"/>
                </a:solidFill>
              </a:rPr>
              <a:t>It might be necessary to include samples over neighboring faces</a:t>
            </a:r>
            <a:endParaRPr lang="en-US" sz="1800" i="1">
              <a:solidFill>
                <a:schemeClr val="hlink"/>
              </a:solidFill>
            </a:endParaRPr>
          </a:p>
          <a:p>
            <a:pPr marL="742950" lvl="1" indent="-285750">
              <a:lnSpc>
                <a:spcPct val="90000"/>
              </a:lnSpc>
              <a:spcBef>
                <a:spcPct val="20000"/>
              </a:spcBef>
              <a:buClr>
                <a:schemeClr val="hlink"/>
              </a:buClr>
              <a:buSzPct val="55000"/>
              <a:buFont typeface="Wingdings" pitchFamily="2" charset="2"/>
              <a:buChar char="n"/>
            </a:pPr>
            <a:r>
              <a:rPr lang="en-US"/>
              <a:t>Isometrically map face to (s,t).</a:t>
            </a:r>
          </a:p>
          <a:p>
            <a:pPr marL="742950" lvl="1" indent="-285750">
              <a:lnSpc>
                <a:spcPct val="90000"/>
              </a:lnSpc>
              <a:spcBef>
                <a:spcPct val="20000"/>
              </a:spcBef>
              <a:buClr>
                <a:schemeClr val="hlink"/>
              </a:buClr>
              <a:buSzPct val="55000"/>
              <a:buFont typeface="Wingdings" pitchFamily="2" charset="2"/>
              <a:buChar char="n"/>
            </a:pPr>
            <a:r>
              <a:rPr lang="en-US"/>
              <a:t>Isometrically flatten three neighbors.</a:t>
            </a:r>
          </a:p>
          <a:p>
            <a:pPr marL="742950" lvl="1" indent="-285750">
              <a:lnSpc>
                <a:spcPct val="90000"/>
              </a:lnSpc>
              <a:spcBef>
                <a:spcPct val="20000"/>
              </a:spcBef>
              <a:buClr>
                <a:schemeClr val="hlink"/>
              </a:buClr>
              <a:buSzPct val="55000"/>
              <a:buFont typeface="Wingdings" pitchFamily="2" charset="2"/>
              <a:buChar char="n"/>
            </a:pPr>
            <a:r>
              <a:rPr lang="en-US"/>
              <a:t>For 3 subdivisions we use 15 points.</a:t>
            </a:r>
          </a:p>
          <a:p>
            <a:pPr marL="342900" indent="-342900">
              <a:lnSpc>
                <a:spcPct val="90000"/>
              </a:lnSpc>
              <a:spcBef>
                <a:spcPct val="20000"/>
              </a:spcBef>
              <a:buClr>
                <a:schemeClr val="folHlink"/>
              </a:buClr>
              <a:buSzPct val="60000"/>
              <a:buFont typeface="Wingdings" pitchFamily="2" charset="2"/>
              <a:buNone/>
            </a:pPr>
            <a:endParaRPr lang="en-US"/>
          </a:p>
        </p:txBody>
      </p:sp>
      <p:sp>
        <p:nvSpPr>
          <p:cNvPr id="104676" name="AutoShape 228"/>
          <p:cNvSpPr>
            <a:spLocks noChangeArrowheads="1"/>
          </p:cNvSpPr>
          <p:nvPr/>
        </p:nvSpPr>
        <p:spPr bwMode="auto">
          <a:xfrm rot="4500000">
            <a:off x="7366000" y="5238750"/>
            <a:ext cx="228600" cy="228600"/>
          </a:xfrm>
          <a:prstGeom prst="rtTriangle">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4681" name="Group 233"/>
          <p:cNvGrpSpPr>
            <a:grpSpLocks/>
          </p:cNvGrpSpPr>
          <p:nvPr/>
        </p:nvGrpSpPr>
        <p:grpSpPr bwMode="auto">
          <a:xfrm>
            <a:off x="7018338" y="4876800"/>
            <a:ext cx="971550" cy="936625"/>
            <a:chOff x="4421" y="3072"/>
            <a:chExt cx="612" cy="590"/>
          </a:xfrm>
        </p:grpSpPr>
        <p:grpSp>
          <p:nvGrpSpPr>
            <p:cNvPr id="104679" name="Group 231"/>
            <p:cNvGrpSpPr>
              <a:grpSpLocks/>
            </p:cNvGrpSpPr>
            <p:nvPr/>
          </p:nvGrpSpPr>
          <p:grpSpPr bwMode="auto">
            <a:xfrm>
              <a:off x="4444" y="3072"/>
              <a:ext cx="589" cy="590"/>
              <a:chOff x="4444" y="3072"/>
              <a:chExt cx="589" cy="590"/>
            </a:xfrm>
          </p:grpSpPr>
          <p:sp>
            <p:nvSpPr>
              <p:cNvPr id="104524" name="Oval 76"/>
              <p:cNvSpPr>
                <a:spLocks noChangeArrowheads="1"/>
              </p:cNvSpPr>
              <p:nvPr/>
            </p:nvSpPr>
            <p:spPr bwMode="auto">
              <a:xfrm rot="-3476132">
                <a:off x="4769" y="3242"/>
                <a:ext cx="55" cy="61"/>
              </a:xfrm>
              <a:prstGeom prst="ellipse">
                <a:avLst/>
              </a:prstGeom>
              <a:gradFill rotWithShape="0">
                <a:gsLst>
                  <a:gs pos="0">
                    <a:srgbClr val="00FF00">
                      <a:gamma/>
                      <a:shade val="66667"/>
                      <a:invGamma/>
                    </a:srgbClr>
                  </a:gs>
                  <a:gs pos="100000">
                    <a:srgbClr val="00FF00"/>
                  </a:gs>
                </a:gsLst>
                <a:lin ang="5400000" scaled="1"/>
              </a:gradFill>
              <a:ln w="317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23" name="Oval 75"/>
              <p:cNvSpPr>
                <a:spLocks noChangeArrowheads="1"/>
              </p:cNvSpPr>
              <p:nvPr/>
            </p:nvSpPr>
            <p:spPr bwMode="auto">
              <a:xfrm rot="-3476132">
                <a:off x="4935" y="3198"/>
                <a:ext cx="56" cy="60"/>
              </a:xfrm>
              <a:prstGeom prst="ellipse">
                <a:avLst/>
              </a:prstGeom>
              <a:gradFill rotWithShape="0">
                <a:gsLst>
                  <a:gs pos="0">
                    <a:srgbClr val="00FF00">
                      <a:gamma/>
                      <a:shade val="66667"/>
                      <a:invGamma/>
                    </a:srgbClr>
                  </a:gs>
                  <a:gs pos="100000">
                    <a:srgbClr val="00FF00"/>
                  </a:gs>
                </a:gsLst>
                <a:lin ang="5400000" scaled="1"/>
              </a:gradFill>
              <a:ln w="317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21" name="Oval 73"/>
              <p:cNvSpPr>
                <a:spLocks noChangeArrowheads="1"/>
              </p:cNvSpPr>
              <p:nvPr/>
            </p:nvSpPr>
            <p:spPr bwMode="auto">
              <a:xfrm rot="-3476132">
                <a:off x="4821" y="3381"/>
                <a:ext cx="55" cy="60"/>
              </a:xfrm>
              <a:prstGeom prst="ellipse">
                <a:avLst/>
              </a:prstGeom>
              <a:gradFill rotWithShape="0">
                <a:gsLst>
                  <a:gs pos="0">
                    <a:srgbClr val="00FF00">
                      <a:gamma/>
                      <a:shade val="66667"/>
                      <a:invGamma/>
                    </a:srgbClr>
                  </a:gs>
                  <a:gs pos="100000">
                    <a:srgbClr val="00FF00"/>
                  </a:gs>
                </a:gsLst>
                <a:lin ang="5400000" scaled="1"/>
              </a:gradFill>
              <a:ln w="317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19" name="Oval 71"/>
              <p:cNvSpPr>
                <a:spLocks noChangeArrowheads="1"/>
              </p:cNvSpPr>
              <p:nvPr/>
            </p:nvSpPr>
            <p:spPr bwMode="auto">
              <a:xfrm rot="-3476132">
                <a:off x="4711" y="3554"/>
                <a:ext cx="55" cy="61"/>
              </a:xfrm>
              <a:prstGeom prst="ellipse">
                <a:avLst/>
              </a:prstGeom>
              <a:gradFill rotWithShape="0">
                <a:gsLst>
                  <a:gs pos="0">
                    <a:srgbClr val="00FF00">
                      <a:gamma/>
                      <a:shade val="66667"/>
                      <a:invGamma/>
                    </a:srgbClr>
                  </a:gs>
                  <a:gs pos="100000">
                    <a:srgbClr val="00FF00"/>
                  </a:gs>
                </a:gsLst>
                <a:lin ang="5400000" scaled="1"/>
              </a:gradFill>
              <a:ln w="317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88" name="Oval 140"/>
              <p:cNvSpPr>
                <a:spLocks noChangeArrowheads="1"/>
              </p:cNvSpPr>
              <p:nvPr/>
            </p:nvSpPr>
            <p:spPr bwMode="auto">
              <a:xfrm rot="-3476132">
                <a:off x="4483" y="3469"/>
                <a:ext cx="56" cy="61"/>
              </a:xfrm>
              <a:prstGeom prst="ellipse">
                <a:avLst/>
              </a:prstGeom>
              <a:gradFill rotWithShape="0">
                <a:gsLst>
                  <a:gs pos="0">
                    <a:srgbClr val="00FF00">
                      <a:gamma/>
                      <a:shade val="66667"/>
                      <a:invGamma/>
                    </a:srgbClr>
                  </a:gs>
                  <a:gs pos="100000">
                    <a:srgbClr val="00FF00"/>
                  </a:gs>
                </a:gsLst>
                <a:lin ang="5400000" scaled="1"/>
              </a:gradFill>
              <a:ln w="317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89" name="Oval 141"/>
              <p:cNvSpPr>
                <a:spLocks noChangeArrowheads="1"/>
              </p:cNvSpPr>
              <p:nvPr/>
            </p:nvSpPr>
            <p:spPr bwMode="auto">
              <a:xfrm rot="-3476132">
                <a:off x="4447" y="3328"/>
                <a:ext cx="55" cy="61"/>
              </a:xfrm>
              <a:prstGeom prst="ellipse">
                <a:avLst/>
              </a:prstGeom>
              <a:gradFill rotWithShape="0">
                <a:gsLst>
                  <a:gs pos="0">
                    <a:srgbClr val="00FF00">
                      <a:gamma/>
                      <a:shade val="66667"/>
                      <a:invGamma/>
                    </a:srgbClr>
                  </a:gs>
                  <a:gs pos="100000">
                    <a:srgbClr val="00FF00"/>
                  </a:gs>
                </a:gsLst>
                <a:lin ang="5400000" scaled="1"/>
              </a:gradFill>
              <a:ln w="317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90" name="Oval 142"/>
              <p:cNvSpPr>
                <a:spLocks noChangeArrowheads="1"/>
              </p:cNvSpPr>
              <p:nvPr/>
            </p:nvSpPr>
            <p:spPr bwMode="auto">
              <a:xfrm rot="-3476132">
                <a:off x="4533" y="3604"/>
                <a:ext cx="55" cy="61"/>
              </a:xfrm>
              <a:prstGeom prst="ellipse">
                <a:avLst/>
              </a:prstGeom>
              <a:gradFill rotWithShape="0">
                <a:gsLst>
                  <a:gs pos="0">
                    <a:srgbClr val="00FF00">
                      <a:gamma/>
                      <a:shade val="66667"/>
                      <a:invGamma/>
                    </a:srgbClr>
                  </a:gs>
                  <a:gs pos="100000">
                    <a:srgbClr val="00FF00"/>
                  </a:gs>
                </a:gsLst>
                <a:lin ang="5400000" scaled="1"/>
              </a:gradFill>
              <a:ln w="317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91" name="Oval 143"/>
              <p:cNvSpPr>
                <a:spLocks noChangeArrowheads="1"/>
              </p:cNvSpPr>
              <p:nvPr/>
            </p:nvSpPr>
            <p:spPr bwMode="auto">
              <a:xfrm rot="-3476132">
                <a:off x="4861" y="3526"/>
                <a:ext cx="55" cy="61"/>
              </a:xfrm>
              <a:prstGeom prst="ellipse">
                <a:avLst/>
              </a:prstGeom>
              <a:gradFill rotWithShape="0">
                <a:gsLst>
                  <a:gs pos="0">
                    <a:srgbClr val="00FF00">
                      <a:gamma/>
                      <a:shade val="66667"/>
                      <a:invGamma/>
                    </a:srgbClr>
                  </a:gs>
                  <a:gs pos="100000">
                    <a:srgbClr val="00FF00"/>
                  </a:gs>
                </a:gsLst>
                <a:lin ang="5400000" scaled="1"/>
              </a:gradFill>
              <a:ln w="317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92" name="Oval 144"/>
              <p:cNvSpPr>
                <a:spLocks noChangeArrowheads="1"/>
              </p:cNvSpPr>
              <p:nvPr/>
            </p:nvSpPr>
            <p:spPr bwMode="auto">
              <a:xfrm rot="-3476132">
                <a:off x="4975" y="3344"/>
                <a:ext cx="55" cy="61"/>
              </a:xfrm>
              <a:prstGeom prst="ellipse">
                <a:avLst/>
              </a:prstGeom>
              <a:gradFill rotWithShape="0">
                <a:gsLst>
                  <a:gs pos="0">
                    <a:srgbClr val="00FF00">
                      <a:gamma/>
                      <a:shade val="66667"/>
                      <a:invGamma/>
                    </a:srgbClr>
                  </a:gs>
                  <a:gs pos="100000">
                    <a:srgbClr val="00FF00"/>
                  </a:gs>
                </a:gsLst>
                <a:lin ang="5400000" scaled="1"/>
              </a:gradFill>
              <a:ln w="317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74" name="Oval 226"/>
              <p:cNvSpPr>
                <a:spLocks noChangeArrowheads="1"/>
              </p:cNvSpPr>
              <p:nvPr/>
            </p:nvSpPr>
            <p:spPr bwMode="auto">
              <a:xfrm rot="-3476132">
                <a:off x="4575" y="3146"/>
                <a:ext cx="55" cy="61"/>
              </a:xfrm>
              <a:prstGeom prst="ellipse">
                <a:avLst/>
              </a:prstGeom>
              <a:gradFill rotWithShape="0">
                <a:gsLst>
                  <a:gs pos="0">
                    <a:srgbClr val="00FF00">
                      <a:gamma/>
                      <a:shade val="66667"/>
                      <a:invGamma/>
                    </a:srgbClr>
                  </a:gs>
                  <a:gs pos="100000">
                    <a:srgbClr val="00FF00"/>
                  </a:gs>
                </a:gsLst>
                <a:lin ang="5400000" scaled="1"/>
              </a:gradFill>
              <a:ln w="317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22" name="Oval 74"/>
              <p:cNvSpPr>
                <a:spLocks noChangeArrowheads="1"/>
              </p:cNvSpPr>
              <p:nvPr/>
            </p:nvSpPr>
            <p:spPr bwMode="auto">
              <a:xfrm rot="-3476132">
                <a:off x="4595" y="3293"/>
                <a:ext cx="55" cy="61"/>
              </a:xfrm>
              <a:prstGeom prst="ellipse">
                <a:avLst/>
              </a:prstGeom>
              <a:gradFill rotWithShape="0">
                <a:gsLst>
                  <a:gs pos="0">
                    <a:srgbClr val="00FF00">
                      <a:gamma/>
                      <a:shade val="66667"/>
                      <a:invGamma/>
                    </a:srgbClr>
                  </a:gs>
                  <a:gs pos="100000">
                    <a:srgbClr val="00FF00"/>
                  </a:gs>
                </a:gsLst>
                <a:lin ang="5400000" scaled="1"/>
              </a:gradFill>
              <a:ln w="317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20" name="Oval 72"/>
              <p:cNvSpPr>
                <a:spLocks noChangeArrowheads="1"/>
              </p:cNvSpPr>
              <p:nvPr/>
            </p:nvSpPr>
            <p:spPr bwMode="auto">
              <a:xfrm rot="-3476132">
                <a:off x="4633" y="3446"/>
                <a:ext cx="56" cy="61"/>
              </a:xfrm>
              <a:prstGeom prst="ellipse">
                <a:avLst/>
              </a:prstGeom>
              <a:gradFill rotWithShape="0">
                <a:gsLst>
                  <a:gs pos="0">
                    <a:srgbClr val="00FF00">
                      <a:gamma/>
                      <a:shade val="66667"/>
                      <a:invGamma/>
                    </a:srgbClr>
                  </a:gs>
                  <a:gs pos="100000">
                    <a:srgbClr val="00FF00"/>
                  </a:gs>
                </a:gsLst>
                <a:lin ang="5400000" scaled="1"/>
              </a:gradFill>
              <a:ln w="317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77" name="Oval 229"/>
              <p:cNvSpPr>
                <a:spLocks noChangeArrowheads="1"/>
              </p:cNvSpPr>
              <p:nvPr/>
            </p:nvSpPr>
            <p:spPr bwMode="auto">
              <a:xfrm rot="-3476132">
                <a:off x="4719" y="3097"/>
                <a:ext cx="55" cy="61"/>
              </a:xfrm>
              <a:prstGeom prst="ellipse">
                <a:avLst/>
              </a:prstGeom>
              <a:gradFill rotWithShape="0">
                <a:gsLst>
                  <a:gs pos="0">
                    <a:srgbClr val="00FF00">
                      <a:gamma/>
                      <a:shade val="66667"/>
                      <a:invGamma/>
                    </a:srgbClr>
                  </a:gs>
                  <a:gs pos="100000">
                    <a:srgbClr val="00FF00"/>
                  </a:gs>
                </a:gsLst>
                <a:lin ang="5400000" scaled="1"/>
              </a:gradFill>
              <a:ln w="317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78" name="Oval 230"/>
              <p:cNvSpPr>
                <a:spLocks noChangeArrowheads="1"/>
              </p:cNvSpPr>
              <p:nvPr/>
            </p:nvSpPr>
            <p:spPr bwMode="auto">
              <a:xfrm rot="-3476132">
                <a:off x="4886" y="3070"/>
                <a:ext cx="56" cy="60"/>
              </a:xfrm>
              <a:prstGeom prst="ellipse">
                <a:avLst/>
              </a:prstGeom>
              <a:gradFill rotWithShape="0">
                <a:gsLst>
                  <a:gs pos="0">
                    <a:srgbClr val="00FF00">
                      <a:gamma/>
                      <a:shade val="66667"/>
                      <a:invGamma/>
                    </a:srgbClr>
                  </a:gs>
                  <a:gs pos="100000">
                    <a:srgbClr val="00FF00"/>
                  </a:gs>
                </a:gsLst>
                <a:lin ang="5400000" scaled="1"/>
              </a:gradFill>
              <a:ln w="317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4680" name="Oval 232"/>
            <p:cNvSpPr>
              <a:spLocks noChangeArrowheads="1"/>
            </p:cNvSpPr>
            <p:nvPr/>
          </p:nvSpPr>
          <p:spPr bwMode="auto">
            <a:xfrm rot="-3476132">
              <a:off x="4423" y="3166"/>
              <a:ext cx="56" cy="60"/>
            </a:xfrm>
            <a:prstGeom prst="ellipse">
              <a:avLst/>
            </a:prstGeom>
            <a:gradFill rotWithShape="0">
              <a:gsLst>
                <a:gs pos="0">
                  <a:srgbClr val="00FF00">
                    <a:gamma/>
                    <a:shade val="66667"/>
                    <a:invGamma/>
                  </a:srgbClr>
                </a:gs>
                <a:gs pos="100000">
                  <a:srgbClr val="00FF00"/>
                </a:gs>
              </a:gsLst>
              <a:lin ang="5400000" scaled="1"/>
            </a:gradFill>
            <a:ln w="317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046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7" name="Rectangle 3"/>
          <p:cNvSpPr>
            <a:spLocks noGrp="1" noChangeArrowheads="1"/>
          </p:cNvSpPr>
          <p:nvPr>
            <p:ph type="title"/>
          </p:nvPr>
        </p:nvSpPr>
        <p:spPr>
          <a:xfrm>
            <a:off x="3200400" y="76200"/>
            <a:ext cx="3048000" cy="609600"/>
          </a:xfrm>
        </p:spPr>
        <p:txBody>
          <a:bodyPr/>
          <a:lstStyle/>
          <a:p>
            <a:r>
              <a:rPr lang="en-US"/>
              <a:t>Two Scenarios</a:t>
            </a:r>
          </a:p>
        </p:txBody>
      </p:sp>
      <p:pic>
        <p:nvPicPr>
          <p:cNvPr id="113668" name="Picture 4" descr="mandri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3850" y="869950"/>
            <a:ext cx="1987550" cy="1984375"/>
          </a:xfrm>
          <a:prstGeom prst="rect">
            <a:avLst/>
          </a:prstGeom>
          <a:noFill/>
          <a:ln>
            <a:noFill/>
          </a:ln>
          <a:effectLst>
            <a:outerShdw dist="107763"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3669" name="Line 5"/>
          <p:cNvSpPr>
            <a:spLocks noChangeShapeType="1"/>
          </p:cNvSpPr>
          <p:nvPr/>
        </p:nvSpPr>
        <p:spPr bwMode="auto">
          <a:xfrm>
            <a:off x="3962400" y="1863725"/>
            <a:ext cx="1066800" cy="0"/>
          </a:xfrm>
          <a:prstGeom prst="line">
            <a:avLst/>
          </a:prstGeom>
          <a:noFill/>
          <a:ln w="76200">
            <a:solidFill>
              <a:schemeClr val="accent2"/>
            </a:solidFill>
            <a:round/>
            <a:headEnd/>
            <a:tailEnd type="triangle" w="med" len="me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113675" name="Line 11"/>
          <p:cNvSpPr>
            <a:spLocks noChangeShapeType="1"/>
          </p:cNvSpPr>
          <p:nvPr/>
        </p:nvSpPr>
        <p:spPr bwMode="auto">
          <a:xfrm flipH="1">
            <a:off x="4038600" y="4927600"/>
            <a:ext cx="1066800" cy="0"/>
          </a:xfrm>
          <a:prstGeom prst="line">
            <a:avLst/>
          </a:prstGeom>
          <a:noFill/>
          <a:ln w="76200">
            <a:solidFill>
              <a:schemeClr val="accent2"/>
            </a:solidFill>
            <a:round/>
            <a:headEnd/>
            <a:tailEnd type="triangle" w="med" len="me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pic>
        <p:nvPicPr>
          <p:cNvPr id="113677" name="Picture 13" descr="v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838200"/>
            <a:ext cx="2362200" cy="2052638"/>
          </a:xfrm>
          <a:prstGeom prst="rect">
            <a:avLst/>
          </a:prstGeom>
          <a:noFill/>
          <a:ln w="9525" algn="ctr">
            <a:solidFill>
              <a:schemeClr val="tx1"/>
            </a:solidFill>
            <a:miter lim="800000"/>
            <a:headEnd/>
            <a:tailEn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pic>
      <p:pic>
        <p:nvPicPr>
          <p:cNvPr id="113683" name="Picture 19" descr="v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Gray">
          <a:xfrm>
            <a:off x="1100138" y="3440113"/>
            <a:ext cx="2590800" cy="2574925"/>
          </a:xfrm>
          <a:prstGeom prst="rect">
            <a:avLst/>
          </a:prstGeom>
          <a:solidFill>
            <a:schemeClr val="tx1"/>
          </a:solidFill>
          <a:ln w="12700" algn="ctr">
            <a:solidFill>
              <a:schemeClr val="tx1"/>
            </a:solidFill>
            <a:miter lim="800000"/>
            <a:headEnd/>
            <a:tailEnd/>
          </a:ln>
          <a:effectLst>
            <a:outerShdw dist="107763" dir="2700000" algn="ctr" rotWithShape="0">
              <a:schemeClr val="bg2"/>
            </a:outerShdw>
          </a:effectLst>
        </p:spPr>
      </p:pic>
      <p:pic>
        <p:nvPicPr>
          <p:cNvPr id="113684" name="Picture 20" descr="v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blackGray">
          <a:xfrm>
            <a:off x="5486400" y="3422650"/>
            <a:ext cx="2590800" cy="2590800"/>
          </a:xfrm>
          <a:prstGeom prst="rect">
            <a:avLst/>
          </a:prstGeom>
          <a:solidFill>
            <a:schemeClr val="tx1"/>
          </a:solidFill>
          <a:ln w="12700" algn="ctr">
            <a:solidFill>
              <a:schemeClr val="tx1"/>
            </a:solidFill>
            <a:miter lim="800000"/>
            <a:headEnd/>
            <a:tailEnd/>
          </a:ln>
          <a:effectLst>
            <a:outerShdw dist="107763" dir="2700000" algn="ctr" rotWithShape="0">
              <a:schemeClr val="bg2"/>
            </a:outerShdw>
          </a:effectLst>
        </p:spPr>
      </p:pic>
      <p:sp>
        <p:nvSpPr>
          <p:cNvPr id="113670" name="Text Box 6"/>
          <p:cNvSpPr txBox="1">
            <a:spLocks noChangeArrowheads="1"/>
          </p:cNvSpPr>
          <p:nvPr/>
        </p:nvSpPr>
        <p:spPr bwMode="auto">
          <a:xfrm>
            <a:off x="804863" y="2886075"/>
            <a:ext cx="7510462" cy="519113"/>
          </a:xfrm>
          <a:prstGeom prst="rect">
            <a:avLst/>
          </a:prstGeom>
          <a:solidFill>
            <a:schemeClr val="tx2"/>
          </a:solidFill>
          <a:ln>
            <a:noFill/>
          </a:ln>
          <a:effectLst>
            <a:outerShdw dist="107763" dir="2700000" algn="ctr" rotWithShape="0">
              <a:schemeClr val="bg2"/>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algn="ctr" eaLnBrk="0" hangingPunct="0"/>
            <a:r>
              <a:rPr lang="en-US" sz="2800" i="1">
                <a:solidFill>
                  <a:srgbClr val="FFFF00"/>
                </a:solidFill>
                <a:effectLst>
                  <a:outerShdw blurRad="38100" dist="38100" dir="2700000" algn="tl">
                    <a:srgbClr val="000000"/>
                  </a:outerShdw>
                </a:effectLst>
                <a:latin typeface="Arial" charset="0"/>
              </a:rPr>
              <a:t>Authoring: map a texture image onto a surface</a:t>
            </a:r>
          </a:p>
        </p:txBody>
      </p:sp>
      <p:sp>
        <p:nvSpPr>
          <p:cNvPr id="113672" name="Text Box 8"/>
          <p:cNvSpPr txBox="1">
            <a:spLocks noChangeArrowheads="1"/>
          </p:cNvSpPr>
          <p:nvPr/>
        </p:nvSpPr>
        <p:spPr bwMode="auto">
          <a:xfrm>
            <a:off x="1217613" y="6008688"/>
            <a:ext cx="6757987" cy="519112"/>
          </a:xfrm>
          <a:prstGeom prst="rect">
            <a:avLst/>
          </a:prstGeom>
          <a:solidFill>
            <a:schemeClr val="tx2"/>
          </a:solidFill>
          <a:ln>
            <a:noFill/>
          </a:ln>
          <a:effectLst>
            <a:outerShdw dist="107763" dir="2700000" algn="ctr" rotWithShape="0">
              <a:schemeClr val="bg2"/>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algn="ctr" eaLnBrk="0" hangingPunct="0"/>
            <a:r>
              <a:rPr lang="en-US" sz="2800" i="1">
                <a:solidFill>
                  <a:srgbClr val="FFFF00"/>
                </a:solidFill>
                <a:effectLst>
                  <a:outerShdw blurRad="38100" dist="38100" dir="2700000" algn="tl">
                    <a:srgbClr val="000000"/>
                  </a:outerShdw>
                </a:effectLst>
                <a:latin typeface="Arial" charset="0"/>
              </a:rPr>
              <a:t>Sampling: store an existing surface signal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56" name="Picture 12" descr="C:\Documents and Settings\Geetika Tewari\My Documents\My Pictures\erro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044700"/>
            <a:ext cx="4800600" cy="622300"/>
          </a:xfrm>
          <a:prstGeom prst="rect">
            <a:avLst/>
          </a:prstGeom>
          <a:noFill/>
          <a:extLst>
            <a:ext uri="{909E8E84-426E-40DD-AFC4-6F175D3DCCD1}">
              <a14:hiddenFill xmlns:a14="http://schemas.microsoft.com/office/drawing/2010/main">
                <a:solidFill>
                  <a:srgbClr val="FFFFFF"/>
                </a:solidFill>
              </a14:hiddenFill>
            </a:ext>
          </a:extLst>
        </p:spPr>
      </p:pic>
      <p:sp>
        <p:nvSpPr>
          <p:cNvPr id="108546" name="Rectangle 2"/>
          <p:cNvSpPr>
            <a:spLocks noGrp="1" noChangeArrowheads="1"/>
          </p:cNvSpPr>
          <p:nvPr>
            <p:ph type="title"/>
          </p:nvPr>
        </p:nvSpPr>
        <p:spPr/>
        <p:txBody>
          <a:bodyPr/>
          <a:lstStyle/>
          <a:p>
            <a:r>
              <a:rPr lang="en-US"/>
              <a:t>Parametrization algorithm</a:t>
            </a:r>
          </a:p>
        </p:txBody>
      </p:sp>
      <p:sp>
        <p:nvSpPr>
          <p:cNvPr id="108547" name="Rectangle 3"/>
          <p:cNvSpPr>
            <a:spLocks noGrp="1" noChangeArrowheads="1"/>
          </p:cNvSpPr>
          <p:nvPr>
            <p:ph type="body" idx="1"/>
          </p:nvPr>
        </p:nvSpPr>
        <p:spPr>
          <a:xfrm>
            <a:off x="304800" y="1371600"/>
            <a:ext cx="7696200" cy="1143000"/>
          </a:xfrm>
        </p:spPr>
        <p:txBody>
          <a:bodyPr/>
          <a:lstStyle/>
          <a:p>
            <a:r>
              <a:rPr lang="en-US"/>
              <a:t>Start with uniform parametrization.</a:t>
            </a:r>
          </a:p>
          <a:p>
            <a:r>
              <a:rPr lang="en-US"/>
              <a:t>Iterate: for each vertex, try random line searches</a:t>
            </a:r>
          </a:p>
          <a:p>
            <a:r>
              <a:rPr lang="en-US"/>
              <a:t>Minimize: </a:t>
            </a:r>
          </a:p>
          <a:p>
            <a:endParaRPr lang="en-US" i="1">
              <a:solidFill>
                <a:schemeClr val="hlink"/>
              </a:solidFill>
            </a:endParaRPr>
          </a:p>
          <a:p>
            <a:pPr lvl="1"/>
            <a:endParaRPr lang="en-US" sz="2000" i="1">
              <a:solidFill>
                <a:schemeClr val="hlink"/>
              </a:solidFill>
            </a:endParaRPr>
          </a:p>
        </p:txBody>
      </p:sp>
      <p:pic>
        <p:nvPicPr>
          <p:cNvPr id="108548" name="Picture 4" descr="te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962400"/>
            <a:ext cx="2590800" cy="2590800"/>
          </a:xfrm>
          <a:prstGeom prst="rect">
            <a:avLst/>
          </a:prstGeom>
          <a:noFill/>
          <a:effectLst>
            <a:outerShdw dist="107763"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pic>
        <p:nvPicPr>
          <p:cNvPr id="108549" name="Picture 5" descr="v1"/>
          <p:cNvPicPr>
            <a:picLocks noChangeAspect="1" noChangeArrowheads="1"/>
          </p:cNvPicPr>
          <p:nvPr/>
        </p:nvPicPr>
        <p:blipFill>
          <a:blip r:embed="rId5">
            <a:extLst>
              <a:ext uri="{28A0092B-C50C-407E-A947-70E740481C1C}">
                <a14:useLocalDpi xmlns:a14="http://schemas.microsoft.com/office/drawing/2010/main" val="0"/>
              </a:ext>
            </a:extLst>
          </a:blip>
          <a:srcRect l="2759"/>
          <a:stretch>
            <a:fillRect/>
          </a:stretch>
        </p:blipFill>
        <p:spPr bwMode="auto">
          <a:xfrm>
            <a:off x="6324600" y="3962400"/>
            <a:ext cx="2590800" cy="2590800"/>
          </a:xfrm>
          <a:prstGeom prst="rect">
            <a:avLst/>
          </a:prstGeom>
          <a:noFill/>
          <a:ln>
            <a:noFill/>
          </a:ln>
          <a:effectLst>
            <a:outerShdw dist="107763"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50" name="Line 6"/>
          <p:cNvSpPr>
            <a:spLocks noChangeShapeType="1"/>
          </p:cNvSpPr>
          <p:nvPr/>
        </p:nvSpPr>
        <p:spPr bwMode="auto">
          <a:xfrm>
            <a:off x="6019800" y="5257800"/>
            <a:ext cx="2286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1842" dir="2700000" algn="ctr" rotWithShape="0">
                    <a:schemeClr val="bg2"/>
                  </a:outerShdw>
                </a:effectLst>
              </a14:hiddenEffects>
            </a:ext>
          </a:extLst>
        </p:spPr>
        <p:txBody>
          <a:bodyPr/>
          <a:lstStyle/>
          <a:p>
            <a:endParaRPr lang="en-US"/>
          </a:p>
        </p:txBody>
      </p:sp>
      <p:pic>
        <p:nvPicPr>
          <p:cNvPr id="108551" name="Picture 7" descr="v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blackGray">
          <a:xfrm>
            <a:off x="228600" y="3962400"/>
            <a:ext cx="2590800" cy="2590800"/>
          </a:xfrm>
          <a:prstGeom prst="rect">
            <a:avLst/>
          </a:prstGeom>
          <a:solidFill>
            <a:schemeClr val="tx1"/>
          </a:solidFill>
          <a:ln w="12700" algn="ctr">
            <a:solidFill>
              <a:schemeClr val="tx1"/>
            </a:solidFill>
            <a:miter lim="800000"/>
            <a:headEnd/>
            <a:tailEnd/>
          </a:ln>
          <a:effectLst>
            <a:outerShdw dist="107763" dir="2700000" algn="ctr" rotWithShape="0">
              <a:schemeClr val="bg2"/>
            </a:outerShdw>
          </a:effectLst>
        </p:spPr>
      </p:pic>
      <p:sp>
        <p:nvSpPr>
          <p:cNvPr id="108552" name="Line 8"/>
          <p:cNvSpPr>
            <a:spLocks noChangeShapeType="1"/>
          </p:cNvSpPr>
          <p:nvPr/>
        </p:nvSpPr>
        <p:spPr bwMode="auto">
          <a:xfrm>
            <a:off x="2971800" y="5257800"/>
            <a:ext cx="2286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1842" dir="2700000" algn="ctr" rotWithShape="0">
                    <a:schemeClr val="bg2"/>
                  </a:outerShdw>
                </a:effectLst>
              </a14:hiddenEffects>
            </a:ext>
          </a:extLst>
        </p:spPr>
        <p:txBody>
          <a:bodyPr/>
          <a:lstStyle/>
          <a:p>
            <a:endParaRPr lang="en-US"/>
          </a:p>
        </p:txBody>
      </p:sp>
      <p:sp>
        <p:nvSpPr>
          <p:cNvPr id="108553" name="Rectangle 9"/>
          <p:cNvSpPr>
            <a:spLocks noChangeArrowheads="1"/>
          </p:cNvSpPr>
          <p:nvPr/>
        </p:nvSpPr>
        <p:spPr bwMode="auto">
          <a:xfrm>
            <a:off x="304800" y="2590800"/>
            <a:ext cx="8839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folHlink"/>
              </a:buClr>
              <a:buSzPct val="60000"/>
              <a:buFont typeface="Wingdings" pitchFamily="2" charset="2"/>
              <a:buChar char="n"/>
            </a:pPr>
            <a:r>
              <a:rPr lang="en-US"/>
              <a:t>But:</a:t>
            </a:r>
          </a:p>
          <a:p>
            <a:pPr marL="742950" lvl="1" indent="-285750">
              <a:lnSpc>
                <a:spcPct val="90000"/>
              </a:lnSpc>
              <a:spcBef>
                <a:spcPct val="20000"/>
              </a:spcBef>
              <a:buClr>
                <a:schemeClr val="hlink"/>
              </a:buClr>
              <a:buSzPct val="55000"/>
              <a:buFont typeface="Wingdings" pitchFamily="2" charset="2"/>
              <a:buChar char="n"/>
            </a:pPr>
            <a:r>
              <a:rPr lang="en-US"/>
              <a:t>This is too time consuming on large meshes - Need </a:t>
            </a:r>
            <a:r>
              <a:rPr lang="en-US" i="1">
                <a:solidFill>
                  <a:schemeClr val="hlink"/>
                </a:solidFill>
              </a:rPr>
              <a:t>multigrid</a:t>
            </a:r>
            <a:r>
              <a:rPr lang="en-US"/>
              <a:t> method.</a:t>
            </a:r>
          </a:p>
          <a:p>
            <a:pPr marL="742950" lvl="1" indent="-285750">
              <a:lnSpc>
                <a:spcPct val="90000"/>
              </a:lnSpc>
              <a:spcBef>
                <a:spcPct val="20000"/>
              </a:spcBef>
              <a:buClr>
                <a:schemeClr val="hlink"/>
              </a:buClr>
              <a:buSzPct val="55000"/>
              <a:buFont typeface="Wingdings" pitchFamily="2" charset="2"/>
              <a:buChar char="n"/>
            </a:pPr>
            <a:r>
              <a:rPr lang="en-US"/>
              <a:t>We modify the parameterization algorithm by Sander et al [2002]</a:t>
            </a:r>
            <a:endParaRPr lang="en-US" i="1">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85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3"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1219200" y="381000"/>
            <a:ext cx="5943600" cy="685800"/>
          </a:xfrm>
        </p:spPr>
        <p:txBody>
          <a:bodyPr/>
          <a:lstStyle/>
          <a:p>
            <a:r>
              <a:rPr lang="en-US"/>
              <a:t>Neighborhood Optimization</a:t>
            </a:r>
          </a:p>
        </p:txBody>
      </p:sp>
      <p:sp>
        <p:nvSpPr>
          <p:cNvPr id="212995" name="Oval 3"/>
          <p:cNvSpPr>
            <a:spLocks noChangeArrowheads="1"/>
          </p:cNvSpPr>
          <p:nvPr/>
        </p:nvSpPr>
        <p:spPr bwMode="auto">
          <a:xfrm rot="13500000">
            <a:off x="7086600" y="3487738"/>
            <a:ext cx="115887" cy="115888"/>
          </a:xfrm>
          <a:prstGeom prst="ellipse">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12996" name="Picture 4" descr="v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Gray">
          <a:xfrm>
            <a:off x="457200" y="1555750"/>
            <a:ext cx="2286000" cy="1981200"/>
          </a:xfrm>
          <a:prstGeom prst="rect">
            <a:avLst/>
          </a:prstGeom>
          <a:solidFill>
            <a:schemeClr val="tx1"/>
          </a:solidFill>
          <a:ln w="12700" algn="ctr">
            <a:solidFill>
              <a:schemeClr val="tx1"/>
            </a:solidFill>
            <a:miter lim="800000"/>
            <a:headEnd/>
            <a:tailEnd/>
          </a:ln>
          <a:effectLst>
            <a:outerShdw dist="107763" dir="2700000" algn="ctr" rotWithShape="0">
              <a:schemeClr val="bg2"/>
            </a:outerShdw>
          </a:effectLst>
        </p:spPr>
      </p:pic>
      <p:sp>
        <p:nvSpPr>
          <p:cNvPr id="212997" name="Freeform 5"/>
          <p:cNvSpPr>
            <a:spLocks/>
          </p:cNvSpPr>
          <p:nvPr/>
        </p:nvSpPr>
        <p:spPr bwMode="blackGray">
          <a:xfrm rot="17398513">
            <a:off x="1584325" y="1957388"/>
            <a:ext cx="293688" cy="392112"/>
          </a:xfrm>
          <a:custGeom>
            <a:avLst/>
            <a:gdLst>
              <a:gd name="T0" fmla="*/ 0 w 129"/>
              <a:gd name="T1" fmla="*/ 79 h 177"/>
              <a:gd name="T2" fmla="*/ 129 w 129"/>
              <a:gd name="T3" fmla="*/ 177 h 177"/>
              <a:gd name="T4" fmla="*/ 44 w 129"/>
              <a:gd name="T5" fmla="*/ 0 h 177"/>
              <a:gd name="T6" fmla="*/ 0 w 129"/>
              <a:gd name="T7" fmla="*/ 79 h 177"/>
            </a:gdLst>
            <a:ahLst/>
            <a:cxnLst>
              <a:cxn ang="0">
                <a:pos x="T0" y="T1"/>
              </a:cxn>
              <a:cxn ang="0">
                <a:pos x="T2" y="T3"/>
              </a:cxn>
              <a:cxn ang="0">
                <a:pos x="T4" y="T5"/>
              </a:cxn>
              <a:cxn ang="0">
                <a:pos x="T6" y="T7"/>
              </a:cxn>
            </a:cxnLst>
            <a:rect l="0" t="0" r="r" b="b"/>
            <a:pathLst>
              <a:path w="129" h="177">
                <a:moveTo>
                  <a:pt x="0" y="79"/>
                </a:moveTo>
                <a:lnTo>
                  <a:pt x="129" y="177"/>
                </a:lnTo>
                <a:lnTo>
                  <a:pt x="44" y="0"/>
                </a:lnTo>
                <a:lnTo>
                  <a:pt x="0" y="79"/>
                </a:lnTo>
                <a:close/>
              </a:path>
            </a:pathLst>
          </a:custGeom>
          <a:solidFill>
            <a:schemeClr val="hlink"/>
          </a:solidFill>
          <a:ln w="1905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pic>
        <p:nvPicPr>
          <p:cNvPr id="212998" name="Picture 6" descr="te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1403350"/>
            <a:ext cx="2209800" cy="2209800"/>
          </a:xfrm>
          <a:prstGeom prst="rect">
            <a:avLst/>
          </a:prstGeom>
          <a:noFill/>
          <a:effectLst>
            <a:outerShdw dist="107763"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sp>
        <p:nvSpPr>
          <p:cNvPr id="212999" name="Freeform 7"/>
          <p:cNvSpPr>
            <a:spLocks/>
          </p:cNvSpPr>
          <p:nvPr/>
        </p:nvSpPr>
        <p:spPr bwMode="blackGray">
          <a:xfrm>
            <a:off x="4940300" y="2868613"/>
            <a:ext cx="101600" cy="106362"/>
          </a:xfrm>
          <a:custGeom>
            <a:avLst/>
            <a:gdLst>
              <a:gd name="T0" fmla="*/ 0 w 76"/>
              <a:gd name="T1" fmla="*/ 7 h 78"/>
              <a:gd name="T2" fmla="*/ 43 w 76"/>
              <a:gd name="T3" fmla="*/ 78 h 78"/>
              <a:gd name="T4" fmla="*/ 76 w 76"/>
              <a:gd name="T5" fmla="*/ 0 h 78"/>
              <a:gd name="T6" fmla="*/ 0 w 76"/>
              <a:gd name="T7" fmla="*/ 7 h 78"/>
            </a:gdLst>
            <a:ahLst/>
            <a:cxnLst>
              <a:cxn ang="0">
                <a:pos x="T0" y="T1"/>
              </a:cxn>
              <a:cxn ang="0">
                <a:pos x="T2" y="T3"/>
              </a:cxn>
              <a:cxn ang="0">
                <a:pos x="T4" y="T5"/>
              </a:cxn>
              <a:cxn ang="0">
                <a:pos x="T6" y="T7"/>
              </a:cxn>
            </a:cxnLst>
            <a:rect l="0" t="0" r="r" b="b"/>
            <a:pathLst>
              <a:path w="76" h="78">
                <a:moveTo>
                  <a:pt x="0" y="7"/>
                </a:moveTo>
                <a:lnTo>
                  <a:pt x="43" y="78"/>
                </a:lnTo>
                <a:lnTo>
                  <a:pt x="76" y="0"/>
                </a:lnTo>
                <a:lnTo>
                  <a:pt x="0" y="7"/>
                </a:lnTo>
                <a:close/>
              </a:path>
            </a:pathLst>
          </a:custGeom>
          <a:solidFill>
            <a:schemeClr val="hlink"/>
          </a:solidFill>
          <a:ln w="1905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pic>
        <p:nvPicPr>
          <p:cNvPr id="213000" name="Picture 8" descr="v1"/>
          <p:cNvPicPr>
            <a:picLocks noChangeAspect="1" noChangeArrowheads="1"/>
          </p:cNvPicPr>
          <p:nvPr/>
        </p:nvPicPr>
        <p:blipFill>
          <a:blip r:embed="rId5">
            <a:extLst>
              <a:ext uri="{28A0092B-C50C-407E-A947-70E740481C1C}">
                <a14:useLocalDpi xmlns:a14="http://schemas.microsoft.com/office/drawing/2010/main" val="0"/>
              </a:ext>
            </a:extLst>
          </a:blip>
          <a:srcRect l="2759"/>
          <a:stretch>
            <a:fillRect/>
          </a:stretch>
        </p:blipFill>
        <p:spPr bwMode="auto">
          <a:xfrm>
            <a:off x="6248400" y="1403350"/>
            <a:ext cx="2209800" cy="2209800"/>
          </a:xfrm>
          <a:prstGeom prst="rect">
            <a:avLst/>
          </a:prstGeom>
          <a:noFill/>
          <a:ln>
            <a:noFill/>
          </a:ln>
          <a:effectLst>
            <a:outerShdw dist="107763"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3001" name="Freeform 9"/>
          <p:cNvSpPr>
            <a:spLocks/>
          </p:cNvSpPr>
          <p:nvPr/>
        </p:nvSpPr>
        <p:spPr bwMode="blackGray">
          <a:xfrm rot="-17847455">
            <a:off x="6995319" y="2605881"/>
            <a:ext cx="130175" cy="195263"/>
          </a:xfrm>
          <a:custGeom>
            <a:avLst/>
            <a:gdLst>
              <a:gd name="T0" fmla="*/ 0 w 76"/>
              <a:gd name="T1" fmla="*/ 7 h 78"/>
              <a:gd name="T2" fmla="*/ 43 w 76"/>
              <a:gd name="T3" fmla="*/ 78 h 78"/>
              <a:gd name="T4" fmla="*/ 76 w 76"/>
              <a:gd name="T5" fmla="*/ 0 h 78"/>
              <a:gd name="T6" fmla="*/ 0 w 76"/>
              <a:gd name="T7" fmla="*/ 7 h 78"/>
            </a:gdLst>
            <a:ahLst/>
            <a:cxnLst>
              <a:cxn ang="0">
                <a:pos x="T0" y="T1"/>
              </a:cxn>
              <a:cxn ang="0">
                <a:pos x="T2" y="T3"/>
              </a:cxn>
              <a:cxn ang="0">
                <a:pos x="T4" y="T5"/>
              </a:cxn>
              <a:cxn ang="0">
                <a:pos x="T6" y="T7"/>
              </a:cxn>
            </a:cxnLst>
            <a:rect l="0" t="0" r="r" b="b"/>
            <a:pathLst>
              <a:path w="76" h="78">
                <a:moveTo>
                  <a:pt x="0" y="7"/>
                </a:moveTo>
                <a:lnTo>
                  <a:pt x="43" y="78"/>
                </a:lnTo>
                <a:lnTo>
                  <a:pt x="76" y="0"/>
                </a:lnTo>
                <a:lnTo>
                  <a:pt x="0" y="7"/>
                </a:lnTo>
                <a:close/>
              </a:path>
            </a:pathLst>
          </a:custGeom>
          <a:solidFill>
            <a:schemeClr val="hlink"/>
          </a:solidFill>
          <a:ln w="1905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213002" name="Line 10"/>
          <p:cNvSpPr>
            <a:spLocks noChangeShapeType="1"/>
          </p:cNvSpPr>
          <p:nvPr/>
        </p:nvSpPr>
        <p:spPr bwMode="auto">
          <a:xfrm>
            <a:off x="2819400" y="2393950"/>
            <a:ext cx="533400" cy="0"/>
          </a:xfrm>
          <a:prstGeom prst="line">
            <a:avLst/>
          </a:prstGeom>
          <a:noFill/>
          <a:ln w="57150">
            <a:solidFill>
              <a:schemeClr val="accent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3003" name="Line 11"/>
          <p:cNvSpPr>
            <a:spLocks noChangeShapeType="1"/>
          </p:cNvSpPr>
          <p:nvPr/>
        </p:nvSpPr>
        <p:spPr bwMode="auto">
          <a:xfrm>
            <a:off x="5562600" y="2393950"/>
            <a:ext cx="533400" cy="0"/>
          </a:xfrm>
          <a:prstGeom prst="line">
            <a:avLst/>
          </a:prstGeom>
          <a:noFill/>
          <a:ln w="57150">
            <a:solidFill>
              <a:schemeClr val="accent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3004" name="Text Box 12"/>
          <p:cNvSpPr txBox="1">
            <a:spLocks noChangeArrowheads="1"/>
          </p:cNvSpPr>
          <p:nvPr/>
        </p:nvSpPr>
        <p:spPr bwMode="auto">
          <a:xfrm>
            <a:off x="3633788" y="1219200"/>
            <a:ext cx="1447800" cy="366713"/>
          </a:xfrm>
          <a:prstGeom prst="rect">
            <a:avLst/>
          </a:prstGeom>
          <a:solidFill>
            <a:schemeClr val="tx2"/>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1800">
                <a:solidFill>
                  <a:srgbClr val="FFFF00"/>
                </a:solidFill>
                <a:effectLst>
                  <a:outerShdw blurRad="38100" dist="38100" dir="2700000" algn="tl">
                    <a:srgbClr val="000000"/>
                  </a:outerShdw>
                </a:effectLst>
              </a:rPr>
              <a:t>Optimization</a:t>
            </a:r>
          </a:p>
        </p:txBody>
      </p:sp>
      <p:sp>
        <p:nvSpPr>
          <p:cNvPr id="213035" name="Freeform 43"/>
          <p:cNvSpPr>
            <a:spLocks/>
          </p:cNvSpPr>
          <p:nvPr/>
        </p:nvSpPr>
        <p:spPr bwMode="auto">
          <a:xfrm rot="16200000">
            <a:off x="4072731" y="5095082"/>
            <a:ext cx="395287" cy="546100"/>
          </a:xfrm>
          <a:custGeom>
            <a:avLst/>
            <a:gdLst>
              <a:gd name="T0" fmla="*/ 137 w 275"/>
              <a:gd name="T1" fmla="*/ 1042 h 1042"/>
              <a:gd name="T2" fmla="*/ 275 w 275"/>
              <a:gd name="T3" fmla="*/ 782 h 1042"/>
              <a:gd name="T4" fmla="*/ 184 w 275"/>
              <a:gd name="T5" fmla="*/ 782 h 1042"/>
              <a:gd name="T6" fmla="*/ 184 w 275"/>
              <a:gd name="T7" fmla="*/ 0 h 1042"/>
              <a:gd name="T8" fmla="*/ 91 w 275"/>
              <a:gd name="T9" fmla="*/ 0 h 1042"/>
              <a:gd name="T10" fmla="*/ 91 w 275"/>
              <a:gd name="T11" fmla="*/ 782 h 1042"/>
              <a:gd name="T12" fmla="*/ 0 w 275"/>
              <a:gd name="T13" fmla="*/ 782 h 1042"/>
              <a:gd name="T14" fmla="*/ 137 w 275"/>
              <a:gd name="T15" fmla="*/ 1042 h 10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5" h="1042">
                <a:moveTo>
                  <a:pt x="137" y="1042"/>
                </a:moveTo>
                <a:lnTo>
                  <a:pt x="275" y="782"/>
                </a:lnTo>
                <a:lnTo>
                  <a:pt x="184" y="782"/>
                </a:lnTo>
                <a:lnTo>
                  <a:pt x="184" y="0"/>
                </a:lnTo>
                <a:lnTo>
                  <a:pt x="91" y="0"/>
                </a:lnTo>
                <a:lnTo>
                  <a:pt x="91" y="782"/>
                </a:lnTo>
                <a:lnTo>
                  <a:pt x="0" y="782"/>
                </a:lnTo>
                <a:lnTo>
                  <a:pt x="137" y="1042"/>
                </a:lnTo>
                <a:close/>
              </a:path>
            </a:pathLst>
          </a:custGeom>
          <a:solidFill>
            <a:schemeClr val="accent2"/>
          </a:solidFill>
          <a:ln>
            <a:noFill/>
          </a:ln>
          <a:extLst>
            <a:ext uri="{91240B29-F687-4F45-9708-019B960494DF}">
              <a14:hiddenLine xmlns:a14="http://schemas.microsoft.com/office/drawing/2010/main" w="17463">
                <a:solidFill>
                  <a:srgbClr val="000000"/>
                </a:solidFill>
                <a:prstDash val="solid"/>
                <a:round/>
                <a:headEnd/>
                <a:tailEnd/>
              </a14:hiddenLine>
            </a:ext>
          </a:extLst>
        </p:spPr>
        <p:txBody>
          <a:bodyPr/>
          <a:lstStyle/>
          <a:p>
            <a:endParaRPr lang="en-US"/>
          </a:p>
        </p:txBody>
      </p:sp>
      <p:sp>
        <p:nvSpPr>
          <p:cNvPr id="213038" name="Freeform 46"/>
          <p:cNvSpPr>
            <a:spLocks/>
          </p:cNvSpPr>
          <p:nvPr/>
        </p:nvSpPr>
        <p:spPr bwMode="auto">
          <a:xfrm rot="20544066">
            <a:off x="1541463" y="4457700"/>
            <a:ext cx="2238375" cy="2257425"/>
          </a:xfrm>
          <a:custGeom>
            <a:avLst/>
            <a:gdLst>
              <a:gd name="T0" fmla="*/ 1610 w 1610"/>
              <a:gd name="T1" fmla="*/ 1397 h 2843"/>
              <a:gd name="T2" fmla="*/ 829 w 1610"/>
              <a:gd name="T3" fmla="*/ 0 h 2843"/>
              <a:gd name="T4" fmla="*/ 0 w 1610"/>
              <a:gd name="T5" fmla="*/ 694 h 2843"/>
              <a:gd name="T6" fmla="*/ 54 w 1610"/>
              <a:gd name="T7" fmla="*/ 1664 h 2843"/>
              <a:gd name="T8" fmla="*/ 1018 w 1610"/>
              <a:gd name="T9" fmla="*/ 2843 h 2843"/>
              <a:gd name="T10" fmla="*/ 1610 w 1610"/>
              <a:gd name="T11" fmla="*/ 1397 h 2843"/>
            </a:gdLst>
            <a:ahLst/>
            <a:cxnLst>
              <a:cxn ang="0">
                <a:pos x="T0" y="T1"/>
              </a:cxn>
              <a:cxn ang="0">
                <a:pos x="T2" y="T3"/>
              </a:cxn>
              <a:cxn ang="0">
                <a:pos x="T4" y="T5"/>
              </a:cxn>
              <a:cxn ang="0">
                <a:pos x="T6" y="T7"/>
              </a:cxn>
              <a:cxn ang="0">
                <a:pos x="T8" y="T9"/>
              </a:cxn>
              <a:cxn ang="0">
                <a:pos x="T10" y="T11"/>
              </a:cxn>
            </a:cxnLst>
            <a:rect l="0" t="0" r="r" b="b"/>
            <a:pathLst>
              <a:path w="1610" h="2843">
                <a:moveTo>
                  <a:pt x="1610" y="1397"/>
                </a:moveTo>
                <a:lnTo>
                  <a:pt x="829" y="0"/>
                </a:lnTo>
                <a:lnTo>
                  <a:pt x="0" y="694"/>
                </a:lnTo>
                <a:lnTo>
                  <a:pt x="54" y="1664"/>
                </a:lnTo>
                <a:lnTo>
                  <a:pt x="1018" y="2843"/>
                </a:lnTo>
                <a:lnTo>
                  <a:pt x="1610" y="13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3039" name="Freeform 47"/>
          <p:cNvSpPr>
            <a:spLocks/>
          </p:cNvSpPr>
          <p:nvPr/>
        </p:nvSpPr>
        <p:spPr bwMode="auto">
          <a:xfrm rot="20544066">
            <a:off x="1552575" y="4419600"/>
            <a:ext cx="2239963" cy="2257425"/>
          </a:xfrm>
          <a:custGeom>
            <a:avLst/>
            <a:gdLst>
              <a:gd name="T0" fmla="*/ 1610 w 1610"/>
              <a:gd name="T1" fmla="*/ 1397 h 2843"/>
              <a:gd name="T2" fmla="*/ 829 w 1610"/>
              <a:gd name="T3" fmla="*/ 0 h 2843"/>
              <a:gd name="T4" fmla="*/ 0 w 1610"/>
              <a:gd name="T5" fmla="*/ 694 h 2843"/>
              <a:gd name="T6" fmla="*/ 54 w 1610"/>
              <a:gd name="T7" fmla="*/ 1664 h 2843"/>
              <a:gd name="T8" fmla="*/ 1018 w 1610"/>
              <a:gd name="T9" fmla="*/ 2843 h 2843"/>
              <a:gd name="T10" fmla="*/ 1610 w 1610"/>
              <a:gd name="T11" fmla="*/ 1397 h 2843"/>
            </a:gdLst>
            <a:ahLst/>
            <a:cxnLst>
              <a:cxn ang="0">
                <a:pos x="T0" y="T1"/>
              </a:cxn>
              <a:cxn ang="0">
                <a:pos x="T2" y="T3"/>
              </a:cxn>
              <a:cxn ang="0">
                <a:pos x="T4" y="T5"/>
              </a:cxn>
              <a:cxn ang="0">
                <a:pos x="T6" y="T7"/>
              </a:cxn>
              <a:cxn ang="0">
                <a:pos x="T8" y="T9"/>
              </a:cxn>
              <a:cxn ang="0">
                <a:pos x="T10" y="T11"/>
              </a:cxn>
            </a:cxnLst>
            <a:rect l="0" t="0" r="r" b="b"/>
            <a:pathLst>
              <a:path w="1610" h="2843">
                <a:moveTo>
                  <a:pt x="1610" y="1397"/>
                </a:moveTo>
                <a:lnTo>
                  <a:pt x="829" y="0"/>
                </a:lnTo>
                <a:lnTo>
                  <a:pt x="0" y="694"/>
                </a:lnTo>
                <a:lnTo>
                  <a:pt x="54" y="1664"/>
                </a:lnTo>
                <a:lnTo>
                  <a:pt x="1018" y="2843"/>
                </a:lnTo>
                <a:lnTo>
                  <a:pt x="1610" y="1397"/>
                </a:lnTo>
                <a:close/>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3040" name="Line 48"/>
          <p:cNvSpPr>
            <a:spLocks noChangeShapeType="1"/>
          </p:cNvSpPr>
          <p:nvPr/>
        </p:nvSpPr>
        <p:spPr bwMode="auto">
          <a:xfrm rot="20544066">
            <a:off x="2559050" y="5318125"/>
            <a:ext cx="1174750" cy="508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3042" name="Line 50"/>
          <p:cNvSpPr>
            <a:spLocks noChangeShapeType="1"/>
          </p:cNvSpPr>
          <p:nvPr/>
        </p:nvSpPr>
        <p:spPr bwMode="auto">
          <a:xfrm rot="20750878">
            <a:off x="2776538" y="5376863"/>
            <a:ext cx="377825" cy="119856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3043" name="Freeform 51"/>
          <p:cNvSpPr>
            <a:spLocks/>
          </p:cNvSpPr>
          <p:nvPr/>
        </p:nvSpPr>
        <p:spPr bwMode="auto">
          <a:xfrm rot="20544066">
            <a:off x="1524000" y="5170488"/>
            <a:ext cx="1039813" cy="760412"/>
          </a:xfrm>
          <a:custGeom>
            <a:avLst/>
            <a:gdLst>
              <a:gd name="T0" fmla="*/ 0 w 747"/>
              <a:gd name="T1" fmla="*/ 0 h 952"/>
              <a:gd name="T2" fmla="*/ 747 w 747"/>
              <a:gd name="T3" fmla="*/ 632 h 952"/>
              <a:gd name="T4" fmla="*/ 53 w 747"/>
              <a:gd name="T5" fmla="*/ 952 h 952"/>
            </a:gdLst>
            <a:ahLst/>
            <a:cxnLst>
              <a:cxn ang="0">
                <a:pos x="T0" y="T1"/>
              </a:cxn>
              <a:cxn ang="0">
                <a:pos x="T2" y="T3"/>
              </a:cxn>
              <a:cxn ang="0">
                <a:pos x="T4" y="T5"/>
              </a:cxn>
            </a:cxnLst>
            <a:rect l="0" t="0" r="r" b="b"/>
            <a:pathLst>
              <a:path w="747" h="952">
                <a:moveTo>
                  <a:pt x="0" y="0"/>
                </a:moveTo>
                <a:lnTo>
                  <a:pt x="747" y="632"/>
                </a:lnTo>
                <a:lnTo>
                  <a:pt x="53" y="952"/>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3044" name="Line 52"/>
          <p:cNvSpPr>
            <a:spLocks noChangeShapeType="1"/>
          </p:cNvSpPr>
          <p:nvPr/>
        </p:nvSpPr>
        <p:spPr bwMode="auto">
          <a:xfrm rot="20544066" flipH="1">
            <a:off x="2425700" y="4454525"/>
            <a:ext cx="111125" cy="107156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3045" name="Rectangle 53"/>
          <p:cNvSpPr>
            <a:spLocks noChangeArrowheads="1"/>
          </p:cNvSpPr>
          <p:nvPr/>
        </p:nvSpPr>
        <p:spPr bwMode="auto">
          <a:xfrm rot="20544066">
            <a:off x="2543175" y="5891213"/>
            <a:ext cx="192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Arial" charset="0"/>
              </a:rPr>
              <a:t>H</a:t>
            </a:r>
            <a:r>
              <a:rPr lang="en-US" sz="1400" baseline="-15000">
                <a:solidFill>
                  <a:srgbClr val="000000"/>
                </a:solidFill>
                <a:latin typeface="Arial" charset="0"/>
              </a:rPr>
              <a:t>4</a:t>
            </a:r>
          </a:p>
        </p:txBody>
      </p:sp>
      <p:sp>
        <p:nvSpPr>
          <p:cNvPr id="213047" name="Rectangle 55"/>
          <p:cNvSpPr>
            <a:spLocks noChangeArrowheads="1"/>
          </p:cNvSpPr>
          <p:nvPr/>
        </p:nvSpPr>
        <p:spPr bwMode="auto">
          <a:xfrm rot="20544066">
            <a:off x="3052763" y="5592763"/>
            <a:ext cx="3778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1400">
                <a:solidFill>
                  <a:srgbClr val="000000"/>
                </a:solidFill>
                <a:latin typeface="Arial" charset="0"/>
              </a:rPr>
              <a:t>H</a:t>
            </a:r>
            <a:r>
              <a:rPr lang="en-US" sz="1400" baseline="-10000">
                <a:solidFill>
                  <a:srgbClr val="000000"/>
                </a:solidFill>
                <a:latin typeface="Arial" charset="0"/>
              </a:rPr>
              <a:t>5</a:t>
            </a:r>
          </a:p>
        </p:txBody>
      </p:sp>
      <p:sp>
        <p:nvSpPr>
          <p:cNvPr id="213050" name="Rectangle 58"/>
          <p:cNvSpPr>
            <a:spLocks noChangeArrowheads="1"/>
          </p:cNvSpPr>
          <p:nvPr/>
        </p:nvSpPr>
        <p:spPr bwMode="auto">
          <a:xfrm rot="20544066">
            <a:off x="2749550" y="4926013"/>
            <a:ext cx="3286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1400">
                <a:solidFill>
                  <a:srgbClr val="000000"/>
                </a:solidFill>
                <a:latin typeface="Arial" charset="0"/>
              </a:rPr>
              <a:t>H</a:t>
            </a:r>
            <a:r>
              <a:rPr lang="en-US" sz="1400" baseline="-10000">
                <a:solidFill>
                  <a:srgbClr val="000000"/>
                </a:solidFill>
                <a:latin typeface="Arial" charset="0"/>
              </a:rPr>
              <a:t>1</a:t>
            </a:r>
          </a:p>
        </p:txBody>
      </p:sp>
      <p:sp>
        <p:nvSpPr>
          <p:cNvPr id="213051" name="Rectangle 59"/>
          <p:cNvSpPr>
            <a:spLocks noChangeArrowheads="1"/>
          </p:cNvSpPr>
          <p:nvPr/>
        </p:nvSpPr>
        <p:spPr bwMode="auto">
          <a:xfrm rot="20544066">
            <a:off x="1998663" y="4953000"/>
            <a:ext cx="2873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1400">
                <a:solidFill>
                  <a:srgbClr val="000000"/>
                </a:solidFill>
                <a:latin typeface="Arial" charset="0"/>
              </a:rPr>
              <a:t>H</a:t>
            </a:r>
            <a:r>
              <a:rPr lang="en-US" sz="1400" baseline="-15000">
                <a:solidFill>
                  <a:srgbClr val="000000"/>
                </a:solidFill>
                <a:latin typeface="Arial" charset="0"/>
              </a:rPr>
              <a:t>2</a:t>
            </a:r>
          </a:p>
        </p:txBody>
      </p:sp>
      <p:sp>
        <p:nvSpPr>
          <p:cNvPr id="213053" name="Rectangle 61"/>
          <p:cNvSpPr>
            <a:spLocks noChangeArrowheads="1"/>
          </p:cNvSpPr>
          <p:nvPr/>
        </p:nvSpPr>
        <p:spPr bwMode="auto">
          <a:xfrm rot="20544066">
            <a:off x="1812925" y="5462588"/>
            <a:ext cx="6207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1400">
                <a:solidFill>
                  <a:srgbClr val="000000"/>
                </a:solidFill>
                <a:latin typeface="Arial" charset="0"/>
              </a:rPr>
              <a:t>H</a:t>
            </a:r>
            <a:r>
              <a:rPr lang="en-US" sz="1400" baseline="-15000">
                <a:solidFill>
                  <a:srgbClr val="000000"/>
                </a:solidFill>
                <a:latin typeface="Arial" charset="0"/>
              </a:rPr>
              <a:t>3</a:t>
            </a:r>
          </a:p>
        </p:txBody>
      </p:sp>
      <p:sp>
        <p:nvSpPr>
          <p:cNvPr id="213089" name="Freeform 97"/>
          <p:cNvSpPr>
            <a:spLocks/>
          </p:cNvSpPr>
          <p:nvPr/>
        </p:nvSpPr>
        <p:spPr bwMode="auto">
          <a:xfrm rot="20544066">
            <a:off x="4894263" y="4457700"/>
            <a:ext cx="2238375" cy="2257425"/>
          </a:xfrm>
          <a:custGeom>
            <a:avLst/>
            <a:gdLst>
              <a:gd name="T0" fmla="*/ 1610 w 1610"/>
              <a:gd name="T1" fmla="*/ 1397 h 2843"/>
              <a:gd name="T2" fmla="*/ 829 w 1610"/>
              <a:gd name="T3" fmla="*/ 0 h 2843"/>
              <a:gd name="T4" fmla="*/ 0 w 1610"/>
              <a:gd name="T5" fmla="*/ 694 h 2843"/>
              <a:gd name="T6" fmla="*/ 54 w 1610"/>
              <a:gd name="T7" fmla="*/ 1664 h 2843"/>
              <a:gd name="T8" fmla="*/ 1018 w 1610"/>
              <a:gd name="T9" fmla="*/ 2843 h 2843"/>
              <a:gd name="T10" fmla="*/ 1610 w 1610"/>
              <a:gd name="T11" fmla="*/ 1397 h 2843"/>
            </a:gdLst>
            <a:ahLst/>
            <a:cxnLst>
              <a:cxn ang="0">
                <a:pos x="T0" y="T1"/>
              </a:cxn>
              <a:cxn ang="0">
                <a:pos x="T2" y="T3"/>
              </a:cxn>
              <a:cxn ang="0">
                <a:pos x="T4" y="T5"/>
              </a:cxn>
              <a:cxn ang="0">
                <a:pos x="T6" y="T7"/>
              </a:cxn>
              <a:cxn ang="0">
                <a:pos x="T8" y="T9"/>
              </a:cxn>
              <a:cxn ang="0">
                <a:pos x="T10" y="T11"/>
              </a:cxn>
            </a:cxnLst>
            <a:rect l="0" t="0" r="r" b="b"/>
            <a:pathLst>
              <a:path w="1610" h="2843">
                <a:moveTo>
                  <a:pt x="1610" y="1397"/>
                </a:moveTo>
                <a:lnTo>
                  <a:pt x="829" y="0"/>
                </a:lnTo>
                <a:lnTo>
                  <a:pt x="0" y="694"/>
                </a:lnTo>
                <a:lnTo>
                  <a:pt x="54" y="1664"/>
                </a:lnTo>
                <a:lnTo>
                  <a:pt x="1018" y="2843"/>
                </a:lnTo>
                <a:lnTo>
                  <a:pt x="1610" y="13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3090" name="Freeform 98"/>
          <p:cNvSpPr>
            <a:spLocks/>
          </p:cNvSpPr>
          <p:nvPr/>
        </p:nvSpPr>
        <p:spPr bwMode="auto">
          <a:xfrm rot="20544066">
            <a:off x="4905375" y="4419600"/>
            <a:ext cx="2239963" cy="2257425"/>
          </a:xfrm>
          <a:custGeom>
            <a:avLst/>
            <a:gdLst>
              <a:gd name="T0" fmla="*/ 1610 w 1610"/>
              <a:gd name="T1" fmla="*/ 1397 h 2843"/>
              <a:gd name="T2" fmla="*/ 829 w 1610"/>
              <a:gd name="T3" fmla="*/ 0 h 2843"/>
              <a:gd name="T4" fmla="*/ 0 w 1610"/>
              <a:gd name="T5" fmla="*/ 694 h 2843"/>
              <a:gd name="T6" fmla="*/ 54 w 1610"/>
              <a:gd name="T7" fmla="*/ 1664 h 2843"/>
              <a:gd name="T8" fmla="*/ 1018 w 1610"/>
              <a:gd name="T9" fmla="*/ 2843 h 2843"/>
              <a:gd name="T10" fmla="*/ 1610 w 1610"/>
              <a:gd name="T11" fmla="*/ 1397 h 2843"/>
            </a:gdLst>
            <a:ahLst/>
            <a:cxnLst>
              <a:cxn ang="0">
                <a:pos x="T0" y="T1"/>
              </a:cxn>
              <a:cxn ang="0">
                <a:pos x="T2" y="T3"/>
              </a:cxn>
              <a:cxn ang="0">
                <a:pos x="T4" y="T5"/>
              </a:cxn>
              <a:cxn ang="0">
                <a:pos x="T6" y="T7"/>
              </a:cxn>
              <a:cxn ang="0">
                <a:pos x="T8" y="T9"/>
              </a:cxn>
              <a:cxn ang="0">
                <a:pos x="T10" y="T11"/>
              </a:cxn>
            </a:cxnLst>
            <a:rect l="0" t="0" r="r" b="b"/>
            <a:pathLst>
              <a:path w="1610" h="2843">
                <a:moveTo>
                  <a:pt x="1610" y="1397"/>
                </a:moveTo>
                <a:lnTo>
                  <a:pt x="829" y="0"/>
                </a:lnTo>
                <a:lnTo>
                  <a:pt x="0" y="694"/>
                </a:lnTo>
                <a:lnTo>
                  <a:pt x="54" y="1664"/>
                </a:lnTo>
                <a:lnTo>
                  <a:pt x="1018" y="2843"/>
                </a:lnTo>
                <a:lnTo>
                  <a:pt x="1610" y="1397"/>
                </a:lnTo>
                <a:close/>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3091" name="Line 99"/>
          <p:cNvSpPr>
            <a:spLocks noChangeShapeType="1"/>
          </p:cNvSpPr>
          <p:nvPr/>
        </p:nvSpPr>
        <p:spPr bwMode="auto">
          <a:xfrm rot="20544066">
            <a:off x="5649913" y="5357813"/>
            <a:ext cx="1441450" cy="508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3092" name="Line 100"/>
          <p:cNvSpPr>
            <a:spLocks noChangeShapeType="1"/>
          </p:cNvSpPr>
          <p:nvPr/>
        </p:nvSpPr>
        <p:spPr bwMode="auto">
          <a:xfrm rot="20544066">
            <a:off x="5791200" y="5473700"/>
            <a:ext cx="687388" cy="12080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3093" name="Freeform 101"/>
          <p:cNvSpPr>
            <a:spLocks/>
          </p:cNvSpPr>
          <p:nvPr/>
        </p:nvSpPr>
        <p:spPr bwMode="auto">
          <a:xfrm rot="20544066">
            <a:off x="4883150" y="5211763"/>
            <a:ext cx="762000" cy="760412"/>
          </a:xfrm>
          <a:custGeom>
            <a:avLst/>
            <a:gdLst>
              <a:gd name="T0" fmla="*/ 0 w 747"/>
              <a:gd name="T1" fmla="*/ 0 h 952"/>
              <a:gd name="T2" fmla="*/ 747 w 747"/>
              <a:gd name="T3" fmla="*/ 632 h 952"/>
              <a:gd name="T4" fmla="*/ 53 w 747"/>
              <a:gd name="T5" fmla="*/ 952 h 952"/>
            </a:gdLst>
            <a:ahLst/>
            <a:cxnLst>
              <a:cxn ang="0">
                <a:pos x="T0" y="T1"/>
              </a:cxn>
              <a:cxn ang="0">
                <a:pos x="T2" y="T3"/>
              </a:cxn>
              <a:cxn ang="0">
                <a:pos x="T4" y="T5"/>
              </a:cxn>
            </a:cxnLst>
            <a:rect l="0" t="0" r="r" b="b"/>
            <a:pathLst>
              <a:path w="747" h="952">
                <a:moveTo>
                  <a:pt x="0" y="0"/>
                </a:moveTo>
                <a:lnTo>
                  <a:pt x="747" y="632"/>
                </a:lnTo>
                <a:lnTo>
                  <a:pt x="53" y="952"/>
                </a:lnTo>
              </a:path>
            </a:pathLst>
          </a:custGeom>
          <a:noFill/>
          <a:ln w="285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3094" name="Line 102"/>
          <p:cNvSpPr>
            <a:spLocks noChangeShapeType="1"/>
          </p:cNvSpPr>
          <p:nvPr/>
        </p:nvSpPr>
        <p:spPr bwMode="auto">
          <a:xfrm rot="20544066" flipH="1">
            <a:off x="5464175" y="4465638"/>
            <a:ext cx="446088" cy="111283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3095" name="Rectangle 103"/>
          <p:cNvSpPr>
            <a:spLocks noChangeArrowheads="1"/>
          </p:cNvSpPr>
          <p:nvPr/>
        </p:nvSpPr>
        <p:spPr bwMode="auto">
          <a:xfrm rot="20544066">
            <a:off x="5549900" y="5815013"/>
            <a:ext cx="6873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1400">
                <a:solidFill>
                  <a:srgbClr val="000000"/>
                </a:solidFill>
                <a:latin typeface="Arial" charset="0"/>
              </a:rPr>
              <a:t>H</a:t>
            </a:r>
            <a:r>
              <a:rPr lang="en-US" sz="1400" baseline="-15000">
                <a:solidFill>
                  <a:srgbClr val="000000"/>
                </a:solidFill>
                <a:latin typeface="Arial" charset="0"/>
              </a:rPr>
              <a:t>4</a:t>
            </a:r>
            <a:r>
              <a:rPr lang="en-US" sz="1400">
                <a:solidFill>
                  <a:srgbClr val="000000"/>
                </a:solidFill>
                <a:latin typeface="Times New Roman"/>
              </a:rPr>
              <a:t>’</a:t>
            </a:r>
            <a:endParaRPr lang="en-US" sz="1400">
              <a:solidFill>
                <a:srgbClr val="000000"/>
              </a:solidFill>
              <a:latin typeface="Arial" charset="0"/>
            </a:endParaRPr>
          </a:p>
        </p:txBody>
      </p:sp>
      <p:sp>
        <p:nvSpPr>
          <p:cNvPr id="213096" name="Rectangle 104"/>
          <p:cNvSpPr>
            <a:spLocks noChangeArrowheads="1"/>
          </p:cNvSpPr>
          <p:nvPr/>
        </p:nvSpPr>
        <p:spPr bwMode="auto">
          <a:xfrm rot="20544066">
            <a:off x="6248400" y="5654675"/>
            <a:ext cx="3778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1400">
                <a:solidFill>
                  <a:srgbClr val="000000"/>
                </a:solidFill>
                <a:latin typeface="Arial" charset="0"/>
              </a:rPr>
              <a:t>H</a:t>
            </a:r>
            <a:r>
              <a:rPr lang="en-US" sz="1400" baseline="-10000">
                <a:solidFill>
                  <a:srgbClr val="000000"/>
                </a:solidFill>
                <a:latin typeface="Arial" charset="0"/>
              </a:rPr>
              <a:t>5</a:t>
            </a:r>
            <a:r>
              <a:rPr lang="en-US" sz="1400">
                <a:solidFill>
                  <a:srgbClr val="000000"/>
                </a:solidFill>
                <a:latin typeface="Times New Roman"/>
              </a:rPr>
              <a:t>’</a:t>
            </a:r>
            <a:endParaRPr lang="en-US" sz="1400">
              <a:solidFill>
                <a:srgbClr val="000000"/>
              </a:solidFill>
              <a:latin typeface="Arial" charset="0"/>
            </a:endParaRPr>
          </a:p>
        </p:txBody>
      </p:sp>
      <p:sp>
        <p:nvSpPr>
          <p:cNvPr id="213097" name="Rectangle 105"/>
          <p:cNvSpPr>
            <a:spLocks noChangeArrowheads="1"/>
          </p:cNvSpPr>
          <p:nvPr/>
        </p:nvSpPr>
        <p:spPr bwMode="auto">
          <a:xfrm rot="20544066">
            <a:off x="5995988" y="4953000"/>
            <a:ext cx="3286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1400">
                <a:solidFill>
                  <a:srgbClr val="000000"/>
                </a:solidFill>
                <a:latin typeface="Arial" charset="0"/>
              </a:rPr>
              <a:t>H</a:t>
            </a:r>
            <a:r>
              <a:rPr lang="en-US" sz="1400" baseline="-10000">
                <a:solidFill>
                  <a:srgbClr val="000000"/>
                </a:solidFill>
                <a:latin typeface="Arial" charset="0"/>
              </a:rPr>
              <a:t>1</a:t>
            </a:r>
            <a:r>
              <a:rPr lang="en-US" sz="1400">
                <a:solidFill>
                  <a:srgbClr val="000000"/>
                </a:solidFill>
                <a:latin typeface="Times New Roman"/>
              </a:rPr>
              <a:t>’</a:t>
            </a:r>
            <a:endParaRPr lang="en-US" sz="1400">
              <a:solidFill>
                <a:srgbClr val="000000"/>
              </a:solidFill>
              <a:latin typeface="Arial" charset="0"/>
            </a:endParaRPr>
          </a:p>
        </p:txBody>
      </p:sp>
      <p:sp>
        <p:nvSpPr>
          <p:cNvPr id="213098" name="Rectangle 106"/>
          <p:cNvSpPr>
            <a:spLocks noChangeArrowheads="1"/>
          </p:cNvSpPr>
          <p:nvPr/>
        </p:nvSpPr>
        <p:spPr bwMode="auto">
          <a:xfrm rot="20544066">
            <a:off x="5257800" y="5029200"/>
            <a:ext cx="2873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1400">
                <a:solidFill>
                  <a:srgbClr val="000000"/>
                </a:solidFill>
                <a:latin typeface="Arial" charset="0"/>
              </a:rPr>
              <a:t>H</a:t>
            </a:r>
            <a:r>
              <a:rPr lang="en-US" sz="1400" baseline="-15000">
                <a:solidFill>
                  <a:srgbClr val="000000"/>
                </a:solidFill>
                <a:latin typeface="Arial" charset="0"/>
              </a:rPr>
              <a:t>2</a:t>
            </a:r>
            <a:r>
              <a:rPr lang="en-US" sz="1400">
                <a:solidFill>
                  <a:srgbClr val="000000"/>
                </a:solidFill>
                <a:latin typeface="Times New Roman"/>
              </a:rPr>
              <a:t>’</a:t>
            </a:r>
            <a:endParaRPr lang="en-US" sz="1400">
              <a:solidFill>
                <a:srgbClr val="000000"/>
              </a:solidFill>
              <a:latin typeface="Arial" charset="0"/>
            </a:endParaRPr>
          </a:p>
        </p:txBody>
      </p:sp>
      <p:sp>
        <p:nvSpPr>
          <p:cNvPr id="213099" name="Rectangle 107"/>
          <p:cNvSpPr>
            <a:spLocks noChangeArrowheads="1"/>
          </p:cNvSpPr>
          <p:nvPr/>
        </p:nvSpPr>
        <p:spPr bwMode="auto">
          <a:xfrm rot="20544066">
            <a:off x="5029200" y="5502275"/>
            <a:ext cx="6207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1400">
                <a:solidFill>
                  <a:srgbClr val="000000"/>
                </a:solidFill>
                <a:latin typeface="Arial" charset="0"/>
              </a:rPr>
              <a:t>H</a:t>
            </a:r>
            <a:r>
              <a:rPr lang="en-US" sz="1400" baseline="-15000">
                <a:solidFill>
                  <a:srgbClr val="000000"/>
                </a:solidFill>
                <a:latin typeface="Arial" charset="0"/>
              </a:rPr>
              <a:t>3</a:t>
            </a:r>
            <a:r>
              <a:rPr lang="en-US" sz="1400">
                <a:solidFill>
                  <a:srgbClr val="000000"/>
                </a:solidFill>
                <a:latin typeface="Times New Roman"/>
              </a:rPr>
              <a:t>’</a:t>
            </a:r>
            <a:endParaRPr lang="en-US" sz="1400" baseline="-15000">
              <a:solidFill>
                <a:srgbClr val="000000"/>
              </a:solidFill>
              <a:latin typeface="Arial" charset="0"/>
            </a:endParaRPr>
          </a:p>
        </p:txBody>
      </p:sp>
      <p:sp>
        <p:nvSpPr>
          <p:cNvPr id="213107" name="Oval 115"/>
          <p:cNvSpPr>
            <a:spLocks noChangeArrowheads="1"/>
          </p:cNvSpPr>
          <p:nvPr/>
        </p:nvSpPr>
        <p:spPr bwMode="auto">
          <a:xfrm rot="13500000">
            <a:off x="5645150" y="4413250"/>
            <a:ext cx="158750" cy="158750"/>
          </a:xfrm>
          <a:prstGeom prst="ellipse">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3111" name="Oval 119"/>
          <p:cNvSpPr>
            <a:spLocks noChangeArrowheads="1"/>
          </p:cNvSpPr>
          <p:nvPr/>
        </p:nvSpPr>
        <p:spPr bwMode="auto">
          <a:xfrm rot="13500000">
            <a:off x="6958013" y="5133975"/>
            <a:ext cx="158750" cy="158750"/>
          </a:xfrm>
          <a:prstGeom prst="ellipse">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3112" name="Oval 120"/>
          <p:cNvSpPr>
            <a:spLocks noChangeArrowheads="1"/>
          </p:cNvSpPr>
          <p:nvPr/>
        </p:nvSpPr>
        <p:spPr bwMode="auto">
          <a:xfrm rot="13500000">
            <a:off x="4724400" y="5249863"/>
            <a:ext cx="158750" cy="158750"/>
          </a:xfrm>
          <a:prstGeom prst="ellipse">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3113" name="AutoShape 121"/>
          <p:cNvSpPr>
            <a:spLocks noChangeArrowheads="1"/>
          </p:cNvSpPr>
          <p:nvPr/>
        </p:nvSpPr>
        <p:spPr bwMode="auto">
          <a:xfrm>
            <a:off x="4191000" y="3765550"/>
            <a:ext cx="533400" cy="1035050"/>
          </a:xfrm>
          <a:prstGeom prst="downArrow">
            <a:avLst>
              <a:gd name="adj1" fmla="val 50000"/>
              <a:gd name="adj2" fmla="val 48512"/>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3102" name="Oval 110"/>
          <p:cNvSpPr>
            <a:spLocks noChangeArrowheads="1"/>
          </p:cNvSpPr>
          <p:nvPr/>
        </p:nvSpPr>
        <p:spPr bwMode="auto">
          <a:xfrm rot="13500000">
            <a:off x="2286000" y="4413250"/>
            <a:ext cx="158750" cy="158750"/>
          </a:xfrm>
          <a:prstGeom prst="ellipse">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3106" name="Oval 114"/>
          <p:cNvSpPr>
            <a:spLocks noChangeArrowheads="1"/>
          </p:cNvSpPr>
          <p:nvPr/>
        </p:nvSpPr>
        <p:spPr bwMode="auto">
          <a:xfrm rot="13500000">
            <a:off x="3633788" y="5100638"/>
            <a:ext cx="158750" cy="158750"/>
          </a:xfrm>
          <a:prstGeom prst="ellipse">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3116" name="AutoShape 124"/>
          <p:cNvSpPr>
            <a:spLocks noChangeArrowheads="1"/>
          </p:cNvSpPr>
          <p:nvPr/>
        </p:nvSpPr>
        <p:spPr bwMode="auto">
          <a:xfrm rot="13654567" flipH="1">
            <a:off x="5156994" y="5917407"/>
            <a:ext cx="1425575" cy="776287"/>
          </a:xfrm>
          <a:prstGeom prst="rtTriangle">
            <a:avLst/>
          </a:prstGeom>
          <a:solidFill>
            <a:schemeClr val="hlink"/>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3103" name="Oval 111"/>
          <p:cNvSpPr>
            <a:spLocks noChangeArrowheads="1"/>
          </p:cNvSpPr>
          <p:nvPr/>
        </p:nvSpPr>
        <p:spPr bwMode="auto">
          <a:xfrm rot="13500000">
            <a:off x="1365250" y="5259388"/>
            <a:ext cx="158750" cy="158750"/>
          </a:xfrm>
          <a:prstGeom prst="ellipse">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3118" name="AutoShape 126"/>
          <p:cNvSpPr>
            <a:spLocks noChangeArrowheads="1"/>
          </p:cNvSpPr>
          <p:nvPr/>
        </p:nvSpPr>
        <p:spPr bwMode="auto">
          <a:xfrm rot="8869291">
            <a:off x="2001838" y="5664200"/>
            <a:ext cx="1049337" cy="1236663"/>
          </a:xfrm>
          <a:prstGeom prst="rtTriangle">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3105" name="Oval 113"/>
          <p:cNvSpPr>
            <a:spLocks noChangeArrowheads="1"/>
          </p:cNvSpPr>
          <p:nvPr/>
        </p:nvSpPr>
        <p:spPr bwMode="auto">
          <a:xfrm rot="13500000">
            <a:off x="3194050" y="6445250"/>
            <a:ext cx="158750" cy="158750"/>
          </a:xfrm>
          <a:prstGeom prst="ellipse">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3104" name="Oval 112"/>
          <p:cNvSpPr>
            <a:spLocks noChangeArrowheads="1"/>
          </p:cNvSpPr>
          <p:nvPr/>
        </p:nvSpPr>
        <p:spPr bwMode="auto">
          <a:xfrm rot="13500000">
            <a:off x="1670050" y="5970588"/>
            <a:ext cx="158750" cy="158750"/>
          </a:xfrm>
          <a:prstGeom prst="ellipse">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3101" name="Oval 109"/>
          <p:cNvSpPr>
            <a:spLocks noChangeArrowheads="1"/>
          </p:cNvSpPr>
          <p:nvPr/>
        </p:nvSpPr>
        <p:spPr bwMode="auto">
          <a:xfrm rot="13500000">
            <a:off x="2535238" y="5418138"/>
            <a:ext cx="158750" cy="158750"/>
          </a:xfrm>
          <a:prstGeom prst="ellipse">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3108" name="Oval 116"/>
          <p:cNvSpPr>
            <a:spLocks noChangeArrowheads="1"/>
          </p:cNvSpPr>
          <p:nvPr/>
        </p:nvSpPr>
        <p:spPr bwMode="auto">
          <a:xfrm rot="13500000">
            <a:off x="5570538" y="5500688"/>
            <a:ext cx="158750" cy="158750"/>
          </a:xfrm>
          <a:prstGeom prst="ellipse">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3109" name="Oval 117"/>
          <p:cNvSpPr>
            <a:spLocks noChangeArrowheads="1"/>
          </p:cNvSpPr>
          <p:nvPr/>
        </p:nvSpPr>
        <p:spPr bwMode="auto">
          <a:xfrm rot="13500000">
            <a:off x="5041900" y="5945188"/>
            <a:ext cx="158750" cy="158750"/>
          </a:xfrm>
          <a:prstGeom prst="ellipse">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3110" name="Oval 118"/>
          <p:cNvSpPr>
            <a:spLocks noChangeArrowheads="1"/>
          </p:cNvSpPr>
          <p:nvPr/>
        </p:nvSpPr>
        <p:spPr bwMode="auto">
          <a:xfrm rot="13500000">
            <a:off x="6542088" y="6477000"/>
            <a:ext cx="158750" cy="158750"/>
          </a:xfrm>
          <a:prstGeom prst="ellipse">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1447800" y="304800"/>
            <a:ext cx="6019800" cy="685800"/>
          </a:xfrm>
        </p:spPr>
        <p:txBody>
          <a:bodyPr/>
          <a:lstStyle/>
          <a:p>
            <a:r>
              <a:rPr lang="en-US"/>
              <a:t>Affine Transformation Rule</a:t>
            </a:r>
          </a:p>
        </p:txBody>
      </p:sp>
      <p:sp>
        <p:nvSpPr>
          <p:cNvPr id="215043" name="Text Box 3"/>
          <p:cNvSpPr txBox="1">
            <a:spLocks noChangeArrowheads="1"/>
          </p:cNvSpPr>
          <p:nvPr/>
        </p:nvSpPr>
        <p:spPr bwMode="auto">
          <a:xfrm>
            <a:off x="363538" y="1524000"/>
            <a:ext cx="81708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      needs to be evaluated every time we change the parameterization.</a:t>
            </a:r>
          </a:p>
        </p:txBody>
      </p:sp>
      <p:grpSp>
        <p:nvGrpSpPr>
          <p:cNvPr id="215044" name="Group 4"/>
          <p:cNvGrpSpPr>
            <a:grpSpLocks/>
          </p:cNvGrpSpPr>
          <p:nvPr/>
        </p:nvGrpSpPr>
        <p:grpSpPr bwMode="auto">
          <a:xfrm>
            <a:off x="381000" y="2057400"/>
            <a:ext cx="8247063" cy="773113"/>
            <a:chOff x="240" y="1296"/>
            <a:chExt cx="5195" cy="487"/>
          </a:xfrm>
        </p:grpSpPr>
        <p:sp>
          <p:nvSpPr>
            <p:cNvPr id="215045" name="Rectangle 5"/>
            <p:cNvSpPr>
              <a:spLocks noChangeArrowheads="1"/>
            </p:cNvSpPr>
            <p:nvPr/>
          </p:nvSpPr>
          <p:spPr bwMode="auto">
            <a:xfrm>
              <a:off x="240" y="1351"/>
              <a:ext cx="5195"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folHlink"/>
                </a:buClr>
                <a:buSzPct val="60000"/>
                <a:buFont typeface="Wingdings" pitchFamily="2" charset="2"/>
                <a:buChar char="n"/>
              </a:pPr>
              <a:r>
                <a:rPr lang="en-US">
                  <a:solidFill>
                    <a:schemeClr val="hlink"/>
                  </a:solidFill>
                </a:rPr>
                <a:t>Useful trick</a:t>
              </a:r>
              <a:r>
                <a:rPr lang="en-US"/>
                <a:t>: Precompute       with respect to some chosen s,t coordinates.</a:t>
              </a:r>
            </a:p>
            <a:p>
              <a:pPr marL="342900" indent="-342900">
                <a:lnSpc>
                  <a:spcPct val="90000"/>
                </a:lnSpc>
                <a:spcBef>
                  <a:spcPct val="20000"/>
                </a:spcBef>
                <a:buClr>
                  <a:schemeClr val="folHlink"/>
                </a:buClr>
                <a:buSzPct val="60000"/>
                <a:buFont typeface="Wingdings" pitchFamily="2" charset="2"/>
                <a:buChar char="n"/>
              </a:pPr>
              <a:endParaRPr lang="en-US" sz="1800"/>
            </a:p>
          </p:txBody>
        </p:sp>
        <p:graphicFrame>
          <p:nvGraphicFramePr>
            <p:cNvPr id="215046" name="Object 6"/>
            <p:cNvGraphicFramePr>
              <a:graphicFrameLocks noChangeAspect="1"/>
            </p:cNvGraphicFramePr>
            <p:nvPr/>
          </p:nvGraphicFramePr>
          <p:xfrm>
            <a:off x="2327" y="1296"/>
            <a:ext cx="222" cy="247"/>
          </p:xfrm>
          <a:graphic>
            <a:graphicData uri="http://schemas.openxmlformats.org/presentationml/2006/ole">
              <mc:AlternateContent xmlns:mc="http://schemas.openxmlformats.org/markup-compatibility/2006">
                <mc:Choice xmlns:v="urn:schemas-microsoft-com:vml" Requires="v">
                  <p:oleObj spid="_x0000_s215076" name="Bitmap Image" r:id="rId4" imgW="351759" imgH="392069" progId="Paint.Picture">
                    <p:embed/>
                  </p:oleObj>
                </mc:Choice>
                <mc:Fallback>
                  <p:oleObj name="Bitmap Image" r:id="rId4" imgW="351759" imgH="392069" progId="Paint.Picture">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7" y="1296"/>
                          <a:ext cx="222"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215047" name="Object 7"/>
          <p:cNvGraphicFramePr>
            <a:graphicFrameLocks noChangeAspect="1"/>
          </p:cNvGraphicFramePr>
          <p:nvPr/>
        </p:nvGraphicFramePr>
        <p:xfrm>
          <a:off x="457200" y="1512888"/>
          <a:ext cx="352425" cy="392112"/>
        </p:xfrm>
        <a:graphic>
          <a:graphicData uri="http://schemas.openxmlformats.org/presentationml/2006/ole">
            <mc:AlternateContent xmlns:mc="http://schemas.openxmlformats.org/markup-compatibility/2006">
              <mc:Choice xmlns:v="urn:schemas-microsoft-com:vml" Requires="v">
                <p:oleObj spid="_x0000_s215077" name="Bitmap Image" r:id="rId6" imgW="351759" imgH="392069" progId="Paint.Picture">
                  <p:embed/>
                </p:oleObj>
              </mc:Choice>
              <mc:Fallback>
                <p:oleObj name="Bitmap Image" r:id="rId6" imgW="351759" imgH="392069" progId="Paint.Picture">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512888"/>
                        <a:ext cx="352425" cy="39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051" name="Text Box 11"/>
          <p:cNvSpPr txBox="1">
            <a:spLocks noChangeArrowheads="1"/>
          </p:cNvSpPr>
          <p:nvPr/>
        </p:nvSpPr>
        <p:spPr bwMode="auto">
          <a:xfrm>
            <a:off x="381000" y="2895600"/>
            <a:ext cx="78406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chemeClr val="tx2"/>
              </a:buClr>
              <a:buSzPct val="115000"/>
              <a:buFont typeface="Wingdings" pitchFamily="2" charset="2"/>
              <a:buChar char="§"/>
            </a:pPr>
            <a:r>
              <a:rPr lang="en-US"/>
              <a:t>   When triangle is warped,       can be updated in closed form without resampling the signal (affine transform rule).</a:t>
            </a:r>
          </a:p>
        </p:txBody>
      </p:sp>
      <p:graphicFrame>
        <p:nvGraphicFramePr>
          <p:cNvPr id="215052" name="Object 12"/>
          <p:cNvGraphicFramePr>
            <a:graphicFrameLocks noChangeAspect="1"/>
          </p:cNvGraphicFramePr>
          <p:nvPr/>
        </p:nvGraphicFramePr>
        <p:xfrm>
          <a:off x="3762375" y="2819400"/>
          <a:ext cx="352425" cy="392113"/>
        </p:xfrm>
        <a:graphic>
          <a:graphicData uri="http://schemas.openxmlformats.org/presentationml/2006/ole">
            <mc:AlternateContent xmlns:mc="http://schemas.openxmlformats.org/markup-compatibility/2006">
              <mc:Choice xmlns:v="urn:schemas-microsoft-com:vml" Requires="v">
                <p:oleObj spid="_x0000_s215078" name="Bitmap Image" r:id="rId7" imgW="351759" imgH="392069" progId="Paint.Picture">
                  <p:embed/>
                </p:oleObj>
              </mc:Choice>
              <mc:Fallback>
                <p:oleObj name="Bitmap Image" r:id="rId7" imgW="351759" imgH="392069" progId="Paint.Picture">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2375" y="2819400"/>
                        <a:ext cx="352425" cy="39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054" name="AutoShape 14"/>
          <p:cNvSpPr>
            <a:spLocks noChangeArrowheads="1"/>
          </p:cNvSpPr>
          <p:nvPr/>
        </p:nvSpPr>
        <p:spPr bwMode="auto">
          <a:xfrm>
            <a:off x="5181600" y="4625975"/>
            <a:ext cx="990600" cy="914400"/>
          </a:xfrm>
          <a:prstGeom prst="triangle">
            <a:avLst>
              <a:gd name="adj" fmla="val 69069"/>
            </a:avLst>
          </a:prstGeom>
          <a:solidFill>
            <a:schemeClr val="hlink"/>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55" name="Line 15"/>
          <p:cNvSpPr>
            <a:spLocks noChangeShapeType="1"/>
          </p:cNvSpPr>
          <p:nvPr/>
        </p:nvSpPr>
        <p:spPr bwMode="auto">
          <a:xfrm>
            <a:off x="3657600" y="5403850"/>
            <a:ext cx="838200" cy="0"/>
          </a:xfrm>
          <a:prstGeom prst="line">
            <a:avLst/>
          </a:prstGeom>
          <a:noFill/>
          <a:ln w="571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5057" name="Text Box 17"/>
          <p:cNvSpPr txBox="1">
            <a:spLocks noChangeArrowheads="1"/>
          </p:cNvSpPr>
          <p:nvPr/>
        </p:nvSpPr>
        <p:spPr bwMode="auto">
          <a:xfrm>
            <a:off x="4762500" y="5799138"/>
            <a:ext cx="2667000" cy="366712"/>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a:solidFill>
                  <a:srgbClr val="FFFF00"/>
                </a:solidFill>
              </a:rPr>
              <a:t>New parameterization</a:t>
            </a:r>
          </a:p>
        </p:txBody>
      </p:sp>
      <p:sp>
        <p:nvSpPr>
          <p:cNvPr id="215058" name="Text Box 18"/>
          <p:cNvSpPr txBox="1">
            <a:spLocks noChangeArrowheads="1"/>
          </p:cNvSpPr>
          <p:nvPr/>
        </p:nvSpPr>
        <p:spPr bwMode="auto">
          <a:xfrm>
            <a:off x="1143000" y="5799138"/>
            <a:ext cx="2209800" cy="6413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a:solidFill>
                  <a:srgbClr val="FFFF00"/>
                </a:solidFill>
                <a:effectLst>
                  <a:outerShdw blurRad="38100" dist="38100" dir="2700000" algn="tl">
                    <a:srgbClr val="000000"/>
                  </a:outerShdw>
                </a:effectLst>
              </a:rPr>
              <a:t>Initial (fixed) parameterization</a:t>
            </a:r>
          </a:p>
        </p:txBody>
      </p:sp>
      <p:sp>
        <p:nvSpPr>
          <p:cNvPr id="215059" name="Oval 19"/>
          <p:cNvSpPr>
            <a:spLocks noChangeArrowheads="1"/>
          </p:cNvSpPr>
          <p:nvPr/>
        </p:nvSpPr>
        <p:spPr bwMode="auto">
          <a:xfrm rot="13500000">
            <a:off x="6096000" y="5446713"/>
            <a:ext cx="115887" cy="115888"/>
          </a:xfrm>
          <a:prstGeom prst="ellipse">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60" name="Oval 20"/>
          <p:cNvSpPr>
            <a:spLocks noChangeArrowheads="1"/>
          </p:cNvSpPr>
          <p:nvPr/>
        </p:nvSpPr>
        <p:spPr bwMode="auto">
          <a:xfrm rot="13500000">
            <a:off x="5141913" y="5446713"/>
            <a:ext cx="115887" cy="115887"/>
          </a:xfrm>
          <a:prstGeom prst="ellipse">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62" name="AutoShape 22"/>
          <p:cNvSpPr>
            <a:spLocks noChangeArrowheads="1"/>
          </p:cNvSpPr>
          <p:nvPr/>
        </p:nvSpPr>
        <p:spPr bwMode="auto">
          <a:xfrm>
            <a:off x="1725613" y="4575175"/>
            <a:ext cx="931862" cy="931863"/>
          </a:xfrm>
          <a:prstGeom prst="rtTriangle">
            <a:avLst/>
          </a:prstGeom>
          <a:solidFill>
            <a:schemeClr val="hlink"/>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63" name="Oval 23"/>
          <p:cNvSpPr>
            <a:spLocks noChangeArrowheads="1"/>
          </p:cNvSpPr>
          <p:nvPr/>
        </p:nvSpPr>
        <p:spPr bwMode="auto">
          <a:xfrm rot="13500000">
            <a:off x="1676400" y="5414963"/>
            <a:ext cx="141287" cy="141288"/>
          </a:xfrm>
          <a:prstGeom prst="ellipse">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64" name="Oval 24"/>
          <p:cNvSpPr>
            <a:spLocks noChangeArrowheads="1"/>
          </p:cNvSpPr>
          <p:nvPr/>
        </p:nvSpPr>
        <p:spPr bwMode="auto">
          <a:xfrm rot="13500000">
            <a:off x="2565400" y="5414963"/>
            <a:ext cx="141287" cy="141288"/>
          </a:xfrm>
          <a:prstGeom prst="ellipse">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65" name="Oval 25"/>
          <p:cNvSpPr>
            <a:spLocks noChangeArrowheads="1"/>
          </p:cNvSpPr>
          <p:nvPr/>
        </p:nvSpPr>
        <p:spPr bwMode="auto">
          <a:xfrm rot="13500000">
            <a:off x="1676400" y="4525963"/>
            <a:ext cx="141287" cy="141288"/>
          </a:xfrm>
          <a:prstGeom prst="ellipse">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66" name="Oval 26"/>
          <p:cNvSpPr>
            <a:spLocks noChangeArrowheads="1"/>
          </p:cNvSpPr>
          <p:nvPr/>
        </p:nvSpPr>
        <p:spPr bwMode="auto">
          <a:xfrm rot="13500000">
            <a:off x="2565400" y="5414963"/>
            <a:ext cx="141287" cy="141288"/>
          </a:xfrm>
          <a:prstGeom prst="ellipse">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67" name="Oval 27"/>
          <p:cNvSpPr>
            <a:spLocks noChangeArrowheads="1"/>
          </p:cNvSpPr>
          <p:nvPr/>
        </p:nvSpPr>
        <p:spPr bwMode="auto">
          <a:xfrm rot="13500000">
            <a:off x="1676400" y="5414963"/>
            <a:ext cx="141287" cy="141288"/>
          </a:xfrm>
          <a:prstGeom prst="ellipse">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69" name="Oval 29"/>
          <p:cNvSpPr>
            <a:spLocks noChangeArrowheads="1"/>
          </p:cNvSpPr>
          <p:nvPr/>
        </p:nvSpPr>
        <p:spPr bwMode="auto">
          <a:xfrm rot="13500000">
            <a:off x="1676400" y="4525963"/>
            <a:ext cx="141287" cy="141288"/>
          </a:xfrm>
          <a:prstGeom prst="ellipse">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70" name="Oval 30"/>
          <p:cNvSpPr>
            <a:spLocks noChangeArrowheads="1"/>
          </p:cNvSpPr>
          <p:nvPr/>
        </p:nvSpPr>
        <p:spPr bwMode="auto">
          <a:xfrm rot="13500000">
            <a:off x="5791200" y="4565650"/>
            <a:ext cx="115888" cy="115888"/>
          </a:xfrm>
          <a:prstGeom prst="ellipse">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71" name="Text Box 31"/>
          <p:cNvSpPr txBox="1">
            <a:spLocks noChangeArrowheads="1"/>
          </p:cNvSpPr>
          <p:nvPr/>
        </p:nvSpPr>
        <p:spPr bwMode="auto">
          <a:xfrm>
            <a:off x="3352800" y="4946650"/>
            <a:ext cx="1524000" cy="3048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a:solidFill>
                  <a:srgbClr val="FFFF00"/>
                </a:solidFill>
              </a:rPr>
              <a:t>Affine transform</a:t>
            </a:r>
          </a:p>
        </p:txBody>
      </p:sp>
      <p:graphicFrame>
        <p:nvGraphicFramePr>
          <p:cNvPr id="215072" name="Object 32"/>
          <p:cNvGraphicFramePr>
            <a:graphicFrameLocks noChangeAspect="1"/>
          </p:cNvGraphicFramePr>
          <p:nvPr/>
        </p:nvGraphicFramePr>
        <p:xfrm>
          <a:off x="2305050" y="4575175"/>
          <a:ext cx="352425" cy="392113"/>
        </p:xfrm>
        <a:graphic>
          <a:graphicData uri="http://schemas.openxmlformats.org/presentationml/2006/ole">
            <mc:AlternateContent xmlns:mc="http://schemas.openxmlformats.org/markup-compatibility/2006">
              <mc:Choice xmlns:v="urn:schemas-microsoft-com:vml" Requires="v">
                <p:oleObj spid="_x0000_s215079" name="Bitmap Image" r:id="rId8" imgW="351759" imgH="392069" progId="Paint.Picture">
                  <p:embed/>
                </p:oleObj>
              </mc:Choice>
              <mc:Fallback>
                <p:oleObj name="Bitmap Image" r:id="rId8" imgW="351759" imgH="392069" progId="Paint.Picture">
                  <p:embed/>
                  <p:pic>
                    <p:nvPicPr>
                      <p:cNvPr id="0" name="Object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5050" y="4575175"/>
                        <a:ext cx="352425" cy="39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15075" name="Group 35"/>
          <p:cNvGrpSpPr>
            <a:grpSpLocks/>
          </p:cNvGrpSpPr>
          <p:nvPr/>
        </p:nvGrpSpPr>
        <p:grpSpPr bwMode="auto">
          <a:xfrm>
            <a:off x="6172200" y="4556125"/>
            <a:ext cx="533400" cy="401638"/>
            <a:chOff x="3888" y="2870"/>
            <a:chExt cx="336" cy="253"/>
          </a:xfrm>
        </p:grpSpPr>
        <p:graphicFrame>
          <p:nvGraphicFramePr>
            <p:cNvPr id="215073" name="Object 33"/>
            <p:cNvGraphicFramePr>
              <a:graphicFrameLocks noChangeAspect="1"/>
            </p:cNvGraphicFramePr>
            <p:nvPr/>
          </p:nvGraphicFramePr>
          <p:xfrm>
            <a:off x="3888" y="2876"/>
            <a:ext cx="222" cy="247"/>
          </p:xfrm>
          <a:graphic>
            <a:graphicData uri="http://schemas.openxmlformats.org/presentationml/2006/ole">
              <mc:AlternateContent xmlns:mc="http://schemas.openxmlformats.org/markup-compatibility/2006">
                <mc:Choice xmlns:v="urn:schemas-microsoft-com:vml" Requires="v">
                  <p:oleObj spid="_x0000_s215080" name="Bitmap Image" r:id="rId9" imgW="351759" imgH="392069" progId="Paint.Picture">
                    <p:embed/>
                  </p:oleObj>
                </mc:Choice>
                <mc:Fallback>
                  <p:oleObj name="Bitmap Image" r:id="rId9" imgW="351759" imgH="392069" progId="Paint.Picture">
                    <p:embed/>
                    <p:pic>
                      <p:nvPicPr>
                        <p:cNvPr id="0" name="Object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8" y="2876"/>
                          <a:ext cx="222" cy="247"/>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074" name="Text Box 34"/>
            <p:cNvSpPr txBox="1">
              <a:spLocks noChangeArrowheads="1"/>
            </p:cNvSpPr>
            <p:nvPr/>
          </p:nvSpPr>
          <p:spPr bwMode="auto">
            <a:xfrm>
              <a:off x="4021" y="2870"/>
              <a:ext cx="2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a:t>
              </a: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a:xfrm>
            <a:off x="1219200" y="381000"/>
            <a:ext cx="5943600" cy="685800"/>
          </a:xfrm>
        </p:spPr>
        <p:txBody>
          <a:bodyPr/>
          <a:lstStyle/>
          <a:p>
            <a:r>
              <a:rPr lang="en-US"/>
              <a:t>Affine Transformation Rule</a:t>
            </a:r>
          </a:p>
        </p:txBody>
      </p:sp>
      <p:sp>
        <p:nvSpPr>
          <p:cNvPr id="302083" name="Rectangle 3"/>
          <p:cNvSpPr>
            <a:spLocks noChangeArrowheads="1"/>
          </p:cNvSpPr>
          <p:nvPr/>
        </p:nvSpPr>
        <p:spPr bwMode="auto">
          <a:xfrm>
            <a:off x="304800" y="1752600"/>
            <a:ext cx="8077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folHlink"/>
              </a:buClr>
              <a:buSzPct val="60000"/>
              <a:buFont typeface="Wingdings" pitchFamily="2" charset="2"/>
              <a:buChar char="n"/>
            </a:pPr>
            <a:r>
              <a:rPr lang="en-US"/>
              <a:t>Linear system of untransformed second derivatives:</a:t>
            </a:r>
          </a:p>
        </p:txBody>
      </p:sp>
      <p:sp>
        <p:nvSpPr>
          <p:cNvPr id="302085" name="Rectangle 5"/>
          <p:cNvSpPr>
            <a:spLocks noChangeArrowheads="1"/>
          </p:cNvSpPr>
          <p:nvPr/>
        </p:nvSpPr>
        <p:spPr bwMode="auto">
          <a:xfrm>
            <a:off x="304800" y="3352800"/>
            <a:ext cx="8077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folHlink"/>
              </a:buClr>
              <a:buSzPct val="60000"/>
              <a:buFont typeface="Wingdings" pitchFamily="2" charset="2"/>
              <a:buChar char="n"/>
            </a:pPr>
            <a:r>
              <a:rPr lang="en-US"/>
              <a:t>Thus H can be transformed via</a:t>
            </a:r>
          </a:p>
        </p:txBody>
      </p:sp>
      <p:graphicFrame>
        <p:nvGraphicFramePr>
          <p:cNvPr id="302086" name="Object 6"/>
          <p:cNvGraphicFramePr>
            <a:graphicFrameLocks noChangeAspect="1"/>
          </p:cNvGraphicFramePr>
          <p:nvPr/>
        </p:nvGraphicFramePr>
        <p:xfrm>
          <a:off x="76200" y="3733800"/>
          <a:ext cx="5181600" cy="1093788"/>
        </p:xfrm>
        <a:graphic>
          <a:graphicData uri="http://schemas.openxmlformats.org/presentationml/2006/ole">
            <mc:AlternateContent xmlns:mc="http://schemas.openxmlformats.org/markup-compatibility/2006">
              <mc:Choice xmlns:v="urn:schemas-microsoft-com:vml" Requires="v">
                <p:oleObj spid="_x0000_s302132" name="Bitmap Image" r:id="rId4" imgW="4259949" imgH="899238" progId="Paint.Picture">
                  <p:embed/>
                </p:oleObj>
              </mc:Choice>
              <mc:Fallback>
                <p:oleObj name="Bitmap Image" r:id="rId4" imgW="4259949" imgH="899238" progId="Paint.Picture">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3733800"/>
                        <a:ext cx="5181600" cy="1093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2088" name="Object 8"/>
          <p:cNvGraphicFramePr>
            <a:graphicFrameLocks noChangeAspect="1"/>
          </p:cNvGraphicFramePr>
          <p:nvPr/>
        </p:nvGraphicFramePr>
        <p:xfrm>
          <a:off x="6651625" y="3981450"/>
          <a:ext cx="1654175" cy="438150"/>
        </p:xfrm>
        <a:graphic>
          <a:graphicData uri="http://schemas.openxmlformats.org/presentationml/2006/ole">
            <mc:AlternateContent xmlns:mc="http://schemas.openxmlformats.org/markup-compatibility/2006">
              <mc:Choice xmlns:v="urn:schemas-microsoft-com:vml" Requires="v">
                <p:oleObj spid="_x0000_s302133" name="Bitmap Image" r:id="rId6" imgW="1120237" imgH="297332" progId="Paint.Picture">
                  <p:embed/>
                </p:oleObj>
              </mc:Choice>
              <mc:Fallback>
                <p:oleObj name="Bitmap Image" r:id="rId6" imgW="1120237" imgH="297332" progId="Paint.Picture">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51625" y="3981450"/>
                        <a:ext cx="1654175"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2090" name="Rectangle 10"/>
          <p:cNvSpPr>
            <a:spLocks noChangeArrowheads="1"/>
          </p:cNvSpPr>
          <p:nvPr/>
        </p:nvSpPr>
        <p:spPr bwMode="auto">
          <a:xfrm>
            <a:off x="304800" y="5410200"/>
            <a:ext cx="8077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folHlink"/>
              </a:buClr>
              <a:buSzPct val="60000"/>
              <a:buFont typeface="Wingdings" pitchFamily="2" charset="2"/>
              <a:buChar char="n"/>
            </a:pPr>
            <a:r>
              <a:rPr lang="en-US"/>
              <a:t>Summary: </a:t>
            </a:r>
          </a:p>
        </p:txBody>
      </p:sp>
      <p:graphicFrame>
        <p:nvGraphicFramePr>
          <p:cNvPr id="302093" name="Object 13"/>
          <p:cNvGraphicFramePr>
            <a:graphicFrameLocks noChangeAspect="1"/>
          </p:cNvGraphicFramePr>
          <p:nvPr/>
        </p:nvGraphicFramePr>
        <p:xfrm>
          <a:off x="4038600" y="5029200"/>
          <a:ext cx="2484438" cy="698500"/>
        </p:xfrm>
        <a:graphic>
          <a:graphicData uri="http://schemas.openxmlformats.org/presentationml/2006/ole">
            <mc:AlternateContent xmlns:mc="http://schemas.openxmlformats.org/markup-compatibility/2006">
              <mc:Choice xmlns:v="urn:schemas-microsoft-com:vml" Requires="v">
                <p:oleObj spid="_x0000_s302134" name="Bitmap Image" r:id="rId8" imgW="1569524" imgH="442092" progId="Paint.Picture">
                  <p:embed/>
                </p:oleObj>
              </mc:Choice>
              <mc:Fallback>
                <p:oleObj name="Bitmap Image" r:id="rId8" imgW="1569524" imgH="442092" progId="Paint.Picture">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38600" y="5029200"/>
                        <a:ext cx="2484438"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2102" name="Text Box 22"/>
          <p:cNvSpPr txBox="1">
            <a:spLocks noChangeArrowheads="1"/>
          </p:cNvSpPr>
          <p:nvPr/>
        </p:nvSpPr>
        <p:spPr bwMode="auto">
          <a:xfrm>
            <a:off x="5943600" y="6165850"/>
            <a:ext cx="2667000" cy="366713"/>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a:solidFill>
                  <a:srgbClr val="FFFF00"/>
                </a:solidFill>
              </a:rPr>
              <a:t>New parameterization</a:t>
            </a:r>
          </a:p>
        </p:txBody>
      </p:sp>
      <p:sp>
        <p:nvSpPr>
          <p:cNvPr id="302113" name="Text Box 33"/>
          <p:cNvSpPr txBox="1">
            <a:spLocks noChangeArrowheads="1"/>
          </p:cNvSpPr>
          <p:nvPr/>
        </p:nvSpPr>
        <p:spPr bwMode="auto">
          <a:xfrm>
            <a:off x="2133600" y="6180138"/>
            <a:ext cx="2514600" cy="366712"/>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a:solidFill>
                  <a:srgbClr val="FFFF00"/>
                </a:solidFill>
                <a:effectLst>
                  <a:outerShdw blurRad="38100" dist="38100" dir="2700000" algn="tl">
                    <a:srgbClr val="000000"/>
                  </a:outerShdw>
                </a:effectLst>
              </a:rPr>
              <a:t>Canonical triangle</a:t>
            </a:r>
          </a:p>
        </p:txBody>
      </p:sp>
      <p:sp>
        <p:nvSpPr>
          <p:cNvPr id="302114" name="Rectangle 34"/>
          <p:cNvSpPr>
            <a:spLocks noChangeArrowheads="1"/>
          </p:cNvSpPr>
          <p:nvPr/>
        </p:nvSpPr>
        <p:spPr bwMode="auto">
          <a:xfrm>
            <a:off x="5410200" y="4038600"/>
            <a:ext cx="12255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folHlink"/>
              </a:buClr>
              <a:buSzPct val="60000"/>
              <a:buFont typeface="Wingdings" pitchFamily="2" charset="2"/>
              <a:buNone/>
            </a:pPr>
            <a:r>
              <a:rPr lang="en-US"/>
              <a:t>yielding</a:t>
            </a:r>
          </a:p>
        </p:txBody>
      </p:sp>
      <p:sp>
        <p:nvSpPr>
          <p:cNvPr id="302092" name="Line 12"/>
          <p:cNvSpPr>
            <a:spLocks noChangeShapeType="1"/>
          </p:cNvSpPr>
          <p:nvPr/>
        </p:nvSpPr>
        <p:spPr bwMode="auto">
          <a:xfrm>
            <a:off x="4419600" y="5754688"/>
            <a:ext cx="1752600" cy="0"/>
          </a:xfrm>
          <a:prstGeom prst="line">
            <a:avLst/>
          </a:prstGeom>
          <a:noFill/>
          <a:ln w="571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aphicFrame>
        <p:nvGraphicFramePr>
          <p:cNvPr id="302115" name="Object 35"/>
          <p:cNvGraphicFramePr>
            <a:graphicFrameLocks noChangeAspect="1"/>
          </p:cNvGraphicFramePr>
          <p:nvPr/>
        </p:nvGraphicFramePr>
        <p:xfrm>
          <a:off x="452438" y="1319213"/>
          <a:ext cx="2895600" cy="433387"/>
        </p:xfrm>
        <a:graphic>
          <a:graphicData uri="http://schemas.openxmlformats.org/presentationml/2006/ole">
            <mc:AlternateContent xmlns:mc="http://schemas.openxmlformats.org/markup-compatibility/2006">
              <mc:Choice xmlns:v="urn:schemas-microsoft-com:vml" Requires="v">
                <p:oleObj spid="_x0000_s302135" name="Bitmap Image" r:id="rId10" imgW="2240474" imgH="335167" progId="Paint.Picture">
                  <p:embed/>
                </p:oleObj>
              </mc:Choice>
              <mc:Fallback>
                <p:oleObj name="Bitmap Image" r:id="rId10" imgW="2240474" imgH="335167" progId="Paint.Picture">
                  <p:embed/>
                  <p:pic>
                    <p:nvPicPr>
                      <p:cNvPr id="0" name="Object 3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2438" y="1319213"/>
                        <a:ext cx="289560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02116" name="Picture 36" descr="C:\Documents and Settings\Geetika Tewari\My Documents\My Pictures\equation.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1000" y="2133600"/>
            <a:ext cx="7132638" cy="1103313"/>
          </a:xfrm>
          <a:prstGeom prst="rect">
            <a:avLst/>
          </a:prstGeom>
          <a:noFill/>
          <a:extLst>
            <a:ext uri="{909E8E84-426E-40DD-AFC4-6F175D3DCCD1}">
              <a14:hiddenFill xmlns:a14="http://schemas.microsoft.com/office/drawing/2010/main">
                <a:solidFill>
                  <a:srgbClr val="FFFFFF"/>
                </a:solidFill>
              </a14:hiddenFill>
            </a:ext>
          </a:extLst>
        </p:spPr>
      </p:pic>
      <p:sp>
        <p:nvSpPr>
          <p:cNvPr id="302117" name="AutoShape 37"/>
          <p:cNvSpPr>
            <a:spLocks noChangeArrowheads="1"/>
          </p:cNvSpPr>
          <p:nvPr/>
        </p:nvSpPr>
        <p:spPr bwMode="auto">
          <a:xfrm>
            <a:off x="2676525" y="5078413"/>
            <a:ext cx="931863" cy="931862"/>
          </a:xfrm>
          <a:prstGeom prst="rtTriangle">
            <a:avLst/>
          </a:prstGeom>
          <a:solidFill>
            <a:schemeClr val="hlink"/>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118" name="Oval 38"/>
          <p:cNvSpPr>
            <a:spLocks noChangeArrowheads="1"/>
          </p:cNvSpPr>
          <p:nvPr/>
        </p:nvSpPr>
        <p:spPr bwMode="auto">
          <a:xfrm rot="13500000">
            <a:off x="2627313" y="5918200"/>
            <a:ext cx="141288" cy="141287"/>
          </a:xfrm>
          <a:prstGeom prst="ellipse">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119" name="Oval 39"/>
          <p:cNvSpPr>
            <a:spLocks noChangeArrowheads="1"/>
          </p:cNvSpPr>
          <p:nvPr/>
        </p:nvSpPr>
        <p:spPr bwMode="auto">
          <a:xfrm rot="13500000">
            <a:off x="3516313" y="5918200"/>
            <a:ext cx="141288" cy="141287"/>
          </a:xfrm>
          <a:prstGeom prst="ellipse">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120" name="Oval 40"/>
          <p:cNvSpPr>
            <a:spLocks noChangeArrowheads="1"/>
          </p:cNvSpPr>
          <p:nvPr/>
        </p:nvSpPr>
        <p:spPr bwMode="auto">
          <a:xfrm rot="13500000">
            <a:off x="2627313" y="5029200"/>
            <a:ext cx="141288" cy="141287"/>
          </a:xfrm>
          <a:prstGeom prst="ellipse">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121" name="Oval 41"/>
          <p:cNvSpPr>
            <a:spLocks noChangeArrowheads="1"/>
          </p:cNvSpPr>
          <p:nvPr/>
        </p:nvSpPr>
        <p:spPr bwMode="auto">
          <a:xfrm rot="13500000">
            <a:off x="3516313" y="5918200"/>
            <a:ext cx="141288" cy="141287"/>
          </a:xfrm>
          <a:prstGeom prst="ellipse">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122" name="Oval 42"/>
          <p:cNvSpPr>
            <a:spLocks noChangeArrowheads="1"/>
          </p:cNvSpPr>
          <p:nvPr/>
        </p:nvSpPr>
        <p:spPr bwMode="auto">
          <a:xfrm rot="13500000">
            <a:off x="2627313" y="5918200"/>
            <a:ext cx="141288" cy="141287"/>
          </a:xfrm>
          <a:prstGeom prst="ellipse">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123" name="Oval 43"/>
          <p:cNvSpPr>
            <a:spLocks noChangeArrowheads="1"/>
          </p:cNvSpPr>
          <p:nvPr/>
        </p:nvSpPr>
        <p:spPr bwMode="auto">
          <a:xfrm rot="13500000">
            <a:off x="2627313" y="5029200"/>
            <a:ext cx="141288" cy="141287"/>
          </a:xfrm>
          <a:prstGeom prst="ellipse">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125" name="AutoShape 45"/>
          <p:cNvSpPr>
            <a:spLocks noChangeArrowheads="1"/>
          </p:cNvSpPr>
          <p:nvPr/>
        </p:nvSpPr>
        <p:spPr bwMode="auto">
          <a:xfrm>
            <a:off x="6477000" y="5083175"/>
            <a:ext cx="990600" cy="914400"/>
          </a:xfrm>
          <a:prstGeom prst="triangle">
            <a:avLst>
              <a:gd name="adj" fmla="val 69069"/>
            </a:avLst>
          </a:prstGeom>
          <a:solidFill>
            <a:schemeClr val="hlink"/>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126" name="Oval 46"/>
          <p:cNvSpPr>
            <a:spLocks noChangeArrowheads="1"/>
          </p:cNvSpPr>
          <p:nvPr/>
        </p:nvSpPr>
        <p:spPr bwMode="auto">
          <a:xfrm rot="13500000">
            <a:off x="7391400" y="5903913"/>
            <a:ext cx="115887" cy="115888"/>
          </a:xfrm>
          <a:prstGeom prst="ellipse">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127" name="Oval 47"/>
          <p:cNvSpPr>
            <a:spLocks noChangeArrowheads="1"/>
          </p:cNvSpPr>
          <p:nvPr/>
        </p:nvSpPr>
        <p:spPr bwMode="auto">
          <a:xfrm rot="13500000">
            <a:off x="6437313" y="5903913"/>
            <a:ext cx="115887" cy="115887"/>
          </a:xfrm>
          <a:prstGeom prst="ellipse">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128" name="Oval 48"/>
          <p:cNvSpPr>
            <a:spLocks noChangeArrowheads="1"/>
          </p:cNvSpPr>
          <p:nvPr/>
        </p:nvSpPr>
        <p:spPr bwMode="auto">
          <a:xfrm rot="13500000">
            <a:off x="7086600" y="5022850"/>
            <a:ext cx="115888" cy="115888"/>
          </a:xfrm>
          <a:prstGeom prst="ellipse">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a:xfrm>
            <a:off x="1295400" y="381000"/>
            <a:ext cx="7848600" cy="685800"/>
          </a:xfrm>
        </p:spPr>
        <p:txBody>
          <a:bodyPr/>
          <a:lstStyle/>
          <a:p>
            <a:r>
              <a:rPr lang="en-US"/>
              <a:t>Relationship to Approximation Theory</a:t>
            </a:r>
          </a:p>
        </p:txBody>
      </p:sp>
      <p:grpSp>
        <p:nvGrpSpPr>
          <p:cNvPr id="293892" name="Group 4"/>
          <p:cNvGrpSpPr>
            <a:grpSpLocks/>
          </p:cNvGrpSpPr>
          <p:nvPr/>
        </p:nvGrpSpPr>
        <p:grpSpPr bwMode="auto">
          <a:xfrm>
            <a:off x="1427163" y="5260975"/>
            <a:ext cx="1106487" cy="1368425"/>
            <a:chOff x="344" y="1916"/>
            <a:chExt cx="856" cy="1060"/>
          </a:xfrm>
        </p:grpSpPr>
        <p:grpSp>
          <p:nvGrpSpPr>
            <p:cNvPr id="293893" name="Group 5"/>
            <p:cNvGrpSpPr>
              <a:grpSpLocks/>
            </p:cNvGrpSpPr>
            <p:nvPr/>
          </p:nvGrpSpPr>
          <p:grpSpPr bwMode="auto">
            <a:xfrm>
              <a:off x="344" y="1916"/>
              <a:ext cx="856" cy="1060"/>
              <a:chOff x="344" y="1872"/>
              <a:chExt cx="856" cy="1060"/>
            </a:xfrm>
          </p:grpSpPr>
          <p:sp>
            <p:nvSpPr>
              <p:cNvPr id="293894" name="AutoShape 6"/>
              <p:cNvSpPr>
                <a:spLocks noChangeArrowheads="1"/>
              </p:cNvSpPr>
              <p:nvPr/>
            </p:nvSpPr>
            <p:spPr bwMode="auto">
              <a:xfrm>
                <a:off x="432" y="1920"/>
                <a:ext cx="720" cy="724"/>
              </a:xfrm>
              <a:prstGeom prst="triangle">
                <a:avLst>
                  <a:gd name="adj" fmla="val 31250"/>
                </a:avLst>
              </a:prstGeom>
              <a:solidFill>
                <a:srgbClr val="EFB9E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895" name="Oval 7"/>
              <p:cNvSpPr>
                <a:spLocks noChangeArrowheads="1"/>
              </p:cNvSpPr>
              <p:nvPr/>
            </p:nvSpPr>
            <p:spPr bwMode="auto">
              <a:xfrm rot="-2290499">
                <a:off x="344" y="1872"/>
                <a:ext cx="768" cy="1060"/>
              </a:xfrm>
              <a:prstGeom prst="ellipse">
                <a:avLst/>
              </a:prstGeom>
              <a:solidFill>
                <a:srgbClr val="00CCFF">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896" name="Oval 8"/>
              <p:cNvSpPr>
                <a:spLocks noChangeArrowheads="1"/>
              </p:cNvSpPr>
              <p:nvPr/>
            </p:nvSpPr>
            <p:spPr bwMode="auto">
              <a:xfrm>
                <a:off x="624" y="1888"/>
                <a:ext cx="96" cy="96"/>
              </a:xfrm>
              <a:prstGeom prst="ellipse">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897" name="Oval 9"/>
              <p:cNvSpPr>
                <a:spLocks noChangeArrowheads="1"/>
              </p:cNvSpPr>
              <p:nvPr/>
            </p:nvSpPr>
            <p:spPr bwMode="auto">
              <a:xfrm>
                <a:off x="1104" y="2592"/>
                <a:ext cx="96" cy="96"/>
              </a:xfrm>
              <a:prstGeom prst="ellipse">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898" name="Oval 10"/>
              <p:cNvSpPr>
                <a:spLocks noChangeArrowheads="1"/>
              </p:cNvSpPr>
              <p:nvPr/>
            </p:nvSpPr>
            <p:spPr bwMode="auto">
              <a:xfrm>
                <a:off x="384" y="2592"/>
                <a:ext cx="96" cy="96"/>
              </a:xfrm>
              <a:prstGeom prst="ellipse">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93899" name="Line 11"/>
            <p:cNvSpPr>
              <a:spLocks noChangeShapeType="1"/>
            </p:cNvSpPr>
            <p:nvPr/>
          </p:nvSpPr>
          <p:spPr bwMode="auto">
            <a:xfrm>
              <a:off x="384" y="2012"/>
              <a:ext cx="336" cy="484"/>
            </a:xfrm>
            <a:prstGeom prst="line">
              <a:avLst/>
            </a:prstGeom>
            <a:noFill/>
            <a:ln w="9525">
              <a:solidFill>
                <a:schemeClr val="tx1"/>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93900" name="Line 12"/>
            <p:cNvSpPr>
              <a:spLocks noChangeShapeType="1"/>
            </p:cNvSpPr>
            <p:nvPr/>
          </p:nvSpPr>
          <p:spPr bwMode="auto">
            <a:xfrm flipV="1">
              <a:off x="720" y="2286"/>
              <a:ext cx="384" cy="21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293907" name="Rectangle 19"/>
          <p:cNvSpPr>
            <a:spLocks noChangeArrowheads="1"/>
          </p:cNvSpPr>
          <p:nvPr/>
        </p:nvSpPr>
        <p:spPr bwMode="auto">
          <a:xfrm>
            <a:off x="152400" y="1535113"/>
            <a:ext cx="8077200" cy="402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folHlink"/>
              </a:buClr>
              <a:buSzPct val="60000"/>
              <a:buFont typeface="Wingdings" pitchFamily="2" charset="2"/>
              <a:buChar char="n"/>
            </a:pPr>
            <a:r>
              <a:rPr lang="en-US">
                <a:solidFill>
                  <a:schemeClr val="hlink"/>
                </a:solidFill>
              </a:rPr>
              <a:t>Approximation Thoery [Nadler 1986] </a:t>
            </a:r>
          </a:p>
          <a:p>
            <a:pPr marL="342900" indent="-342900">
              <a:spcBef>
                <a:spcPct val="20000"/>
              </a:spcBef>
              <a:buClr>
                <a:schemeClr val="folHlink"/>
              </a:buClr>
              <a:buSzPct val="60000"/>
              <a:buFont typeface="Wingdings" pitchFamily="2" charset="2"/>
              <a:buChar char="n"/>
            </a:pPr>
            <a:r>
              <a:rPr lang="en-US">
                <a:solidFill>
                  <a:schemeClr val="hlink"/>
                </a:solidFill>
              </a:rPr>
              <a:t>Goal</a:t>
            </a:r>
            <a:r>
              <a:rPr lang="en-US"/>
              <a:t>: Approximate some bivariate scalar function g(x,y) using linear interpolation with a given number of triangles over the (x,y) plane.</a:t>
            </a:r>
          </a:p>
          <a:p>
            <a:pPr marL="342900" indent="-342900">
              <a:spcBef>
                <a:spcPct val="20000"/>
              </a:spcBef>
              <a:buClr>
                <a:schemeClr val="folHlink"/>
              </a:buClr>
              <a:buSzPct val="60000"/>
              <a:buFont typeface="Wingdings" pitchFamily="2" charset="2"/>
              <a:buChar char="n"/>
            </a:pPr>
            <a:r>
              <a:rPr lang="en-US">
                <a:solidFill>
                  <a:schemeClr val="hlink"/>
                </a:solidFill>
              </a:rPr>
              <a:t>Result </a:t>
            </a:r>
            <a:r>
              <a:rPr lang="en-US"/>
              <a:t>Can minimize the error of piecewise linear approximation (L</a:t>
            </a:r>
            <a:r>
              <a:rPr lang="en-US" baseline="-10000"/>
              <a:t>2</a:t>
            </a:r>
            <a:r>
              <a:rPr lang="en-US"/>
              <a:t> sense) by  </a:t>
            </a:r>
            <a:r>
              <a:rPr lang="en-US">
                <a:solidFill>
                  <a:schemeClr val="hlink"/>
                </a:solidFill>
              </a:rPr>
              <a:t>[Nadler, 1986]</a:t>
            </a:r>
            <a:r>
              <a:rPr lang="en-US"/>
              <a:t>:</a:t>
            </a:r>
            <a:endParaRPr lang="en-US">
              <a:solidFill>
                <a:schemeClr val="hlink"/>
              </a:solidFill>
            </a:endParaRPr>
          </a:p>
          <a:p>
            <a:pPr marL="342900" indent="-342900">
              <a:spcBef>
                <a:spcPct val="20000"/>
              </a:spcBef>
              <a:buClr>
                <a:schemeClr val="folHlink"/>
              </a:buClr>
              <a:buSzPct val="60000"/>
              <a:buFont typeface="Wingdings" pitchFamily="2" charset="2"/>
              <a:buNone/>
            </a:pPr>
            <a:r>
              <a:rPr lang="en-US"/>
              <a:t>     As number of triangles </a:t>
            </a:r>
          </a:p>
          <a:p>
            <a:pPr marL="742950" lvl="1" indent="-285750">
              <a:spcBef>
                <a:spcPct val="20000"/>
              </a:spcBef>
              <a:buClr>
                <a:schemeClr val="hlink"/>
              </a:buClr>
              <a:buSzPct val="60000"/>
              <a:buFont typeface="Wingdings" pitchFamily="2" charset="2"/>
              <a:buChar char="n"/>
            </a:pPr>
            <a:r>
              <a:rPr lang="en-US"/>
              <a:t>An optimal orientation of a triangle is given by the eigenvectors of the Hessian of g </a:t>
            </a:r>
          </a:p>
          <a:p>
            <a:pPr marL="742950" lvl="1" indent="-285750">
              <a:spcBef>
                <a:spcPct val="20000"/>
              </a:spcBef>
              <a:buClr>
                <a:schemeClr val="hlink"/>
              </a:buClr>
              <a:buSzPct val="55000"/>
              <a:buFont typeface="Wingdings" pitchFamily="2" charset="2"/>
              <a:buChar char="n"/>
            </a:pPr>
            <a:r>
              <a:rPr lang="en-US"/>
              <a:t>An optimal aspect ratio of a triangle is given by:</a:t>
            </a:r>
            <a:endParaRPr lang="en-US">
              <a:solidFill>
                <a:schemeClr val="hlink"/>
              </a:solidFill>
            </a:endParaRPr>
          </a:p>
          <a:p>
            <a:pPr marL="342900" indent="-342900">
              <a:spcBef>
                <a:spcPct val="20000"/>
              </a:spcBef>
              <a:buClr>
                <a:schemeClr val="folHlink"/>
              </a:buClr>
              <a:buSzPct val="60000"/>
              <a:buFont typeface="Wingdings" pitchFamily="2" charset="2"/>
              <a:buNone/>
            </a:pPr>
            <a:endParaRPr lang="en-US"/>
          </a:p>
        </p:txBody>
      </p:sp>
      <p:graphicFrame>
        <p:nvGraphicFramePr>
          <p:cNvPr id="293909" name="Object 21"/>
          <p:cNvGraphicFramePr>
            <a:graphicFrameLocks noChangeAspect="1"/>
          </p:cNvGraphicFramePr>
          <p:nvPr/>
        </p:nvGraphicFramePr>
        <p:xfrm>
          <a:off x="3175000" y="3605213"/>
          <a:ext cx="787400" cy="330200"/>
        </p:xfrm>
        <a:graphic>
          <a:graphicData uri="http://schemas.openxmlformats.org/presentationml/2006/ole">
            <mc:AlternateContent xmlns:mc="http://schemas.openxmlformats.org/markup-compatibility/2006">
              <mc:Choice xmlns:v="urn:schemas-microsoft-com:vml" Requires="v">
                <p:oleObj spid="_x0000_s293913" name="Equation" r:id="rId4" imgW="330120" imgH="139680" progId="Equation.3">
                  <p:embed/>
                </p:oleObj>
              </mc:Choice>
              <mc:Fallback>
                <p:oleObj name="Equation" r:id="rId4" imgW="330120" imgH="139680" progId="Equation.3">
                  <p:embed/>
                  <p:pic>
                    <p:nvPicPr>
                      <p:cNvPr id="0" name="Object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000" y="3605213"/>
                        <a:ext cx="7874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3912" name="Object 24"/>
          <p:cNvGraphicFramePr>
            <a:graphicFrameLocks noChangeAspect="1"/>
          </p:cNvGraphicFramePr>
          <p:nvPr/>
        </p:nvGraphicFramePr>
        <p:xfrm>
          <a:off x="6461125" y="4191000"/>
          <a:ext cx="930275" cy="1193800"/>
        </p:xfrm>
        <a:graphic>
          <a:graphicData uri="http://schemas.openxmlformats.org/presentationml/2006/ole">
            <mc:AlternateContent xmlns:mc="http://schemas.openxmlformats.org/markup-compatibility/2006">
              <mc:Choice xmlns:v="urn:schemas-microsoft-com:vml" Requires="v">
                <p:oleObj spid="_x0000_s293914" name="Equation" r:id="rId6" imgW="444240" imgH="571320" progId="Equation.3">
                  <p:embed/>
                </p:oleObj>
              </mc:Choice>
              <mc:Fallback>
                <p:oleObj name="Equation" r:id="rId6" imgW="444240" imgH="571320" progId="Equation.3">
                  <p:embed/>
                  <p:pic>
                    <p:nvPicPr>
                      <p:cNvPr id="0" name="Object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61125" y="4191000"/>
                        <a:ext cx="930275" cy="1193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93892"/>
                                        </p:tgtEl>
                                        <p:attrNameLst>
                                          <p:attrName>style.visibility</p:attrName>
                                        </p:attrNameLst>
                                      </p:cBhvr>
                                      <p:to>
                                        <p:strVal val="visible"/>
                                      </p:to>
                                    </p:set>
                                    <p:anim calcmode="lin" valueType="num">
                                      <p:cBhvr>
                                        <p:cTn id="7" dur="500" fill="hold"/>
                                        <p:tgtEl>
                                          <p:spTgt spid="293892"/>
                                        </p:tgtEl>
                                        <p:attrNameLst>
                                          <p:attrName>ppt_w</p:attrName>
                                        </p:attrNameLst>
                                      </p:cBhvr>
                                      <p:tavLst>
                                        <p:tav tm="0">
                                          <p:val>
                                            <p:fltVal val="0"/>
                                          </p:val>
                                        </p:tav>
                                        <p:tav tm="100000">
                                          <p:val>
                                            <p:strVal val="#ppt_w"/>
                                          </p:val>
                                        </p:tav>
                                      </p:tavLst>
                                    </p:anim>
                                    <p:anim calcmode="lin" valueType="num">
                                      <p:cBhvr>
                                        <p:cTn id="8" dur="500" fill="hold"/>
                                        <p:tgtEl>
                                          <p:spTgt spid="2938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a:xfrm>
            <a:off x="1295400" y="381000"/>
            <a:ext cx="7543800" cy="685800"/>
          </a:xfrm>
        </p:spPr>
        <p:txBody>
          <a:bodyPr/>
          <a:lstStyle/>
          <a:p>
            <a:r>
              <a:rPr lang="en-US"/>
              <a:t>Correspondence with Nadler</a:t>
            </a:r>
            <a:r>
              <a:rPr lang="en-US">
                <a:latin typeface="Times New Roman"/>
              </a:rPr>
              <a:t>’</a:t>
            </a:r>
            <a:r>
              <a:rPr lang="en-US"/>
              <a:t>s Result</a:t>
            </a:r>
          </a:p>
        </p:txBody>
      </p:sp>
      <p:graphicFrame>
        <p:nvGraphicFramePr>
          <p:cNvPr id="295939" name="Object 3"/>
          <p:cNvGraphicFramePr>
            <a:graphicFrameLocks noChangeAspect="1"/>
          </p:cNvGraphicFramePr>
          <p:nvPr/>
        </p:nvGraphicFramePr>
        <p:xfrm>
          <a:off x="2590800" y="2514600"/>
          <a:ext cx="1371600" cy="744538"/>
        </p:xfrm>
        <a:graphic>
          <a:graphicData uri="http://schemas.openxmlformats.org/presentationml/2006/ole">
            <mc:AlternateContent xmlns:mc="http://schemas.openxmlformats.org/markup-compatibility/2006">
              <mc:Choice xmlns:v="urn:schemas-microsoft-com:vml" Requires="v">
                <p:oleObj spid="_x0000_s295956" name="Bitmap Image" r:id="rId4" imgW="1104762" imgH="601905" progId="Paint.Picture">
                  <p:embed/>
                </p:oleObj>
              </mc:Choice>
              <mc:Fallback>
                <p:oleObj name="Bitmap Image" r:id="rId4" imgW="1104762" imgH="601905"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2514600"/>
                        <a:ext cx="1371600"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5940" name="Rectangle 4"/>
          <p:cNvSpPr>
            <a:spLocks noChangeArrowheads="1"/>
          </p:cNvSpPr>
          <p:nvPr/>
        </p:nvSpPr>
        <p:spPr bwMode="auto">
          <a:xfrm>
            <a:off x="457200" y="2646363"/>
            <a:ext cx="266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folHlink"/>
              </a:buClr>
              <a:buSzPct val="60000"/>
              <a:buFont typeface="Wingdings" pitchFamily="2" charset="2"/>
              <a:buChar char="n"/>
            </a:pPr>
            <a:r>
              <a:rPr lang="en-US"/>
              <a:t>Hessian of g: </a:t>
            </a:r>
          </a:p>
        </p:txBody>
      </p:sp>
      <p:graphicFrame>
        <p:nvGraphicFramePr>
          <p:cNvPr id="295947" name="Object 11"/>
          <p:cNvGraphicFramePr>
            <a:graphicFrameLocks noChangeAspect="1"/>
          </p:cNvGraphicFramePr>
          <p:nvPr/>
        </p:nvGraphicFramePr>
        <p:xfrm>
          <a:off x="1914525" y="3759200"/>
          <a:ext cx="676275" cy="898525"/>
        </p:xfrm>
        <a:graphic>
          <a:graphicData uri="http://schemas.openxmlformats.org/presentationml/2006/ole">
            <mc:AlternateContent xmlns:mc="http://schemas.openxmlformats.org/markup-compatibility/2006">
              <mc:Choice xmlns:v="urn:schemas-microsoft-com:vml" Requires="v">
                <p:oleObj spid="_x0000_s295957" name="Bitmap Image" r:id="rId6" imgW="502964" imgH="670618" progId="Paint.Picture">
                  <p:embed/>
                </p:oleObj>
              </mc:Choice>
              <mc:Fallback>
                <p:oleObj name="Bitmap Image" r:id="rId6" imgW="502964" imgH="670618" progId="Paint.Picture">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14525" y="3759200"/>
                        <a:ext cx="676275" cy="89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5948" name="Text Box 12"/>
          <p:cNvSpPr txBox="1">
            <a:spLocks noChangeArrowheads="1"/>
          </p:cNvSpPr>
          <p:nvPr/>
        </p:nvSpPr>
        <p:spPr bwMode="auto">
          <a:xfrm>
            <a:off x="457200" y="3468688"/>
            <a:ext cx="77057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chemeClr val="folHlink"/>
              </a:buClr>
              <a:buSzPct val="110000"/>
              <a:buFont typeface="Wingdings" pitchFamily="2" charset="2"/>
              <a:buChar char="§"/>
            </a:pPr>
            <a:r>
              <a:rPr lang="en-US"/>
              <a:t>  Nadler</a:t>
            </a:r>
            <a:r>
              <a:rPr lang="en-US">
                <a:latin typeface="Times New Roman"/>
              </a:rPr>
              <a:t>’</a:t>
            </a:r>
            <a:r>
              <a:rPr lang="en-US"/>
              <a:t>s result: optimal triangles are axis aligned and with aspect ratio</a:t>
            </a:r>
          </a:p>
        </p:txBody>
      </p:sp>
      <p:sp>
        <p:nvSpPr>
          <p:cNvPr id="295952" name="Rectangle 16"/>
          <p:cNvSpPr>
            <a:spLocks noChangeArrowheads="1"/>
          </p:cNvSpPr>
          <p:nvPr/>
        </p:nvSpPr>
        <p:spPr bwMode="auto">
          <a:xfrm>
            <a:off x="469900" y="4648200"/>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folHlink"/>
              </a:buClr>
              <a:buSzPct val="60000"/>
              <a:buFont typeface="Wingdings" pitchFamily="2" charset="2"/>
              <a:buChar char="n"/>
            </a:pPr>
            <a:r>
              <a:rPr lang="en-US"/>
              <a:t>These solutions minimize our energy functional</a:t>
            </a:r>
          </a:p>
        </p:txBody>
      </p:sp>
      <p:sp>
        <p:nvSpPr>
          <p:cNvPr id="295953" name="Text Box 17"/>
          <p:cNvSpPr txBox="1">
            <a:spLocks noChangeArrowheads="1"/>
          </p:cNvSpPr>
          <p:nvPr/>
        </p:nvSpPr>
        <p:spPr bwMode="auto">
          <a:xfrm>
            <a:off x="609600" y="1371600"/>
            <a:ext cx="7172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If this bivariate scalar function is quadratic:</a:t>
            </a:r>
          </a:p>
        </p:txBody>
      </p:sp>
      <p:pic>
        <p:nvPicPr>
          <p:cNvPr id="295955" name="Picture 19" descr="C:\Documents and Settings\Geetika Tewari\My Documents\My Pictures\signalFunc.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9125" y="1828800"/>
            <a:ext cx="3648075" cy="5127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Experiments</a:t>
            </a:r>
          </a:p>
        </p:txBody>
      </p:sp>
      <p:sp>
        <p:nvSpPr>
          <p:cNvPr id="37891" name="Rectangle 3"/>
          <p:cNvSpPr>
            <a:spLocks noGrp="1" noChangeArrowheads="1"/>
          </p:cNvSpPr>
          <p:nvPr>
            <p:ph type="body" idx="1"/>
          </p:nvPr>
        </p:nvSpPr>
        <p:spPr>
          <a:xfrm>
            <a:off x="381000" y="1371600"/>
            <a:ext cx="8153400" cy="1890713"/>
          </a:xfrm>
        </p:spPr>
        <p:txBody>
          <a:bodyPr/>
          <a:lstStyle/>
          <a:p>
            <a:r>
              <a:rPr lang="en-US">
                <a:solidFill>
                  <a:schemeClr val="hlink"/>
                </a:solidFill>
              </a:rPr>
              <a:t>Signal Approximation Error (SAE)</a:t>
            </a:r>
            <a:r>
              <a:rPr lang="en-US"/>
              <a:t>: RMS difference between the original signal and its bilinear reconstruction.</a:t>
            </a:r>
          </a:p>
          <a:p>
            <a:r>
              <a:rPr lang="en-US"/>
              <a:t>We compare our results with the signal-stretch metric of Sander et al. [2002]</a:t>
            </a:r>
          </a:p>
        </p:txBody>
      </p:sp>
      <p:sp>
        <p:nvSpPr>
          <p:cNvPr id="37892" name="AutoShape 4"/>
          <p:cNvSpPr>
            <a:spLocks noChangeArrowheads="1"/>
          </p:cNvSpPr>
          <p:nvPr/>
        </p:nvSpPr>
        <p:spPr bwMode="auto">
          <a:xfrm>
            <a:off x="1981200" y="3824288"/>
            <a:ext cx="3124200" cy="2362200"/>
          </a:xfrm>
          <a:prstGeom prst="foldedCorner">
            <a:avLst>
              <a:gd name="adj" fmla="val 12500"/>
            </a:avLst>
          </a:prstGeom>
          <a:solidFill>
            <a:schemeClr val="tx2"/>
          </a:solidFill>
          <a:ln w="9525">
            <a:solidFill>
              <a:schemeClr val="tx1"/>
            </a:solidFill>
            <a:miter lim="800000"/>
            <a:headEnd/>
            <a:tailEnd/>
          </a:ln>
          <a:effectLst>
            <a:outerShdw dist="107763" dir="2700000" algn="ctr" rotWithShape="0">
              <a:schemeClr val="bg2"/>
            </a:outerShdw>
          </a:effectLst>
        </p:spPr>
        <p:txBody>
          <a:bodyPr wrap="none" anchor="ctr"/>
          <a:lstStyle/>
          <a:p>
            <a:endParaRPr lang="en-US"/>
          </a:p>
        </p:txBody>
      </p:sp>
      <p:sp>
        <p:nvSpPr>
          <p:cNvPr id="37893" name="AutoShape 5"/>
          <p:cNvSpPr>
            <a:spLocks noChangeArrowheads="1"/>
          </p:cNvSpPr>
          <p:nvPr/>
        </p:nvSpPr>
        <p:spPr bwMode="auto">
          <a:xfrm>
            <a:off x="5791200" y="3900488"/>
            <a:ext cx="1981200" cy="2057400"/>
          </a:xfrm>
          <a:prstGeom prst="cube">
            <a:avLst>
              <a:gd name="adj" fmla="val 25000"/>
            </a:avLst>
          </a:prstGeom>
          <a:solidFill>
            <a:schemeClr val="tx2"/>
          </a:solidFill>
          <a:ln w="9525">
            <a:solidFill>
              <a:schemeClr val="tx1"/>
            </a:solidFill>
            <a:miter lim="800000"/>
            <a:headEnd/>
            <a:tailEnd/>
          </a:ln>
          <a:effectLst>
            <a:outerShdw dist="107763" dir="2700000" algn="ctr" rotWithShape="0">
              <a:schemeClr val="bg2"/>
            </a:outerShdw>
          </a:effectLst>
        </p:spPr>
        <p:txBody>
          <a:bodyPr wrap="none" anchor="ctr"/>
          <a:lstStyle/>
          <a:p>
            <a:endParaRPr lang="en-US"/>
          </a:p>
        </p:txBody>
      </p:sp>
      <p:sp>
        <p:nvSpPr>
          <p:cNvPr id="37894" name="Text Box 6"/>
          <p:cNvSpPr txBox="1">
            <a:spLocks noChangeArrowheads="1"/>
          </p:cNvSpPr>
          <p:nvPr/>
        </p:nvSpPr>
        <p:spPr bwMode="auto">
          <a:xfrm>
            <a:off x="6019800" y="3960813"/>
            <a:ext cx="1905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solidFill>
                  <a:srgbClr val="FFFF00"/>
                </a:solidFill>
                <a:effectLst>
                  <a:outerShdw blurRad="38100" dist="38100" dir="2700000" algn="tl">
                    <a:srgbClr val="C0C0C0"/>
                  </a:outerShdw>
                </a:effectLst>
              </a:rPr>
              <a:t>reconstruction</a:t>
            </a:r>
          </a:p>
        </p:txBody>
      </p:sp>
      <p:grpSp>
        <p:nvGrpSpPr>
          <p:cNvPr id="37896" name="Group 8"/>
          <p:cNvGrpSpPr>
            <a:grpSpLocks/>
          </p:cNvGrpSpPr>
          <p:nvPr/>
        </p:nvGrpSpPr>
        <p:grpSpPr bwMode="auto">
          <a:xfrm>
            <a:off x="7924800" y="4448175"/>
            <a:ext cx="1104900" cy="914400"/>
            <a:chOff x="4020" y="1344"/>
            <a:chExt cx="696" cy="576"/>
          </a:xfrm>
        </p:grpSpPr>
        <p:pic>
          <p:nvPicPr>
            <p:cNvPr id="37897" name="Picture 9" descr="ecatheadnsge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Gray">
            <a:xfrm>
              <a:off x="4164" y="1501"/>
              <a:ext cx="420" cy="419"/>
            </a:xfrm>
            <a:prstGeom prst="rect">
              <a:avLst/>
            </a:prstGeom>
            <a:solidFill>
              <a:schemeClr val="tx1"/>
            </a:solidFill>
            <a:ln w="12700" algn="ctr">
              <a:solidFill>
                <a:schemeClr val="tx1"/>
              </a:solidFill>
              <a:miter lim="800000"/>
              <a:headEnd/>
              <a:tailEnd/>
            </a:ln>
            <a:effectLst>
              <a:outerShdw dist="107763" dir="2700000" algn="ctr" rotWithShape="0">
                <a:schemeClr val="bg2"/>
              </a:outerShdw>
            </a:effectLst>
          </p:spPr>
        </p:pic>
        <p:sp>
          <p:nvSpPr>
            <p:cNvPr id="37898" name="Text Box 10"/>
            <p:cNvSpPr txBox="1">
              <a:spLocks noChangeArrowheads="1"/>
            </p:cNvSpPr>
            <p:nvPr/>
          </p:nvSpPr>
          <p:spPr bwMode="blackGray">
            <a:xfrm>
              <a:off x="4020" y="1344"/>
              <a:ext cx="696" cy="173"/>
            </a:xfrm>
            <a:prstGeom prst="rect">
              <a:avLst/>
            </a:prstGeom>
            <a:solidFill>
              <a:schemeClr val="folHlink"/>
            </a:solidFill>
            <a:ln>
              <a:noFill/>
            </a:ln>
            <a:effectLst>
              <a:outerShdw dist="107763" dir="2700000" algn="ctr" rotWithShape="0">
                <a:schemeClr val="bg2"/>
              </a:outerShdw>
            </a:effectLst>
            <a:extLst>
              <a:ext uri="{91240B29-F687-4F45-9708-019B960494DF}">
                <a14:hiddenLine xmlns:a14="http://schemas.microsoft.com/office/drawing/2010/main" w="19050" algn="ctr">
                  <a:solidFill>
                    <a:schemeClr val="tx1"/>
                  </a:solidFill>
                  <a:miter lim="800000"/>
                  <a:headEnd/>
                  <a:tailEnd/>
                </a14:hiddenLine>
              </a:ext>
            </a:extLst>
          </p:spPr>
          <p:txBody>
            <a:bodyPr wrap="none">
              <a:spAutoFit/>
            </a:bodyPr>
            <a:lstStyle/>
            <a:p>
              <a:pPr algn="ctr" eaLnBrk="0" hangingPunct="0"/>
              <a:r>
                <a:rPr lang="en-US" sz="1200">
                  <a:solidFill>
                    <a:srgbClr val="FFFF00"/>
                  </a:solidFill>
                  <a:effectLst>
                    <a:outerShdw blurRad="38100" dist="38100" dir="2700000" algn="tl">
                      <a:srgbClr val="000000"/>
                    </a:outerShdw>
                  </a:effectLst>
                  <a:latin typeface="Arial" charset="0"/>
                </a:rPr>
                <a:t>reconstructed</a:t>
              </a:r>
            </a:p>
          </p:txBody>
        </p:sp>
      </p:grpSp>
      <p:grpSp>
        <p:nvGrpSpPr>
          <p:cNvPr id="37899" name="Group 11"/>
          <p:cNvGrpSpPr>
            <a:grpSpLocks/>
          </p:cNvGrpSpPr>
          <p:nvPr/>
        </p:nvGrpSpPr>
        <p:grpSpPr bwMode="auto">
          <a:xfrm>
            <a:off x="457200" y="4219575"/>
            <a:ext cx="914400" cy="1828800"/>
            <a:chOff x="1728" y="1296"/>
            <a:chExt cx="1296" cy="2592"/>
          </a:xfrm>
        </p:grpSpPr>
        <p:pic>
          <p:nvPicPr>
            <p:cNvPr id="37900" name="Picture 12" descr="ecatheadns-colsi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blackGray">
            <a:xfrm>
              <a:off x="1728" y="1296"/>
              <a:ext cx="1296" cy="1296"/>
            </a:xfrm>
            <a:prstGeom prst="rect">
              <a:avLst/>
            </a:prstGeom>
            <a:solidFill>
              <a:schemeClr val="tx1"/>
            </a:solidFill>
            <a:ln w="12700" algn="ctr">
              <a:solidFill>
                <a:schemeClr val="tx1"/>
              </a:solidFill>
              <a:miter lim="800000"/>
              <a:headEnd/>
              <a:tailEnd/>
            </a:ln>
            <a:effectLst>
              <a:outerShdw dist="107763" dir="2700000" algn="ctr" rotWithShape="0">
                <a:schemeClr val="bg2"/>
              </a:outerShdw>
            </a:effectLst>
          </p:spPr>
        </p:pic>
        <p:pic>
          <p:nvPicPr>
            <p:cNvPr id="37901" name="Picture 13" descr="ecathead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Gray">
            <a:xfrm>
              <a:off x="1728" y="2592"/>
              <a:ext cx="1296" cy="1296"/>
            </a:xfrm>
            <a:prstGeom prst="rect">
              <a:avLst/>
            </a:prstGeom>
            <a:solidFill>
              <a:schemeClr val="tx1"/>
            </a:solidFill>
            <a:ln w="12700" algn="ctr">
              <a:solidFill>
                <a:schemeClr val="tx1"/>
              </a:solidFill>
              <a:miter lim="800000"/>
              <a:headEnd/>
              <a:tailEnd/>
            </a:ln>
            <a:effectLst>
              <a:outerShdw dist="107763" dir="2700000" algn="ctr" rotWithShape="0">
                <a:schemeClr val="bg2"/>
              </a:outerShdw>
            </a:effectLst>
          </p:spPr>
        </p:pic>
      </p:grpSp>
      <p:sp>
        <p:nvSpPr>
          <p:cNvPr id="37902" name="Line 14"/>
          <p:cNvSpPr>
            <a:spLocks noChangeShapeType="1"/>
          </p:cNvSpPr>
          <p:nvPr/>
        </p:nvSpPr>
        <p:spPr bwMode="auto">
          <a:xfrm>
            <a:off x="990600" y="5119688"/>
            <a:ext cx="914400" cy="0"/>
          </a:xfrm>
          <a:prstGeom prst="line">
            <a:avLst/>
          </a:prstGeom>
          <a:noFill/>
          <a:ln w="57150">
            <a:solidFill>
              <a:schemeClr val="accent2"/>
            </a:solidFill>
            <a:miter lim="800000"/>
            <a:headEnd/>
            <a:tailEnd type="triangle" w="med" len="me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lstStyle/>
          <a:p>
            <a:endParaRPr lang="en-US"/>
          </a:p>
        </p:txBody>
      </p:sp>
      <p:sp>
        <p:nvSpPr>
          <p:cNvPr id="37903" name="Text Box 15"/>
          <p:cNvSpPr txBox="1">
            <a:spLocks noChangeArrowheads="1"/>
          </p:cNvSpPr>
          <p:nvPr/>
        </p:nvSpPr>
        <p:spPr bwMode="auto">
          <a:xfrm>
            <a:off x="236538" y="4035425"/>
            <a:ext cx="838200" cy="366713"/>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solidFill>
                  <a:srgbClr val="FFFF00"/>
                </a:solidFill>
                <a:effectLst>
                  <a:outerShdw blurRad="38100" dist="38100" dir="2700000" algn="tl">
                    <a:srgbClr val="000000"/>
                  </a:outerShdw>
                </a:effectLst>
              </a:rPr>
              <a:t>signal</a:t>
            </a:r>
          </a:p>
        </p:txBody>
      </p:sp>
      <p:sp>
        <p:nvSpPr>
          <p:cNvPr id="37904" name="Text Box 16"/>
          <p:cNvSpPr txBox="1">
            <a:spLocks noChangeArrowheads="1"/>
          </p:cNvSpPr>
          <p:nvPr/>
        </p:nvSpPr>
        <p:spPr bwMode="auto">
          <a:xfrm>
            <a:off x="236538" y="5867400"/>
            <a:ext cx="914400" cy="366713"/>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solidFill>
                  <a:srgbClr val="FFFF00"/>
                </a:solidFill>
                <a:effectLst>
                  <a:outerShdw blurRad="38100" dist="38100" dir="2700000" algn="tl">
                    <a:srgbClr val="000000"/>
                  </a:outerShdw>
                </a:effectLst>
              </a:rPr>
              <a:t>surface</a:t>
            </a:r>
          </a:p>
        </p:txBody>
      </p:sp>
      <p:pic>
        <p:nvPicPr>
          <p:cNvPr id="37905" name="Picture 17" descr="tes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2133600" y="4510088"/>
            <a:ext cx="1219200" cy="1219200"/>
          </a:xfrm>
          <a:prstGeom prst="rect">
            <a:avLst/>
          </a:prstGeom>
          <a:noFill/>
          <a:effectLst>
            <a:outerShdw dist="107763"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pic>
        <p:nvPicPr>
          <p:cNvPr id="37906" name="Picture 18" descr="v1"/>
          <p:cNvPicPr>
            <a:picLocks noChangeAspect="1" noChangeArrowheads="1"/>
          </p:cNvPicPr>
          <p:nvPr/>
        </p:nvPicPr>
        <p:blipFill>
          <a:blip r:embed="rId7">
            <a:extLst>
              <a:ext uri="{28A0092B-C50C-407E-A947-70E740481C1C}">
                <a14:useLocalDpi xmlns:a14="http://schemas.microsoft.com/office/drawing/2010/main" val="0"/>
              </a:ext>
            </a:extLst>
          </a:blip>
          <a:srcRect l="2759"/>
          <a:stretch>
            <a:fillRect/>
          </a:stretch>
        </p:blipFill>
        <p:spPr bwMode="auto">
          <a:xfrm flipH="1">
            <a:off x="3657600" y="4510088"/>
            <a:ext cx="1219200" cy="1219200"/>
          </a:xfrm>
          <a:prstGeom prst="rect">
            <a:avLst/>
          </a:prstGeom>
          <a:noFill/>
          <a:ln>
            <a:noFill/>
          </a:ln>
          <a:effectLst>
            <a:outerShdw dist="107763"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8" name="Line 20"/>
          <p:cNvSpPr>
            <a:spLocks noChangeShapeType="1"/>
          </p:cNvSpPr>
          <p:nvPr/>
        </p:nvSpPr>
        <p:spPr bwMode="auto">
          <a:xfrm>
            <a:off x="3200400" y="5043488"/>
            <a:ext cx="609600" cy="0"/>
          </a:xfrm>
          <a:prstGeom prst="line">
            <a:avLst/>
          </a:prstGeom>
          <a:noFill/>
          <a:ln w="57150">
            <a:solidFill>
              <a:schemeClr val="accent2"/>
            </a:solidFill>
            <a:miter lim="800000"/>
            <a:headEnd/>
            <a:tailEnd type="triangle" w="med" len="me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lstStyle/>
          <a:p>
            <a:endParaRPr lang="en-US"/>
          </a:p>
        </p:txBody>
      </p:sp>
      <p:sp>
        <p:nvSpPr>
          <p:cNvPr id="37909" name="Text Box 21"/>
          <p:cNvSpPr txBox="1">
            <a:spLocks noChangeArrowheads="1"/>
          </p:cNvSpPr>
          <p:nvPr/>
        </p:nvSpPr>
        <p:spPr bwMode="auto">
          <a:xfrm>
            <a:off x="1981200" y="3976688"/>
            <a:ext cx="3124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solidFill>
                  <a:srgbClr val="FFFF00"/>
                </a:solidFill>
                <a:effectLst>
                  <a:outerShdw blurRad="38100" dist="38100" dir="2700000" algn="tl">
                    <a:srgbClr val="C0C0C0"/>
                  </a:outerShdw>
                </a:effectLst>
              </a:rPr>
              <a:t>Parameterization algorithm</a:t>
            </a:r>
          </a:p>
        </p:txBody>
      </p:sp>
      <p:pic>
        <p:nvPicPr>
          <p:cNvPr id="37910" name="Picture 22" descr="ecatheadnsge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3600" y="4586288"/>
            <a:ext cx="1143000" cy="1143000"/>
          </a:xfrm>
          <a:prstGeom prst="rect">
            <a:avLst/>
          </a:prstGeom>
          <a:noFill/>
          <a:ln>
            <a:noFill/>
          </a:ln>
          <a:effectLst>
            <a:outerShdw dist="107763"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7929" name="Text Box 41"/>
          <p:cNvSpPr txBox="1">
            <a:spLocks noChangeArrowheads="1"/>
          </p:cNvSpPr>
          <p:nvPr/>
        </p:nvSpPr>
        <p:spPr bwMode="auto">
          <a:xfrm>
            <a:off x="4648200" y="6415088"/>
            <a:ext cx="2590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t>Hardware: Bilinear </a:t>
            </a:r>
          </a:p>
        </p:txBody>
      </p:sp>
      <p:sp>
        <p:nvSpPr>
          <p:cNvPr id="37930" name="Line 42"/>
          <p:cNvSpPr>
            <a:spLocks noChangeShapeType="1"/>
          </p:cNvSpPr>
          <p:nvPr/>
        </p:nvSpPr>
        <p:spPr bwMode="auto">
          <a:xfrm flipH="1">
            <a:off x="5334000" y="5195888"/>
            <a:ext cx="0" cy="1143000"/>
          </a:xfrm>
          <a:prstGeom prst="line">
            <a:avLst/>
          </a:prstGeom>
          <a:noFill/>
          <a:ln w="57150">
            <a:solidFill>
              <a:schemeClr val="accent2"/>
            </a:solidFill>
            <a:miter lim="800000"/>
            <a:headEnd/>
            <a:tailEnd type="triangle" w="med" len="me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lstStyle/>
          <a:p>
            <a:endParaRPr lang="en-US"/>
          </a:p>
        </p:txBody>
      </p:sp>
      <p:sp>
        <p:nvSpPr>
          <p:cNvPr id="37931" name="Text Box 43"/>
          <p:cNvSpPr txBox="1">
            <a:spLocks noChangeArrowheads="1"/>
          </p:cNvSpPr>
          <p:nvPr/>
        </p:nvSpPr>
        <p:spPr bwMode="auto">
          <a:xfrm>
            <a:off x="4724400" y="3214688"/>
            <a:ext cx="3429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t>Assume: linear</a:t>
            </a:r>
          </a:p>
        </p:txBody>
      </p:sp>
      <p:sp>
        <p:nvSpPr>
          <p:cNvPr id="37932" name="Line 44"/>
          <p:cNvSpPr>
            <a:spLocks noChangeShapeType="1"/>
          </p:cNvSpPr>
          <p:nvPr/>
        </p:nvSpPr>
        <p:spPr bwMode="auto">
          <a:xfrm rot="10800000" flipH="1">
            <a:off x="5334000" y="3671888"/>
            <a:ext cx="1588" cy="1143000"/>
          </a:xfrm>
          <a:prstGeom prst="line">
            <a:avLst/>
          </a:prstGeom>
          <a:noFill/>
          <a:ln w="57150">
            <a:solidFill>
              <a:schemeClr val="accent2"/>
            </a:solidFill>
            <a:miter lim="800000"/>
            <a:headEnd/>
            <a:tailEnd type="triangle" w="med" len="me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lstStyle/>
          <a:p>
            <a:endParaRPr lang="en-US"/>
          </a:p>
        </p:txBody>
      </p:sp>
      <p:pic>
        <p:nvPicPr>
          <p:cNvPr id="37933" name="Picture 45"/>
          <p:cNvPicPr>
            <a:picLocks noChangeAspect="1" noChangeArrowheads="1"/>
          </p:cNvPicPr>
          <p:nvPr/>
        </p:nvPicPr>
        <p:blipFill>
          <a:blip r:embed="rId9">
            <a:clrChange>
              <a:clrFrom>
                <a:srgbClr val="F2F2F2"/>
              </a:clrFrom>
              <a:clrTo>
                <a:srgbClr val="F2F2F2">
                  <a:alpha val="0"/>
                </a:srgbClr>
              </a:clrTo>
            </a:clrChange>
            <a:lum bright="-78000"/>
            <a:extLst>
              <a:ext uri="{28A0092B-C50C-407E-A947-70E740481C1C}">
                <a14:useLocalDpi xmlns:a14="http://schemas.microsoft.com/office/drawing/2010/main" val="0"/>
              </a:ext>
            </a:extLst>
          </a:blip>
          <a:srcRect l="18518" t="20293" r="25926" b="24152"/>
          <a:stretch>
            <a:fillRect/>
          </a:stretch>
        </p:blipFill>
        <p:spPr bwMode="blackGray">
          <a:xfrm>
            <a:off x="5943600" y="4586288"/>
            <a:ext cx="114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sp>
        <p:nvSpPr>
          <p:cNvPr id="37895" name="Line 7"/>
          <p:cNvSpPr>
            <a:spLocks noChangeShapeType="1"/>
          </p:cNvSpPr>
          <p:nvPr/>
        </p:nvSpPr>
        <p:spPr bwMode="auto">
          <a:xfrm>
            <a:off x="7467600" y="5057775"/>
            <a:ext cx="609600" cy="0"/>
          </a:xfrm>
          <a:prstGeom prst="line">
            <a:avLst/>
          </a:prstGeom>
          <a:noFill/>
          <a:ln w="57150">
            <a:solidFill>
              <a:schemeClr val="accent2"/>
            </a:solidFill>
            <a:miter lim="800000"/>
            <a:headEnd/>
            <a:tailEnd type="triangle" w="med" len="me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lstStyle/>
          <a:p>
            <a:endParaRPr lang="en-US"/>
          </a:p>
        </p:txBody>
      </p:sp>
      <p:sp>
        <p:nvSpPr>
          <p:cNvPr id="37907" name="Line 19"/>
          <p:cNvSpPr>
            <a:spLocks noChangeShapeType="1"/>
          </p:cNvSpPr>
          <p:nvPr/>
        </p:nvSpPr>
        <p:spPr bwMode="auto">
          <a:xfrm>
            <a:off x="5181600" y="5043488"/>
            <a:ext cx="609600" cy="0"/>
          </a:xfrm>
          <a:prstGeom prst="line">
            <a:avLst/>
          </a:prstGeom>
          <a:noFill/>
          <a:ln w="57150">
            <a:solidFill>
              <a:schemeClr val="accent2"/>
            </a:solidFill>
            <a:miter lim="800000"/>
            <a:headEnd/>
            <a:tailEnd type="triangle" w="med" len="me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6"/>
          <p:cNvGraphicFramePr>
            <a:graphicFrameLocks noChangeAspect="1"/>
          </p:cNvGraphicFramePr>
          <p:nvPr/>
        </p:nvGraphicFramePr>
        <p:xfrm>
          <a:off x="165100" y="1117600"/>
          <a:ext cx="8928100" cy="5051425"/>
        </p:xfrm>
        <a:graphic>
          <a:graphicData uri="http://schemas.openxmlformats.org/drawingml/2006/chart">
            <c:chart xmlns:c="http://schemas.openxmlformats.org/drawingml/2006/chart" xmlns:r="http://schemas.openxmlformats.org/officeDocument/2006/relationships" r:id="rId3"/>
          </a:graphicData>
        </a:graphic>
      </p:graphicFrame>
      <p:sp>
        <p:nvSpPr>
          <p:cNvPr id="132098" name="Rectangle 2"/>
          <p:cNvSpPr>
            <a:spLocks noGrp="1" noChangeArrowheads="1"/>
          </p:cNvSpPr>
          <p:nvPr>
            <p:ph type="title"/>
          </p:nvPr>
        </p:nvSpPr>
        <p:spPr>
          <a:xfrm>
            <a:off x="2514600" y="282575"/>
            <a:ext cx="3581400" cy="555625"/>
          </a:xfrm>
        </p:spPr>
        <p:txBody>
          <a:bodyPr/>
          <a:lstStyle/>
          <a:p>
            <a:r>
              <a:rPr lang="en-US"/>
              <a:t>Parasaur head</a:t>
            </a:r>
          </a:p>
        </p:txBody>
      </p:sp>
      <p:sp>
        <p:nvSpPr>
          <p:cNvPr id="132108" name="Line 12"/>
          <p:cNvSpPr>
            <a:spLocks noChangeShapeType="1"/>
          </p:cNvSpPr>
          <p:nvPr/>
        </p:nvSpPr>
        <p:spPr bwMode="auto">
          <a:xfrm>
            <a:off x="5295900" y="3832225"/>
            <a:ext cx="1181100" cy="0"/>
          </a:xfrm>
          <a:prstGeom prst="line">
            <a:avLst/>
          </a:prstGeom>
          <a:noFill/>
          <a:ln w="28575">
            <a:solidFill>
              <a:schemeClr val="tx1"/>
            </a:solidFill>
            <a:prstDash val="sysDot"/>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2109" name="Line 13"/>
          <p:cNvSpPr>
            <a:spLocks noChangeShapeType="1"/>
          </p:cNvSpPr>
          <p:nvPr/>
        </p:nvSpPr>
        <p:spPr bwMode="auto">
          <a:xfrm>
            <a:off x="5295900" y="3870325"/>
            <a:ext cx="0" cy="1387475"/>
          </a:xfrm>
          <a:prstGeom prst="line">
            <a:avLst/>
          </a:prstGeom>
          <a:noFill/>
          <a:ln w="19050">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2110" name="Line 14"/>
          <p:cNvSpPr>
            <a:spLocks noChangeShapeType="1"/>
          </p:cNvSpPr>
          <p:nvPr/>
        </p:nvSpPr>
        <p:spPr bwMode="auto">
          <a:xfrm>
            <a:off x="6451600" y="3810000"/>
            <a:ext cx="0" cy="1447800"/>
          </a:xfrm>
          <a:prstGeom prst="line">
            <a:avLst/>
          </a:prstGeom>
          <a:noFill/>
          <a:ln w="19050">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2113" name="Text Box 17"/>
          <p:cNvSpPr txBox="1">
            <a:spLocks noChangeArrowheads="1"/>
          </p:cNvSpPr>
          <p:nvPr/>
        </p:nvSpPr>
        <p:spPr bwMode="auto">
          <a:xfrm>
            <a:off x="6400800" y="2819400"/>
            <a:ext cx="2286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Sander et al.</a:t>
            </a:r>
          </a:p>
        </p:txBody>
      </p:sp>
      <p:sp>
        <p:nvSpPr>
          <p:cNvPr id="132114" name="Text Box 18"/>
          <p:cNvSpPr txBox="1">
            <a:spLocks noChangeArrowheads="1"/>
          </p:cNvSpPr>
          <p:nvPr/>
        </p:nvSpPr>
        <p:spPr bwMode="auto">
          <a:xfrm>
            <a:off x="3352800" y="3581400"/>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Ours</a:t>
            </a:r>
          </a:p>
        </p:txBody>
      </p:sp>
      <p:sp>
        <p:nvSpPr>
          <p:cNvPr id="132118" name="Line 22"/>
          <p:cNvSpPr>
            <a:spLocks noChangeShapeType="1"/>
          </p:cNvSpPr>
          <p:nvPr/>
        </p:nvSpPr>
        <p:spPr bwMode="auto">
          <a:xfrm flipH="1">
            <a:off x="6934200" y="3276600"/>
            <a:ext cx="381000" cy="701675"/>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2119" name="Line 23"/>
          <p:cNvSpPr>
            <a:spLocks noChangeShapeType="1"/>
          </p:cNvSpPr>
          <p:nvPr/>
        </p:nvSpPr>
        <p:spPr bwMode="auto">
          <a:xfrm flipV="1">
            <a:off x="4038600" y="3505200"/>
            <a:ext cx="685800" cy="288925"/>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2120" name="Text Box 24"/>
          <p:cNvSpPr txBox="1">
            <a:spLocks noChangeArrowheads="1"/>
          </p:cNvSpPr>
          <p:nvPr/>
        </p:nvSpPr>
        <p:spPr bwMode="auto">
          <a:xfrm>
            <a:off x="1524000" y="4067175"/>
            <a:ext cx="34671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t>Factor of 4 savings in texture area</a:t>
            </a:r>
          </a:p>
        </p:txBody>
      </p:sp>
      <p:sp>
        <p:nvSpPr>
          <p:cNvPr id="132121" name="Line 25"/>
          <p:cNvSpPr>
            <a:spLocks noChangeShapeType="1"/>
          </p:cNvSpPr>
          <p:nvPr/>
        </p:nvSpPr>
        <p:spPr bwMode="auto">
          <a:xfrm flipV="1">
            <a:off x="4953000" y="3886200"/>
            <a:ext cx="685800" cy="288925"/>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0274" name="Rectangle 2"/>
          <p:cNvSpPr>
            <a:spLocks noChangeArrowheads="1"/>
          </p:cNvSpPr>
          <p:nvPr/>
        </p:nvSpPr>
        <p:spPr bwMode="auto">
          <a:xfrm>
            <a:off x="723900" y="457200"/>
            <a:ext cx="7772400" cy="5181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277" name="Text Box 5"/>
          <p:cNvSpPr txBox="1">
            <a:spLocks noChangeArrowheads="1"/>
          </p:cNvSpPr>
          <p:nvPr/>
        </p:nvSpPr>
        <p:spPr bwMode="auto">
          <a:xfrm>
            <a:off x="2819400" y="5181600"/>
            <a:ext cx="1470025"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Times New Roman" pitchFamily="18" charset="0"/>
              </a:rPr>
              <a:t>256x256</a:t>
            </a:r>
          </a:p>
        </p:txBody>
      </p:sp>
      <p:sp>
        <p:nvSpPr>
          <p:cNvPr id="310278" name="Text Box 6"/>
          <p:cNvSpPr txBox="1">
            <a:spLocks noChangeArrowheads="1"/>
          </p:cNvSpPr>
          <p:nvPr/>
        </p:nvSpPr>
        <p:spPr bwMode="auto">
          <a:xfrm>
            <a:off x="6457950" y="4648200"/>
            <a:ext cx="154305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Times New Roman" pitchFamily="18" charset="0"/>
              </a:rPr>
              <a:t>128x128</a:t>
            </a:r>
          </a:p>
        </p:txBody>
      </p:sp>
      <p:sp>
        <p:nvSpPr>
          <p:cNvPr id="310279" name="Text Box 7"/>
          <p:cNvSpPr txBox="1">
            <a:spLocks noChangeArrowheads="1"/>
          </p:cNvSpPr>
          <p:nvPr/>
        </p:nvSpPr>
        <p:spPr bwMode="auto">
          <a:xfrm>
            <a:off x="2457450" y="533400"/>
            <a:ext cx="1539875"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Times New Roman" pitchFamily="18" charset="0"/>
              </a:rPr>
              <a:t>Sander et al.</a:t>
            </a:r>
          </a:p>
        </p:txBody>
      </p:sp>
      <p:graphicFrame>
        <p:nvGraphicFramePr>
          <p:cNvPr id="310281" name="Object 9"/>
          <p:cNvGraphicFramePr>
            <a:graphicFrameLocks noChangeAspect="1"/>
          </p:cNvGraphicFramePr>
          <p:nvPr/>
        </p:nvGraphicFramePr>
        <p:xfrm>
          <a:off x="2473325" y="3248025"/>
          <a:ext cx="1951038" cy="1951038"/>
        </p:xfrm>
        <a:graphic>
          <a:graphicData uri="http://schemas.openxmlformats.org/presentationml/2006/ole">
            <mc:AlternateContent xmlns:mc="http://schemas.openxmlformats.org/markup-compatibility/2006">
              <mc:Choice xmlns:v="urn:schemas-microsoft-com:vml" Requires="v">
                <p:oleObj spid="_x0000_s310287" name="Bitmap Image" r:id="rId3" imgW="1950889" imgH="1950889" progId="Paint.Picture">
                  <p:embed/>
                </p:oleObj>
              </mc:Choice>
              <mc:Fallback>
                <p:oleObj name="Bitmap Image" r:id="rId3" imgW="1950889" imgH="1950889" progId="Paint.Picture">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3325" y="3248025"/>
                        <a:ext cx="1951038" cy="195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0282" name="Object 10"/>
          <p:cNvGraphicFramePr>
            <a:graphicFrameLocks noChangeAspect="1"/>
          </p:cNvGraphicFramePr>
          <p:nvPr/>
        </p:nvGraphicFramePr>
        <p:xfrm>
          <a:off x="6416675" y="3657600"/>
          <a:ext cx="974725" cy="974725"/>
        </p:xfrm>
        <a:graphic>
          <a:graphicData uri="http://schemas.openxmlformats.org/presentationml/2006/ole">
            <mc:AlternateContent xmlns:mc="http://schemas.openxmlformats.org/markup-compatibility/2006">
              <mc:Choice xmlns:v="urn:schemas-microsoft-com:vml" Requires="v">
                <p:oleObj spid="_x0000_s310288" name="Bitmap Image" r:id="rId5" imgW="975238" imgH="975238" progId="Paint.Picture">
                  <p:embed/>
                </p:oleObj>
              </mc:Choice>
              <mc:Fallback>
                <p:oleObj name="Bitmap Image" r:id="rId5" imgW="975238" imgH="975238" progId="Paint.Picture">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16675" y="3657600"/>
                        <a:ext cx="974725"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10283" name="Picture 11" descr="C:\Documents and Settings\gtewari\My Documents\My Pictures\para2b2compar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29150" y="762000"/>
            <a:ext cx="3725863" cy="2179638"/>
          </a:xfrm>
          <a:prstGeom prst="rect">
            <a:avLst/>
          </a:prstGeom>
          <a:noFill/>
          <a:extLst>
            <a:ext uri="{909E8E84-426E-40DD-AFC4-6F175D3DCCD1}">
              <a14:hiddenFill xmlns:a14="http://schemas.microsoft.com/office/drawing/2010/main">
                <a:solidFill>
                  <a:srgbClr val="FFFFFF"/>
                </a:solidFill>
              </a14:hiddenFill>
            </a:ext>
          </a:extLst>
        </p:spPr>
      </p:pic>
      <p:pic>
        <p:nvPicPr>
          <p:cNvPr id="310284" name="Picture 12" descr="C:\Documents and Settings\gtewari\My Documents\My Pictures\para3b3compar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7575" y="846138"/>
            <a:ext cx="3711575" cy="2049462"/>
          </a:xfrm>
          <a:prstGeom prst="rect">
            <a:avLst/>
          </a:prstGeom>
          <a:noFill/>
          <a:extLst>
            <a:ext uri="{909E8E84-426E-40DD-AFC4-6F175D3DCCD1}">
              <a14:hiddenFill xmlns:a14="http://schemas.microsoft.com/office/drawing/2010/main">
                <a:solidFill>
                  <a:srgbClr val="FFFFFF"/>
                </a:solidFill>
              </a14:hiddenFill>
            </a:ext>
          </a:extLst>
        </p:spPr>
      </p:pic>
      <p:sp>
        <p:nvSpPr>
          <p:cNvPr id="310275" name="Text Box 3"/>
          <p:cNvSpPr txBox="1">
            <a:spLocks noChangeArrowheads="1"/>
          </p:cNvSpPr>
          <p:nvPr/>
        </p:nvSpPr>
        <p:spPr bwMode="auto">
          <a:xfrm>
            <a:off x="917575" y="2744788"/>
            <a:ext cx="1539875"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Times New Roman" pitchFamily="18" charset="0"/>
              </a:rPr>
              <a:t>SAE: 17.6</a:t>
            </a:r>
          </a:p>
        </p:txBody>
      </p:sp>
      <p:sp>
        <p:nvSpPr>
          <p:cNvPr id="310276" name="Text Box 4"/>
          <p:cNvSpPr txBox="1">
            <a:spLocks noChangeArrowheads="1"/>
          </p:cNvSpPr>
          <p:nvPr/>
        </p:nvSpPr>
        <p:spPr bwMode="auto">
          <a:xfrm>
            <a:off x="5334000" y="2727325"/>
            <a:ext cx="19050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Times New Roman" pitchFamily="18" charset="0"/>
              </a:rPr>
              <a:t>SAE: 11.5</a:t>
            </a:r>
          </a:p>
        </p:txBody>
      </p:sp>
      <p:sp>
        <p:nvSpPr>
          <p:cNvPr id="310280" name="Text Box 8"/>
          <p:cNvSpPr txBox="1">
            <a:spLocks noChangeArrowheads="1"/>
          </p:cNvSpPr>
          <p:nvPr/>
        </p:nvSpPr>
        <p:spPr bwMode="auto">
          <a:xfrm>
            <a:off x="6572250" y="533400"/>
            <a:ext cx="112395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Times New Roman" pitchFamily="18" charset="0"/>
              </a:rPr>
              <a:t>Ours</a:t>
            </a:r>
          </a:p>
        </p:txBody>
      </p:sp>
      <p:sp>
        <p:nvSpPr>
          <p:cNvPr id="310285" name="Rectangle 13"/>
          <p:cNvSpPr>
            <a:spLocks noChangeArrowheads="1"/>
          </p:cNvSpPr>
          <p:nvPr/>
        </p:nvSpPr>
        <p:spPr bwMode="auto">
          <a:xfrm>
            <a:off x="685800" y="5715000"/>
            <a:ext cx="81534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folHlink"/>
              </a:buClr>
              <a:buSzPct val="60000"/>
              <a:buFont typeface="Wingdings" pitchFamily="2" charset="2"/>
              <a:buChar char="n"/>
            </a:pPr>
            <a:r>
              <a:rPr lang="en-US"/>
              <a:t>Signal consists of surface normal.</a:t>
            </a:r>
          </a:p>
          <a:p>
            <a:pPr marL="342900" indent="-342900">
              <a:spcBef>
                <a:spcPct val="20000"/>
              </a:spcBef>
              <a:buClr>
                <a:schemeClr val="folHlink"/>
              </a:buClr>
              <a:buSzPct val="60000"/>
              <a:buFont typeface="Wingdings" pitchFamily="2" charset="2"/>
              <a:buChar char="n"/>
            </a:pPr>
            <a:r>
              <a:rPr lang="en-US"/>
              <a:t>Signal is obtained by normal-shooting from geometry to a high resolution mesh.</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2674938" y="53975"/>
            <a:ext cx="3497262" cy="708025"/>
          </a:xfrm>
        </p:spPr>
        <p:txBody>
          <a:bodyPr/>
          <a:lstStyle/>
          <a:p>
            <a:r>
              <a:rPr lang="en-US"/>
              <a:t>Parasaur head</a:t>
            </a:r>
          </a:p>
        </p:txBody>
      </p:sp>
      <p:sp>
        <p:nvSpPr>
          <p:cNvPr id="271374" name="Rectangle 14"/>
          <p:cNvSpPr>
            <a:spLocks noChangeArrowheads="1"/>
          </p:cNvSpPr>
          <p:nvPr/>
        </p:nvSpPr>
        <p:spPr bwMode="auto">
          <a:xfrm>
            <a:off x="685800" y="1066800"/>
            <a:ext cx="7543800" cy="2895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71375" name="Picture 15" descr="C:\data\paper\pics\3b3par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447800"/>
            <a:ext cx="3787775" cy="1973263"/>
          </a:xfrm>
          <a:prstGeom prst="rect">
            <a:avLst/>
          </a:prstGeom>
          <a:solidFill>
            <a:schemeClr val="bg1"/>
          </a:solidFill>
        </p:spPr>
      </p:pic>
      <p:pic>
        <p:nvPicPr>
          <p:cNvPr id="271376" name="Picture 16" descr="C:\data\paper\pics\2b2par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 y="1608138"/>
            <a:ext cx="3695700" cy="1820862"/>
          </a:xfrm>
          <a:prstGeom prst="rect">
            <a:avLst/>
          </a:prstGeom>
          <a:solidFill>
            <a:schemeClr val="bg1"/>
          </a:solidFill>
        </p:spPr>
      </p:pic>
      <p:sp>
        <p:nvSpPr>
          <p:cNvPr id="271377" name="Text Box 17"/>
          <p:cNvSpPr txBox="1">
            <a:spLocks noChangeArrowheads="1"/>
          </p:cNvSpPr>
          <p:nvPr/>
        </p:nvSpPr>
        <p:spPr bwMode="auto">
          <a:xfrm>
            <a:off x="2533650" y="3505200"/>
            <a:ext cx="1870075"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Times New Roman" pitchFamily="18" charset="0"/>
              </a:rPr>
              <a:t>SAE: 17.6</a:t>
            </a:r>
          </a:p>
        </p:txBody>
      </p:sp>
      <p:sp>
        <p:nvSpPr>
          <p:cNvPr id="271378" name="Text Box 18"/>
          <p:cNvSpPr txBox="1">
            <a:spLocks noChangeArrowheads="1"/>
          </p:cNvSpPr>
          <p:nvPr/>
        </p:nvSpPr>
        <p:spPr bwMode="auto">
          <a:xfrm>
            <a:off x="6188075" y="3298825"/>
            <a:ext cx="14478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Times New Roman" pitchFamily="18" charset="0"/>
              </a:rPr>
              <a:t>SAE: 11.5</a:t>
            </a:r>
          </a:p>
        </p:txBody>
      </p:sp>
      <p:sp>
        <p:nvSpPr>
          <p:cNvPr id="271379" name="Text Box 19"/>
          <p:cNvSpPr txBox="1">
            <a:spLocks noChangeArrowheads="1"/>
          </p:cNvSpPr>
          <p:nvPr/>
        </p:nvSpPr>
        <p:spPr bwMode="auto">
          <a:xfrm>
            <a:off x="933450" y="3429000"/>
            <a:ext cx="8382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Times New Roman" pitchFamily="18" charset="0"/>
              </a:rPr>
              <a:t>64x64</a:t>
            </a:r>
          </a:p>
        </p:txBody>
      </p:sp>
      <p:sp>
        <p:nvSpPr>
          <p:cNvPr id="271380" name="Text Box 20"/>
          <p:cNvSpPr txBox="1">
            <a:spLocks noChangeArrowheads="1"/>
          </p:cNvSpPr>
          <p:nvPr/>
        </p:nvSpPr>
        <p:spPr bwMode="auto">
          <a:xfrm>
            <a:off x="4876800" y="3314700"/>
            <a:ext cx="879475"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Times New Roman" pitchFamily="18" charset="0"/>
              </a:rPr>
              <a:t>64x64</a:t>
            </a:r>
          </a:p>
        </p:txBody>
      </p:sp>
      <p:sp>
        <p:nvSpPr>
          <p:cNvPr id="271381" name="Text Box 21"/>
          <p:cNvSpPr txBox="1">
            <a:spLocks noChangeArrowheads="1"/>
          </p:cNvSpPr>
          <p:nvPr/>
        </p:nvSpPr>
        <p:spPr bwMode="auto">
          <a:xfrm>
            <a:off x="1771650" y="1168400"/>
            <a:ext cx="2632075"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Times New Roman" pitchFamily="18" charset="0"/>
              </a:rPr>
              <a:t>Sander et al.</a:t>
            </a:r>
          </a:p>
        </p:txBody>
      </p:sp>
      <p:sp>
        <p:nvSpPr>
          <p:cNvPr id="271382" name="Text Box 22"/>
          <p:cNvSpPr txBox="1">
            <a:spLocks noChangeArrowheads="1"/>
          </p:cNvSpPr>
          <p:nvPr/>
        </p:nvSpPr>
        <p:spPr bwMode="auto">
          <a:xfrm>
            <a:off x="6400800" y="1127125"/>
            <a:ext cx="150495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Times New Roman" pitchFamily="18" charset="0"/>
              </a:rPr>
              <a:t>Ours</a:t>
            </a:r>
          </a:p>
        </p:txBody>
      </p:sp>
      <p:graphicFrame>
        <p:nvGraphicFramePr>
          <p:cNvPr id="271383" name="Object 23"/>
          <p:cNvGraphicFramePr>
            <a:graphicFrameLocks noChangeAspect="1"/>
          </p:cNvGraphicFramePr>
          <p:nvPr/>
        </p:nvGraphicFramePr>
        <p:xfrm>
          <a:off x="1009650" y="2697163"/>
          <a:ext cx="762000" cy="762000"/>
        </p:xfrm>
        <a:graphic>
          <a:graphicData uri="http://schemas.openxmlformats.org/presentationml/2006/ole">
            <mc:AlternateContent xmlns:mc="http://schemas.openxmlformats.org/markup-compatibility/2006">
              <mc:Choice xmlns:v="urn:schemas-microsoft-com:vml" Requires="v">
                <p:oleObj spid="_x0000_s322560" name="Bitmap Image" r:id="rId5" imgW="487826" imgH="487826" progId="Paint.Picture">
                  <p:embed/>
                </p:oleObj>
              </mc:Choice>
              <mc:Fallback>
                <p:oleObj name="Bitmap Image" r:id="rId5" imgW="487826" imgH="487826" progId="Paint.Picture">
                  <p:embed/>
                  <p:pic>
                    <p:nvPicPr>
                      <p:cNvPr id="0" name="Object 23"/>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9650" y="2697163"/>
                        <a:ext cx="762000" cy="762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1384" name="Object 24"/>
          <p:cNvGraphicFramePr>
            <a:graphicFrameLocks noChangeAspect="1"/>
          </p:cNvGraphicFramePr>
          <p:nvPr/>
        </p:nvGraphicFramePr>
        <p:xfrm>
          <a:off x="4911725" y="2581275"/>
          <a:ext cx="762000" cy="762000"/>
        </p:xfrm>
        <a:graphic>
          <a:graphicData uri="http://schemas.openxmlformats.org/presentationml/2006/ole">
            <mc:AlternateContent xmlns:mc="http://schemas.openxmlformats.org/markup-compatibility/2006">
              <mc:Choice xmlns:v="urn:schemas-microsoft-com:vml" Requires="v">
                <p:oleObj spid="_x0000_s322561" name="Bitmap Image" r:id="rId7" imgW="487826" imgH="487826" progId="Paint.Picture">
                  <p:embed/>
                </p:oleObj>
              </mc:Choice>
              <mc:Fallback>
                <p:oleObj name="Bitmap Image" r:id="rId7" imgW="487826" imgH="487826" progId="Paint.Picture">
                  <p:embed/>
                  <p:pic>
                    <p:nvPicPr>
                      <p:cNvPr id="0" name="Object 24"/>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11725" y="2581275"/>
                        <a:ext cx="762000" cy="762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1386" name="Rectangle 26"/>
          <p:cNvSpPr>
            <a:spLocks noChangeArrowheads="1"/>
          </p:cNvSpPr>
          <p:nvPr/>
        </p:nvSpPr>
        <p:spPr bwMode="auto">
          <a:xfrm>
            <a:off x="685800" y="4114800"/>
            <a:ext cx="81534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folHlink"/>
              </a:buClr>
              <a:buSzPct val="60000"/>
              <a:buFont typeface="Wingdings" pitchFamily="2" charset="2"/>
              <a:buChar char="n"/>
            </a:pPr>
            <a:r>
              <a:rPr lang="en-US"/>
              <a:t>Signal consists of surface normal.</a:t>
            </a:r>
          </a:p>
          <a:p>
            <a:pPr marL="342900" indent="-342900">
              <a:spcBef>
                <a:spcPct val="20000"/>
              </a:spcBef>
              <a:buClr>
                <a:schemeClr val="folHlink"/>
              </a:buClr>
              <a:buSzPct val="60000"/>
              <a:buFont typeface="Wingdings" pitchFamily="2" charset="2"/>
              <a:buChar char="n"/>
            </a:pPr>
            <a:r>
              <a:rPr lang="en-US"/>
              <a:t>Signal is obtained by normal-shooting from geometry to a high resolution mesh.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224" name="Object 1064"/>
          <p:cNvGraphicFramePr>
            <a:graphicFrameLocks noChangeAspect="1"/>
          </p:cNvGraphicFramePr>
          <p:nvPr/>
        </p:nvGraphicFramePr>
        <p:xfrm>
          <a:off x="3657600" y="1092200"/>
          <a:ext cx="1984375" cy="1498600"/>
        </p:xfrm>
        <a:graphic>
          <a:graphicData uri="http://schemas.openxmlformats.org/presentationml/2006/ole">
            <mc:AlternateContent xmlns:mc="http://schemas.openxmlformats.org/markup-compatibility/2006">
              <mc:Choice xmlns:v="urn:schemas-microsoft-com:vml" Requires="v">
                <p:oleObj spid="_x0000_s317440" name="Bitmap Image" r:id="rId4" imgW="2763048" imgH="2089869" progId="Paint.Picture">
                  <p:embed/>
                </p:oleObj>
              </mc:Choice>
              <mc:Fallback>
                <p:oleObj name="Bitmap Image" r:id="rId4" imgW="2763048" imgH="2089869" progId="Paint.Picture">
                  <p:embed/>
                  <p:pic>
                    <p:nvPicPr>
                      <p:cNvPr id="0" name="Object 106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1092200"/>
                        <a:ext cx="1984375" cy="1498600"/>
                      </a:xfrm>
                      <a:prstGeom prst="rect">
                        <a:avLst/>
                      </a:prstGeom>
                      <a:noFill/>
                      <a:ln w="9525">
                        <a:solidFill>
                          <a:schemeClr val="tx1"/>
                        </a:solidFill>
                        <a:miter lim="800000"/>
                        <a:headEnd/>
                        <a:tailEnd/>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pic>
                </p:oleObj>
              </mc:Fallback>
            </mc:AlternateContent>
          </a:graphicData>
        </a:graphic>
      </p:graphicFrame>
      <p:sp>
        <p:nvSpPr>
          <p:cNvPr id="93186" name="Rectangle 1026"/>
          <p:cNvSpPr>
            <a:spLocks noGrp="1" noChangeArrowheads="1"/>
          </p:cNvSpPr>
          <p:nvPr>
            <p:ph type="title"/>
          </p:nvPr>
        </p:nvSpPr>
        <p:spPr>
          <a:xfrm>
            <a:off x="1295400" y="381000"/>
            <a:ext cx="6553200" cy="609600"/>
          </a:xfrm>
        </p:spPr>
        <p:txBody>
          <a:bodyPr/>
          <a:lstStyle/>
          <a:p>
            <a:r>
              <a:rPr lang="en-US"/>
              <a:t>Signal Source</a:t>
            </a:r>
          </a:p>
        </p:txBody>
      </p:sp>
      <p:sp>
        <p:nvSpPr>
          <p:cNvPr id="93187" name="Rectangle 1027"/>
          <p:cNvSpPr>
            <a:spLocks noChangeArrowheads="1"/>
          </p:cNvSpPr>
          <p:nvPr/>
        </p:nvSpPr>
        <p:spPr bwMode="auto">
          <a:xfrm>
            <a:off x="304800" y="1524000"/>
            <a:ext cx="4343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defTabSz="969963">
              <a:lnSpc>
                <a:spcPct val="90000"/>
              </a:lnSpc>
              <a:spcBef>
                <a:spcPct val="20000"/>
              </a:spcBef>
              <a:buClr>
                <a:schemeClr val="folHlink"/>
              </a:buClr>
              <a:buSzPct val="55000"/>
              <a:buFont typeface="Wingdings" pitchFamily="2" charset="2"/>
              <a:buChar char="n"/>
            </a:pPr>
            <a:r>
              <a:rPr lang="en-US"/>
              <a:t>Procedural texture</a:t>
            </a:r>
          </a:p>
        </p:txBody>
      </p:sp>
      <p:pic>
        <p:nvPicPr>
          <p:cNvPr id="93205" name="Picture 1045" descr="glob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4572000" y="1524000"/>
            <a:ext cx="1838325" cy="1157288"/>
          </a:xfrm>
          <a:prstGeom prst="rect">
            <a:avLst/>
          </a:prstGeom>
          <a:noFill/>
          <a:ln w="9525">
            <a:solidFill>
              <a:schemeClr val="tx1"/>
            </a:solidFill>
            <a:miter lim="800000"/>
            <a:headEnd/>
            <a:tailEnd/>
          </a:ln>
          <a:effectLst>
            <a:outerShdw dist="107763" dir="2700000" algn="ctr" rotWithShape="0">
              <a:schemeClr val="tx1"/>
            </a:outerShdw>
          </a:effectLst>
          <a:extLst>
            <a:ext uri="{909E8E84-426E-40DD-AFC4-6F175D3DCCD1}">
              <a14:hiddenFill xmlns:a14="http://schemas.microsoft.com/office/drawing/2010/main">
                <a:solidFill>
                  <a:srgbClr val="FFFFFF"/>
                </a:solidFill>
              </a14:hiddenFill>
            </a:ext>
          </a:extLst>
        </p:spPr>
      </p:pic>
      <p:sp>
        <p:nvSpPr>
          <p:cNvPr id="93209" name="Line 1049"/>
          <p:cNvSpPr>
            <a:spLocks noChangeShapeType="1"/>
          </p:cNvSpPr>
          <p:nvPr/>
        </p:nvSpPr>
        <p:spPr bwMode="auto">
          <a:xfrm flipV="1">
            <a:off x="6684963" y="1676400"/>
            <a:ext cx="554037" cy="0"/>
          </a:xfrm>
          <a:prstGeom prst="line">
            <a:avLst/>
          </a:prstGeom>
          <a:noFill/>
          <a:ln w="76200">
            <a:solidFill>
              <a:schemeClr val="accent2"/>
            </a:solidFill>
            <a:round/>
            <a:headEnd/>
            <a:tailEnd type="triangle" w="med" len="me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93210" name="Rectangle 1050"/>
          <p:cNvSpPr>
            <a:spLocks noChangeArrowheads="1"/>
          </p:cNvSpPr>
          <p:nvPr/>
        </p:nvSpPr>
        <p:spPr bwMode="auto">
          <a:xfrm>
            <a:off x="228600" y="3352800"/>
            <a:ext cx="434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defTabSz="969963">
              <a:lnSpc>
                <a:spcPct val="90000"/>
              </a:lnSpc>
              <a:spcBef>
                <a:spcPct val="20000"/>
              </a:spcBef>
              <a:buClr>
                <a:schemeClr val="folHlink"/>
              </a:buClr>
              <a:buSzPct val="60000"/>
              <a:buFont typeface="Wingdings" pitchFamily="2" charset="2"/>
              <a:buChar char="n"/>
            </a:pPr>
            <a:r>
              <a:rPr lang="en-US"/>
              <a:t>High-resolution image texture</a:t>
            </a:r>
          </a:p>
        </p:txBody>
      </p:sp>
      <p:pic>
        <p:nvPicPr>
          <p:cNvPr id="93212" name="Picture 1052" descr="mandril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7480300" y="2971800"/>
            <a:ext cx="1219200" cy="1217613"/>
          </a:xfrm>
          <a:prstGeom prst="rect">
            <a:avLst/>
          </a:prstGeom>
          <a:noFill/>
          <a:ln w="9525" algn="ctr">
            <a:solidFill>
              <a:schemeClr val="tx1"/>
            </a:solidFill>
            <a:miter lim="800000"/>
            <a:headEnd/>
            <a:tailEn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pic>
      <p:pic>
        <p:nvPicPr>
          <p:cNvPr id="93213" name="Picture 1053" descr="v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V="1">
            <a:off x="4800600" y="2973388"/>
            <a:ext cx="1379538" cy="1217612"/>
          </a:xfrm>
          <a:prstGeom prst="rect">
            <a:avLst/>
          </a:prstGeom>
          <a:noFill/>
          <a:ln w="9525" algn="ctr">
            <a:solidFill>
              <a:schemeClr val="tx1"/>
            </a:solidFill>
            <a:miter lim="800000"/>
            <a:headEnd/>
            <a:tailEnd/>
          </a:ln>
          <a:effectLst>
            <a:outerShdw dist="107763" dir="2700000" algn="ctr" rotWithShape="0">
              <a:schemeClr val="tx1"/>
            </a:outerShdw>
          </a:effectLst>
          <a:extLst>
            <a:ext uri="{909E8E84-426E-40DD-AFC4-6F175D3DCCD1}">
              <a14:hiddenFill xmlns:a14="http://schemas.microsoft.com/office/drawing/2010/main">
                <a:solidFill>
                  <a:srgbClr val="FFFFFF"/>
                </a:solidFill>
              </a14:hiddenFill>
            </a:ext>
          </a:extLst>
        </p:spPr>
      </p:pic>
      <p:sp>
        <p:nvSpPr>
          <p:cNvPr id="93215" name="Line 1055"/>
          <p:cNvSpPr>
            <a:spLocks noChangeShapeType="1"/>
          </p:cNvSpPr>
          <p:nvPr/>
        </p:nvSpPr>
        <p:spPr bwMode="auto">
          <a:xfrm flipV="1">
            <a:off x="6684963" y="3582988"/>
            <a:ext cx="554037" cy="0"/>
          </a:xfrm>
          <a:prstGeom prst="line">
            <a:avLst/>
          </a:prstGeom>
          <a:noFill/>
          <a:ln w="76200">
            <a:solidFill>
              <a:schemeClr val="accent2"/>
            </a:solidFill>
            <a:round/>
            <a:headEnd/>
            <a:tailEnd type="triangle" w="med" len="me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93216" name="Rectangle 1056"/>
          <p:cNvSpPr>
            <a:spLocks noChangeArrowheads="1"/>
          </p:cNvSpPr>
          <p:nvPr/>
        </p:nvSpPr>
        <p:spPr bwMode="auto">
          <a:xfrm>
            <a:off x="228600" y="5029200"/>
            <a:ext cx="3886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defTabSz="969963">
              <a:lnSpc>
                <a:spcPct val="90000"/>
              </a:lnSpc>
              <a:spcBef>
                <a:spcPct val="20000"/>
              </a:spcBef>
              <a:buClr>
                <a:schemeClr val="folHlink"/>
              </a:buClr>
              <a:buSzPct val="60000"/>
              <a:buFont typeface="Wingdings" pitchFamily="2" charset="2"/>
              <a:buChar char="n"/>
            </a:pPr>
            <a:r>
              <a:rPr lang="en-US"/>
              <a:t>High-resolution geometry</a:t>
            </a:r>
          </a:p>
        </p:txBody>
      </p:sp>
      <p:pic>
        <p:nvPicPr>
          <p:cNvPr id="93219" name="Picture 1059" descr="fin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00600" y="4684713"/>
            <a:ext cx="1687513" cy="1144587"/>
          </a:xfrm>
          <a:prstGeom prst="rect">
            <a:avLst/>
          </a:prstGeom>
          <a:noFill/>
          <a:ln w="9525">
            <a:solidFill>
              <a:schemeClr val="tx1"/>
            </a:solidFill>
            <a:miter lim="800000"/>
            <a:headEnd/>
            <a:tailEnd/>
          </a:ln>
          <a:effectLst>
            <a:outerShdw dist="107763" dir="2700000" algn="ctr" rotWithShape="0">
              <a:schemeClr val="tx1"/>
            </a:outerShdw>
          </a:effectLst>
          <a:extLst>
            <a:ext uri="{909E8E84-426E-40DD-AFC4-6F175D3DCCD1}">
              <a14:hiddenFill xmlns:a14="http://schemas.microsoft.com/office/drawing/2010/main">
                <a:solidFill>
                  <a:srgbClr val="FFFFFF"/>
                </a:solidFill>
              </a14:hiddenFill>
            </a:ext>
          </a:extLst>
        </p:spPr>
      </p:pic>
      <p:pic>
        <p:nvPicPr>
          <p:cNvPr id="93204" name="Picture 1044" descr="aba_lan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80300" y="1130300"/>
            <a:ext cx="1219200" cy="1219200"/>
          </a:xfrm>
          <a:prstGeom prst="rect">
            <a:avLst/>
          </a:prstGeom>
          <a:noFill/>
          <a:ln w="9525">
            <a:solidFill>
              <a:schemeClr val="tx1"/>
            </a:solidFill>
            <a:miter lim="800000"/>
            <a:headEnd/>
            <a:tailEnd/>
          </a:ln>
          <a:effectLst>
            <a:outerShdw dist="107763" dir="2700000" algn="ctr" rotWithShape="0">
              <a:schemeClr val="tx1"/>
            </a:outerShdw>
          </a:effectLst>
          <a:extLst>
            <a:ext uri="{909E8E84-426E-40DD-AFC4-6F175D3DCCD1}">
              <a14:hiddenFill xmlns:a14="http://schemas.microsoft.com/office/drawing/2010/main">
                <a:solidFill>
                  <a:srgbClr val="FFFFFF"/>
                </a:solidFill>
              </a14:hiddenFill>
            </a:ext>
          </a:extLst>
        </p:spPr>
      </p:pic>
      <p:graphicFrame>
        <p:nvGraphicFramePr>
          <p:cNvPr id="93225" name="Object 1065"/>
          <p:cNvGraphicFramePr>
            <a:graphicFrameLocks noChangeAspect="1"/>
          </p:cNvGraphicFramePr>
          <p:nvPr/>
        </p:nvGraphicFramePr>
        <p:xfrm>
          <a:off x="7480300" y="4660900"/>
          <a:ext cx="1177925" cy="1177925"/>
        </p:xfrm>
        <a:graphic>
          <a:graphicData uri="http://schemas.openxmlformats.org/presentationml/2006/ole">
            <mc:AlternateContent xmlns:mc="http://schemas.openxmlformats.org/markup-compatibility/2006">
              <mc:Choice xmlns:v="urn:schemas-microsoft-com:vml" Requires="v">
                <p:oleObj spid="_x0000_s317441" name="Bitmap Image" r:id="rId11" imgW="487826" imgH="487826" progId="Paint.Picture">
                  <p:embed/>
                </p:oleObj>
              </mc:Choice>
              <mc:Fallback>
                <p:oleObj name="Bitmap Image" r:id="rId11" imgW="487826" imgH="487826" progId="Paint.Picture">
                  <p:embed/>
                  <p:pic>
                    <p:nvPicPr>
                      <p:cNvPr id="0" name="Object 1065"/>
                      <p:cNvPicPr preferRelativeResize="0">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80300" y="4660900"/>
                        <a:ext cx="1177925" cy="1177925"/>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pic>
                </p:oleObj>
              </mc:Fallback>
            </mc:AlternateContent>
          </a:graphicData>
        </a:graphic>
      </p:graphicFrame>
      <p:sp>
        <p:nvSpPr>
          <p:cNvPr id="93226" name="Line 1066"/>
          <p:cNvSpPr>
            <a:spLocks noChangeShapeType="1"/>
          </p:cNvSpPr>
          <p:nvPr/>
        </p:nvSpPr>
        <p:spPr bwMode="auto">
          <a:xfrm flipV="1">
            <a:off x="6684963" y="5524500"/>
            <a:ext cx="554037" cy="0"/>
          </a:xfrm>
          <a:prstGeom prst="line">
            <a:avLst/>
          </a:prstGeom>
          <a:noFill/>
          <a:ln w="76200">
            <a:solidFill>
              <a:schemeClr val="accent2"/>
            </a:solidFill>
            <a:round/>
            <a:headEnd/>
            <a:tailEnd type="triangle" w="med" len="me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pic>
        <p:nvPicPr>
          <p:cNvPr id="93218" name="Picture 1058" descr="coars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57600" y="5413375"/>
            <a:ext cx="1676400" cy="1135063"/>
          </a:xfrm>
          <a:prstGeom prst="rect">
            <a:avLst/>
          </a:prstGeom>
          <a:noFill/>
          <a:ln w="9525">
            <a:solidFill>
              <a:schemeClr val="tx1"/>
            </a:solidFill>
            <a:miter lim="800000"/>
            <a:headEnd/>
            <a:tailEnd/>
          </a:ln>
          <a:effectLst>
            <a:outerShdw dist="107763" dir="2700000" algn="ctr" rotWithShape="0">
              <a:schemeClr val="tx1"/>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3619500" y="152400"/>
            <a:ext cx="1905000" cy="708025"/>
          </a:xfrm>
        </p:spPr>
        <p:txBody>
          <a:bodyPr/>
          <a:lstStyle/>
          <a:p>
            <a:r>
              <a:rPr lang="en-US"/>
              <a:t>Fandisk</a:t>
            </a:r>
          </a:p>
        </p:txBody>
      </p:sp>
      <p:sp>
        <p:nvSpPr>
          <p:cNvPr id="219161" name="Rectangle 25"/>
          <p:cNvSpPr>
            <a:spLocks noChangeArrowheads="1"/>
          </p:cNvSpPr>
          <p:nvPr/>
        </p:nvSpPr>
        <p:spPr bwMode="auto">
          <a:xfrm>
            <a:off x="685800" y="1066800"/>
            <a:ext cx="7543800" cy="304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latin typeface="Times New Roman" pitchFamily="18" charset="0"/>
            </a:endParaRPr>
          </a:p>
        </p:txBody>
      </p:sp>
      <p:sp>
        <p:nvSpPr>
          <p:cNvPr id="219162" name="Text Box 26"/>
          <p:cNvSpPr txBox="1">
            <a:spLocks noChangeArrowheads="1"/>
          </p:cNvSpPr>
          <p:nvPr/>
        </p:nvSpPr>
        <p:spPr bwMode="auto">
          <a:xfrm>
            <a:off x="812800" y="3276600"/>
            <a:ext cx="12954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Times New Roman" pitchFamily="18" charset="0"/>
              </a:rPr>
              <a:t>128x128</a:t>
            </a:r>
          </a:p>
        </p:txBody>
      </p:sp>
      <p:sp>
        <p:nvSpPr>
          <p:cNvPr id="219164" name="Text Box 28"/>
          <p:cNvSpPr txBox="1">
            <a:spLocks noChangeArrowheads="1"/>
          </p:cNvSpPr>
          <p:nvPr/>
        </p:nvSpPr>
        <p:spPr bwMode="auto">
          <a:xfrm>
            <a:off x="762000" y="1295400"/>
            <a:ext cx="14478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Times New Roman" pitchFamily="18" charset="0"/>
              </a:rPr>
              <a:t>Sander et al.</a:t>
            </a:r>
          </a:p>
        </p:txBody>
      </p:sp>
      <p:pic>
        <p:nvPicPr>
          <p:cNvPr id="219166" name="Picture 30" descr="C:\data\paper\pics\2b2newf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0100" y="1193800"/>
            <a:ext cx="2489200"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19169" name="Object 33"/>
          <p:cNvGraphicFramePr>
            <a:graphicFrameLocks noChangeAspect="1"/>
          </p:cNvGraphicFramePr>
          <p:nvPr/>
        </p:nvGraphicFramePr>
        <p:xfrm>
          <a:off x="838200" y="2314575"/>
          <a:ext cx="974725" cy="974725"/>
        </p:xfrm>
        <a:graphic>
          <a:graphicData uri="http://schemas.openxmlformats.org/presentationml/2006/ole">
            <mc:AlternateContent xmlns:mc="http://schemas.openxmlformats.org/markup-compatibility/2006">
              <mc:Choice xmlns:v="urn:schemas-microsoft-com:vml" Requires="v">
                <p:oleObj spid="_x0000_s219185" name="Bitmap Image" r:id="rId4" imgW="975238" imgH="975238" progId="Paint.Picture">
                  <p:embed/>
                </p:oleObj>
              </mc:Choice>
              <mc:Fallback>
                <p:oleObj name="Bitmap Image" r:id="rId4" imgW="975238" imgH="975238" progId="Paint.Picture">
                  <p:embed/>
                  <p:pic>
                    <p:nvPicPr>
                      <p:cNvPr id="0" name="Object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2314575"/>
                        <a:ext cx="974725"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9171" name="Text Box 35"/>
          <p:cNvSpPr txBox="1">
            <a:spLocks noChangeArrowheads="1"/>
          </p:cNvSpPr>
          <p:nvPr/>
        </p:nvSpPr>
        <p:spPr bwMode="auto">
          <a:xfrm>
            <a:off x="1447800" y="3619500"/>
            <a:ext cx="12065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Times New Roman" pitchFamily="18" charset="0"/>
              </a:rPr>
              <a:t>SAE: 5.3</a:t>
            </a:r>
          </a:p>
        </p:txBody>
      </p:sp>
      <p:sp>
        <p:nvSpPr>
          <p:cNvPr id="219184" name="Rectangle 48"/>
          <p:cNvSpPr>
            <a:spLocks noChangeArrowheads="1"/>
          </p:cNvSpPr>
          <p:nvPr/>
        </p:nvSpPr>
        <p:spPr bwMode="auto">
          <a:xfrm>
            <a:off x="609600" y="4191000"/>
            <a:ext cx="81534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folHlink"/>
              </a:buClr>
              <a:buSzPct val="60000"/>
              <a:buFont typeface="Wingdings" pitchFamily="2" charset="2"/>
              <a:buChar char="n"/>
            </a:pPr>
            <a:r>
              <a:rPr lang="en-US"/>
              <a:t>Signal consists of surface normal.</a:t>
            </a:r>
          </a:p>
        </p:txBody>
      </p:sp>
      <p:pic>
        <p:nvPicPr>
          <p:cNvPr id="219165" name="Picture 29" descr="C:\data\paper\pics\3b3newfa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9300" y="1282700"/>
            <a:ext cx="2438400" cy="2714625"/>
          </a:xfrm>
          <a:prstGeom prst="rect">
            <a:avLst/>
          </a:prstGeom>
          <a:noFill/>
          <a:extLst>
            <a:ext uri="{909E8E84-426E-40DD-AFC4-6F175D3DCCD1}">
              <a14:hiddenFill xmlns:a14="http://schemas.microsoft.com/office/drawing/2010/main">
                <a:solidFill>
                  <a:srgbClr val="FFFFFF"/>
                </a:solidFill>
              </a14:hiddenFill>
            </a:ext>
          </a:extLst>
        </p:spPr>
      </p:pic>
      <p:sp>
        <p:nvSpPr>
          <p:cNvPr id="219163" name="Text Box 27"/>
          <p:cNvSpPr txBox="1">
            <a:spLocks noChangeArrowheads="1"/>
          </p:cNvSpPr>
          <p:nvPr/>
        </p:nvSpPr>
        <p:spPr bwMode="auto">
          <a:xfrm>
            <a:off x="6997700" y="3228975"/>
            <a:ext cx="12319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Times New Roman" pitchFamily="18" charset="0"/>
              </a:rPr>
              <a:t>128x128</a:t>
            </a:r>
          </a:p>
        </p:txBody>
      </p:sp>
      <p:sp>
        <p:nvSpPr>
          <p:cNvPr id="219167" name="Text Box 31"/>
          <p:cNvSpPr txBox="1">
            <a:spLocks noChangeArrowheads="1"/>
          </p:cNvSpPr>
          <p:nvPr/>
        </p:nvSpPr>
        <p:spPr bwMode="auto">
          <a:xfrm>
            <a:off x="6261100" y="3609975"/>
            <a:ext cx="15113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Times New Roman" pitchFamily="18" charset="0"/>
              </a:rPr>
              <a:t>SAE: 2.9</a:t>
            </a:r>
          </a:p>
        </p:txBody>
      </p:sp>
      <p:sp>
        <p:nvSpPr>
          <p:cNvPr id="219168" name="Text Box 32"/>
          <p:cNvSpPr txBox="1">
            <a:spLocks noChangeArrowheads="1"/>
          </p:cNvSpPr>
          <p:nvPr/>
        </p:nvSpPr>
        <p:spPr bwMode="auto">
          <a:xfrm>
            <a:off x="6553200" y="1263650"/>
            <a:ext cx="9906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Times New Roman" pitchFamily="18" charset="0"/>
              </a:rPr>
              <a:t>Ours</a:t>
            </a:r>
          </a:p>
        </p:txBody>
      </p:sp>
      <p:graphicFrame>
        <p:nvGraphicFramePr>
          <p:cNvPr id="219170" name="Object 34"/>
          <p:cNvGraphicFramePr>
            <a:graphicFrameLocks noChangeAspect="1"/>
          </p:cNvGraphicFramePr>
          <p:nvPr/>
        </p:nvGraphicFramePr>
        <p:xfrm>
          <a:off x="7048500" y="2276475"/>
          <a:ext cx="974725" cy="974725"/>
        </p:xfrm>
        <a:graphic>
          <a:graphicData uri="http://schemas.openxmlformats.org/presentationml/2006/ole">
            <mc:AlternateContent xmlns:mc="http://schemas.openxmlformats.org/markup-compatibility/2006">
              <mc:Choice xmlns:v="urn:schemas-microsoft-com:vml" Requires="v">
                <p:oleObj spid="_x0000_s219186" name="Bitmap Image" r:id="rId7" imgW="975238" imgH="975238" progId="Paint.Picture">
                  <p:embed/>
                </p:oleObj>
              </mc:Choice>
              <mc:Fallback>
                <p:oleObj name="Bitmap Image" r:id="rId7" imgW="975238" imgH="975238" progId="Paint.Picture">
                  <p:embed/>
                  <p:pic>
                    <p:nvPicPr>
                      <p:cNvPr id="0" name="Object 3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48500" y="2276475"/>
                        <a:ext cx="974725"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xfrm>
            <a:off x="1150938" y="381000"/>
            <a:ext cx="7793037" cy="631825"/>
          </a:xfrm>
        </p:spPr>
        <p:txBody>
          <a:bodyPr/>
          <a:lstStyle/>
          <a:p>
            <a:r>
              <a:rPr lang="en-US"/>
              <a:t>Experiments</a:t>
            </a:r>
            <a:endParaRPr lang="en-US" sz="2400"/>
          </a:p>
        </p:txBody>
      </p:sp>
      <p:sp>
        <p:nvSpPr>
          <p:cNvPr id="269315" name="Rectangle 3"/>
          <p:cNvSpPr>
            <a:spLocks noGrp="1" noChangeArrowheads="1"/>
          </p:cNvSpPr>
          <p:nvPr>
            <p:ph type="body" idx="1"/>
          </p:nvPr>
        </p:nvSpPr>
        <p:spPr>
          <a:xfrm>
            <a:off x="381000" y="1295400"/>
            <a:ext cx="8153400" cy="4876800"/>
          </a:xfrm>
        </p:spPr>
        <p:txBody>
          <a:bodyPr/>
          <a:lstStyle/>
          <a:p>
            <a:r>
              <a:rPr lang="en-US"/>
              <a:t>Sander et al. add in some amount of </a:t>
            </a:r>
            <a:r>
              <a:rPr lang="en-US" i="1">
                <a:solidFill>
                  <a:schemeClr val="hlink"/>
                </a:solidFill>
              </a:rPr>
              <a:t>geometric stretch</a:t>
            </a:r>
            <a:r>
              <a:rPr lang="en-US"/>
              <a:t> into their energy measure.</a:t>
            </a:r>
          </a:p>
          <a:p>
            <a:r>
              <a:rPr lang="en-US"/>
              <a:t>Geometric stretch serves two main purposes:</a:t>
            </a:r>
          </a:p>
          <a:p>
            <a:pPr lvl="1"/>
            <a:r>
              <a:rPr lang="en-US" sz="2000"/>
              <a:t>It is needed by the solver to ensure enough space to place a vertex during multigrid refinement.</a:t>
            </a:r>
          </a:p>
          <a:p>
            <a:pPr lvl="1"/>
            <a:r>
              <a:rPr lang="en-US" sz="2000"/>
              <a:t>It acts as regularizer which smooths out the result </a:t>
            </a:r>
          </a:p>
          <a:p>
            <a:r>
              <a:rPr lang="en-US"/>
              <a:t>In our experiments with:</a:t>
            </a:r>
          </a:p>
          <a:p>
            <a:pPr lvl="1"/>
            <a:r>
              <a:rPr lang="en-US">
                <a:solidFill>
                  <a:schemeClr val="hlink"/>
                </a:solidFill>
              </a:rPr>
              <a:t>The fandisk:</a:t>
            </a:r>
            <a:r>
              <a:rPr lang="en-US"/>
              <a:t> </a:t>
            </a:r>
            <a:r>
              <a:rPr lang="en-US" sz="2000"/>
              <a:t>we use the minimum amount of geometric stretch needed for the multigrid solver to produce a valid parameterization.</a:t>
            </a:r>
          </a:p>
          <a:p>
            <a:pPr lvl="1"/>
            <a:r>
              <a:rPr lang="en-US">
                <a:solidFill>
                  <a:schemeClr val="hlink"/>
                </a:solidFill>
              </a:rPr>
              <a:t>The parasaur</a:t>
            </a:r>
            <a:r>
              <a:rPr lang="en-US">
                <a:solidFill>
                  <a:schemeClr val="hlink"/>
                </a:solidFill>
                <a:latin typeface="Times New Roman"/>
              </a:rPr>
              <a:t>’</a:t>
            </a:r>
            <a:r>
              <a:rPr lang="en-US">
                <a:solidFill>
                  <a:schemeClr val="hlink"/>
                </a:solidFill>
              </a:rPr>
              <a:t>s head:</a:t>
            </a:r>
            <a:r>
              <a:rPr lang="en-US"/>
              <a:t> no geometric stretch is needed.</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7"/>
          <p:cNvGraphicFramePr>
            <a:graphicFrameLocks noChangeAspect="1"/>
          </p:cNvGraphicFramePr>
          <p:nvPr/>
        </p:nvGraphicFramePr>
        <p:xfrm>
          <a:off x="1041400" y="2565400"/>
          <a:ext cx="6223000" cy="3970338"/>
        </p:xfrm>
        <a:graphic>
          <a:graphicData uri="http://schemas.openxmlformats.org/drawingml/2006/chart">
            <c:chart xmlns:c="http://schemas.openxmlformats.org/drawingml/2006/chart" xmlns:r="http://schemas.openxmlformats.org/officeDocument/2006/relationships" r:id="rId3"/>
          </a:graphicData>
        </a:graphic>
      </p:graphicFrame>
      <p:sp>
        <p:nvSpPr>
          <p:cNvPr id="244745" name="Rectangle 9"/>
          <p:cNvSpPr>
            <a:spLocks noGrp="1" noChangeArrowheads="1"/>
          </p:cNvSpPr>
          <p:nvPr>
            <p:ph type="title"/>
          </p:nvPr>
        </p:nvSpPr>
        <p:spPr>
          <a:xfrm>
            <a:off x="1150938" y="381000"/>
            <a:ext cx="7793037" cy="631825"/>
          </a:xfrm>
          <a:noFill/>
          <a:ln/>
        </p:spPr>
        <p:txBody>
          <a:bodyPr/>
          <a:lstStyle/>
          <a:p>
            <a:r>
              <a:rPr lang="en-US"/>
              <a:t>Impact of Geometric Stretch</a:t>
            </a:r>
            <a:endParaRPr lang="en-US" sz="2400"/>
          </a:p>
        </p:txBody>
      </p:sp>
      <p:sp>
        <p:nvSpPr>
          <p:cNvPr id="244746" name="Rectangle 10"/>
          <p:cNvSpPr>
            <a:spLocks noGrp="1" noChangeArrowheads="1"/>
          </p:cNvSpPr>
          <p:nvPr>
            <p:ph type="body" idx="1"/>
          </p:nvPr>
        </p:nvSpPr>
        <p:spPr>
          <a:xfrm>
            <a:off x="685800" y="1371600"/>
            <a:ext cx="7848600" cy="1828800"/>
          </a:xfrm>
          <a:noFill/>
          <a:ln/>
        </p:spPr>
        <p:txBody>
          <a:bodyPr/>
          <a:lstStyle/>
          <a:p>
            <a:r>
              <a:rPr lang="en-US"/>
              <a:t>The amount of geometric stretch added depends upon the scale of the error functional and varies from model to model.</a:t>
            </a:r>
          </a:p>
          <a:p>
            <a:r>
              <a:rPr lang="en-US"/>
              <a:t>We examined the impact of adding geometric stretch to signal error on SAE.</a:t>
            </a:r>
          </a:p>
          <a:p>
            <a:endParaRPr lang="en-US"/>
          </a:p>
          <a:p>
            <a:pPr lvl="1"/>
            <a:endParaRPr lang="en-US" sz="2000"/>
          </a:p>
        </p:txBody>
      </p:sp>
      <p:sp>
        <p:nvSpPr>
          <p:cNvPr id="244747" name="Text Box 11"/>
          <p:cNvSpPr txBox="1">
            <a:spLocks noChangeArrowheads="1"/>
          </p:cNvSpPr>
          <p:nvPr/>
        </p:nvSpPr>
        <p:spPr bwMode="auto">
          <a:xfrm>
            <a:off x="381000" y="6491288"/>
            <a:ext cx="45720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chemeClr val="folHlink"/>
              </a:buClr>
              <a:buFont typeface="Wingdings" pitchFamily="2" charset="2"/>
              <a:buNone/>
            </a:pPr>
            <a:r>
              <a:rPr lang="en-US" sz="1500"/>
              <a:t>Cat Model (1000 vertices, Resolution 128x128)</a:t>
            </a:r>
          </a:p>
        </p:txBody>
      </p:sp>
      <p:sp>
        <p:nvSpPr>
          <p:cNvPr id="244748" name="Text Box 12"/>
          <p:cNvSpPr txBox="1">
            <a:spLocks noChangeArrowheads="1"/>
          </p:cNvSpPr>
          <p:nvPr/>
        </p:nvSpPr>
        <p:spPr bwMode="auto">
          <a:xfrm>
            <a:off x="7467600" y="3886200"/>
            <a:ext cx="14763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500"/>
              <a:t>Some optimal amount of geometric stretch</a:t>
            </a:r>
          </a:p>
        </p:txBody>
      </p:sp>
      <p:sp>
        <p:nvSpPr>
          <p:cNvPr id="244749" name="Line 13"/>
          <p:cNvSpPr>
            <a:spLocks noChangeShapeType="1"/>
          </p:cNvSpPr>
          <p:nvPr/>
        </p:nvSpPr>
        <p:spPr bwMode="auto">
          <a:xfrm flipH="1">
            <a:off x="5715000" y="4114800"/>
            <a:ext cx="1752600" cy="3048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44750" name="Line 14"/>
          <p:cNvSpPr>
            <a:spLocks noChangeShapeType="1"/>
          </p:cNvSpPr>
          <p:nvPr/>
        </p:nvSpPr>
        <p:spPr bwMode="auto">
          <a:xfrm flipH="1">
            <a:off x="6248400" y="4114800"/>
            <a:ext cx="1219200" cy="13716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0186" name="Rectangle 2074"/>
          <p:cNvSpPr>
            <a:spLocks noChangeArrowheads="1"/>
          </p:cNvSpPr>
          <p:nvPr/>
        </p:nvSpPr>
        <p:spPr bwMode="auto">
          <a:xfrm>
            <a:off x="609600" y="2000250"/>
            <a:ext cx="8001000" cy="28003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latin typeface="Times New Roman" pitchFamily="18" charset="0"/>
            </a:endParaRPr>
          </a:p>
        </p:txBody>
      </p:sp>
      <p:pic>
        <p:nvPicPr>
          <p:cNvPr id="220187" name="Picture 2075" descr="C:\data\paper\pics\3b3cat.JPG"/>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105025"/>
            <a:ext cx="2193925" cy="2619375"/>
          </a:xfrm>
          <a:prstGeom prst="rect">
            <a:avLst/>
          </a:prstGeom>
          <a:solidFill>
            <a:schemeClr val="bg1"/>
          </a:solidFill>
        </p:spPr>
      </p:pic>
      <p:pic>
        <p:nvPicPr>
          <p:cNvPr id="220188" name="Picture 2076" descr="C:\data\paper\pics\2b2cat.JPG"/>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105025"/>
            <a:ext cx="2276475" cy="2619375"/>
          </a:xfrm>
          <a:prstGeom prst="rect">
            <a:avLst/>
          </a:prstGeom>
          <a:solidFill>
            <a:schemeClr val="bg1"/>
          </a:solidFill>
        </p:spPr>
      </p:pic>
      <p:sp>
        <p:nvSpPr>
          <p:cNvPr id="220189" name="Text Box 2077"/>
          <p:cNvSpPr txBox="1">
            <a:spLocks noChangeArrowheads="1"/>
          </p:cNvSpPr>
          <p:nvPr/>
        </p:nvSpPr>
        <p:spPr bwMode="auto">
          <a:xfrm>
            <a:off x="990600" y="4114800"/>
            <a:ext cx="13716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Times New Roman" pitchFamily="18" charset="0"/>
              </a:rPr>
              <a:t>SAE: 10.7</a:t>
            </a:r>
          </a:p>
        </p:txBody>
      </p:sp>
      <p:sp>
        <p:nvSpPr>
          <p:cNvPr id="220190" name="Text Box 2078"/>
          <p:cNvSpPr txBox="1">
            <a:spLocks noChangeArrowheads="1"/>
          </p:cNvSpPr>
          <p:nvPr/>
        </p:nvSpPr>
        <p:spPr bwMode="auto">
          <a:xfrm>
            <a:off x="6858000" y="4114800"/>
            <a:ext cx="14478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Times New Roman" pitchFamily="18" charset="0"/>
              </a:rPr>
              <a:t>SAE: 9.1</a:t>
            </a:r>
          </a:p>
        </p:txBody>
      </p:sp>
      <p:sp>
        <p:nvSpPr>
          <p:cNvPr id="220191" name="Text Box 2079"/>
          <p:cNvSpPr txBox="1">
            <a:spLocks noChangeArrowheads="1"/>
          </p:cNvSpPr>
          <p:nvPr/>
        </p:nvSpPr>
        <p:spPr bwMode="auto">
          <a:xfrm>
            <a:off x="7543800" y="3565525"/>
            <a:ext cx="9144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Times New Roman" pitchFamily="18" charset="0"/>
              </a:rPr>
              <a:t>64x64</a:t>
            </a:r>
          </a:p>
        </p:txBody>
      </p:sp>
      <p:sp>
        <p:nvSpPr>
          <p:cNvPr id="220192" name="Text Box 2080"/>
          <p:cNvSpPr txBox="1">
            <a:spLocks noChangeArrowheads="1"/>
          </p:cNvSpPr>
          <p:nvPr/>
        </p:nvSpPr>
        <p:spPr bwMode="auto">
          <a:xfrm>
            <a:off x="838200" y="2212975"/>
            <a:ext cx="15240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Times New Roman" pitchFamily="18" charset="0"/>
              </a:rPr>
              <a:t>Sander et al.</a:t>
            </a:r>
          </a:p>
        </p:txBody>
      </p:sp>
      <p:sp>
        <p:nvSpPr>
          <p:cNvPr id="220193" name="Text Box 2081"/>
          <p:cNvSpPr txBox="1">
            <a:spLocks noChangeArrowheads="1"/>
          </p:cNvSpPr>
          <p:nvPr/>
        </p:nvSpPr>
        <p:spPr bwMode="auto">
          <a:xfrm>
            <a:off x="7162800" y="2125663"/>
            <a:ext cx="12192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Times New Roman" pitchFamily="18" charset="0"/>
              </a:rPr>
              <a:t>Ours</a:t>
            </a:r>
          </a:p>
        </p:txBody>
      </p:sp>
      <p:graphicFrame>
        <p:nvGraphicFramePr>
          <p:cNvPr id="220195" name="Object 2083"/>
          <p:cNvGraphicFramePr>
            <a:graphicFrameLocks noChangeAspect="1"/>
          </p:cNvGraphicFramePr>
          <p:nvPr/>
        </p:nvGraphicFramePr>
        <p:xfrm>
          <a:off x="7467600" y="2803525"/>
          <a:ext cx="838200" cy="838200"/>
        </p:xfrm>
        <a:graphic>
          <a:graphicData uri="http://schemas.openxmlformats.org/presentationml/2006/ole">
            <mc:AlternateContent xmlns:mc="http://schemas.openxmlformats.org/markup-compatibility/2006">
              <mc:Choice xmlns:v="urn:schemas-microsoft-com:vml" Requires="v">
                <p:oleObj spid="_x0000_s220200" name="Bitmap Image" r:id="rId5" imgW="487826" imgH="487826" progId="Paint.Picture">
                  <p:embed/>
                </p:oleObj>
              </mc:Choice>
              <mc:Fallback>
                <p:oleObj name="Bitmap Image" r:id="rId5" imgW="487826" imgH="487826" progId="Paint.Picture">
                  <p:embed/>
                  <p:pic>
                    <p:nvPicPr>
                      <p:cNvPr id="0" name="Object 2083"/>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2803525"/>
                        <a:ext cx="838200" cy="838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0196" name="Text Box 2084"/>
          <p:cNvSpPr txBox="1">
            <a:spLocks noChangeArrowheads="1"/>
          </p:cNvSpPr>
          <p:nvPr/>
        </p:nvSpPr>
        <p:spPr bwMode="auto">
          <a:xfrm>
            <a:off x="914400" y="3565525"/>
            <a:ext cx="11430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Times New Roman" pitchFamily="18" charset="0"/>
              </a:rPr>
              <a:t>64x64</a:t>
            </a:r>
          </a:p>
        </p:txBody>
      </p:sp>
      <p:sp>
        <p:nvSpPr>
          <p:cNvPr id="220197" name="Rectangle 2085"/>
          <p:cNvSpPr>
            <a:spLocks noChangeArrowheads="1"/>
          </p:cNvSpPr>
          <p:nvPr/>
        </p:nvSpPr>
        <p:spPr bwMode="auto">
          <a:xfrm>
            <a:off x="3124200" y="152400"/>
            <a:ext cx="25908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r>
              <a:rPr lang="en-US" sz="3500">
                <a:solidFill>
                  <a:schemeClr val="tx2"/>
                </a:solidFill>
              </a:rPr>
              <a:t>Cat head</a:t>
            </a:r>
          </a:p>
        </p:txBody>
      </p:sp>
      <p:sp>
        <p:nvSpPr>
          <p:cNvPr id="220198" name="Rectangle 2086"/>
          <p:cNvSpPr>
            <a:spLocks noChangeArrowheads="1"/>
          </p:cNvSpPr>
          <p:nvPr/>
        </p:nvSpPr>
        <p:spPr bwMode="auto">
          <a:xfrm>
            <a:off x="685800" y="4876800"/>
            <a:ext cx="81534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folHlink"/>
              </a:buClr>
              <a:buSzPct val="60000"/>
              <a:buFont typeface="Wingdings" pitchFamily="2" charset="2"/>
              <a:buChar char="n"/>
            </a:pPr>
            <a:r>
              <a:rPr lang="en-US"/>
              <a:t>Signal consists of surface normal.</a:t>
            </a:r>
          </a:p>
          <a:p>
            <a:pPr marL="342900" indent="-342900">
              <a:spcBef>
                <a:spcPct val="20000"/>
              </a:spcBef>
              <a:buClr>
                <a:schemeClr val="folHlink"/>
              </a:buClr>
              <a:buSzPct val="60000"/>
              <a:buFont typeface="Wingdings" pitchFamily="2" charset="2"/>
              <a:buChar char="n"/>
            </a:pPr>
            <a:r>
              <a:rPr lang="en-US"/>
              <a:t>Signal is obtained by normal-shooting from geometry to a high resolution mesh.</a:t>
            </a:r>
          </a:p>
        </p:txBody>
      </p:sp>
      <p:sp>
        <p:nvSpPr>
          <p:cNvPr id="220199" name="Rectangle 2087"/>
          <p:cNvSpPr>
            <a:spLocks noChangeArrowheads="1"/>
          </p:cNvSpPr>
          <p:nvPr/>
        </p:nvSpPr>
        <p:spPr bwMode="auto">
          <a:xfrm>
            <a:off x="609600" y="914400"/>
            <a:ext cx="8534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folHlink"/>
              </a:buClr>
              <a:buSzPct val="60000"/>
              <a:buFont typeface="Wingdings" pitchFamily="2" charset="2"/>
              <a:buChar char="n"/>
            </a:pPr>
            <a:r>
              <a:rPr lang="en-US"/>
              <a:t>Comparison of parameterizations created by both metrics combined with their optimal geometric stretch values (predetermined experimentally).</a:t>
            </a:r>
          </a:p>
        </p:txBody>
      </p:sp>
      <p:graphicFrame>
        <p:nvGraphicFramePr>
          <p:cNvPr id="220194" name="Object 2082"/>
          <p:cNvGraphicFramePr>
            <a:graphicFrameLocks noChangeAspect="1"/>
          </p:cNvGraphicFramePr>
          <p:nvPr/>
        </p:nvGraphicFramePr>
        <p:xfrm>
          <a:off x="990600" y="2819400"/>
          <a:ext cx="838200" cy="838200"/>
        </p:xfrm>
        <a:graphic>
          <a:graphicData uri="http://schemas.openxmlformats.org/presentationml/2006/ole">
            <mc:AlternateContent xmlns:mc="http://schemas.openxmlformats.org/markup-compatibility/2006">
              <mc:Choice xmlns:v="urn:schemas-microsoft-com:vml" Requires="v">
                <p:oleObj spid="_x0000_s220201" name="Bitmap Image" r:id="rId7" imgW="487826" imgH="487826" progId="Paint.Picture">
                  <p:embed/>
                </p:oleObj>
              </mc:Choice>
              <mc:Fallback>
                <p:oleObj name="Bitmap Image" r:id="rId7" imgW="487826" imgH="487826" progId="Paint.Picture">
                  <p:embed/>
                  <p:pic>
                    <p:nvPicPr>
                      <p:cNvPr id="0" name="Object 2082"/>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0600" y="2819400"/>
                        <a:ext cx="838200" cy="838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1447800" y="304800"/>
            <a:ext cx="6172200" cy="555625"/>
          </a:xfrm>
        </p:spPr>
        <p:txBody>
          <a:bodyPr/>
          <a:lstStyle/>
          <a:p>
            <a:r>
              <a:rPr lang="en-US"/>
              <a:t>Timing Comparison (seconds)</a:t>
            </a:r>
          </a:p>
        </p:txBody>
      </p:sp>
      <p:graphicFrame>
        <p:nvGraphicFramePr>
          <p:cNvPr id="263270" name="Group 102"/>
          <p:cNvGraphicFramePr>
            <a:graphicFrameLocks noGrp="1"/>
          </p:cNvGraphicFramePr>
          <p:nvPr/>
        </p:nvGraphicFramePr>
        <p:xfrm>
          <a:off x="457200" y="1624013"/>
          <a:ext cx="8229600" cy="4776789"/>
        </p:xfrm>
        <a:graphic>
          <a:graphicData uri="http://schemas.openxmlformats.org/drawingml/2006/table">
            <a:tbl>
              <a:tblPr/>
              <a:tblGrid>
                <a:gridCol w="2187575"/>
                <a:gridCol w="1441450"/>
                <a:gridCol w="1276350"/>
                <a:gridCol w="1571625"/>
                <a:gridCol w="1752600"/>
              </a:tblGrid>
              <a:tr h="9906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FFFF00"/>
                          </a:solidFill>
                          <a:effectLst/>
                          <a:latin typeface="Tahoma" pitchFamily="34" charset="0"/>
                          <a:cs typeface="Times New Roman" pitchFamily="18" charset="0"/>
                        </a:rPr>
                        <a:t>Model</a:t>
                      </a:r>
                    </a:p>
                  </a:txBody>
                  <a:tcPr anchor="ct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FFFF00"/>
                          </a:solidFill>
                          <a:effectLst/>
                          <a:latin typeface="Tahoma" pitchFamily="34" charset="0"/>
                          <a:cs typeface="Times New Roman" pitchFamily="18" charset="0"/>
                        </a:rPr>
                        <a:t>#Vertices</a:t>
                      </a:r>
                    </a:p>
                  </a:txBody>
                  <a:tcPr anchor="ct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rgbClr val="FFFF00"/>
                          </a:solidFill>
                          <a:effectLst/>
                          <a:latin typeface="Tahoma" pitchFamily="34" charset="0"/>
                          <a:cs typeface="Times New Roman" pitchFamily="18" charset="0"/>
                        </a:rPr>
                        <a:t>#Charts</a:t>
                      </a:r>
                    </a:p>
                  </a:txBody>
                  <a:tcPr anchor="ct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00"/>
                          </a:solidFill>
                          <a:effectLst/>
                          <a:latin typeface="Tahoma" pitchFamily="34" charset="0"/>
                          <a:cs typeface="Times New Roman" pitchFamily="18" charset="0"/>
                        </a:rPr>
                        <a:t>Sander et 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00"/>
                          </a:solidFill>
                          <a:effectLst/>
                          <a:latin typeface="Tahoma" pitchFamily="34" charset="0"/>
                          <a:cs typeface="Times New Roman" pitchFamily="18" charset="0"/>
                        </a:rPr>
                        <a:t>(seconds)</a:t>
                      </a:r>
                    </a:p>
                  </a:txBody>
                  <a:tcPr anchor="ct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00"/>
                          </a:solidFill>
                          <a:effectLst/>
                          <a:latin typeface="Tahoma" pitchFamily="34" charset="0"/>
                          <a:cs typeface="Times New Roman" pitchFamily="18" charset="0"/>
                        </a:rPr>
                        <a:t>Ours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00"/>
                          </a:solidFill>
                          <a:effectLst/>
                          <a:latin typeface="Tahoma" pitchFamily="34" charset="0"/>
                          <a:cs typeface="Times New Roman" pitchFamily="18" charset="0"/>
                        </a:rPr>
                        <a:t>(seconds)</a:t>
                      </a:r>
                    </a:p>
                  </a:txBody>
                  <a:tcPr anchor="ct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solidFill>
                      <a:schemeClr val="folHlink"/>
                    </a:solidFill>
                  </a:tcPr>
                </a:tc>
              </a:tr>
              <a:tr h="10763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cs typeface="Times New Roman" pitchFamily="18" charset="0"/>
                        </a:rPr>
                        <a:t>Parasaur</a:t>
                      </a:r>
                      <a:r>
                        <a:rPr kumimoji="0" lang="en-US" sz="1800" b="0" i="0" u="none" strike="noStrike" cap="none" normalizeH="0" baseline="0" smtClean="0">
                          <a:ln>
                            <a:noFill/>
                          </a:ln>
                          <a:solidFill>
                            <a:schemeClr val="tx1"/>
                          </a:solidFill>
                          <a:effectLst/>
                          <a:latin typeface="Times New Roman"/>
                          <a:cs typeface="Times New Roman" pitchFamily="18" charset="0"/>
                        </a:rPr>
                        <a:t>’</a:t>
                      </a:r>
                      <a:r>
                        <a:rPr kumimoji="0" lang="en-US" sz="1800" b="0" i="0" u="none" strike="noStrike" cap="none" normalizeH="0" baseline="0" smtClean="0">
                          <a:ln>
                            <a:noFill/>
                          </a:ln>
                          <a:solidFill>
                            <a:schemeClr val="tx1"/>
                          </a:solidFill>
                          <a:effectLst/>
                          <a:latin typeface="Tahoma" pitchFamily="34" charset="0"/>
                          <a:cs typeface="Times New Roman" pitchFamily="18" charset="0"/>
                        </a:rPr>
                        <a:t>s head</a:t>
                      </a:r>
                    </a:p>
                  </a:txBody>
                  <a:tcPr anchor="ct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solidFill>
                      <a:srgbClr val="E2170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ahoma" pitchFamily="34" charset="0"/>
                          <a:cs typeface="Times New Roman" pitchFamily="18" charset="0"/>
                        </a:rPr>
                        <a:t>3,800</a:t>
                      </a:r>
                    </a:p>
                  </a:txBody>
                  <a:tcPr anchor="ct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ahoma" pitchFamily="34" charset="0"/>
                          <a:cs typeface="Times New Roman" pitchFamily="18" charset="0"/>
                        </a:rPr>
                        <a:t>1</a:t>
                      </a:r>
                    </a:p>
                  </a:txBody>
                  <a:tcPr anchor="ct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ahoma" pitchFamily="34" charset="0"/>
                          <a:cs typeface="Times New Roman" pitchFamily="18" charset="0"/>
                        </a:rPr>
                        <a:t>50</a:t>
                      </a:r>
                    </a:p>
                  </a:txBody>
                  <a:tcPr anchor="ct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ahoma" pitchFamily="34" charset="0"/>
                          <a:cs typeface="Times New Roman" pitchFamily="18" charset="0"/>
                        </a:rPr>
                        <a:t>100</a:t>
                      </a:r>
                    </a:p>
                  </a:txBody>
                  <a:tcPr anchor="ct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noFill/>
                  </a:tcPr>
                </a:tc>
              </a:tr>
              <a:tr h="90328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cs typeface="Times New Roman" pitchFamily="18" charset="0"/>
                        </a:rPr>
                        <a:t>Face</a:t>
                      </a:r>
                    </a:p>
                  </a:txBody>
                  <a:tcPr anchor="ct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solidFill>
                      <a:srgbClr val="E2170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ahoma" pitchFamily="34" charset="0"/>
                          <a:cs typeface="Times New Roman" pitchFamily="18" charset="0"/>
                        </a:rPr>
                        <a:t>5,000</a:t>
                      </a:r>
                    </a:p>
                  </a:txBody>
                  <a:tcPr anchor="ct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ahoma" pitchFamily="34" charset="0"/>
                          <a:cs typeface="Times New Roman" pitchFamily="18" charset="0"/>
                        </a:rPr>
                        <a:t>1</a:t>
                      </a:r>
                    </a:p>
                  </a:txBody>
                  <a:tcPr anchor="ct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ahoma" pitchFamily="34" charset="0"/>
                          <a:cs typeface="Times New Roman" pitchFamily="18" charset="0"/>
                        </a:rPr>
                        <a:t>120</a:t>
                      </a:r>
                    </a:p>
                  </a:txBody>
                  <a:tcPr anchor="ct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ahoma" pitchFamily="34" charset="0"/>
                          <a:cs typeface="Times New Roman" pitchFamily="18" charset="0"/>
                        </a:rPr>
                        <a:t>200</a:t>
                      </a:r>
                    </a:p>
                  </a:txBody>
                  <a:tcPr anchor="ct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noFill/>
                  </a:tcPr>
                </a:tc>
              </a:tr>
              <a:tr h="90328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cs typeface="Times New Roman" pitchFamily="18" charset="0"/>
                        </a:rPr>
                        <a:t>Cat</a:t>
                      </a:r>
                    </a:p>
                  </a:txBody>
                  <a:tcPr anchor="ct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solidFill>
                      <a:srgbClr val="E2170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ahoma" pitchFamily="34" charset="0"/>
                          <a:cs typeface="Times New Roman" pitchFamily="18" charset="0"/>
                        </a:rPr>
                        <a:t>1,000</a:t>
                      </a:r>
                    </a:p>
                  </a:txBody>
                  <a:tcPr anchor="ct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ahoma" pitchFamily="34" charset="0"/>
                          <a:cs typeface="Times New Roman" pitchFamily="18" charset="0"/>
                        </a:rPr>
                        <a:t>1</a:t>
                      </a:r>
                    </a:p>
                  </a:txBody>
                  <a:tcPr anchor="ct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ahoma" pitchFamily="34" charset="0"/>
                          <a:cs typeface="Times New Roman" pitchFamily="18" charset="0"/>
                        </a:rPr>
                        <a:t>10</a:t>
                      </a:r>
                    </a:p>
                  </a:txBody>
                  <a:tcPr anchor="ct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ahoma" pitchFamily="34" charset="0"/>
                          <a:cs typeface="Times New Roman" pitchFamily="18" charset="0"/>
                        </a:rPr>
                        <a:t>25</a:t>
                      </a:r>
                    </a:p>
                  </a:txBody>
                  <a:tcPr anchor="ct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noFill/>
                  </a:tcPr>
                </a:tc>
              </a:tr>
              <a:tr h="90328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cs typeface="Times New Roman" pitchFamily="18" charset="0"/>
                        </a:rPr>
                        <a:t>Fandisk</a:t>
                      </a:r>
                    </a:p>
                  </a:txBody>
                  <a:tcPr anchor="ct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solidFill>
                      <a:srgbClr val="E2170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ahoma" pitchFamily="34" charset="0"/>
                          <a:cs typeface="Times New Roman" pitchFamily="18" charset="0"/>
                        </a:rPr>
                        <a:t>6,475</a:t>
                      </a:r>
                    </a:p>
                  </a:txBody>
                  <a:tcPr anchor="ct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ahoma" pitchFamily="34" charset="0"/>
                          <a:cs typeface="Times New Roman" pitchFamily="18" charset="0"/>
                        </a:rPr>
                        <a:t>4</a:t>
                      </a:r>
                    </a:p>
                  </a:txBody>
                  <a:tcPr anchor="ct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ahoma" pitchFamily="34" charset="0"/>
                          <a:cs typeface="Times New Roman" pitchFamily="18" charset="0"/>
                        </a:rPr>
                        <a:t>170</a:t>
                      </a:r>
                    </a:p>
                  </a:txBody>
                  <a:tcPr anchor="ct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Tahoma" pitchFamily="34" charset="0"/>
                          <a:cs typeface="Times New Roman" pitchFamily="18" charset="0"/>
                        </a:rPr>
                        <a:t>210</a:t>
                      </a:r>
                    </a:p>
                  </a:txBody>
                  <a:tcPr anchor="ct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1219200" y="228600"/>
            <a:ext cx="6705600" cy="708025"/>
          </a:xfrm>
        </p:spPr>
        <p:txBody>
          <a:bodyPr/>
          <a:lstStyle/>
          <a:p>
            <a:r>
              <a:rPr lang="en-US"/>
              <a:t>Comparison with Previous Work</a:t>
            </a:r>
          </a:p>
        </p:txBody>
      </p:sp>
      <p:sp>
        <p:nvSpPr>
          <p:cNvPr id="149507" name="Text Box 3"/>
          <p:cNvSpPr txBox="1">
            <a:spLocks noChangeArrowheads="1"/>
          </p:cNvSpPr>
          <p:nvPr/>
        </p:nvSpPr>
        <p:spPr bwMode="auto">
          <a:xfrm>
            <a:off x="914400" y="1460500"/>
            <a:ext cx="20574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buClr>
                <a:schemeClr val="folHlink"/>
              </a:buClr>
              <a:buSzPct val="60000"/>
              <a:buFont typeface="Wingdings" pitchFamily="2" charset="2"/>
              <a:buNone/>
            </a:pPr>
            <a:endParaRPr lang="en-US" sz="1500"/>
          </a:p>
        </p:txBody>
      </p:sp>
      <p:sp>
        <p:nvSpPr>
          <p:cNvPr id="149508" name="Text Box 4"/>
          <p:cNvSpPr txBox="1">
            <a:spLocks noChangeArrowheads="1"/>
          </p:cNvSpPr>
          <p:nvPr/>
        </p:nvSpPr>
        <p:spPr bwMode="auto">
          <a:xfrm>
            <a:off x="2514600" y="1444625"/>
            <a:ext cx="16002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buClr>
                <a:schemeClr val="folHlink"/>
              </a:buClr>
              <a:buSzPct val="60000"/>
              <a:buFont typeface="Wingdings" pitchFamily="2" charset="2"/>
              <a:buNone/>
            </a:pPr>
            <a:endParaRPr lang="en-US" sz="1500"/>
          </a:p>
        </p:txBody>
      </p:sp>
      <p:sp>
        <p:nvSpPr>
          <p:cNvPr id="149510" name="Rectangle 6"/>
          <p:cNvSpPr>
            <a:spLocks noChangeArrowheads="1"/>
          </p:cNvSpPr>
          <p:nvPr/>
        </p:nvSpPr>
        <p:spPr bwMode="auto">
          <a:xfrm>
            <a:off x="5727700" y="1444625"/>
            <a:ext cx="18415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1500">
              <a:solidFill>
                <a:schemeClr val="hlink"/>
              </a:solidFill>
            </a:endParaRPr>
          </a:p>
        </p:txBody>
      </p:sp>
      <p:sp>
        <p:nvSpPr>
          <p:cNvPr id="149522" name="Text Box 18"/>
          <p:cNvSpPr txBox="1">
            <a:spLocks noChangeArrowheads="1"/>
          </p:cNvSpPr>
          <p:nvPr/>
        </p:nvSpPr>
        <p:spPr bwMode="auto">
          <a:xfrm>
            <a:off x="3906838" y="1460500"/>
            <a:ext cx="1125537"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buClr>
                <a:schemeClr val="folHlink"/>
              </a:buClr>
              <a:buSzPct val="60000"/>
              <a:buFont typeface="Wingdings" pitchFamily="2" charset="2"/>
              <a:buNone/>
            </a:pPr>
            <a:endParaRPr lang="en-US" sz="1500">
              <a:solidFill>
                <a:schemeClr val="hlink"/>
              </a:solidFill>
            </a:endParaRPr>
          </a:p>
        </p:txBody>
      </p:sp>
      <p:sp>
        <p:nvSpPr>
          <p:cNvPr id="149533" name="Rectangle 29"/>
          <p:cNvSpPr>
            <a:spLocks noChangeArrowheads="1"/>
          </p:cNvSpPr>
          <p:nvPr/>
        </p:nvSpPr>
        <p:spPr bwMode="auto">
          <a:xfrm>
            <a:off x="7208838" y="1444625"/>
            <a:ext cx="18415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1500">
              <a:solidFill>
                <a:schemeClr val="hlink"/>
              </a:solidFill>
            </a:endParaRPr>
          </a:p>
        </p:txBody>
      </p:sp>
      <p:sp>
        <p:nvSpPr>
          <p:cNvPr id="149535" name="Rectangle 31"/>
          <p:cNvSpPr>
            <a:spLocks noChangeArrowheads="1"/>
          </p:cNvSpPr>
          <p:nvPr/>
        </p:nvSpPr>
        <p:spPr bwMode="auto">
          <a:xfrm>
            <a:off x="8426450" y="1444625"/>
            <a:ext cx="18415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1500">
              <a:solidFill>
                <a:schemeClr val="hlink"/>
              </a:solidFill>
            </a:endParaRPr>
          </a:p>
        </p:txBody>
      </p:sp>
      <p:graphicFrame>
        <p:nvGraphicFramePr>
          <p:cNvPr id="150100" name="Group 596"/>
          <p:cNvGraphicFramePr>
            <a:graphicFrameLocks noGrp="1"/>
          </p:cNvGraphicFramePr>
          <p:nvPr/>
        </p:nvGraphicFramePr>
        <p:xfrm>
          <a:off x="114300" y="1539875"/>
          <a:ext cx="8915400" cy="5089526"/>
        </p:xfrm>
        <a:graphic>
          <a:graphicData uri="http://schemas.openxmlformats.org/drawingml/2006/table">
            <a:tbl>
              <a:tblPr/>
              <a:tblGrid>
                <a:gridCol w="1643063"/>
                <a:gridCol w="1443037"/>
                <a:gridCol w="1219200"/>
                <a:gridCol w="990600"/>
                <a:gridCol w="1143000"/>
                <a:gridCol w="1295400"/>
                <a:gridCol w="182563"/>
                <a:gridCol w="998537"/>
              </a:tblGrid>
              <a:tr h="106203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cs typeface="Times New Roman" pitchFamily="18" charset="0"/>
                        </a:rPr>
                        <a:t>Comparison</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cs typeface="Times New Roman" pitchFamily="18" charset="0"/>
                        </a:rPr>
                        <a:t>Measure</a:t>
                      </a:r>
                    </a:p>
                  </a:txBody>
                  <a:tcPr anchor="ct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500" b="0" i="0" u="none" strike="noStrike" cap="none" normalizeH="0" baseline="0" smtClean="0">
                          <a:ln>
                            <a:noFill/>
                          </a:ln>
                          <a:solidFill>
                            <a:srgbClr val="FFFF00"/>
                          </a:solidFill>
                          <a:effectLst/>
                          <a:latin typeface="Tahoma" pitchFamily="34" charset="0"/>
                          <a:cs typeface="Times New Roman" pitchFamily="18" charset="0"/>
                        </a:rPr>
                        <a:t>Terzopoulos &amp; Vasilescue </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500" b="0" i="0" u="none" strike="noStrike" cap="none" normalizeH="0" baseline="0" smtClean="0">
                          <a:ln>
                            <a:noFill/>
                          </a:ln>
                          <a:solidFill>
                            <a:srgbClr val="FFFF00"/>
                          </a:solidFill>
                          <a:effectLst/>
                          <a:latin typeface="Tahoma" pitchFamily="34" charset="0"/>
                          <a:cs typeface="Times New Roman" pitchFamily="18" charset="0"/>
                        </a:rPr>
                        <a:t>1991</a:t>
                      </a:r>
                      <a:endParaRPr kumimoji="0" lang="en-US" sz="1800" b="0" i="0" u="none" strike="noStrike" cap="none" normalizeH="0" baseline="0" smtClean="0">
                        <a:ln>
                          <a:noFill/>
                        </a:ln>
                        <a:solidFill>
                          <a:srgbClr val="FFFF00"/>
                        </a:solidFill>
                        <a:effectLst/>
                        <a:latin typeface="Tahoma" pitchFamily="34" charset="0"/>
                        <a:cs typeface="Times New Roman" pitchFamily="18" charset="0"/>
                      </a:endParaRPr>
                    </a:p>
                  </a:txBody>
                  <a:tcPr anchor="ct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500" b="0" i="0" u="none" strike="noStrike" cap="none" normalizeH="0" baseline="0" smtClean="0">
                          <a:ln>
                            <a:noFill/>
                          </a:ln>
                          <a:solidFill>
                            <a:srgbClr val="FFFF00"/>
                          </a:solidFill>
                          <a:effectLst/>
                          <a:latin typeface="Tahoma" pitchFamily="34" charset="0"/>
                          <a:cs typeface="Times New Roman" pitchFamily="18" charset="0"/>
                        </a:rPr>
                        <a:t>Sloan </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500" b="0" i="0" u="none" strike="noStrike" cap="none" normalizeH="0" baseline="0" smtClean="0">
                          <a:ln>
                            <a:noFill/>
                          </a:ln>
                          <a:solidFill>
                            <a:srgbClr val="FFFF00"/>
                          </a:solidFill>
                          <a:effectLst/>
                          <a:latin typeface="Tahoma" pitchFamily="34" charset="0"/>
                          <a:cs typeface="Times New Roman" pitchFamily="18" charset="0"/>
                        </a:rPr>
                        <a:t>et al. </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500" b="0" i="0" u="none" strike="noStrike" cap="none" normalizeH="0" baseline="0" smtClean="0">
                          <a:ln>
                            <a:noFill/>
                          </a:ln>
                          <a:solidFill>
                            <a:srgbClr val="FFFF00"/>
                          </a:solidFill>
                          <a:effectLst/>
                          <a:latin typeface="Tahoma" pitchFamily="34" charset="0"/>
                          <a:cs typeface="Times New Roman" pitchFamily="18" charset="0"/>
                        </a:rPr>
                        <a:t>1998</a:t>
                      </a:r>
                    </a:p>
                  </a:txBody>
                  <a:tcPr anchor="ct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500" b="0" i="0" u="none" strike="noStrike" cap="none" normalizeH="0" baseline="0" smtClean="0">
                          <a:ln>
                            <a:noFill/>
                          </a:ln>
                          <a:solidFill>
                            <a:srgbClr val="FFFF00"/>
                          </a:solidFill>
                          <a:effectLst/>
                          <a:latin typeface="Tahoma" pitchFamily="34" charset="0"/>
                          <a:cs typeface="Times New Roman" pitchFamily="18" charset="0"/>
                        </a:rPr>
                        <a:t>Hunter &amp; </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500" b="0" i="0" u="none" strike="noStrike" cap="none" normalizeH="0" baseline="0" smtClean="0">
                          <a:ln>
                            <a:noFill/>
                          </a:ln>
                          <a:solidFill>
                            <a:srgbClr val="FFFF00"/>
                          </a:solidFill>
                          <a:effectLst/>
                          <a:latin typeface="Tahoma" pitchFamily="34" charset="0"/>
                          <a:cs typeface="Times New Roman" pitchFamily="18" charset="0"/>
                        </a:rPr>
                        <a:t>Cohen </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500" b="0" i="0" u="none" strike="noStrike" cap="none" normalizeH="0" baseline="0" smtClean="0">
                          <a:ln>
                            <a:noFill/>
                          </a:ln>
                          <a:solidFill>
                            <a:srgbClr val="FFFF00"/>
                          </a:solidFill>
                          <a:effectLst/>
                          <a:latin typeface="Tahoma" pitchFamily="34" charset="0"/>
                          <a:cs typeface="Times New Roman" pitchFamily="18" charset="0"/>
                        </a:rPr>
                        <a:t>2000</a:t>
                      </a:r>
                      <a:endParaRPr kumimoji="0" lang="en-US" sz="1800" b="0" i="0" u="none" strike="noStrike" cap="none" normalizeH="0" baseline="0" smtClean="0">
                        <a:ln>
                          <a:noFill/>
                        </a:ln>
                        <a:solidFill>
                          <a:srgbClr val="FFFF00"/>
                        </a:solidFill>
                        <a:effectLst/>
                        <a:latin typeface="Tahoma" pitchFamily="34" charset="0"/>
                        <a:cs typeface="Times New Roman" pitchFamily="18" charset="0"/>
                      </a:endParaRPr>
                    </a:p>
                  </a:txBody>
                  <a:tcPr anchor="ct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FFFF00"/>
                          </a:solidFill>
                          <a:effectLst/>
                          <a:latin typeface="Tahoma" pitchFamily="34" charset="0"/>
                          <a:cs typeface="Times New Roman" pitchFamily="18" charset="0"/>
                        </a:rPr>
                        <a:t>Balmelli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FFFF00"/>
                          </a:solidFill>
                          <a:effectLst/>
                          <a:latin typeface="Tahoma" pitchFamily="34" charset="0"/>
                          <a:cs typeface="Times New Roman" pitchFamily="18" charset="0"/>
                        </a:rPr>
                        <a:t>et 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FFFF00"/>
                          </a:solidFill>
                          <a:effectLst/>
                          <a:latin typeface="Tahoma" pitchFamily="34" charset="0"/>
                          <a:cs typeface="Times New Roman" pitchFamily="18" charset="0"/>
                        </a:rPr>
                        <a:t>2002</a:t>
                      </a:r>
                      <a:endParaRPr kumimoji="0" lang="en-US" sz="1800" b="0" i="0" u="none" strike="noStrike" cap="none" normalizeH="0" baseline="0" smtClean="0">
                        <a:ln>
                          <a:noFill/>
                        </a:ln>
                        <a:solidFill>
                          <a:srgbClr val="FFFF00"/>
                        </a:solidFill>
                        <a:effectLst/>
                        <a:latin typeface="Tahoma" pitchFamily="34" charset="0"/>
                        <a:cs typeface="Times New Roman" pitchFamily="18" charset="0"/>
                      </a:endParaRPr>
                    </a:p>
                  </a:txBody>
                  <a:tcPr anchor="ct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solidFill>
                      <a:schemeClr val="folHlink"/>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FFFF00"/>
                          </a:solidFill>
                          <a:effectLst/>
                          <a:latin typeface="Tahoma" pitchFamily="34" charset="0"/>
                          <a:cs typeface="Times New Roman" pitchFamily="18" charset="0"/>
                        </a:rPr>
                        <a:t>Sander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FFFF00"/>
                          </a:solidFill>
                          <a:effectLst/>
                          <a:latin typeface="Tahoma" pitchFamily="34" charset="0"/>
                          <a:cs typeface="Times New Roman" pitchFamily="18" charset="0"/>
                        </a:rPr>
                        <a:t>et 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FFFF00"/>
                          </a:solidFill>
                          <a:effectLst/>
                          <a:latin typeface="Tahoma" pitchFamily="34" charset="0"/>
                          <a:cs typeface="Times New Roman" pitchFamily="18" charset="0"/>
                        </a:rPr>
                        <a:t>2002</a:t>
                      </a:r>
                      <a:endParaRPr kumimoji="0" lang="en-US" sz="1800" b="0" i="0" u="none" strike="noStrike" cap="none" normalizeH="0" baseline="0" smtClean="0">
                        <a:ln>
                          <a:noFill/>
                        </a:ln>
                        <a:solidFill>
                          <a:srgbClr val="FFFF00"/>
                        </a:solidFill>
                        <a:effectLst/>
                        <a:latin typeface="Tahoma" pitchFamily="34" charset="0"/>
                        <a:cs typeface="Times New Roman" pitchFamily="18" charset="0"/>
                      </a:endParaRPr>
                    </a:p>
                  </a:txBody>
                  <a:tcPr anchor="ct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solidFill>
                      <a:schemeClr val="folHlink"/>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FFFF00"/>
                          </a:solidFill>
                          <a:effectLst/>
                          <a:latin typeface="Tahoma" pitchFamily="34" charset="0"/>
                          <a:cs typeface="Times New Roman" pitchFamily="18" charset="0"/>
                        </a:rPr>
                        <a:t>Ours</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rgbClr val="FFFF00"/>
                        </a:solidFill>
                        <a:effectLst/>
                        <a:latin typeface="Tahoma" pitchFamily="34" charset="0"/>
                        <a:cs typeface="Times New Roman" pitchFamily="18" charset="0"/>
                      </a:endParaRPr>
                    </a:p>
                  </a:txBody>
                  <a:tcPr anchor="ct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solidFill>
                      <a:schemeClr val="folHlink"/>
                    </a:solidFill>
                  </a:tcPr>
                </a:tc>
              </a:tr>
              <a:tr h="7540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cs typeface="Times New Roman" pitchFamily="18" charset="0"/>
                        </a:rPr>
                        <a:t>Applications</a:t>
                      </a:r>
                    </a:p>
                  </a:txBody>
                  <a:tcPr anchor="ct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500" b="0" i="0" u="none" strike="noStrike" cap="none" normalizeH="0" baseline="0" smtClean="0">
                          <a:ln>
                            <a:noFill/>
                          </a:ln>
                          <a:solidFill>
                            <a:schemeClr val="tx1"/>
                          </a:solidFill>
                          <a:effectLst/>
                          <a:latin typeface="Tahoma" pitchFamily="34" charset="0"/>
                          <a:cs typeface="Times New Roman" pitchFamily="18" charset="0"/>
                        </a:rPr>
                        <a:t>Adaptive </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500" b="0" i="0" u="none" strike="noStrike" cap="none" normalizeH="0" baseline="0" smtClean="0">
                          <a:ln>
                            <a:noFill/>
                          </a:ln>
                          <a:solidFill>
                            <a:schemeClr val="tx1"/>
                          </a:solidFill>
                          <a:effectLst/>
                          <a:latin typeface="Tahoma" pitchFamily="34" charset="0"/>
                          <a:cs typeface="Times New Roman" pitchFamily="18" charset="0"/>
                        </a:rPr>
                        <a:t>sampling and reconstruction</a:t>
                      </a:r>
                    </a:p>
                  </a:txBody>
                  <a:tcPr anchor="ct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noFill/>
                  </a:tcPr>
                </a:tc>
                <a:tc gridSpan="6">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pitchFamily="34" charset="0"/>
                          <a:cs typeface="Times New Roman" pitchFamily="18" charset="0"/>
                        </a:rPr>
                        <a:t>Compact Texture Maps</a:t>
                      </a:r>
                    </a:p>
                  </a:txBody>
                  <a:tcPr anchor="ct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28428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cs typeface="Times New Roman" pitchFamily="18" charset="0"/>
                        </a:rPr>
                        <a:t>Metric</a:t>
                      </a:r>
                    </a:p>
                  </a:txBody>
                  <a:tcPr anchor="ct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500" b="0" i="0" u="none" strike="noStrike" cap="none" normalizeH="0" baseline="0" smtClean="0">
                          <a:ln>
                            <a:noFill/>
                          </a:ln>
                          <a:solidFill>
                            <a:schemeClr val="tx1"/>
                          </a:solidFill>
                          <a:effectLst/>
                          <a:latin typeface="Tahoma" pitchFamily="34" charset="0"/>
                          <a:cs typeface="Times New Roman" pitchFamily="18" charset="0"/>
                        </a:rPr>
                        <a:t>Adjustable spring energy</a:t>
                      </a:r>
                    </a:p>
                  </a:txBody>
                  <a:tcPr anchor="ct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500" b="0" i="0" u="none" strike="noStrike" cap="none" normalizeH="0" baseline="0" smtClean="0">
                          <a:ln>
                            <a:noFill/>
                          </a:ln>
                          <a:solidFill>
                            <a:schemeClr val="tx1"/>
                          </a:solidFill>
                          <a:effectLst/>
                          <a:latin typeface="Tahoma" pitchFamily="34" charset="0"/>
                          <a:cs typeface="Times New Roman" pitchFamily="18" charset="0"/>
                        </a:rPr>
                        <a:t>Wavelets &amp;</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500" b="0" i="0" u="none" strike="noStrike" cap="none" normalizeH="0" baseline="0" smtClean="0">
                          <a:ln>
                            <a:noFill/>
                          </a:ln>
                          <a:solidFill>
                            <a:schemeClr val="tx1"/>
                          </a:solidFill>
                          <a:effectLst/>
                          <a:latin typeface="Tahoma" pitchFamily="34" charset="0"/>
                          <a:cs typeface="Times New Roman" pitchFamily="18" charset="0"/>
                        </a:rPr>
                        <a:t>User- specified scalar importance </a:t>
                      </a:r>
                    </a:p>
                  </a:txBody>
                  <a:tcPr anchor="ct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500" b="0" i="0" u="none" strike="noStrike" cap="none" normalizeH="0" baseline="0" smtClean="0">
                          <a:ln>
                            <a:noFill/>
                          </a:ln>
                          <a:solidFill>
                            <a:schemeClr val="tx1"/>
                          </a:solidFill>
                          <a:effectLst/>
                          <a:latin typeface="Tahoma" pitchFamily="34" charset="0"/>
                          <a:cs typeface="Times New Roman" pitchFamily="18" charset="0"/>
                        </a:rPr>
                        <a:t>Fourier</a:t>
                      </a:r>
                    </a:p>
                  </a:txBody>
                  <a:tcPr anchor="ct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500" b="0" i="0" u="none" strike="noStrike" cap="none" normalizeH="0" baseline="0" smtClean="0">
                          <a:ln>
                            <a:noFill/>
                          </a:ln>
                          <a:solidFill>
                            <a:schemeClr val="tx1"/>
                          </a:solidFill>
                          <a:effectLst/>
                          <a:latin typeface="Tahoma" pitchFamily="34" charset="0"/>
                          <a:cs typeface="Times New Roman" pitchFamily="18" charset="0"/>
                        </a:rPr>
                        <a:t>Wavelets</a:t>
                      </a:r>
                    </a:p>
                  </a:txBody>
                  <a:tcPr anchor="ct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cs typeface="Times New Roman" pitchFamily="18" charset="0"/>
                        </a:rPr>
                        <a:t>SAE</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cs typeface="Times New Roman" pitchFamily="18" charset="0"/>
                        </a:rPr>
                        <a:t>(1st order Taylor)</a:t>
                      </a:r>
                    </a:p>
                  </a:txBody>
                  <a:tcPr anchor="ct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cs typeface="Times New Roman" pitchFamily="18" charset="0"/>
                        </a:rPr>
                        <a:t>SAE</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cs typeface="Times New Roman" pitchFamily="18" charset="0"/>
                        </a:rPr>
                        <a:t>(2nd order Taylor)</a:t>
                      </a:r>
                    </a:p>
                  </a:txBody>
                  <a:tcPr anchor="ct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lang="en-US"/>
                    </a:p>
                  </a:txBody>
                  <a:tcPr/>
                </a:tc>
              </a:tr>
              <a:tr h="13684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cs typeface="Times New Roman" pitchFamily="18" charset="0"/>
                        </a:rPr>
                        <a:t>Remarks</a:t>
                      </a:r>
                    </a:p>
                  </a:txBody>
                  <a:tcPr anchor="ct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cs typeface="Times New Roman" pitchFamily="18" charset="0"/>
                        </a:rPr>
                        <a:t>Requires optimization procedure </a:t>
                      </a:r>
                    </a:p>
                  </a:txBody>
                  <a:tcPr anchor="ct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cs typeface="Times New Roman" pitchFamily="18" charset="0"/>
                        </a:rPr>
                        <a:t>Allows user control</a:t>
                      </a:r>
                    </a:p>
                  </a:txBody>
                  <a:tcPr anchor="ct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500" b="0" i="0" u="none" strike="noStrike" cap="none" normalizeH="0" baseline="0" smtClean="0">
                          <a:ln>
                            <a:noFill/>
                          </a:ln>
                          <a:solidFill>
                            <a:schemeClr val="tx1"/>
                          </a:solidFill>
                          <a:effectLst/>
                          <a:latin typeface="Tahoma" pitchFamily="34" charset="0"/>
                          <a:cs typeface="Times New Roman" pitchFamily="18" charset="0"/>
                        </a:rPr>
                        <a:t>Fast greedy algorithm</a:t>
                      </a:r>
                    </a:p>
                  </a:txBody>
                  <a:tcPr anchor="ct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Tahoma" pitchFamily="34"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smtClean="0">
                          <a:ln>
                            <a:noFill/>
                          </a:ln>
                          <a:solidFill>
                            <a:schemeClr val="tx1"/>
                          </a:solidFill>
                          <a:effectLst/>
                          <a:latin typeface="Tahoma" pitchFamily="34" charset="0"/>
                          <a:cs typeface="Times New Roman" pitchFamily="18" charset="0"/>
                        </a:rPr>
                        <a:t>Texture deviation</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Tahoma" pitchFamily="34" charset="0"/>
                        <a:cs typeface="Times New Roman" pitchFamily="18" charset="0"/>
                      </a:endParaRPr>
                    </a:p>
                  </a:txBody>
                  <a:tcPr anchor="ct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sz="1200" b="0" i="0" u="none" strike="noStrike" cap="none" normalizeH="0" baseline="0" smtClean="0">
                          <a:ln>
                            <a:noFill/>
                          </a:ln>
                          <a:solidFill>
                            <a:schemeClr val="tx1"/>
                          </a:solidFill>
                          <a:effectLst/>
                          <a:latin typeface="Tahoma" pitchFamily="34" charset="0"/>
                          <a:cs typeface="Times New Roman" pitchFamily="18" charset="0"/>
                        </a:rPr>
                        <a:t>  </a:t>
                      </a:r>
                      <a:r>
                        <a:rPr kumimoji="0" lang="en-US" sz="1500" b="0" i="0" u="none" strike="noStrike" cap="none" normalizeH="0" baseline="0" smtClean="0">
                          <a:ln>
                            <a:noFill/>
                          </a:ln>
                          <a:solidFill>
                            <a:schemeClr val="tx1"/>
                          </a:solidFill>
                          <a:effectLst/>
                          <a:latin typeface="Tahoma" pitchFamily="34" charset="0"/>
                          <a:cs typeface="Times New Roman" pitchFamily="18" charset="0"/>
                        </a:rPr>
                        <a:t>Constant re-construction</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endParaRPr kumimoji="0" lang="en-US" sz="1500" b="0" i="0" u="none" strike="noStrike" cap="none" normalizeH="0" baseline="0" smtClean="0">
                        <a:ln>
                          <a:noFill/>
                        </a:ln>
                        <a:solidFill>
                          <a:schemeClr val="tx1"/>
                        </a:solidFill>
                        <a:effectLst/>
                        <a:latin typeface="Tahoma" pitchFamily="34"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sz="1500" b="0" i="0" u="none" strike="noStrike" cap="none" normalizeH="0" baseline="0" smtClean="0">
                          <a:ln>
                            <a:noFill/>
                          </a:ln>
                          <a:solidFill>
                            <a:schemeClr val="tx1"/>
                          </a:solidFill>
                          <a:effectLst/>
                          <a:latin typeface="Tahoma" pitchFamily="34" charset="0"/>
                          <a:cs typeface="Times New Roman" pitchFamily="18" charset="0"/>
                        </a:rPr>
                        <a:t>  Captures signal anisotropy</a:t>
                      </a:r>
                    </a:p>
                  </a:txBody>
                  <a:tcPr anchor="ct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sz="1500" b="0" i="0" u="none" strike="noStrike" cap="none" normalizeH="0" baseline="0" smtClean="0">
                          <a:ln>
                            <a:noFill/>
                          </a:ln>
                          <a:solidFill>
                            <a:schemeClr val="tx1"/>
                          </a:solidFill>
                          <a:effectLst/>
                          <a:latin typeface="Tahoma" pitchFamily="34" charset="0"/>
                          <a:cs typeface="Times New Roman" pitchFamily="18" charset="0"/>
                        </a:rPr>
                        <a:t>  Linear </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500" b="0" i="0" u="none" strike="noStrike" cap="none" normalizeH="0" baseline="0" smtClean="0">
                          <a:ln>
                            <a:noFill/>
                          </a:ln>
                          <a:solidFill>
                            <a:schemeClr val="tx1"/>
                          </a:solidFill>
                          <a:effectLst/>
                          <a:latin typeface="Tahoma" pitchFamily="34" charset="0"/>
                          <a:cs typeface="Times New Roman" pitchFamily="18" charset="0"/>
                        </a:rPr>
                        <a:t>re-constriction</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500" b="0" i="0" u="none" strike="noStrike" cap="none" normalizeH="0" baseline="0" smtClean="0">
                        <a:ln>
                          <a:noFill/>
                        </a:ln>
                        <a:solidFill>
                          <a:schemeClr val="tx1"/>
                        </a:solidFill>
                        <a:effectLst/>
                        <a:latin typeface="Tahoma" pitchFamily="34"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500" b="0" i="0" u="none" strike="noStrike" cap="none" normalizeH="0" baseline="0" smtClean="0">
                        <a:ln>
                          <a:noFill/>
                        </a:ln>
                        <a:solidFill>
                          <a:schemeClr val="tx1"/>
                        </a:solidFill>
                        <a:effectLst/>
                        <a:latin typeface="Tahoma" pitchFamily="34"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sz="1500" b="0" i="0" u="none" strike="noStrike" cap="none" normalizeH="0" baseline="0" smtClean="0">
                          <a:ln>
                            <a:noFill/>
                          </a:ln>
                          <a:solidFill>
                            <a:schemeClr val="tx1"/>
                          </a:solidFill>
                          <a:effectLst/>
                          <a:latin typeface="Tahoma" pitchFamily="34" charset="0"/>
                          <a:cs typeface="Times New Roman" pitchFamily="18" charset="0"/>
                        </a:rPr>
                        <a:t> Slower</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500" b="0" i="0" u="none" strike="noStrike" cap="none" normalizeH="0" baseline="0" smtClean="0">
                        <a:ln>
                          <a:noFill/>
                        </a:ln>
                        <a:solidFill>
                          <a:schemeClr val="tx1"/>
                        </a:solidFill>
                        <a:effectLst/>
                        <a:latin typeface="Tahoma" pitchFamily="34" charset="0"/>
                        <a:cs typeface="Times New Roman" pitchFamily="18" charset="0"/>
                      </a:endParaRPr>
                    </a:p>
                  </a:txBody>
                  <a:tcPr anchor="ctr" horzOverflow="overflow">
                    <a:lnL w="38100" cap="flat" cmpd="sng" algn="ctr">
                      <a:solidFill>
                        <a:schemeClr val="tx1"/>
                      </a:solidFill>
                      <a:prstDash val="solid"/>
                      <a:miter lim="800000"/>
                      <a:headEnd type="none" w="med" len="med"/>
                      <a:tailEnd type="none" w="med" len="med"/>
                    </a:lnL>
                    <a:lnR w="381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150938" y="381000"/>
            <a:ext cx="7793037" cy="631825"/>
          </a:xfrm>
        </p:spPr>
        <p:txBody>
          <a:bodyPr/>
          <a:lstStyle/>
          <a:p>
            <a:r>
              <a:rPr lang="en-US"/>
              <a:t>Conclusions and Future Work</a:t>
            </a:r>
          </a:p>
        </p:txBody>
      </p:sp>
      <p:sp>
        <p:nvSpPr>
          <p:cNvPr id="82947" name="Rectangle 3"/>
          <p:cNvSpPr>
            <a:spLocks noGrp="1" noChangeArrowheads="1"/>
          </p:cNvSpPr>
          <p:nvPr>
            <p:ph type="body" idx="1"/>
          </p:nvPr>
        </p:nvSpPr>
        <p:spPr>
          <a:xfrm>
            <a:off x="381000" y="1371600"/>
            <a:ext cx="8382000" cy="1371600"/>
          </a:xfrm>
        </p:spPr>
        <p:txBody>
          <a:bodyPr/>
          <a:lstStyle/>
          <a:p>
            <a:r>
              <a:rPr lang="en-US"/>
              <a:t>Significant savings in texture space for the same level of signal approximation error compared to metric by Sander et al.</a:t>
            </a:r>
          </a:p>
        </p:txBody>
      </p:sp>
      <p:sp>
        <p:nvSpPr>
          <p:cNvPr id="82948" name="Text Box 4"/>
          <p:cNvSpPr txBox="1">
            <a:spLocks noChangeArrowheads="1"/>
          </p:cNvSpPr>
          <p:nvPr/>
        </p:nvSpPr>
        <p:spPr bwMode="auto">
          <a:xfrm>
            <a:off x="381000" y="2362200"/>
            <a:ext cx="8562975"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folHlink"/>
              </a:buClr>
              <a:buSzPct val="60000"/>
              <a:buFont typeface="Wingdings" pitchFamily="2" charset="2"/>
              <a:buChar char="n"/>
            </a:pPr>
            <a:r>
              <a:rPr lang="en-US"/>
              <a:t>   </a:t>
            </a:r>
            <a:r>
              <a:rPr lang="en-US">
                <a:solidFill>
                  <a:schemeClr val="hlink"/>
                </a:solidFill>
              </a:rPr>
              <a:t>Future Directions</a:t>
            </a:r>
          </a:p>
          <a:p>
            <a:pPr lvl="1">
              <a:spcBef>
                <a:spcPct val="20000"/>
              </a:spcBef>
              <a:buClr>
                <a:schemeClr val="hlink"/>
              </a:buClr>
              <a:buSzPct val="55000"/>
              <a:buFont typeface="Wingdings" pitchFamily="2" charset="2"/>
              <a:buChar char="n"/>
            </a:pPr>
            <a:r>
              <a:rPr lang="en-US"/>
              <a:t>  Perceptual measures</a:t>
            </a:r>
          </a:p>
          <a:p>
            <a:pPr lvl="1">
              <a:spcBef>
                <a:spcPct val="20000"/>
              </a:spcBef>
              <a:buClr>
                <a:schemeClr val="hlink"/>
              </a:buClr>
              <a:buSzPct val="55000"/>
              <a:buFont typeface="Wingdings" pitchFamily="2" charset="2"/>
              <a:buChar char="n"/>
            </a:pPr>
            <a:r>
              <a:rPr lang="en-US"/>
              <a:t>  More optimal treatment of signal discontinuity.</a:t>
            </a:r>
          </a:p>
          <a:p>
            <a:pPr lvl="1">
              <a:spcBef>
                <a:spcPct val="20000"/>
              </a:spcBef>
              <a:buClr>
                <a:schemeClr val="hlink"/>
              </a:buClr>
              <a:buSzPct val="55000"/>
              <a:buFont typeface="Wingdings" pitchFamily="2" charset="2"/>
              <a:buChar char="n"/>
            </a:pPr>
            <a:r>
              <a:rPr lang="en-US"/>
              <a:t>  Non-asymptotic analysis.</a:t>
            </a:r>
          </a:p>
          <a:p>
            <a:pPr lvl="1">
              <a:spcBef>
                <a:spcPct val="20000"/>
              </a:spcBef>
              <a:buClr>
                <a:schemeClr val="hlink"/>
              </a:buClr>
              <a:buSzPct val="55000"/>
              <a:buFont typeface="Wingdings" pitchFamily="2" charset="2"/>
              <a:buChar char="n"/>
            </a:pPr>
            <a:r>
              <a:rPr lang="en-US"/>
              <a:t>  Optimization of texture samples.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9" name="Picture 59" descr="ecatheadnss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Gray">
          <a:xfrm>
            <a:off x="3581400" y="3962400"/>
            <a:ext cx="2057400" cy="2057400"/>
          </a:xfrm>
          <a:prstGeom prst="rect">
            <a:avLst/>
          </a:prstGeom>
          <a:solidFill>
            <a:schemeClr val="tx1"/>
          </a:solidFill>
          <a:ln w="12700" algn="ctr">
            <a:solidFill>
              <a:schemeClr val="tx1"/>
            </a:solidFill>
            <a:miter lim="800000"/>
            <a:headEnd/>
            <a:tailEnd/>
          </a:ln>
          <a:effectLst>
            <a:outerShdw dist="107763" dir="2700000" algn="ctr" rotWithShape="0">
              <a:schemeClr val="bg2"/>
            </a:outerShdw>
          </a:effectLst>
        </p:spPr>
      </p:pic>
      <p:pic>
        <p:nvPicPr>
          <p:cNvPr id="143427" name="Picture 67" descr="ecatheadnsfl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blackGray">
          <a:xfrm>
            <a:off x="3581400" y="1752600"/>
            <a:ext cx="2057400" cy="2057400"/>
          </a:xfrm>
          <a:prstGeom prst="rect">
            <a:avLst/>
          </a:prstGeom>
          <a:solidFill>
            <a:schemeClr val="tx1"/>
          </a:solidFill>
          <a:ln w="12700" algn="ctr">
            <a:solidFill>
              <a:schemeClr val="tx1"/>
            </a:solidFill>
            <a:miter lim="800000"/>
            <a:headEnd/>
            <a:tailEnd/>
          </a:ln>
          <a:effectLst>
            <a:outerShdw dist="107763" dir="2700000" algn="ctr" rotWithShape="0">
              <a:schemeClr val="bg2"/>
            </a:outerShdw>
          </a:effectLst>
        </p:spPr>
      </p:pic>
      <p:sp>
        <p:nvSpPr>
          <p:cNvPr id="143362" name="Rectangle 2"/>
          <p:cNvSpPr>
            <a:spLocks noGrp="1" noChangeArrowheads="1"/>
          </p:cNvSpPr>
          <p:nvPr>
            <p:ph type="title"/>
          </p:nvPr>
        </p:nvSpPr>
        <p:spPr>
          <a:xfrm>
            <a:off x="1150938" y="304800"/>
            <a:ext cx="7793037" cy="708025"/>
          </a:xfrm>
        </p:spPr>
        <p:txBody>
          <a:bodyPr/>
          <a:lstStyle/>
          <a:p>
            <a:r>
              <a:rPr lang="en-US"/>
              <a:t>Our Goal</a:t>
            </a:r>
          </a:p>
        </p:txBody>
      </p:sp>
      <p:pic>
        <p:nvPicPr>
          <p:cNvPr id="143418" name="Picture 58" descr="ecatheadnssi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Gray">
          <a:xfrm>
            <a:off x="2209800" y="3962400"/>
            <a:ext cx="2057400" cy="2057400"/>
          </a:xfrm>
          <a:prstGeom prst="rect">
            <a:avLst/>
          </a:prstGeom>
          <a:solidFill>
            <a:schemeClr val="tx1"/>
          </a:solidFill>
          <a:ln w="12700" algn="ctr">
            <a:solidFill>
              <a:schemeClr val="tx1"/>
            </a:solidFill>
            <a:miter lim="800000"/>
            <a:headEnd/>
            <a:tailEnd/>
          </a:ln>
          <a:effectLst>
            <a:outerShdw dist="107763" dir="2700000" algn="ctr" rotWithShape="0">
              <a:schemeClr val="bg2"/>
            </a:outerShdw>
          </a:effectLst>
        </p:spPr>
      </p:pic>
      <p:pic>
        <p:nvPicPr>
          <p:cNvPr id="143420" name="Picture 60" descr="ecatheadnssi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blackGray">
          <a:xfrm>
            <a:off x="6629400" y="3962400"/>
            <a:ext cx="2057400" cy="2057400"/>
          </a:xfrm>
          <a:prstGeom prst="rect">
            <a:avLst/>
          </a:prstGeom>
          <a:solidFill>
            <a:schemeClr val="tx1"/>
          </a:solidFill>
          <a:ln w="12700" algn="ctr">
            <a:solidFill>
              <a:schemeClr val="tx1"/>
            </a:solidFill>
            <a:miter lim="800000"/>
            <a:headEnd/>
            <a:tailEnd/>
          </a:ln>
          <a:effectLst>
            <a:outerShdw dist="107763" dir="2700000" algn="ctr" rotWithShape="0">
              <a:schemeClr val="bg2"/>
            </a:outerShdw>
          </a:effectLst>
        </p:spPr>
      </p:pic>
      <p:pic>
        <p:nvPicPr>
          <p:cNvPr id="143424" name="Picture 64" descr="ecatheadnsfl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blackGray">
          <a:xfrm>
            <a:off x="2209800" y="1752600"/>
            <a:ext cx="2057400" cy="2057400"/>
          </a:xfrm>
          <a:prstGeom prst="rect">
            <a:avLst/>
          </a:prstGeom>
          <a:solidFill>
            <a:schemeClr val="tx1"/>
          </a:solidFill>
          <a:ln w="12700" algn="ctr">
            <a:solidFill>
              <a:schemeClr val="tx1"/>
            </a:solidFill>
            <a:miter lim="800000"/>
            <a:headEnd/>
            <a:tailEnd/>
          </a:ln>
          <a:effectLst>
            <a:outerShdw dist="107763" dir="2700000" algn="ctr" rotWithShape="0">
              <a:schemeClr val="bg2"/>
            </a:outerShdw>
          </a:effectLst>
        </p:spPr>
      </p:pic>
      <p:pic>
        <p:nvPicPr>
          <p:cNvPr id="143425" name="Picture 65" descr="ecatheadnsfl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blackGray">
          <a:xfrm>
            <a:off x="6629400" y="1752600"/>
            <a:ext cx="2057400" cy="2057400"/>
          </a:xfrm>
          <a:prstGeom prst="rect">
            <a:avLst/>
          </a:prstGeom>
          <a:solidFill>
            <a:schemeClr val="tx1"/>
          </a:solidFill>
          <a:ln w="12700" algn="ctr">
            <a:solidFill>
              <a:schemeClr val="tx1"/>
            </a:solidFill>
            <a:miter lim="800000"/>
            <a:headEnd/>
            <a:tailEnd/>
          </a:ln>
          <a:effectLst>
            <a:outerShdw dist="107763" dir="2700000" algn="ctr" rotWithShape="0">
              <a:schemeClr val="bg2"/>
            </a:outerShdw>
          </a:effectLst>
        </p:spPr>
      </p:pic>
      <p:pic>
        <p:nvPicPr>
          <p:cNvPr id="143428" name="Picture 68" descr="ecatheadnssi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blackGray">
          <a:xfrm>
            <a:off x="76200" y="2857500"/>
            <a:ext cx="1524000" cy="1524000"/>
          </a:xfrm>
          <a:prstGeom prst="rect">
            <a:avLst/>
          </a:prstGeom>
          <a:solidFill>
            <a:schemeClr val="tx1"/>
          </a:solidFill>
          <a:ln w="12700" algn="ctr">
            <a:solidFill>
              <a:schemeClr val="tx1"/>
            </a:solidFill>
            <a:miter lim="800000"/>
            <a:headEnd/>
            <a:tailEnd/>
          </a:ln>
          <a:effectLst>
            <a:outerShdw dist="107763" dir="2700000" algn="ctr" rotWithShape="0">
              <a:schemeClr val="bg2"/>
            </a:outerShdw>
          </a:effectLst>
        </p:spPr>
      </p:pic>
      <p:sp>
        <p:nvSpPr>
          <p:cNvPr id="143429" name="Oval 69"/>
          <p:cNvSpPr>
            <a:spLocks noChangeArrowheads="1"/>
          </p:cNvSpPr>
          <p:nvPr/>
        </p:nvSpPr>
        <p:spPr bwMode="auto">
          <a:xfrm>
            <a:off x="609600" y="3276600"/>
            <a:ext cx="465138" cy="457200"/>
          </a:xfrm>
          <a:prstGeom prst="ellipse">
            <a:avLst/>
          </a:prstGeom>
          <a:noFill/>
          <a:ln w="381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31" name="Line 71"/>
          <p:cNvSpPr>
            <a:spLocks noChangeShapeType="1"/>
          </p:cNvSpPr>
          <p:nvPr/>
        </p:nvSpPr>
        <p:spPr bwMode="auto">
          <a:xfrm>
            <a:off x="914400" y="3733800"/>
            <a:ext cx="1905000" cy="871538"/>
          </a:xfrm>
          <a:prstGeom prst="line">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3432" name="Line 72"/>
          <p:cNvSpPr>
            <a:spLocks noChangeShapeType="1"/>
          </p:cNvSpPr>
          <p:nvPr/>
        </p:nvSpPr>
        <p:spPr bwMode="auto">
          <a:xfrm flipV="1">
            <a:off x="1074738" y="2667000"/>
            <a:ext cx="2049462" cy="838200"/>
          </a:xfrm>
          <a:prstGeom prst="line">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3433" name="Line 73"/>
          <p:cNvSpPr>
            <a:spLocks noChangeShapeType="1"/>
          </p:cNvSpPr>
          <p:nvPr/>
        </p:nvSpPr>
        <p:spPr bwMode="auto">
          <a:xfrm>
            <a:off x="2209800" y="2857500"/>
            <a:ext cx="609600" cy="163513"/>
          </a:xfrm>
          <a:prstGeom prst="line">
            <a:avLst/>
          </a:prstGeom>
          <a:noFill/>
          <a:ln w="38100">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3434" name="Line 74"/>
          <p:cNvSpPr>
            <a:spLocks noChangeShapeType="1"/>
          </p:cNvSpPr>
          <p:nvPr/>
        </p:nvSpPr>
        <p:spPr bwMode="auto">
          <a:xfrm flipH="1">
            <a:off x="2514600" y="2667000"/>
            <a:ext cx="0" cy="609600"/>
          </a:xfrm>
          <a:prstGeom prst="line">
            <a:avLst/>
          </a:prstGeom>
          <a:noFill/>
          <a:ln w="38100">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3435" name="Text Box 75"/>
          <p:cNvSpPr txBox="1">
            <a:spLocks noChangeArrowheads="1"/>
          </p:cNvSpPr>
          <p:nvPr/>
        </p:nvSpPr>
        <p:spPr bwMode="auto">
          <a:xfrm>
            <a:off x="381000" y="4572000"/>
            <a:ext cx="129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Original </a:t>
            </a:r>
          </a:p>
        </p:txBody>
      </p:sp>
      <p:sp>
        <p:nvSpPr>
          <p:cNvPr id="143436" name="Line 76"/>
          <p:cNvSpPr>
            <a:spLocks noChangeShapeType="1"/>
          </p:cNvSpPr>
          <p:nvPr/>
        </p:nvSpPr>
        <p:spPr bwMode="auto">
          <a:xfrm>
            <a:off x="5257800" y="2438400"/>
            <a:ext cx="1219200" cy="0"/>
          </a:xfrm>
          <a:prstGeom prst="line">
            <a:avLst/>
          </a:prstGeom>
          <a:noFill/>
          <a:ln w="57150">
            <a:solidFill>
              <a:schemeClr val="accent2"/>
            </a:solidFill>
            <a:miter lim="800000"/>
            <a:headEnd/>
            <a:tailEnd type="triangle" w="med" len="me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lstStyle/>
          <a:p>
            <a:endParaRPr lang="en-US"/>
          </a:p>
        </p:txBody>
      </p:sp>
      <p:sp>
        <p:nvSpPr>
          <p:cNvPr id="143437" name="Line 77"/>
          <p:cNvSpPr>
            <a:spLocks noChangeShapeType="1"/>
          </p:cNvSpPr>
          <p:nvPr/>
        </p:nvSpPr>
        <p:spPr bwMode="auto">
          <a:xfrm>
            <a:off x="5257800" y="4953000"/>
            <a:ext cx="1219200" cy="0"/>
          </a:xfrm>
          <a:prstGeom prst="line">
            <a:avLst/>
          </a:prstGeom>
          <a:noFill/>
          <a:ln w="57150">
            <a:solidFill>
              <a:schemeClr val="accent2"/>
            </a:solidFill>
            <a:miter lim="800000"/>
            <a:headEnd/>
            <a:tailEnd type="triangle" w="med" len="me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lstStyle/>
          <a:p>
            <a:endParaRPr lang="en-US"/>
          </a:p>
        </p:txBody>
      </p:sp>
      <p:sp>
        <p:nvSpPr>
          <p:cNvPr id="143438" name="Text Box 78"/>
          <p:cNvSpPr txBox="1">
            <a:spLocks noChangeArrowheads="1"/>
          </p:cNvSpPr>
          <p:nvPr/>
        </p:nvSpPr>
        <p:spPr bwMode="auto">
          <a:xfrm>
            <a:off x="6629400" y="1133475"/>
            <a:ext cx="1752600" cy="366713"/>
          </a:xfrm>
          <a:prstGeom prst="rect">
            <a:avLst/>
          </a:prstGeom>
          <a:solidFill>
            <a:schemeClr val="tx2"/>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sz="1800">
                <a:solidFill>
                  <a:srgbClr val="FFFF00"/>
                </a:solidFill>
                <a:effectLst>
                  <a:outerShdw blurRad="38100" dist="38100" dir="2700000" algn="tl">
                    <a:srgbClr val="000000"/>
                  </a:outerShdw>
                </a:effectLst>
              </a:rPr>
              <a:t>Reconstructed</a:t>
            </a:r>
          </a:p>
        </p:txBody>
      </p:sp>
      <p:sp>
        <p:nvSpPr>
          <p:cNvPr id="143439" name="Text Box 79"/>
          <p:cNvSpPr txBox="1">
            <a:spLocks noChangeArrowheads="1"/>
          </p:cNvSpPr>
          <p:nvPr/>
        </p:nvSpPr>
        <p:spPr bwMode="auto">
          <a:xfrm>
            <a:off x="152400" y="2362200"/>
            <a:ext cx="1219200" cy="366713"/>
          </a:xfrm>
          <a:prstGeom prst="rect">
            <a:avLst/>
          </a:prstGeom>
          <a:solidFill>
            <a:schemeClr val="tx2"/>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sz="1800">
                <a:solidFill>
                  <a:srgbClr val="FFFF00"/>
                </a:solidFill>
                <a:effectLst>
                  <a:outerShdw blurRad="38100" dist="38100" dir="2700000" algn="tl">
                    <a:srgbClr val="000000"/>
                  </a:outerShdw>
                </a:effectLst>
              </a:rPr>
              <a:t>Original</a:t>
            </a:r>
          </a:p>
        </p:txBody>
      </p:sp>
      <p:sp>
        <p:nvSpPr>
          <p:cNvPr id="143440" name="Text Box 80"/>
          <p:cNvSpPr txBox="1">
            <a:spLocks noChangeArrowheads="1"/>
          </p:cNvSpPr>
          <p:nvPr/>
        </p:nvSpPr>
        <p:spPr bwMode="auto">
          <a:xfrm>
            <a:off x="2895600" y="1371600"/>
            <a:ext cx="1905000" cy="366713"/>
          </a:xfrm>
          <a:prstGeom prst="rect">
            <a:avLst/>
          </a:prstGeom>
          <a:solidFill>
            <a:schemeClr val="tx2"/>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sz="1800">
                <a:solidFill>
                  <a:srgbClr val="FFFF00"/>
                </a:solidFill>
                <a:effectLst>
                  <a:outerShdw blurRad="38100" dist="38100" dir="2700000" algn="tl">
                    <a:srgbClr val="000000"/>
                  </a:outerShdw>
                </a:effectLst>
              </a:rPr>
              <a:t>Parameterization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3" name="Rectangle 23"/>
          <p:cNvSpPr>
            <a:spLocks noGrp="1" noChangeArrowheads="1"/>
          </p:cNvSpPr>
          <p:nvPr>
            <p:ph type="title"/>
          </p:nvPr>
        </p:nvSpPr>
        <p:spPr>
          <a:xfrm>
            <a:off x="1150938" y="304800"/>
            <a:ext cx="7459662" cy="708025"/>
          </a:xfrm>
          <a:noFill/>
          <a:ln/>
        </p:spPr>
        <p:txBody>
          <a:bodyPr/>
          <a:lstStyle/>
          <a:p>
            <a:r>
              <a:rPr lang="en-US"/>
              <a:t>Related Work</a:t>
            </a:r>
          </a:p>
        </p:txBody>
      </p:sp>
      <p:sp>
        <p:nvSpPr>
          <p:cNvPr id="153624" name="Rectangle 24"/>
          <p:cNvSpPr>
            <a:spLocks noGrp="1" noChangeArrowheads="1"/>
          </p:cNvSpPr>
          <p:nvPr>
            <p:ph type="body" idx="1"/>
          </p:nvPr>
        </p:nvSpPr>
        <p:spPr>
          <a:xfrm>
            <a:off x="381000" y="1752600"/>
            <a:ext cx="8534400" cy="1981200"/>
          </a:xfrm>
          <a:noFill/>
          <a:ln/>
        </p:spPr>
        <p:txBody>
          <a:bodyPr/>
          <a:lstStyle/>
          <a:p>
            <a:r>
              <a:rPr lang="en-US">
                <a:solidFill>
                  <a:schemeClr val="hlink"/>
                </a:solidFill>
              </a:rPr>
              <a:t>Pinkall and Polthier. 1993. </a:t>
            </a:r>
            <a:r>
              <a:rPr lang="en-US" i="1">
                <a:solidFill>
                  <a:schemeClr val="bg2"/>
                </a:solidFill>
              </a:rPr>
              <a:t>Computing Discrete Minimal Surfaces</a:t>
            </a:r>
            <a:r>
              <a:rPr lang="en-US" i="1">
                <a:solidFill>
                  <a:schemeClr val="bg2"/>
                </a:solidFill>
                <a:latin typeface="Times New Roman"/>
              </a:rPr>
              <a:t>…</a:t>
            </a:r>
            <a:endParaRPr lang="en-US" sz="2400" i="1">
              <a:solidFill>
                <a:schemeClr val="bg2"/>
              </a:solidFill>
            </a:endParaRPr>
          </a:p>
          <a:p>
            <a:r>
              <a:rPr lang="en-US">
                <a:solidFill>
                  <a:schemeClr val="hlink"/>
                </a:solidFill>
              </a:rPr>
              <a:t>Eck et al. 1995. </a:t>
            </a:r>
            <a:r>
              <a:rPr lang="en-US" i="1">
                <a:solidFill>
                  <a:schemeClr val="bg2"/>
                </a:solidFill>
              </a:rPr>
              <a:t>Multiresolution Analysis of Arbitrary Meshes.</a:t>
            </a:r>
            <a:endParaRPr lang="en-US" sz="2400" i="1">
              <a:solidFill>
                <a:schemeClr val="bg2"/>
              </a:solidFill>
            </a:endParaRPr>
          </a:p>
          <a:p>
            <a:r>
              <a:rPr lang="en-US">
                <a:solidFill>
                  <a:schemeClr val="hlink"/>
                </a:solidFill>
              </a:rPr>
              <a:t>Hormann and Greiner. 2000. </a:t>
            </a:r>
            <a:r>
              <a:rPr lang="en-US" i="1">
                <a:solidFill>
                  <a:schemeClr val="bg2"/>
                </a:solidFill>
              </a:rPr>
              <a:t>MIPS </a:t>
            </a:r>
            <a:r>
              <a:rPr lang="en-US" i="1">
                <a:solidFill>
                  <a:schemeClr val="bg2"/>
                </a:solidFill>
                <a:latin typeface="Times New Roman"/>
              </a:rPr>
              <a:t>–</a:t>
            </a:r>
            <a:r>
              <a:rPr lang="en-US" i="1">
                <a:solidFill>
                  <a:schemeClr val="bg2"/>
                </a:solidFill>
              </a:rPr>
              <a:t> global parameterization method.</a:t>
            </a:r>
          </a:p>
          <a:p>
            <a:r>
              <a:rPr lang="en-US">
                <a:solidFill>
                  <a:schemeClr val="hlink"/>
                </a:solidFill>
              </a:rPr>
              <a:t>Levy et al. 2002.  </a:t>
            </a:r>
            <a:r>
              <a:rPr lang="en-US" i="1">
                <a:solidFill>
                  <a:schemeClr val="bg2"/>
                </a:solidFill>
              </a:rPr>
              <a:t>Least Squares Conformal Maps.</a:t>
            </a:r>
          </a:p>
          <a:p>
            <a:r>
              <a:rPr lang="en-US">
                <a:solidFill>
                  <a:schemeClr val="hlink"/>
                </a:solidFill>
              </a:rPr>
              <a:t>Desbrun et al. 2002. </a:t>
            </a:r>
            <a:r>
              <a:rPr lang="en-US" i="1">
                <a:solidFill>
                  <a:schemeClr val="bg2"/>
                </a:solidFill>
              </a:rPr>
              <a:t>Intrinsic Parameterizations of Surface Meshes.</a:t>
            </a:r>
            <a:endParaRPr lang="en-US" sz="2400" i="1"/>
          </a:p>
        </p:txBody>
      </p:sp>
      <p:sp>
        <p:nvSpPr>
          <p:cNvPr id="153625" name="Text Box 25"/>
          <p:cNvSpPr txBox="1">
            <a:spLocks noChangeArrowheads="1"/>
          </p:cNvSpPr>
          <p:nvPr/>
        </p:nvSpPr>
        <p:spPr bwMode="auto">
          <a:xfrm>
            <a:off x="304800" y="1447800"/>
            <a:ext cx="5715000" cy="39687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53627" name="Rectangle 27"/>
          <p:cNvSpPr>
            <a:spLocks noChangeArrowheads="1"/>
          </p:cNvSpPr>
          <p:nvPr/>
        </p:nvSpPr>
        <p:spPr bwMode="auto">
          <a:xfrm>
            <a:off x="381000" y="4343400"/>
            <a:ext cx="8534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folHlink"/>
              </a:buClr>
              <a:buSzPct val="60000"/>
              <a:buFont typeface="Wingdings" pitchFamily="2" charset="2"/>
              <a:buChar char="n"/>
            </a:pPr>
            <a:r>
              <a:rPr lang="en-US">
                <a:solidFill>
                  <a:schemeClr val="hlink"/>
                </a:solidFill>
              </a:rPr>
              <a:t>Sloan et al. 1998. </a:t>
            </a:r>
            <a:r>
              <a:rPr lang="en-US" i="1"/>
              <a:t>Importance Driven Texture Coordinate Optimization. </a:t>
            </a:r>
          </a:p>
          <a:p>
            <a:pPr marL="342900" indent="-342900">
              <a:spcBef>
                <a:spcPct val="20000"/>
              </a:spcBef>
              <a:buClr>
                <a:schemeClr val="folHlink"/>
              </a:buClr>
              <a:buSzPct val="60000"/>
              <a:buFont typeface="Wingdings" pitchFamily="2" charset="2"/>
              <a:buChar char="n"/>
            </a:pPr>
            <a:r>
              <a:rPr lang="en-US">
                <a:solidFill>
                  <a:schemeClr val="hlink"/>
                </a:solidFill>
              </a:rPr>
              <a:t>Hunter &amp; Cohen. 2000.  </a:t>
            </a:r>
            <a:r>
              <a:rPr lang="en-US" i="1"/>
              <a:t>Uniform Frequency Images</a:t>
            </a:r>
            <a:r>
              <a:rPr lang="en-US"/>
              <a:t>. </a:t>
            </a:r>
            <a:endParaRPr lang="en-US" i="1"/>
          </a:p>
          <a:p>
            <a:pPr marL="342900" indent="-342900">
              <a:spcBef>
                <a:spcPct val="20000"/>
              </a:spcBef>
              <a:buClr>
                <a:schemeClr val="folHlink"/>
              </a:buClr>
              <a:buSzPct val="60000"/>
              <a:buFont typeface="Wingdings" pitchFamily="2" charset="2"/>
              <a:buChar char="n"/>
            </a:pPr>
            <a:r>
              <a:rPr lang="en-US">
                <a:solidFill>
                  <a:schemeClr val="hlink"/>
                </a:solidFill>
              </a:rPr>
              <a:t>Balmelli et al. 2002.  </a:t>
            </a:r>
            <a:r>
              <a:rPr lang="en-US" i="1"/>
              <a:t>Space Optimized Texture Maps</a:t>
            </a:r>
            <a:r>
              <a:rPr lang="en-US"/>
              <a:t>. </a:t>
            </a:r>
          </a:p>
          <a:p>
            <a:pPr marL="342900" indent="-342900">
              <a:spcBef>
                <a:spcPct val="20000"/>
              </a:spcBef>
              <a:buClr>
                <a:schemeClr val="folHlink"/>
              </a:buClr>
              <a:buSzPct val="60000"/>
              <a:buFont typeface="Wingdings" pitchFamily="2" charset="2"/>
              <a:buChar char="n"/>
            </a:pPr>
            <a:r>
              <a:rPr lang="en-US">
                <a:solidFill>
                  <a:schemeClr val="hlink"/>
                </a:solidFill>
              </a:rPr>
              <a:t>Sander et al. 2002.</a:t>
            </a:r>
            <a:r>
              <a:rPr lang="en-US" i="1"/>
              <a:t>  Signal-Specialized Parameterization</a:t>
            </a:r>
            <a:r>
              <a:rPr lang="en-US"/>
              <a:t>. </a:t>
            </a:r>
          </a:p>
        </p:txBody>
      </p:sp>
      <p:sp>
        <p:nvSpPr>
          <p:cNvPr id="153628" name="Text Box 28"/>
          <p:cNvSpPr txBox="1">
            <a:spLocks noChangeArrowheads="1"/>
          </p:cNvSpPr>
          <p:nvPr/>
        </p:nvSpPr>
        <p:spPr bwMode="auto">
          <a:xfrm>
            <a:off x="381000" y="3962400"/>
            <a:ext cx="4267200" cy="396875"/>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rgbClr val="FFFF00"/>
                </a:solidFill>
              </a:rPr>
              <a:t>Signal Specialized Parameterization</a:t>
            </a:r>
          </a:p>
        </p:txBody>
      </p:sp>
      <p:sp>
        <p:nvSpPr>
          <p:cNvPr id="153629" name="Text Box 29"/>
          <p:cNvSpPr txBox="1">
            <a:spLocks noChangeArrowheads="1"/>
          </p:cNvSpPr>
          <p:nvPr/>
        </p:nvSpPr>
        <p:spPr bwMode="auto">
          <a:xfrm>
            <a:off x="304800" y="1371600"/>
            <a:ext cx="4343400" cy="396875"/>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rgbClr val="FFFF00"/>
                </a:solidFill>
              </a:rPr>
              <a:t>Signal Independent Parameterization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1219200" y="304800"/>
            <a:ext cx="7467600" cy="708025"/>
          </a:xfrm>
        </p:spPr>
        <p:txBody>
          <a:bodyPr/>
          <a:lstStyle/>
          <a:p>
            <a:r>
              <a:rPr lang="en-US"/>
              <a:t>Our Contribution</a:t>
            </a:r>
          </a:p>
        </p:txBody>
      </p:sp>
      <p:sp>
        <p:nvSpPr>
          <p:cNvPr id="254979" name="Rectangle 3"/>
          <p:cNvSpPr>
            <a:spLocks noGrp="1" noChangeArrowheads="1"/>
          </p:cNvSpPr>
          <p:nvPr>
            <p:ph type="body" idx="1"/>
          </p:nvPr>
        </p:nvSpPr>
        <p:spPr>
          <a:xfrm>
            <a:off x="457200" y="1371600"/>
            <a:ext cx="8229600" cy="1371600"/>
          </a:xfrm>
        </p:spPr>
        <p:txBody>
          <a:bodyPr/>
          <a:lstStyle/>
          <a:p>
            <a:r>
              <a:rPr lang="en-US"/>
              <a:t>Sander et al. 2002</a:t>
            </a:r>
          </a:p>
          <a:p>
            <a:pPr lvl="1"/>
            <a:r>
              <a:rPr lang="en-US" sz="2000"/>
              <a:t>Metric derived using piecewise </a:t>
            </a:r>
            <a:r>
              <a:rPr lang="en-US" sz="2000">
                <a:solidFill>
                  <a:schemeClr val="hlink"/>
                </a:solidFill>
              </a:rPr>
              <a:t>constant</a:t>
            </a:r>
            <a:r>
              <a:rPr lang="en-US" sz="2000"/>
              <a:t> reconstruction assumption</a:t>
            </a:r>
          </a:p>
          <a:p>
            <a:pPr>
              <a:buFont typeface="Wingdings" pitchFamily="2" charset="2"/>
              <a:buNone/>
            </a:pPr>
            <a:endParaRPr lang="en-US"/>
          </a:p>
          <a:p>
            <a:pPr lvl="4"/>
            <a:endParaRPr lang="en-US" sz="2000"/>
          </a:p>
        </p:txBody>
      </p:sp>
      <p:sp>
        <p:nvSpPr>
          <p:cNvPr id="254980" name="Rectangle 4"/>
          <p:cNvSpPr>
            <a:spLocks noChangeArrowheads="1"/>
          </p:cNvSpPr>
          <p:nvPr/>
        </p:nvSpPr>
        <p:spPr bwMode="auto">
          <a:xfrm>
            <a:off x="457200" y="2895600"/>
            <a:ext cx="84582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folHlink"/>
              </a:buClr>
              <a:buSzPct val="60000"/>
              <a:buFont typeface="Wingdings" pitchFamily="2" charset="2"/>
              <a:buChar char="n"/>
            </a:pPr>
            <a:r>
              <a:rPr lang="en-US"/>
              <a:t>New metric for signal specialized parameterization</a:t>
            </a:r>
          </a:p>
          <a:p>
            <a:pPr marL="742950" lvl="1" indent="-285750">
              <a:lnSpc>
                <a:spcPct val="90000"/>
              </a:lnSpc>
              <a:spcBef>
                <a:spcPct val="20000"/>
              </a:spcBef>
              <a:buClr>
                <a:schemeClr val="hlink"/>
              </a:buClr>
              <a:buSzPct val="55000"/>
              <a:buFont typeface="Wingdings" pitchFamily="2" charset="2"/>
              <a:buChar char="n"/>
            </a:pPr>
            <a:r>
              <a:rPr lang="en-US"/>
              <a:t>Assumes piecewise </a:t>
            </a:r>
            <a:r>
              <a:rPr lang="en-US">
                <a:solidFill>
                  <a:schemeClr val="hlink"/>
                </a:solidFill>
              </a:rPr>
              <a:t>linear</a:t>
            </a:r>
            <a:r>
              <a:rPr lang="en-US"/>
              <a:t> reconstruction (more realistic).</a:t>
            </a:r>
          </a:p>
          <a:p>
            <a:pPr marL="742950" lvl="1" indent="-285750">
              <a:lnSpc>
                <a:spcPct val="90000"/>
              </a:lnSpc>
              <a:spcBef>
                <a:spcPct val="20000"/>
              </a:spcBef>
              <a:buClr>
                <a:schemeClr val="hlink"/>
              </a:buClr>
              <a:buSzPct val="55000"/>
              <a:buFont typeface="Wingdings" pitchFamily="2" charset="2"/>
              <a:buChar char="n"/>
            </a:pPr>
            <a:r>
              <a:rPr lang="en-US"/>
              <a:t>We empirically evaluate and compare our metric</a:t>
            </a:r>
            <a:r>
              <a:rPr lang="en-US">
                <a:latin typeface="Times New Roman"/>
              </a:rPr>
              <a:t>’</a:t>
            </a:r>
            <a:r>
              <a:rPr lang="en-US"/>
              <a:t>s results with Sander et al.</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150938" y="304800"/>
            <a:ext cx="7793037" cy="708025"/>
          </a:xfrm>
        </p:spPr>
        <p:txBody>
          <a:bodyPr/>
          <a:lstStyle/>
          <a:p>
            <a:r>
              <a:rPr lang="en-US"/>
              <a:t>Signal-Specialized Parameterization</a:t>
            </a:r>
          </a:p>
        </p:txBody>
      </p:sp>
      <p:grpSp>
        <p:nvGrpSpPr>
          <p:cNvPr id="47135" name="Group 31"/>
          <p:cNvGrpSpPr>
            <a:grpSpLocks/>
          </p:cNvGrpSpPr>
          <p:nvPr/>
        </p:nvGrpSpPr>
        <p:grpSpPr bwMode="auto">
          <a:xfrm>
            <a:off x="4003675" y="1817688"/>
            <a:ext cx="1752600" cy="1752600"/>
            <a:chOff x="3264" y="2016"/>
            <a:chExt cx="864" cy="864"/>
          </a:xfrm>
        </p:grpSpPr>
        <p:pic>
          <p:nvPicPr>
            <p:cNvPr id="47136" name="Picture 32" descr="ecathead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Gray">
            <a:xfrm>
              <a:off x="3312" y="2064"/>
              <a:ext cx="768" cy="768"/>
            </a:xfrm>
            <a:prstGeom prst="rect">
              <a:avLst/>
            </a:prstGeom>
            <a:solidFill>
              <a:schemeClr val="tx1"/>
            </a:solidFill>
            <a:ln w="12700" algn="ctr">
              <a:solidFill>
                <a:schemeClr val="tx1"/>
              </a:solidFill>
              <a:miter lim="800000"/>
              <a:headEnd/>
              <a:tailEnd/>
            </a:ln>
            <a:effectLst>
              <a:outerShdw dist="107763" dir="2700000" algn="ctr" rotWithShape="0">
                <a:schemeClr val="bg2"/>
              </a:outerShdw>
            </a:effectLst>
          </p:spPr>
        </p:pic>
        <p:sp>
          <p:nvSpPr>
            <p:cNvPr id="47137" name="Rectangle 33"/>
            <p:cNvSpPr>
              <a:spLocks noChangeArrowheads="1"/>
            </p:cNvSpPr>
            <p:nvPr/>
          </p:nvSpPr>
          <p:spPr bwMode="blackGray">
            <a:xfrm>
              <a:off x="3264" y="2016"/>
              <a:ext cx="864" cy="864"/>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grpSp>
        <p:nvGrpSpPr>
          <p:cNvPr id="47138" name="Group 34"/>
          <p:cNvGrpSpPr>
            <a:grpSpLocks/>
          </p:cNvGrpSpPr>
          <p:nvPr/>
        </p:nvGrpSpPr>
        <p:grpSpPr bwMode="auto">
          <a:xfrm>
            <a:off x="2403475" y="3798888"/>
            <a:ext cx="1752600" cy="1752600"/>
            <a:chOff x="2256" y="3264"/>
            <a:chExt cx="864" cy="864"/>
          </a:xfrm>
        </p:grpSpPr>
        <p:sp>
          <p:nvSpPr>
            <p:cNvPr id="47139" name="Rectangle 35"/>
            <p:cNvSpPr>
              <a:spLocks noChangeArrowheads="1"/>
            </p:cNvSpPr>
            <p:nvPr/>
          </p:nvSpPr>
          <p:spPr bwMode="blackGray">
            <a:xfrm>
              <a:off x="2256" y="3264"/>
              <a:ext cx="864" cy="864"/>
            </a:xfrm>
            <a:prstGeom prst="rect">
              <a:avLst/>
            </a:prstGeom>
            <a:noFill/>
            <a:ln w="19050" algn="ctr">
              <a:solidFill>
                <a:schemeClr val="tx1"/>
              </a:solidFill>
              <a:miter lim="800000"/>
              <a:headEnd/>
              <a:tailEnd/>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anchor="ctr">
              <a:spAutoFit/>
            </a:bodyPr>
            <a:lstStyle/>
            <a:p>
              <a:endParaRPr lang="en-US"/>
            </a:p>
          </p:txBody>
        </p:sp>
        <p:pic>
          <p:nvPicPr>
            <p:cNvPr id="47140" name="Picture 36" descr="mxcmap"/>
            <p:cNvPicPr>
              <a:picLocks noChangeAspect="1" noChangeArrowheads="1"/>
            </p:cNvPicPr>
            <p:nvPr/>
          </p:nvPicPr>
          <p:blipFill>
            <a:blip r:embed="rId4">
              <a:extLst>
                <a:ext uri="{28A0092B-C50C-407E-A947-70E740481C1C}">
                  <a14:useLocalDpi xmlns:a14="http://schemas.microsoft.com/office/drawing/2010/main" val="0"/>
                </a:ext>
              </a:extLst>
            </a:blip>
            <a:srcRect l="7605" t="12270" r="15633" b="22169"/>
            <a:stretch>
              <a:fillRect/>
            </a:stretch>
          </p:blipFill>
          <p:spPr bwMode="auto">
            <a:xfrm>
              <a:off x="2292" y="3293"/>
              <a:ext cx="792" cy="806"/>
            </a:xfrm>
            <a:prstGeom prst="rect">
              <a:avLst/>
            </a:prstGeom>
            <a:noFill/>
            <a:effectLst>
              <a:outerShdw dist="107763" dir="2700000" algn="ctr" rotWithShape="0">
                <a:schemeClr val="tx1"/>
              </a:outerShdw>
            </a:effectLst>
            <a:extLst>
              <a:ext uri="{909E8E84-426E-40DD-AFC4-6F175D3DCCD1}">
                <a14:hiddenFill xmlns:a14="http://schemas.microsoft.com/office/drawing/2010/main">
                  <a:solidFill>
                    <a:srgbClr val="FFFFFF"/>
                  </a:solidFill>
                </a14:hiddenFill>
              </a:ext>
            </a:extLst>
          </p:spPr>
        </p:pic>
      </p:grpSp>
      <p:sp>
        <p:nvSpPr>
          <p:cNvPr id="47142" name="Freeform 38"/>
          <p:cNvSpPr>
            <a:spLocks/>
          </p:cNvSpPr>
          <p:nvPr/>
        </p:nvSpPr>
        <p:spPr bwMode="blackGray">
          <a:xfrm>
            <a:off x="4470400" y="2649538"/>
            <a:ext cx="204788" cy="280987"/>
          </a:xfrm>
          <a:custGeom>
            <a:avLst/>
            <a:gdLst>
              <a:gd name="T0" fmla="*/ 0 w 129"/>
              <a:gd name="T1" fmla="*/ 79 h 177"/>
              <a:gd name="T2" fmla="*/ 129 w 129"/>
              <a:gd name="T3" fmla="*/ 177 h 177"/>
              <a:gd name="T4" fmla="*/ 44 w 129"/>
              <a:gd name="T5" fmla="*/ 0 h 177"/>
              <a:gd name="T6" fmla="*/ 0 w 129"/>
              <a:gd name="T7" fmla="*/ 79 h 177"/>
            </a:gdLst>
            <a:ahLst/>
            <a:cxnLst>
              <a:cxn ang="0">
                <a:pos x="T0" y="T1"/>
              </a:cxn>
              <a:cxn ang="0">
                <a:pos x="T2" y="T3"/>
              </a:cxn>
              <a:cxn ang="0">
                <a:pos x="T4" y="T5"/>
              </a:cxn>
              <a:cxn ang="0">
                <a:pos x="T6" y="T7"/>
              </a:cxn>
            </a:cxnLst>
            <a:rect l="0" t="0" r="r" b="b"/>
            <a:pathLst>
              <a:path w="129" h="177">
                <a:moveTo>
                  <a:pt x="0" y="79"/>
                </a:moveTo>
                <a:lnTo>
                  <a:pt x="129" y="177"/>
                </a:lnTo>
                <a:lnTo>
                  <a:pt x="44" y="0"/>
                </a:lnTo>
                <a:lnTo>
                  <a:pt x="0" y="79"/>
                </a:lnTo>
                <a:close/>
              </a:path>
            </a:pathLst>
          </a:custGeom>
          <a:solidFill>
            <a:schemeClr val="hlink"/>
          </a:solidFill>
          <a:ln w="1905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grpSp>
        <p:nvGrpSpPr>
          <p:cNvPr id="47223" name="Group 119"/>
          <p:cNvGrpSpPr>
            <a:grpSpLocks/>
          </p:cNvGrpSpPr>
          <p:nvPr/>
        </p:nvGrpSpPr>
        <p:grpSpPr bwMode="auto">
          <a:xfrm>
            <a:off x="2860675" y="2286000"/>
            <a:ext cx="914400" cy="457200"/>
            <a:chOff x="1632" y="1392"/>
            <a:chExt cx="576" cy="288"/>
          </a:xfrm>
        </p:grpSpPr>
        <p:sp>
          <p:nvSpPr>
            <p:cNvPr id="47143" name="Line 39"/>
            <p:cNvSpPr>
              <a:spLocks noChangeShapeType="1"/>
            </p:cNvSpPr>
            <p:nvPr/>
          </p:nvSpPr>
          <p:spPr bwMode="blackGray">
            <a:xfrm>
              <a:off x="1632" y="1673"/>
              <a:ext cx="576"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47145" name="Text Box 41"/>
            <p:cNvSpPr txBox="1">
              <a:spLocks noChangeArrowheads="1"/>
            </p:cNvSpPr>
            <p:nvPr/>
          </p:nvSpPr>
          <p:spPr bwMode="blackGray">
            <a:xfrm>
              <a:off x="1799" y="1392"/>
              <a:ext cx="1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gn="ctr" eaLnBrk="0" hangingPunct="0"/>
              <a:r>
                <a:rPr lang="en-US" sz="2400" i="1">
                  <a:effectLst>
                    <a:outerShdw blurRad="38100" dist="38100" dir="2700000" algn="tl">
                      <a:srgbClr val="C0C0C0"/>
                    </a:outerShdw>
                  </a:effectLst>
                  <a:latin typeface="Palatino Linotype" pitchFamily="18" charset="0"/>
                </a:rPr>
                <a:t>f</a:t>
              </a:r>
            </a:p>
          </p:txBody>
        </p:sp>
      </p:grpSp>
      <p:grpSp>
        <p:nvGrpSpPr>
          <p:cNvPr id="47227" name="Group 123"/>
          <p:cNvGrpSpPr>
            <a:grpSpLocks/>
          </p:cNvGrpSpPr>
          <p:nvPr/>
        </p:nvGrpSpPr>
        <p:grpSpPr bwMode="auto">
          <a:xfrm>
            <a:off x="304800" y="3875088"/>
            <a:ext cx="1793875" cy="762000"/>
            <a:chOff x="22" y="2393"/>
            <a:chExt cx="1130" cy="480"/>
          </a:xfrm>
        </p:grpSpPr>
        <p:sp>
          <p:nvSpPr>
            <p:cNvPr id="47144" name="Line 40"/>
            <p:cNvSpPr>
              <a:spLocks noChangeShapeType="1"/>
            </p:cNvSpPr>
            <p:nvPr/>
          </p:nvSpPr>
          <p:spPr bwMode="blackGray">
            <a:xfrm>
              <a:off x="816" y="2393"/>
              <a:ext cx="336" cy="48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47146" name="Text Box 42"/>
            <p:cNvSpPr txBox="1">
              <a:spLocks noChangeArrowheads="1"/>
            </p:cNvSpPr>
            <p:nvPr/>
          </p:nvSpPr>
          <p:spPr bwMode="blackGray">
            <a:xfrm>
              <a:off x="22" y="2544"/>
              <a:ext cx="94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algn="ctr" eaLnBrk="0" hangingPunct="0"/>
              <a:r>
                <a:rPr lang="en-US" sz="2400" i="1">
                  <a:effectLst>
                    <a:outerShdw blurRad="38100" dist="38100" dir="2700000" algn="tl">
                      <a:srgbClr val="C0C0C0"/>
                    </a:outerShdw>
                  </a:effectLst>
                  <a:latin typeface="Palatino Linotype" pitchFamily="18" charset="0"/>
                </a:rPr>
                <a:t>h = g . f</a:t>
              </a:r>
            </a:p>
          </p:txBody>
        </p:sp>
      </p:grpSp>
      <p:sp>
        <p:nvSpPr>
          <p:cNvPr id="47147" name="Text Box 43"/>
          <p:cNvSpPr txBox="1">
            <a:spLocks noChangeArrowheads="1"/>
          </p:cNvSpPr>
          <p:nvPr/>
        </p:nvSpPr>
        <p:spPr bwMode="blackGray">
          <a:xfrm>
            <a:off x="4724400" y="41148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gn="ctr" eaLnBrk="0" hangingPunct="0"/>
            <a:r>
              <a:rPr lang="en-US" sz="2400" i="1">
                <a:effectLst>
                  <a:outerShdw blurRad="38100" dist="38100" dir="2700000" algn="tl">
                    <a:srgbClr val="C0C0C0"/>
                  </a:outerShdw>
                </a:effectLst>
                <a:latin typeface="Palatino Linotype" pitchFamily="18" charset="0"/>
              </a:rPr>
              <a:t>g</a:t>
            </a:r>
          </a:p>
        </p:txBody>
      </p:sp>
      <p:sp>
        <p:nvSpPr>
          <p:cNvPr id="47148" name="Line 44"/>
          <p:cNvSpPr>
            <a:spLocks noChangeShapeType="1"/>
          </p:cNvSpPr>
          <p:nvPr/>
        </p:nvSpPr>
        <p:spPr bwMode="blackGray">
          <a:xfrm flipH="1">
            <a:off x="4460875" y="3875088"/>
            <a:ext cx="533400" cy="762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47150" name="Text Box 46"/>
          <p:cNvSpPr txBox="1">
            <a:spLocks noChangeArrowheads="1"/>
          </p:cNvSpPr>
          <p:nvPr/>
        </p:nvSpPr>
        <p:spPr bwMode="auto">
          <a:xfrm>
            <a:off x="4327525" y="1447800"/>
            <a:ext cx="1152525" cy="457200"/>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400">
                <a:solidFill>
                  <a:srgbClr val="FFFF00"/>
                </a:solidFill>
                <a:effectLst>
                  <a:outerShdw blurRad="38100" dist="38100" dir="2700000" algn="tl">
                    <a:srgbClr val="000000"/>
                  </a:outerShdw>
                </a:effectLst>
                <a:latin typeface="Palatino Linotype" pitchFamily="18" charset="0"/>
              </a:rPr>
              <a:t>surface</a:t>
            </a:r>
          </a:p>
        </p:txBody>
      </p:sp>
      <p:sp>
        <p:nvSpPr>
          <p:cNvPr id="47151" name="Text Box 47"/>
          <p:cNvSpPr txBox="1">
            <a:spLocks noChangeArrowheads="1"/>
          </p:cNvSpPr>
          <p:nvPr/>
        </p:nvSpPr>
        <p:spPr bwMode="auto">
          <a:xfrm>
            <a:off x="2373313" y="5486400"/>
            <a:ext cx="1865312" cy="457200"/>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400">
                <a:solidFill>
                  <a:srgbClr val="FFFF00"/>
                </a:solidFill>
                <a:effectLst>
                  <a:outerShdw blurRad="38100" dist="38100" dir="2700000" algn="tl">
                    <a:srgbClr val="000000"/>
                  </a:outerShdw>
                </a:effectLst>
                <a:latin typeface="Palatino Linotype" pitchFamily="18" charset="0"/>
              </a:rPr>
              <a:t>Signal range</a:t>
            </a:r>
          </a:p>
        </p:txBody>
      </p:sp>
      <p:sp>
        <p:nvSpPr>
          <p:cNvPr id="47152" name="Freeform 48"/>
          <p:cNvSpPr>
            <a:spLocks/>
          </p:cNvSpPr>
          <p:nvPr/>
        </p:nvSpPr>
        <p:spPr bwMode="blackGray">
          <a:xfrm>
            <a:off x="2832100" y="4484688"/>
            <a:ext cx="638175" cy="819150"/>
          </a:xfrm>
          <a:custGeom>
            <a:avLst/>
            <a:gdLst>
              <a:gd name="T0" fmla="*/ 3 w 391"/>
              <a:gd name="T1" fmla="*/ 0 h 463"/>
              <a:gd name="T2" fmla="*/ 42 w 391"/>
              <a:gd name="T3" fmla="*/ 167 h 463"/>
              <a:gd name="T4" fmla="*/ 15 w 391"/>
              <a:gd name="T5" fmla="*/ 308 h 463"/>
              <a:gd name="T6" fmla="*/ 47 w 391"/>
              <a:gd name="T7" fmla="*/ 463 h 463"/>
              <a:gd name="T8" fmla="*/ 219 w 391"/>
              <a:gd name="T9" fmla="*/ 269 h 463"/>
              <a:gd name="T10" fmla="*/ 391 w 391"/>
              <a:gd name="T11" fmla="*/ 153 h 463"/>
              <a:gd name="T12" fmla="*/ 225 w 391"/>
              <a:gd name="T13" fmla="*/ 38 h 463"/>
              <a:gd name="T14" fmla="*/ 3 w 391"/>
              <a:gd name="T15" fmla="*/ 0 h 4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1" h="463">
                <a:moveTo>
                  <a:pt x="3" y="0"/>
                </a:moveTo>
                <a:cubicBezTo>
                  <a:pt x="0" y="44"/>
                  <a:pt x="40" y="116"/>
                  <a:pt x="42" y="167"/>
                </a:cubicBezTo>
                <a:cubicBezTo>
                  <a:pt x="44" y="218"/>
                  <a:pt x="27" y="258"/>
                  <a:pt x="15" y="308"/>
                </a:cubicBezTo>
                <a:cubicBezTo>
                  <a:pt x="3" y="358"/>
                  <a:pt x="24" y="392"/>
                  <a:pt x="47" y="463"/>
                </a:cubicBezTo>
                <a:cubicBezTo>
                  <a:pt x="117" y="422"/>
                  <a:pt x="162" y="321"/>
                  <a:pt x="219" y="269"/>
                </a:cubicBezTo>
                <a:cubicBezTo>
                  <a:pt x="276" y="217"/>
                  <a:pt x="351" y="224"/>
                  <a:pt x="391" y="153"/>
                </a:cubicBezTo>
                <a:cubicBezTo>
                  <a:pt x="330" y="101"/>
                  <a:pt x="290" y="63"/>
                  <a:pt x="225" y="38"/>
                </a:cubicBezTo>
                <a:cubicBezTo>
                  <a:pt x="160" y="13"/>
                  <a:pt x="49" y="8"/>
                  <a:pt x="3" y="0"/>
                </a:cubicBezTo>
                <a:close/>
              </a:path>
            </a:pathLst>
          </a:custGeom>
          <a:solidFill>
            <a:schemeClr val="hlink"/>
          </a:solidFill>
          <a:ln w="1905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grpSp>
        <p:nvGrpSpPr>
          <p:cNvPr id="47224" name="Group 120"/>
          <p:cNvGrpSpPr>
            <a:grpSpLocks/>
          </p:cNvGrpSpPr>
          <p:nvPr/>
        </p:nvGrpSpPr>
        <p:grpSpPr bwMode="auto">
          <a:xfrm>
            <a:off x="803275" y="1452563"/>
            <a:ext cx="1752600" cy="2122487"/>
            <a:chOff x="336" y="864"/>
            <a:chExt cx="1104" cy="1337"/>
          </a:xfrm>
        </p:grpSpPr>
        <p:pic>
          <p:nvPicPr>
            <p:cNvPr id="47133" name="Picture 29" descr="ecatheadnsge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Gray">
            <a:xfrm>
              <a:off x="397" y="1158"/>
              <a:ext cx="982" cy="982"/>
            </a:xfrm>
            <a:prstGeom prst="rect">
              <a:avLst/>
            </a:prstGeom>
            <a:solidFill>
              <a:schemeClr val="tx1"/>
            </a:solidFill>
            <a:ln w="12700" algn="ctr">
              <a:solidFill>
                <a:schemeClr val="tx1"/>
              </a:solidFill>
              <a:miter lim="800000"/>
              <a:headEnd/>
              <a:tailEnd/>
            </a:ln>
            <a:effectLst>
              <a:outerShdw dist="107763" dir="2700000" algn="ctr" rotWithShape="0">
                <a:schemeClr val="bg2"/>
              </a:outerShdw>
            </a:effectLst>
          </p:spPr>
        </p:pic>
        <p:sp>
          <p:nvSpPr>
            <p:cNvPr id="47134" name="Rectangle 30"/>
            <p:cNvSpPr>
              <a:spLocks noChangeArrowheads="1"/>
            </p:cNvSpPr>
            <p:nvPr/>
          </p:nvSpPr>
          <p:spPr bwMode="blackGray">
            <a:xfrm>
              <a:off x="336" y="1097"/>
              <a:ext cx="1104" cy="1104"/>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47149" name="Text Box 45"/>
            <p:cNvSpPr txBox="1">
              <a:spLocks noChangeArrowheads="1"/>
            </p:cNvSpPr>
            <p:nvPr/>
          </p:nvSpPr>
          <p:spPr bwMode="auto">
            <a:xfrm>
              <a:off x="468" y="864"/>
              <a:ext cx="772" cy="288"/>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400">
                  <a:solidFill>
                    <a:srgbClr val="FFFF00"/>
                  </a:solidFill>
                  <a:effectLst>
                    <a:outerShdw blurRad="38100" dist="38100" dir="2700000" algn="tl">
                      <a:srgbClr val="000000"/>
                    </a:outerShdw>
                  </a:effectLst>
                  <a:latin typeface="Palatino Linotype" pitchFamily="18" charset="0"/>
                </a:rPr>
                <a:t>domain</a:t>
              </a:r>
            </a:p>
          </p:txBody>
        </p:sp>
        <p:sp>
          <p:nvSpPr>
            <p:cNvPr id="47162" name="Freeform 58"/>
            <p:cNvSpPr>
              <a:spLocks/>
            </p:cNvSpPr>
            <p:nvPr/>
          </p:nvSpPr>
          <p:spPr bwMode="blackGray">
            <a:xfrm>
              <a:off x="480" y="1632"/>
              <a:ext cx="76" cy="78"/>
            </a:xfrm>
            <a:custGeom>
              <a:avLst/>
              <a:gdLst>
                <a:gd name="T0" fmla="*/ 0 w 76"/>
                <a:gd name="T1" fmla="*/ 7 h 78"/>
                <a:gd name="T2" fmla="*/ 43 w 76"/>
                <a:gd name="T3" fmla="*/ 78 h 78"/>
                <a:gd name="T4" fmla="*/ 76 w 76"/>
                <a:gd name="T5" fmla="*/ 0 h 78"/>
                <a:gd name="T6" fmla="*/ 0 w 76"/>
                <a:gd name="T7" fmla="*/ 7 h 78"/>
              </a:gdLst>
              <a:ahLst/>
              <a:cxnLst>
                <a:cxn ang="0">
                  <a:pos x="T0" y="T1"/>
                </a:cxn>
                <a:cxn ang="0">
                  <a:pos x="T2" y="T3"/>
                </a:cxn>
                <a:cxn ang="0">
                  <a:pos x="T4" y="T5"/>
                </a:cxn>
                <a:cxn ang="0">
                  <a:pos x="T6" y="T7"/>
                </a:cxn>
              </a:cxnLst>
              <a:rect l="0" t="0" r="r" b="b"/>
              <a:pathLst>
                <a:path w="76" h="78">
                  <a:moveTo>
                    <a:pt x="0" y="7"/>
                  </a:moveTo>
                  <a:lnTo>
                    <a:pt x="43" y="78"/>
                  </a:lnTo>
                  <a:lnTo>
                    <a:pt x="76" y="0"/>
                  </a:lnTo>
                  <a:lnTo>
                    <a:pt x="0" y="7"/>
                  </a:lnTo>
                  <a:close/>
                </a:path>
              </a:pathLst>
            </a:custGeom>
            <a:solidFill>
              <a:schemeClr val="hlink"/>
            </a:solidFill>
            <a:ln w="1905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grpSp>
      <p:grpSp>
        <p:nvGrpSpPr>
          <p:cNvPr id="47199" name="Group 95"/>
          <p:cNvGrpSpPr>
            <a:grpSpLocks/>
          </p:cNvGrpSpPr>
          <p:nvPr/>
        </p:nvGrpSpPr>
        <p:grpSpPr bwMode="auto">
          <a:xfrm>
            <a:off x="6400800" y="1514475"/>
            <a:ext cx="1295400" cy="1433513"/>
            <a:chOff x="4128" y="2025"/>
            <a:chExt cx="816" cy="903"/>
          </a:xfrm>
        </p:grpSpPr>
        <p:pic>
          <p:nvPicPr>
            <p:cNvPr id="47193" name="Picture 89" descr="ecatheadnssi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blackGray">
            <a:xfrm>
              <a:off x="4224" y="2208"/>
              <a:ext cx="720" cy="720"/>
            </a:xfrm>
            <a:prstGeom prst="rect">
              <a:avLst/>
            </a:prstGeom>
            <a:solidFill>
              <a:schemeClr val="tx1"/>
            </a:solidFill>
            <a:ln w="12700" algn="ctr">
              <a:solidFill>
                <a:schemeClr val="tx1"/>
              </a:solidFill>
              <a:miter lim="800000"/>
              <a:headEnd/>
              <a:tailEnd/>
            </a:ln>
            <a:effectLst>
              <a:outerShdw dist="107763" dir="2700000" algn="ctr" rotWithShape="0">
                <a:schemeClr val="bg2"/>
              </a:outerShdw>
            </a:effectLst>
          </p:spPr>
        </p:pic>
        <p:sp>
          <p:nvSpPr>
            <p:cNvPr id="47195" name="Text Box 91"/>
            <p:cNvSpPr txBox="1">
              <a:spLocks noChangeArrowheads="1"/>
            </p:cNvSpPr>
            <p:nvPr/>
          </p:nvSpPr>
          <p:spPr bwMode="blackGray">
            <a:xfrm>
              <a:off x="4128" y="2025"/>
              <a:ext cx="580" cy="231"/>
            </a:xfrm>
            <a:prstGeom prst="rect">
              <a:avLst/>
            </a:prstGeom>
            <a:solidFill>
              <a:schemeClr val="folHlink"/>
            </a:solidFill>
            <a:ln>
              <a:noFill/>
            </a:ln>
            <a:effectLst>
              <a:outerShdw dist="107763" dir="2700000" algn="ctr" rotWithShape="0">
                <a:schemeClr val="bg2"/>
              </a:outerShdw>
            </a:effectLst>
            <a:extLst>
              <a:ext uri="{91240B29-F687-4F45-9708-019B960494DF}">
                <a14:hiddenLine xmlns:a14="http://schemas.microsoft.com/office/drawing/2010/main" w="19050" algn="ctr">
                  <a:solidFill>
                    <a:schemeClr val="tx1"/>
                  </a:solidFill>
                  <a:miter lim="800000"/>
                  <a:headEnd/>
                  <a:tailEnd/>
                </a14:hiddenLine>
              </a:ext>
            </a:extLst>
          </p:spPr>
          <p:txBody>
            <a:bodyPr wrap="none">
              <a:spAutoFit/>
            </a:bodyPr>
            <a:lstStyle/>
            <a:p>
              <a:pPr algn="ctr" eaLnBrk="0" hangingPunct="0"/>
              <a:r>
                <a:rPr lang="en-US" sz="1800">
                  <a:solidFill>
                    <a:srgbClr val="FFFF00"/>
                  </a:solidFill>
                  <a:effectLst>
                    <a:outerShdw blurRad="38100" dist="38100" dir="2700000" algn="tl">
                      <a:srgbClr val="000000"/>
                    </a:outerShdw>
                  </a:effectLst>
                  <a:latin typeface="Arial" charset="0"/>
                </a:rPr>
                <a:t>original</a:t>
              </a:r>
            </a:p>
          </p:txBody>
        </p:sp>
      </p:grpSp>
      <p:grpSp>
        <p:nvGrpSpPr>
          <p:cNvPr id="47233" name="Group 129"/>
          <p:cNvGrpSpPr>
            <a:grpSpLocks/>
          </p:cNvGrpSpPr>
          <p:nvPr/>
        </p:nvGrpSpPr>
        <p:grpSpPr bwMode="auto">
          <a:xfrm>
            <a:off x="6324600" y="1600200"/>
            <a:ext cx="2667000" cy="3352800"/>
            <a:chOff x="3984" y="1008"/>
            <a:chExt cx="1680" cy="2112"/>
          </a:xfrm>
        </p:grpSpPr>
        <p:grpSp>
          <p:nvGrpSpPr>
            <p:cNvPr id="47198" name="Group 94"/>
            <p:cNvGrpSpPr>
              <a:grpSpLocks/>
            </p:cNvGrpSpPr>
            <p:nvPr/>
          </p:nvGrpSpPr>
          <p:grpSpPr bwMode="auto">
            <a:xfrm>
              <a:off x="3984" y="2217"/>
              <a:ext cx="988" cy="903"/>
              <a:chOff x="4080" y="1017"/>
              <a:chExt cx="988" cy="903"/>
            </a:xfrm>
          </p:grpSpPr>
          <p:pic>
            <p:nvPicPr>
              <p:cNvPr id="47191" name="Picture 87" descr="ecatheadnsge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blackGray">
              <a:xfrm>
                <a:off x="4224" y="1200"/>
                <a:ext cx="720" cy="720"/>
              </a:xfrm>
              <a:prstGeom prst="rect">
                <a:avLst/>
              </a:prstGeom>
              <a:solidFill>
                <a:schemeClr val="tx1"/>
              </a:solidFill>
              <a:ln w="12700" algn="ctr">
                <a:solidFill>
                  <a:schemeClr val="tx1"/>
                </a:solidFill>
                <a:miter lim="800000"/>
                <a:headEnd/>
                <a:tailEnd/>
              </a:ln>
              <a:effectLst>
                <a:outerShdw dist="107763" dir="2700000" algn="ctr" rotWithShape="0">
                  <a:schemeClr val="bg2"/>
                </a:outerShdw>
              </a:effectLst>
            </p:spPr>
          </p:pic>
          <p:sp>
            <p:nvSpPr>
              <p:cNvPr id="47194" name="Text Box 90"/>
              <p:cNvSpPr txBox="1">
                <a:spLocks noChangeArrowheads="1"/>
              </p:cNvSpPr>
              <p:nvPr/>
            </p:nvSpPr>
            <p:spPr bwMode="blackGray">
              <a:xfrm>
                <a:off x="4080" y="1017"/>
                <a:ext cx="988" cy="231"/>
              </a:xfrm>
              <a:prstGeom prst="rect">
                <a:avLst/>
              </a:prstGeom>
              <a:solidFill>
                <a:schemeClr val="folHlink"/>
              </a:solidFill>
              <a:ln>
                <a:noFill/>
              </a:ln>
              <a:effectLst>
                <a:outerShdw dist="107763" dir="2700000" algn="ctr" rotWithShape="0">
                  <a:schemeClr val="bg2"/>
                </a:outerShdw>
              </a:effectLst>
              <a:extLst>
                <a:ext uri="{91240B29-F687-4F45-9708-019B960494DF}">
                  <a14:hiddenLine xmlns:a14="http://schemas.microsoft.com/office/drawing/2010/main" w="19050" algn="ctr">
                    <a:solidFill>
                      <a:schemeClr val="tx1"/>
                    </a:solidFill>
                    <a:miter lim="800000"/>
                    <a:headEnd/>
                    <a:tailEnd/>
                  </a14:hiddenLine>
                </a:ext>
              </a:extLst>
            </p:spPr>
            <p:txBody>
              <a:bodyPr wrap="none">
                <a:spAutoFit/>
              </a:bodyPr>
              <a:lstStyle/>
              <a:p>
                <a:pPr algn="ctr" eaLnBrk="0" hangingPunct="0"/>
                <a:r>
                  <a:rPr lang="en-US" sz="1800">
                    <a:solidFill>
                      <a:srgbClr val="FFFF00"/>
                    </a:solidFill>
                    <a:effectLst>
                      <a:outerShdw blurRad="38100" dist="38100" dir="2700000" algn="tl">
                        <a:srgbClr val="000000"/>
                      </a:outerShdw>
                    </a:effectLst>
                    <a:latin typeface="Arial" charset="0"/>
                  </a:rPr>
                  <a:t>reconstructed</a:t>
                </a:r>
              </a:p>
            </p:txBody>
          </p:sp>
        </p:grpSp>
        <p:grpSp>
          <p:nvGrpSpPr>
            <p:cNvPr id="47219" name="Group 115"/>
            <p:cNvGrpSpPr>
              <a:grpSpLocks/>
            </p:cNvGrpSpPr>
            <p:nvPr/>
          </p:nvGrpSpPr>
          <p:grpSpPr bwMode="auto">
            <a:xfrm>
              <a:off x="5040" y="1008"/>
              <a:ext cx="624" cy="1824"/>
              <a:chOff x="5040" y="1008"/>
              <a:chExt cx="624" cy="1824"/>
            </a:xfrm>
          </p:grpSpPr>
          <p:sp>
            <p:nvSpPr>
              <p:cNvPr id="47196" name="AutoShape 92"/>
              <p:cNvSpPr>
                <a:spLocks noChangeArrowheads="1"/>
              </p:cNvSpPr>
              <p:nvPr/>
            </p:nvSpPr>
            <p:spPr bwMode="blackGray">
              <a:xfrm rot="21311385" flipV="1">
                <a:off x="5232" y="1008"/>
                <a:ext cx="336" cy="1824"/>
              </a:xfrm>
              <a:prstGeom prst="curvedLeftArrow">
                <a:avLst>
                  <a:gd name="adj1" fmla="val 31843"/>
                  <a:gd name="adj2" fmla="val 100906"/>
                  <a:gd name="adj3" fmla="val 29394"/>
                </a:avLst>
              </a:prstGeom>
              <a:solidFill>
                <a:srgbClr val="FFFF00"/>
              </a:solidFill>
              <a:ln w="19050">
                <a:solidFill>
                  <a:schemeClr val="tx1"/>
                </a:solidFill>
                <a:miter lim="800000"/>
                <a:headEnd/>
                <a:tailEnd/>
              </a:ln>
              <a:effectLst>
                <a:outerShdw dist="107763" dir="2700000" algn="ctr" rotWithShape="0">
                  <a:schemeClr val="bg2"/>
                </a:outerShdw>
              </a:effectLst>
            </p:spPr>
            <p:txBody>
              <a:bodyPr anchor="ctr">
                <a:spAutoFit/>
              </a:bodyPr>
              <a:lstStyle/>
              <a:p>
                <a:endParaRPr lang="en-US"/>
              </a:p>
            </p:txBody>
          </p:sp>
          <p:sp>
            <p:nvSpPr>
              <p:cNvPr id="47197" name="Text Box 93"/>
              <p:cNvSpPr txBox="1">
                <a:spLocks noChangeArrowheads="1"/>
              </p:cNvSpPr>
              <p:nvPr/>
            </p:nvSpPr>
            <p:spPr bwMode="blackGray">
              <a:xfrm>
                <a:off x="5040" y="1824"/>
                <a:ext cx="624" cy="346"/>
              </a:xfrm>
              <a:prstGeom prst="rect">
                <a:avLst/>
              </a:prstGeom>
              <a:solidFill>
                <a:schemeClr val="folHlink"/>
              </a:solidFill>
              <a:ln>
                <a:noFill/>
              </a:ln>
              <a:effectLst>
                <a:outerShdw dist="107763" dir="2700000" algn="ctr" rotWithShape="0">
                  <a:schemeClr val="bg2"/>
                </a:outerShdw>
              </a:effectLst>
              <a:extLst>
                <a:ext uri="{91240B29-F687-4F45-9708-019B960494DF}">
                  <a14:hiddenLine xmlns:a14="http://schemas.microsoft.com/office/drawing/2010/main" w="19050" algn="ctr">
                    <a:solidFill>
                      <a:schemeClr val="tx1"/>
                    </a:solidFill>
                    <a:miter lim="800000"/>
                    <a:headEnd/>
                    <a:tailEnd/>
                  </a14:hiddenLine>
                </a:ext>
              </a:extLst>
            </p:spPr>
            <p:txBody>
              <a:bodyPr>
                <a:spAutoFit/>
              </a:bodyPr>
              <a:lstStyle/>
              <a:p>
                <a:pPr algn="ctr" eaLnBrk="0" hangingPunct="0"/>
                <a:r>
                  <a:rPr lang="en-US" sz="1000">
                    <a:solidFill>
                      <a:srgbClr val="FFFF00"/>
                    </a:solidFill>
                    <a:effectLst>
                      <a:outerShdw blurRad="38100" dist="38100" dir="2700000" algn="tl">
                        <a:srgbClr val="000000"/>
                      </a:outerShdw>
                    </a:effectLst>
                    <a:latin typeface="Arial" charset="0"/>
                  </a:rPr>
                  <a:t>signal approximation error</a:t>
                </a:r>
              </a:p>
            </p:txBody>
          </p:sp>
        </p:grpSp>
      </p:grpSp>
      <p:pic>
        <p:nvPicPr>
          <p:cNvPr id="47229" name="Picture 125"/>
          <p:cNvPicPr>
            <a:picLocks noChangeAspect="1" noChangeArrowheads="1"/>
          </p:cNvPicPr>
          <p:nvPr/>
        </p:nvPicPr>
        <p:blipFill>
          <a:blip r:embed="rId8">
            <a:clrChange>
              <a:clrFrom>
                <a:srgbClr val="F2F2F2"/>
              </a:clrFrom>
              <a:clrTo>
                <a:srgbClr val="F2F2F2">
                  <a:alpha val="0"/>
                </a:srgbClr>
              </a:clrTo>
            </a:clrChange>
            <a:lum bright="-78000"/>
            <a:extLst>
              <a:ext uri="{28A0092B-C50C-407E-A947-70E740481C1C}">
                <a14:useLocalDpi xmlns:a14="http://schemas.microsoft.com/office/drawing/2010/main" val="0"/>
              </a:ext>
            </a:extLst>
          </a:blip>
          <a:srcRect l="12268" t="11806" r="11960" b="12654"/>
          <a:stretch>
            <a:fillRect/>
          </a:stretch>
        </p:blipFill>
        <p:spPr bwMode="blackGray">
          <a:xfrm>
            <a:off x="900113" y="1919288"/>
            <a:ext cx="1558925"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72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722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4722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4722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472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45" grpId="0" autoUpdateAnimBg="0"/>
      <p:bldP spid="47146" grpId="0" autoUpdateAnimBg="0"/>
      <p:bldP spid="47149"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a:xfrm>
            <a:off x="1150938" y="304800"/>
            <a:ext cx="7793037" cy="708025"/>
          </a:xfrm>
        </p:spPr>
        <p:txBody>
          <a:bodyPr/>
          <a:lstStyle/>
          <a:p>
            <a:r>
              <a:rPr lang="en-US"/>
              <a:t>Signal-Specialized Parameterization</a:t>
            </a:r>
          </a:p>
        </p:txBody>
      </p:sp>
      <p:grpSp>
        <p:nvGrpSpPr>
          <p:cNvPr id="313432" name="Group 88"/>
          <p:cNvGrpSpPr>
            <a:grpSpLocks/>
          </p:cNvGrpSpPr>
          <p:nvPr/>
        </p:nvGrpSpPr>
        <p:grpSpPr bwMode="auto">
          <a:xfrm>
            <a:off x="6477000" y="1206500"/>
            <a:ext cx="2171700" cy="2908300"/>
            <a:chOff x="3990" y="720"/>
            <a:chExt cx="1618" cy="2166"/>
          </a:xfrm>
        </p:grpSpPr>
        <p:grpSp>
          <p:nvGrpSpPr>
            <p:cNvPr id="313370" name="Group 26"/>
            <p:cNvGrpSpPr>
              <a:grpSpLocks/>
            </p:cNvGrpSpPr>
            <p:nvPr/>
          </p:nvGrpSpPr>
          <p:grpSpPr bwMode="auto">
            <a:xfrm>
              <a:off x="4075" y="720"/>
              <a:ext cx="869" cy="903"/>
              <a:chOff x="4075" y="2025"/>
              <a:chExt cx="869" cy="903"/>
            </a:xfrm>
          </p:grpSpPr>
          <p:pic>
            <p:nvPicPr>
              <p:cNvPr id="313371" name="Picture 27" descr="ecatheadnss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Gray">
              <a:xfrm>
                <a:off x="4224" y="2208"/>
                <a:ext cx="720" cy="720"/>
              </a:xfrm>
              <a:prstGeom prst="rect">
                <a:avLst/>
              </a:prstGeom>
              <a:solidFill>
                <a:schemeClr val="tx1"/>
              </a:solidFill>
              <a:ln w="12700" algn="ctr">
                <a:solidFill>
                  <a:schemeClr val="tx1"/>
                </a:solidFill>
                <a:miter lim="800000"/>
                <a:headEnd/>
                <a:tailEnd/>
              </a:ln>
              <a:effectLst>
                <a:outerShdw dist="107763" dir="2700000" algn="ctr" rotWithShape="0">
                  <a:schemeClr val="bg2"/>
                </a:outerShdw>
              </a:effectLst>
            </p:spPr>
          </p:pic>
          <p:sp>
            <p:nvSpPr>
              <p:cNvPr id="313372" name="Text Box 28"/>
              <p:cNvSpPr txBox="1">
                <a:spLocks noChangeArrowheads="1"/>
              </p:cNvSpPr>
              <p:nvPr/>
            </p:nvSpPr>
            <p:spPr bwMode="blackGray">
              <a:xfrm>
                <a:off x="4075" y="2025"/>
                <a:ext cx="686" cy="273"/>
              </a:xfrm>
              <a:prstGeom prst="rect">
                <a:avLst/>
              </a:prstGeom>
              <a:solidFill>
                <a:schemeClr val="folHlink"/>
              </a:solidFill>
              <a:ln>
                <a:noFill/>
              </a:ln>
              <a:effectLst>
                <a:outerShdw dist="107763" dir="2700000" algn="ctr" rotWithShape="0">
                  <a:schemeClr val="bg2"/>
                </a:outerShdw>
              </a:effectLst>
              <a:extLst>
                <a:ext uri="{91240B29-F687-4F45-9708-019B960494DF}">
                  <a14:hiddenLine xmlns:a14="http://schemas.microsoft.com/office/drawing/2010/main" w="19050" algn="ctr">
                    <a:solidFill>
                      <a:schemeClr val="tx1"/>
                    </a:solidFill>
                    <a:miter lim="800000"/>
                    <a:headEnd/>
                    <a:tailEnd/>
                  </a14:hiddenLine>
                </a:ext>
              </a:extLst>
            </p:spPr>
            <p:txBody>
              <a:bodyPr wrap="none">
                <a:spAutoFit/>
              </a:bodyPr>
              <a:lstStyle/>
              <a:p>
                <a:pPr algn="ctr" eaLnBrk="0" hangingPunct="0"/>
                <a:r>
                  <a:rPr lang="en-US" sz="1800">
                    <a:solidFill>
                      <a:srgbClr val="FFFF00"/>
                    </a:solidFill>
                    <a:effectLst>
                      <a:outerShdw blurRad="38100" dist="38100" dir="2700000" algn="tl">
                        <a:srgbClr val="000000"/>
                      </a:outerShdw>
                    </a:effectLst>
                    <a:latin typeface="Arial" charset="0"/>
                  </a:rPr>
                  <a:t>original</a:t>
                </a:r>
              </a:p>
            </p:txBody>
          </p:sp>
        </p:grpSp>
        <p:grpSp>
          <p:nvGrpSpPr>
            <p:cNvPr id="313374" name="Group 30"/>
            <p:cNvGrpSpPr>
              <a:grpSpLocks/>
            </p:cNvGrpSpPr>
            <p:nvPr/>
          </p:nvGrpSpPr>
          <p:grpSpPr bwMode="auto">
            <a:xfrm>
              <a:off x="3990" y="1983"/>
              <a:ext cx="1169" cy="903"/>
              <a:chOff x="3990" y="1017"/>
              <a:chExt cx="1169" cy="903"/>
            </a:xfrm>
          </p:grpSpPr>
          <p:pic>
            <p:nvPicPr>
              <p:cNvPr id="313375" name="Picture 31" descr="ecatheadnsge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blackGray">
              <a:xfrm>
                <a:off x="4224" y="1200"/>
                <a:ext cx="720" cy="720"/>
              </a:xfrm>
              <a:prstGeom prst="rect">
                <a:avLst/>
              </a:prstGeom>
              <a:solidFill>
                <a:schemeClr val="tx1"/>
              </a:solidFill>
              <a:ln w="12700" algn="ctr">
                <a:solidFill>
                  <a:schemeClr val="tx1"/>
                </a:solidFill>
                <a:miter lim="800000"/>
                <a:headEnd/>
                <a:tailEnd/>
              </a:ln>
              <a:effectLst>
                <a:outerShdw dist="107763" dir="2700000" algn="ctr" rotWithShape="0">
                  <a:schemeClr val="bg2"/>
                </a:outerShdw>
              </a:effectLst>
            </p:spPr>
          </p:pic>
          <p:sp>
            <p:nvSpPr>
              <p:cNvPr id="313376" name="Text Box 32"/>
              <p:cNvSpPr txBox="1">
                <a:spLocks noChangeArrowheads="1"/>
              </p:cNvSpPr>
              <p:nvPr/>
            </p:nvSpPr>
            <p:spPr bwMode="blackGray">
              <a:xfrm>
                <a:off x="3990" y="1017"/>
                <a:ext cx="1169" cy="273"/>
              </a:xfrm>
              <a:prstGeom prst="rect">
                <a:avLst/>
              </a:prstGeom>
              <a:solidFill>
                <a:schemeClr val="folHlink"/>
              </a:solidFill>
              <a:ln>
                <a:noFill/>
              </a:ln>
              <a:effectLst>
                <a:outerShdw dist="107763" dir="2700000" algn="ctr" rotWithShape="0">
                  <a:schemeClr val="bg2"/>
                </a:outerShdw>
              </a:effectLst>
              <a:extLst>
                <a:ext uri="{91240B29-F687-4F45-9708-019B960494DF}">
                  <a14:hiddenLine xmlns:a14="http://schemas.microsoft.com/office/drawing/2010/main" w="19050" algn="ctr">
                    <a:solidFill>
                      <a:schemeClr val="tx1"/>
                    </a:solidFill>
                    <a:miter lim="800000"/>
                    <a:headEnd/>
                    <a:tailEnd/>
                  </a14:hiddenLine>
                </a:ext>
              </a:extLst>
            </p:spPr>
            <p:txBody>
              <a:bodyPr wrap="none">
                <a:spAutoFit/>
              </a:bodyPr>
              <a:lstStyle/>
              <a:p>
                <a:pPr algn="ctr" eaLnBrk="0" hangingPunct="0"/>
                <a:r>
                  <a:rPr lang="en-US" sz="1800">
                    <a:solidFill>
                      <a:srgbClr val="FFFF00"/>
                    </a:solidFill>
                    <a:effectLst>
                      <a:outerShdw blurRad="38100" dist="38100" dir="2700000" algn="tl">
                        <a:srgbClr val="000000"/>
                      </a:outerShdw>
                    </a:effectLst>
                    <a:latin typeface="Arial" charset="0"/>
                  </a:rPr>
                  <a:t>reconstructed</a:t>
                </a:r>
              </a:p>
            </p:txBody>
          </p:sp>
        </p:grpSp>
        <p:grpSp>
          <p:nvGrpSpPr>
            <p:cNvPr id="313377" name="Group 33"/>
            <p:cNvGrpSpPr>
              <a:grpSpLocks/>
            </p:cNvGrpSpPr>
            <p:nvPr/>
          </p:nvGrpSpPr>
          <p:grpSpPr bwMode="auto">
            <a:xfrm>
              <a:off x="4985" y="758"/>
              <a:ext cx="623" cy="1824"/>
              <a:chOff x="5041" y="1008"/>
              <a:chExt cx="623" cy="1824"/>
            </a:xfrm>
          </p:grpSpPr>
          <p:sp>
            <p:nvSpPr>
              <p:cNvPr id="313378" name="AutoShape 34"/>
              <p:cNvSpPr>
                <a:spLocks noChangeArrowheads="1"/>
              </p:cNvSpPr>
              <p:nvPr/>
            </p:nvSpPr>
            <p:spPr bwMode="blackGray">
              <a:xfrm rot="21311385" flipV="1">
                <a:off x="5232" y="1008"/>
                <a:ext cx="336" cy="1824"/>
              </a:xfrm>
              <a:prstGeom prst="curvedLeftArrow">
                <a:avLst>
                  <a:gd name="adj1" fmla="val 31843"/>
                  <a:gd name="adj2" fmla="val 100906"/>
                  <a:gd name="adj3" fmla="val 29394"/>
                </a:avLst>
              </a:prstGeom>
              <a:solidFill>
                <a:srgbClr val="FFFF00"/>
              </a:solidFill>
              <a:ln w="19050">
                <a:solidFill>
                  <a:schemeClr val="tx1"/>
                </a:solidFill>
                <a:miter lim="800000"/>
                <a:headEnd/>
                <a:tailEnd/>
              </a:ln>
              <a:effectLst>
                <a:outerShdw dist="107763" dir="2700000" algn="ctr" rotWithShape="0">
                  <a:schemeClr val="bg2"/>
                </a:outerShdw>
              </a:effectLst>
            </p:spPr>
            <p:txBody>
              <a:bodyPr anchor="ctr">
                <a:spAutoFit/>
              </a:bodyPr>
              <a:lstStyle/>
              <a:p>
                <a:endParaRPr lang="en-US"/>
              </a:p>
            </p:txBody>
          </p:sp>
          <p:sp>
            <p:nvSpPr>
              <p:cNvPr id="313379" name="Text Box 35"/>
              <p:cNvSpPr txBox="1">
                <a:spLocks noChangeArrowheads="1"/>
              </p:cNvSpPr>
              <p:nvPr/>
            </p:nvSpPr>
            <p:spPr bwMode="blackGray">
              <a:xfrm>
                <a:off x="5041" y="1824"/>
                <a:ext cx="623" cy="409"/>
              </a:xfrm>
              <a:prstGeom prst="rect">
                <a:avLst/>
              </a:prstGeom>
              <a:solidFill>
                <a:schemeClr val="folHlink"/>
              </a:solidFill>
              <a:ln>
                <a:noFill/>
              </a:ln>
              <a:effectLst>
                <a:outerShdw dist="107763" dir="2700000" algn="ctr" rotWithShape="0">
                  <a:schemeClr val="bg2"/>
                </a:outerShdw>
              </a:effectLst>
              <a:extLst>
                <a:ext uri="{91240B29-F687-4F45-9708-019B960494DF}">
                  <a14:hiddenLine xmlns:a14="http://schemas.microsoft.com/office/drawing/2010/main" w="19050" algn="ctr">
                    <a:solidFill>
                      <a:schemeClr val="tx1"/>
                    </a:solidFill>
                    <a:miter lim="800000"/>
                    <a:headEnd/>
                    <a:tailEnd/>
                  </a14:hiddenLine>
                </a:ext>
              </a:extLst>
            </p:spPr>
            <p:txBody>
              <a:bodyPr>
                <a:spAutoFit/>
              </a:bodyPr>
              <a:lstStyle/>
              <a:p>
                <a:pPr algn="ctr" eaLnBrk="0" hangingPunct="0"/>
                <a:r>
                  <a:rPr lang="en-US" sz="1000">
                    <a:solidFill>
                      <a:srgbClr val="FFFF00"/>
                    </a:solidFill>
                    <a:effectLst>
                      <a:outerShdw blurRad="38100" dist="38100" dir="2700000" algn="tl">
                        <a:srgbClr val="000000"/>
                      </a:outerShdw>
                    </a:effectLst>
                    <a:latin typeface="Arial" charset="0"/>
                  </a:rPr>
                  <a:t>signal approximation error</a:t>
                </a:r>
              </a:p>
            </p:txBody>
          </p:sp>
        </p:grpSp>
      </p:grpSp>
      <p:sp>
        <p:nvSpPr>
          <p:cNvPr id="313390" name="Rectangle 46"/>
          <p:cNvSpPr>
            <a:spLocks noChangeArrowheads="1"/>
          </p:cNvSpPr>
          <p:nvPr/>
        </p:nvSpPr>
        <p:spPr bwMode="auto">
          <a:xfrm>
            <a:off x="604838" y="5194300"/>
            <a:ext cx="558800" cy="99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391" name="Rectangle 47"/>
          <p:cNvSpPr>
            <a:spLocks noChangeArrowheads="1"/>
          </p:cNvSpPr>
          <p:nvPr/>
        </p:nvSpPr>
        <p:spPr bwMode="auto">
          <a:xfrm>
            <a:off x="1168400" y="5727700"/>
            <a:ext cx="558800" cy="457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392" name="Rectangle 48"/>
          <p:cNvSpPr>
            <a:spLocks noChangeArrowheads="1"/>
          </p:cNvSpPr>
          <p:nvPr/>
        </p:nvSpPr>
        <p:spPr bwMode="auto">
          <a:xfrm>
            <a:off x="1727200" y="5422900"/>
            <a:ext cx="558800" cy="762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393" name="Rectangle 49"/>
          <p:cNvSpPr>
            <a:spLocks noChangeArrowheads="1"/>
          </p:cNvSpPr>
          <p:nvPr/>
        </p:nvSpPr>
        <p:spPr bwMode="auto">
          <a:xfrm>
            <a:off x="2286000" y="5727700"/>
            <a:ext cx="558800" cy="457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394" name="Oval 50"/>
          <p:cNvSpPr>
            <a:spLocks noChangeArrowheads="1"/>
          </p:cNvSpPr>
          <p:nvPr/>
        </p:nvSpPr>
        <p:spPr bwMode="auto">
          <a:xfrm rot="13500000">
            <a:off x="769938" y="5114925"/>
            <a:ext cx="158750" cy="158750"/>
          </a:xfrm>
          <a:prstGeom prst="ellipse">
            <a:avLst/>
          </a:prstGeom>
          <a:solidFill>
            <a:schemeClr val="tx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395" name="Oval 51"/>
          <p:cNvSpPr>
            <a:spLocks noChangeArrowheads="1"/>
          </p:cNvSpPr>
          <p:nvPr/>
        </p:nvSpPr>
        <p:spPr bwMode="auto">
          <a:xfrm rot="13500000">
            <a:off x="1346200" y="5645150"/>
            <a:ext cx="158750" cy="158750"/>
          </a:xfrm>
          <a:prstGeom prst="ellipse">
            <a:avLst/>
          </a:prstGeom>
          <a:solidFill>
            <a:schemeClr val="tx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396" name="Oval 52"/>
          <p:cNvSpPr>
            <a:spLocks noChangeArrowheads="1"/>
          </p:cNvSpPr>
          <p:nvPr/>
        </p:nvSpPr>
        <p:spPr bwMode="auto">
          <a:xfrm rot="13500000">
            <a:off x="1949450" y="5346700"/>
            <a:ext cx="158750" cy="158750"/>
          </a:xfrm>
          <a:prstGeom prst="ellipse">
            <a:avLst/>
          </a:prstGeom>
          <a:solidFill>
            <a:schemeClr val="tx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397" name="Oval 53"/>
          <p:cNvSpPr>
            <a:spLocks noChangeArrowheads="1"/>
          </p:cNvSpPr>
          <p:nvPr/>
        </p:nvSpPr>
        <p:spPr bwMode="auto">
          <a:xfrm rot="13500000">
            <a:off x="2508250" y="5651500"/>
            <a:ext cx="158750" cy="158750"/>
          </a:xfrm>
          <a:prstGeom prst="ellipse">
            <a:avLst/>
          </a:prstGeom>
          <a:solidFill>
            <a:schemeClr val="tx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398" name="Rectangle 54"/>
          <p:cNvSpPr>
            <a:spLocks noChangeArrowheads="1"/>
          </p:cNvSpPr>
          <p:nvPr/>
        </p:nvSpPr>
        <p:spPr bwMode="auto">
          <a:xfrm>
            <a:off x="3948113" y="4711700"/>
            <a:ext cx="1655762" cy="1447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407" name="Line 63"/>
          <p:cNvSpPr>
            <a:spLocks noChangeShapeType="1"/>
          </p:cNvSpPr>
          <p:nvPr/>
        </p:nvSpPr>
        <p:spPr bwMode="auto">
          <a:xfrm>
            <a:off x="3948113" y="5180013"/>
            <a:ext cx="538162" cy="53816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13417" name="Line 73"/>
          <p:cNvSpPr>
            <a:spLocks noChangeShapeType="1"/>
          </p:cNvSpPr>
          <p:nvPr/>
        </p:nvSpPr>
        <p:spPr bwMode="auto">
          <a:xfrm flipV="1">
            <a:off x="4486275" y="5441950"/>
            <a:ext cx="476250" cy="27622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13418" name="Line 74"/>
          <p:cNvSpPr>
            <a:spLocks noChangeShapeType="1"/>
          </p:cNvSpPr>
          <p:nvPr/>
        </p:nvSpPr>
        <p:spPr bwMode="auto">
          <a:xfrm>
            <a:off x="5105400" y="5422900"/>
            <a:ext cx="498475" cy="28892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13403" name="Oval 59"/>
          <p:cNvSpPr>
            <a:spLocks noChangeArrowheads="1"/>
          </p:cNvSpPr>
          <p:nvPr/>
        </p:nvSpPr>
        <p:spPr bwMode="auto">
          <a:xfrm rot="13500000">
            <a:off x="3889375" y="5124450"/>
            <a:ext cx="158750" cy="158750"/>
          </a:xfrm>
          <a:prstGeom prst="ellipse">
            <a:avLst/>
          </a:prstGeom>
          <a:solidFill>
            <a:schemeClr val="tx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404" name="Oval 60"/>
          <p:cNvSpPr>
            <a:spLocks noChangeArrowheads="1"/>
          </p:cNvSpPr>
          <p:nvPr/>
        </p:nvSpPr>
        <p:spPr bwMode="auto">
          <a:xfrm rot="13500000">
            <a:off x="4406900" y="5635625"/>
            <a:ext cx="158750" cy="158750"/>
          </a:xfrm>
          <a:prstGeom prst="ellipse">
            <a:avLst/>
          </a:prstGeom>
          <a:solidFill>
            <a:schemeClr val="tx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405" name="Oval 61"/>
          <p:cNvSpPr>
            <a:spLocks noChangeArrowheads="1"/>
          </p:cNvSpPr>
          <p:nvPr/>
        </p:nvSpPr>
        <p:spPr bwMode="auto">
          <a:xfrm rot="13500000">
            <a:off x="4962525" y="5318125"/>
            <a:ext cx="158750" cy="158750"/>
          </a:xfrm>
          <a:prstGeom prst="ellipse">
            <a:avLst/>
          </a:prstGeom>
          <a:solidFill>
            <a:schemeClr val="tx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406" name="Oval 62"/>
          <p:cNvSpPr>
            <a:spLocks noChangeArrowheads="1"/>
          </p:cNvSpPr>
          <p:nvPr/>
        </p:nvSpPr>
        <p:spPr bwMode="auto">
          <a:xfrm rot="13500000">
            <a:off x="5524500" y="5638800"/>
            <a:ext cx="158750" cy="158750"/>
          </a:xfrm>
          <a:prstGeom prst="ellipse">
            <a:avLst/>
          </a:prstGeom>
          <a:solidFill>
            <a:schemeClr val="tx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422" name="Rectangle 78"/>
          <p:cNvSpPr>
            <a:spLocks noChangeArrowheads="1"/>
          </p:cNvSpPr>
          <p:nvPr/>
        </p:nvSpPr>
        <p:spPr bwMode="auto">
          <a:xfrm>
            <a:off x="1006475" y="5740400"/>
            <a:ext cx="296863" cy="4445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424" name="Rectangle 80"/>
          <p:cNvSpPr>
            <a:spLocks noChangeArrowheads="1"/>
          </p:cNvSpPr>
          <p:nvPr/>
        </p:nvSpPr>
        <p:spPr bwMode="auto">
          <a:xfrm>
            <a:off x="1577975" y="5743575"/>
            <a:ext cx="296863" cy="4413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389" name="Rectangle 45"/>
          <p:cNvSpPr>
            <a:spLocks noChangeArrowheads="1"/>
          </p:cNvSpPr>
          <p:nvPr/>
        </p:nvSpPr>
        <p:spPr bwMode="auto">
          <a:xfrm>
            <a:off x="606425" y="4737100"/>
            <a:ext cx="2238375" cy="1447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425" name="Rectangle 81"/>
          <p:cNvSpPr>
            <a:spLocks noChangeArrowheads="1"/>
          </p:cNvSpPr>
          <p:nvPr/>
        </p:nvSpPr>
        <p:spPr bwMode="auto">
          <a:xfrm>
            <a:off x="2184400" y="5743575"/>
            <a:ext cx="296863" cy="42545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363" name="Text Box 19"/>
          <p:cNvSpPr txBox="1">
            <a:spLocks noChangeArrowheads="1"/>
          </p:cNvSpPr>
          <p:nvPr/>
        </p:nvSpPr>
        <p:spPr bwMode="auto">
          <a:xfrm>
            <a:off x="2768600" y="3533775"/>
            <a:ext cx="1098550" cy="822325"/>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400">
                <a:solidFill>
                  <a:srgbClr val="FFFF00"/>
                </a:solidFill>
                <a:effectLst>
                  <a:outerShdw blurRad="38100" dist="38100" dir="2700000" algn="tl">
                    <a:srgbClr val="000000"/>
                  </a:outerShdw>
                </a:effectLst>
                <a:latin typeface="Palatino Linotype" pitchFamily="18" charset="0"/>
              </a:rPr>
              <a:t>Signal </a:t>
            </a:r>
          </a:p>
          <a:p>
            <a:pPr algn="ctr" eaLnBrk="0" hangingPunct="0"/>
            <a:r>
              <a:rPr lang="en-US" sz="2400">
                <a:solidFill>
                  <a:srgbClr val="FFFF00"/>
                </a:solidFill>
                <a:effectLst>
                  <a:outerShdw blurRad="38100" dist="38100" dir="2700000" algn="tl">
                    <a:srgbClr val="000000"/>
                  </a:outerShdw>
                </a:effectLst>
                <a:latin typeface="Palatino Linotype" pitchFamily="18" charset="0"/>
              </a:rPr>
              <a:t>range</a:t>
            </a:r>
          </a:p>
        </p:txBody>
      </p:sp>
      <p:sp>
        <p:nvSpPr>
          <p:cNvPr id="313426" name="Text Box 82"/>
          <p:cNvSpPr txBox="1">
            <a:spLocks noChangeArrowheads="1"/>
          </p:cNvSpPr>
          <p:nvPr/>
        </p:nvSpPr>
        <p:spPr bwMode="auto">
          <a:xfrm>
            <a:off x="66675" y="4248150"/>
            <a:ext cx="2447925" cy="701675"/>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rgbClr val="FFFF00"/>
                </a:solidFill>
              </a:rPr>
              <a:t>Piecewise constant reconstruction</a:t>
            </a:r>
          </a:p>
        </p:txBody>
      </p:sp>
      <p:pic>
        <p:nvPicPr>
          <p:cNvPr id="313348" name="Picture 4" descr="ecathead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Gray">
          <a:xfrm>
            <a:off x="3867150" y="1535113"/>
            <a:ext cx="1309688" cy="1308100"/>
          </a:xfrm>
          <a:prstGeom prst="rect">
            <a:avLst/>
          </a:prstGeom>
          <a:solidFill>
            <a:schemeClr val="tx1"/>
          </a:solidFill>
          <a:ln w="12700" algn="ctr">
            <a:solidFill>
              <a:schemeClr val="tx1"/>
            </a:solidFill>
            <a:miter lim="800000"/>
            <a:headEnd/>
            <a:tailEnd/>
          </a:ln>
          <a:effectLst>
            <a:outerShdw dist="107763" dir="2700000" algn="ctr" rotWithShape="0">
              <a:schemeClr val="bg2"/>
            </a:outerShdw>
          </a:effectLst>
        </p:spPr>
      </p:pic>
      <p:sp>
        <p:nvSpPr>
          <p:cNvPr id="313349" name="Rectangle 5"/>
          <p:cNvSpPr>
            <a:spLocks noChangeArrowheads="1"/>
          </p:cNvSpPr>
          <p:nvPr/>
        </p:nvSpPr>
        <p:spPr bwMode="blackGray">
          <a:xfrm>
            <a:off x="3786188" y="1454150"/>
            <a:ext cx="1471612" cy="1470025"/>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313355" name="Line 11"/>
          <p:cNvSpPr>
            <a:spLocks noChangeShapeType="1"/>
          </p:cNvSpPr>
          <p:nvPr/>
        </p:nvSpPr>
        <p:spPr bwMode="blackGray">
          <a:xfrm>
            <a:off x="2825750" y="2220913"/>
            <a:ext cx="76835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US"/>
          </a:p>
        </p:txBody>
      </p:sp>
      <p:sp>
        <p:nvSpPr>
          <p:cNvPr id="313356" name="Text Box 12"/>
          <p:cNvSpPr txBox="1">
            <a:spLocks noChangeArrowheads="1"/>
          </p:cNvSpPr>
          <p:nvPr/>
        </p:nvSpPr>
        <p:spPr bwMode="blackGray">
          <a:xfrm>
            <a:off x="3033713" y="1752600"/>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gn="ctr" eaLnBrk="0" hangingPunct="0"/>
            <a:r>
              <a:rPr lang="en-US" i="1">
                <a:effectLst>
                  <a:outerShdw blurRad="38100" dist="38100" dir="2700000" algn="tl">
                    <a:srgbClr val="C0C0C0"/>
                  </a:outerShdw>
                </a:effectLst>
                <a:latin typeface="Palatino Linotype" pitchFamily="18" charset="0"/>
              </a:rPr>
              <a:t>f</a:t>
            </a:r>
          </a:p>
        </p:txBody>
      </p:sp>
      <p:sp>
        <p:nvSpPr>
          <p:cNvPr id="313359" name="Text Box 15"/>
          <p:cNvSpPr txBox="1">
            <a:spLocks noChangeArrowheads="1"/>
          </p:cNvSpPr>
          <p:nvPr/>
        </p:nvSpPr>
        <p:spPr bwMode="blackGray">
          <a:xfrm>
            <a:off x="1117600" y="3098800"/>
            <a:ext cx="12652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algn="ctr" eaLnBrk="0" hangingPunct="0"/>
            <a:r>
              <a:rPr lang="en-US" i="1">
                <a:effectLst>
                  <a:outerShdw blurRad="38100" dist="38100" dir="2700000" algn="tl">
                    <a:srgbClr val="C0C0C0"/>
                  </a:outerShdw>
                </a:effectLst>
                <a:latin typeface="Palatino Linotype" pitchFamily="18" charset="0"/>
              </a:rPr>
              <a:t>h = g . f</a:t>
            </a:r>
          </a:p>
        </p:txBody>
      </p:sp>
      <p:sp>
        <p:nvSpPr>
          <p:cNvPr id="313360" name="Text Box 16"/>
          <p:cNvSpPr txBox="1">
            <a:spLocks noChangeArrowheads="1"/>
          </p:cNvSpPr>
          <p:nvPr/>
        </p:nvSpPr>
        <p:spPr bwMode="blackGray">
          <a:xfrm>
            <a:off x="4186238" y="3079750"/>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gn="ctr" eaLnBrk="0" hangingPunct="0"/>
            <a:r>
              <a:rPr lang="en-US" i="1">
                <a:effectLst>
                  <a:outerShdw blurRad="38100" dist="38100" dir="2700000" algn="tl">
                    <a:srgbClr val="C0C0C0"/>
                  </a:outerShdw>
                </a:effectLst>
                <a:latin typeface="Palatino Linotype" pitchFamily="18" charset="0"/>
              </a:rPr>
              <a:t>g</a:t>
            </a:r>
          </a:p>
        </p:txBody>
      </p:sp>
      <p:sp>
        <p:nvSpPr>
          <p:cNvPr id="313361" name="Line 17"/>
          <p:cNvSpPr>
            <a:spLocks noChangeShapeType="1"/>
          </p:cNvSpPr>
          <p:nvPr/>
        </p:nvSpPr>
        <p:spPr bwMode="blackGray">
          <a:xfrm flipH="1">
            <a:off x="3937000" y="3054350"/>
            <a:ext cx="393700" cy="554038"/>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313362" name="Text Box 18"/>
          <p:cNvSpPr txBox="1">
            <a:spLocks noChangeArrowheads="1"/>
          </p:cNvSpPr>
          <p:nvPr/>
        </p:nvSpPr>
        <p:spPr bwMode="auto">
          <a:xfrm>
            <a:off x="3965575" y="1143000"/>
            <a:ext cx="1152525" cy="457200"/>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400">
                <a:solidFill>
                  <a:srgbClr val="FFFF00"/>
                </a:solidFill>
                <a:effectLst>
                  <a:outerShdw blurRad="38100" dist="38100" dir="2700000" algn="tl">
                    <a:srgbClr val="000000"/>
                  </a:outerShdw>
                </a:effectLst>
                <a:latin typeface="Palatino Linotype" pitchFamily="18" charset="0"/>
              </a:rPr>
              <a:t>surface</a:t>
            </a:r>
          </a:p>
        </p:txBody>
      </p:sp>
      <p:pic>
        <p:nvPicPr>
          <p:cNvPr id="313366" name="Picture 22" descr="ecatheadnsge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blackGray">
          <a:xfrm>
            <a:off x="1179513" y="1538288"/>
            <a:ext cx="1309687" cy="1309687"/>
          </a:xfrm>
          <a:prstGeom prst="rect">
            <a:avLst/>
          </a:prstGeom>
          <a:solidFill>
            <a:schemeClr val="tx1"/>
          </a:solidFill>
          <a:ln w="12700" algn="ctr">
            <a:solidFill>
              <a:schemeClr val="tx1"/>
            </a:solidFill>
            <a:miter lim="800000"/>
            <a:headEnd/>
            <a:tailEnd/>
          </a:ln>
          <a:effectLst>
            <a:outerShdw dist="107763" dir="2700000" algn="ctr" rotWithShape="0">
              <a:schemeClr val="bg2"/>
            </a:outerShdw>
          </a:effectLst>
        </p:spPr>
      </p:pic>
      <p:sp>
        <p:nvSpPr>
          <p:cNvPr id="313367" name="Rectangle 23"/>
          <p:cNvSpPr>
            <a:spLocks noChangeArrowheads="1"/>
          </p:cNvSpPr>
          <p:nvPr/>
        </p:nvSpPr>
        <p:spPr bwMode="blackGray">
          <a:xfrm>
            <a:off x="1098550" y="1457325"/>
            <a:ext cx="1471613" cy="1471613"/>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313368" name="Text Box 24"/>
          <p:cNvSpPr txBox="1">
            <a:spLocks noChangeArrowheads="1"/>
          </p:cNvSpPr>
          <p:nvPr/>
        </p:nvSpPr>
        <p:spPr bwMode="auto">
          <a:xfrm>
            <a:off x="1176338" y="1147763"/>
            <a:ext cx="1225550" cy="457200"/>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400">
                <a:solidFill>
                  <a:srgbClr val="FFFF00"/>
                </a:solidFill>
                <a:effectLst>
                  <a:outerShdw blurRad="38100" dist="38100" dir="2700000" algn="tl">
                    <a:srgbClr val="000000"/>
                  </a:outerShdw>
                </a:effectLst>
                <a:latin typeface="Palatino Linotype" pitchFamily="18" charset="0"/>
              </a:rPr>
              <a:t>domain</a:t>
            </a:r>
          </a:p>
        </p:txBody>
      </p:sp>
      <p:sp>
        <p:nvSpPr>
          <p:cNvPr id="313382" name="Line 38"/>
          <p:cNvSpPr>
            <a:spLocks noChangeShapeType="1"/>
          </p:cNvSpPr>
          <p:nvPr/>
        </p:nvSpPr>
        <p:spPr bwMode="auto">
          <a:xfrm>
            <a:off x="1179513" y="2230438"/>
            <a:ext cx="1309687" cy="1587"/>
          </a:xfrm>
          <a:prstGeom prst="line">
            <a:avLst/>
          </a:prstGeom>
          <a:noFill/>
          <a:ln w="285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13388" name="Freeform 44"/>
          <p:cNvSpPr>
            <a:spLocks/>
          </p:cNvSpPr>
          <p:nvPr/>
        </p:nvSpPr>
        <p:spPr bwMode="auto">
          <a:xfrm>
            <a:off x="4105275" y="1511300"/>
            <a:ext cx="889000" cy="865188"/>
          </a:xfrm>
          <a:custGeom>
            <a:avLst/>
            <a:gdLst>
              <a:gd name="T0" fmla="*/ 0 w 666"/>
              <a:gd name="T1" fmla="*/ 649 h 649"/>
              <a:gd name="T2" fmla="*/ 51 w 666"/>
              <a:gd name="T3" fmla="*/ 539 h 649"/>
              <a:gd name="T4" fmla="*/ 85 w 666"/>
              <a:gd name="T5" fmla="*/ 488 h 649"/>
              <a:gd name="T6" fmla="*/ 118 w 666"/>
              <a:gd name="T7" fmla="*/ 386 h 649"/>
              <a:gd name="T8" fmla="*/ 152 w 666"/>
              <a:gd name="T9" fmla="*/ 369 h 649"/>
              <a:gd name="T10" fmla="*/ 432 w 666"/>
              <a:gd name="T11" fmla="*/ 310 h 649"/>
              <a:gd name="T12" fmla="*/ 517 w 666"/>
              <a:gd name="T13" fmla="*/ 293 h 649"/>
              <a:gd name="T14" fmla="*/ 567 w 666"/>
              <a:gd name="T15" fmla="*/ 174 h 649"/>
              <a:gd name="T16" fmla="*/ 610 w 666"/>
              <a:gd name="T17" fmla="*/ 115 h 649"/>
              <a:gd name="T18" fmla="*/ 661 w 666"/>
              <a:gd name="T19" fmla="*/ 64 h 649"/>
              <a:gd name="T20" fmla="*/ 661 w 666"/>
              <a:gd name="T21" fmla="*/ 81 h 649"/>
              <a:gd name="T22" fmla="*/ 644 w 666"/>
              <a:gd name="T23" fmla="*/ 9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6" h="649">
                <a:moveTo>
                  <a:pt x="0" y="649"/>
                </a:moveTo>
                <a:cubicBezTo>
                  <a:pt x="23" y="614"/>
                  <a:pt x="29" y="575"/>
                  <a:pt x="51" y="539"/>
                </a:cubicBezTo>
                <a:cubicBezTo>
                  <a:pt x="62" y="522"/>
                  <a:pt x="85" y="488"/>
                  <a:pt x="85" y="488"/>
                </a:cubicBezTo>
                <a:cubicBezTo>
                  <a:pt x="92" y="464"/>
                  <a:pt x="116" y="387"/>
                  <a:pt x="118" y="386"/>
                </a:cubicBezTo>
                <a:cubicBezTo>
                  <a:pt x="129" y="380"/>
                  <a:pt x="141" y="375"/>
                  <a:pt x="152" y="369"/>
                </a:cubicBezTo>
                <a:cubicBezTo>
                  <a:pt x="210" y="283"/>
                  <a:pt x="339" y="319"/>
                  <a:pt x="432" y="310"/>
                </a:cubicBezTo>
                <a:cubicBezTo>
                  <a:pt x="511" y="292"/>
                  <a:pt x="482" y="293"/>
                  <a:pt x="517" y="293"/>
                </a:cubicBezTo>
                <a:cubicBezTo>
                  <a:pt x="527" y="250"/>
                  <a:pt x="537" y="208"/>
                  <a:pt x="567" y="174"/>
                </a:cubicBezTo>
                <a:cubicBezTo>
                  <a:pt x="587" y="137"/>
                  <a:pt x="582" y="135"/>
                  <a:pt x="610" y="115"/>
                </a:cubicBezTo>
                <a:cubicBezTo>
                  <a:pt x="666" y="75"/>
                  <a:pt x="661" y="102"/>
                  <a:pt x="661" y="64"/>
                </a:cubicBezTo>
                <a:cubicBezTo>
                  <a:pt x="609" y="0"/>
                  <a:pt x="658" y="57"/>
                  <a:pt x="661" y="81"/>
                </a:cubicBezTo>
                <a:cubicBezTo>
                  <a:pt x="662" y="87"/>
                  <a:pt x="650" y="87"/>
                  <a:pt x="644" y="90"/>
                </a:cubicBezTo>
              </a:path>
            </a:pathLst>
          </a:custGeom>
          <a:noFill/>
          <a:ln w="2857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13358" name="Line 14"/>
          <p:cNvSpPr>
            <a:spLocks noChangeShapeType="1"/>
          </p:cNvSpPr>
          <p:nvPr/>
        </p:nvSpPr>
        <p:spPr bwMode="blackGray">
          <a:xfrm>
            <a:off x="2243138" y="3073400"/>
            <a:ext cx="423862" cy="547688"/>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sp>
        <p:nvSpPr>
          <p:cNvPr id="313429" name="Text Box 85"/>
          <p:cNvSpPr txBox="1">
            <a:spLocks noChangeArrowheads="1"/>
          </p:cNvSpPr>
          <p:nvPr/>
        </p:nvSpPr>
        <p:spPr bwMode="auto">
          <a:xfrm>
            <a:off x="4256088" y="4267200"/>
            <a:ext cx="2220912" cy="701675"/>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rgbClr val="FFFF00"/>
                </a:solidFill>
              </a:rPr>
              <a:t>Piecewise linear reconstruction</a:t>
            </a:r>
          </a:p>
        </p:txBody>
      </p:sp>
      <p:sp>
        <p:nvSpPr>
          <p:cNvPr id="313430" name="Text Box 86"/>
          <p:cNvSpPr txBox="1">
            <a:spLocks noChangeArrowheads="1"/>
          </p:cNvSpPr>
          <p:nvPr/>
        </p:nvSpPr>
        <p:spPr bwMode="auto">
          <a:xfrm>
            <a:off x="660400" y="6184900"/>
            <a:ext cx="4749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Signal height range on domain scanline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5"/>
          <p:cNvSpPr>
            <a:spLocks noGrp="1" noChangeArrowheads="1"/>
          </p:cNvSpPr>
          <p:nvPr>
            <p:ph type="title"/>
          </p:nvPr>
        </p:nvSpPr>
        <p:spPr/>
        <p:txBody>
          <a:bodyPr/>
          <a:lstStyle/>
          <a:p>
            <a:r>
              <a:rPr lang="en-US"/>
              <a:t>Derivation of Metric</a:t>
            </a:r>
          </a:p>
        </p:txBody>
      </p:sp>
      <p:sp>
        <p:nvSpPr>
          <p:cNvPr id="18438" name="Rectangle 6"/>
          <p:cNvSpPr>
            <a:spLocks noGrp="1" noChangeArrowheads="1"/>
          </p:cNvSpPr>
          <p:nvPr>
            <p:ph type="body" idx="1"/>
          </p:nvPr>
        </p:nvSpPr>
        <p:spPr>
          <a:xfrm>
            <a:off x="304800" y="1447800"/>
            <a:ext cx="5767388" cy="762000"/>
          </a:xfrm>
        </p:spPr>
        <p:txBody>
          <a:bodyPr/>
          <a:lstStyle/>
          <a:p>
            <a:pPr>
              <a:lnSpc>
                <a:spcPct val="90000"/>
              </a:lnSpc>
              <a:buFont typeface="Wingdings" pitchFamily="2" charset="2"/>
              <a:buNone/>
            </a:pPr>
            <a:r>
              <a:rPr lang="en-US" sz="1800" i="1"/>
              <a:t>How well is </a:t>
            </a:r>
            <a:r>
              <a:rPr lang="en-US" sz="1800" i="1">
                <a:solidFill>
                  <a:schemeClr val="hlink"/>
                </a:solidFill>
              </a:rPr>
              <a:t>h = g . f</a:t>
            </a:r>
            <a:r>
              <a:rPr lang="en-US" sz="1800" i="1"/>
              <a:t>  approximated when </a:t>
            </a:r>
          </a:p>
          <a:p>
            <a:pPr>
              <a:lnSpc>
                <a:spcPct val="90000"/>
              </a:lnSpc>
              <a:buFont typeface="Wingdings" pitchFamily="2" charset="2"/>
              <a:buNone/>
            </a:pPr>
            <a:r>
              <a:rPr lang="en-US" sz="1800" i="1"/>
              <a:t>reconstructed from a discrete </a:t>
            </a:r>
          </a:p>
          <a:p>
            <a:pPr>
              <a:lnSpc>
                <a:spcPct val="90000"/>
              </a:lnSpc>
              <a:buFont typeface="Wingdings" pitchFamily="2" charset="2"/>
              <a:buNone/>
            </a:pPr>
            <a:r>
              <a:rPr lang="en-US" sz="1800" i="1"/>
              <a:t>sampling over the texture domain D?</a:t>
            </a:r>
          </a:p>
          <a:p>
            <a:pPr>
              <a:lnSpc>
                <a:spcPct val="90000"/>
              </a:lnSpc>
              <a:buFont typeface="Wingdings" pitchFamily="2" charset="2"/>
              <a:buNone/>
            </a:pPr>
            <a:endParaRPr lang="en-US" sz="1800" i="1"/>
          </a:p>
        </p:txBody>
      </p:sp>
      <p:pic>
        <p:nvPicPr>
          <p:cNvPr id="18627" name="Picture 195" descr="ecatheadnsge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blackGray">
          <a:xfrm>
            <a:off x="6216650" y="403225"/>
            <a:ext cx="1951038" cy="2035175"/>
          </a:xfrm>
          <a:prstGeom prst="rect">
            <a:avLst/>
          </a:prstGeom>
          <a:solidFill>
            <a:schemeClr val="tx1"/>
          </a:solidFill>
          <a:ln w="12700" algn="ctr">
            <a:solidFill>
              <a:schemeClr val="tx1"/>
            </a:solidFill>
            <a:miter lim="800000"/>
            <a:headEnd/>
            <a:tailEnd/>
          </a:ln>
          <a:effectLst>
            <a:outerShdw dist="107763" dir="2700000" algn="ctr" rotWithShape="0">
              <a:schemeClr val="bg2"/>
            </a:outerShdw>
          </a:effectLst>
        </p:spPr>
      </p:pic>
      <p:sp>
        <p:nvSpPr>
          <p:cNvPr id="18628" name="Rectangle 196"/>
          <p:cNvSpPr>
            <a:spLocks noChangeArrowheads="1"/>
          </p:cNvSpPr>
          <p:nvPr/>
        </p:nvSpPr>
        <p:spPr bwMode="blackGray">
          <a:xfrm>
            <a:off x="6096000" y="403225"/>
            <a:ext cx="2192338" cy="2209800"/>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endParaRPr lang="en-US"/>
          </a:p>
        </p:txBody>
      </p:sp>
      <p:pic>
        <p:nvPicPr>
          <p:cNvPr id="18650" name="Picture 218"/>
          <p:cNvPicPr>
            <a:picLocks noChangeAspect="1" noChangeArrowheads="1"/>
          </p:cNvPicPr>
          <p:nvPr/>
        </p:nvPicPr>
        <p:blipFill>
          <a:blip r:embed="rId5">
            <a:clrChange>
              <a:clrFrom>
                <a:srgbClr val="F2F2F2"/>
              </a:clrFrom>
              <a:clrTo>
                <a:srgbClr val="F2F2F2">
                  <a:alpha val="0"/>
                </a:srgbClr>
              </a:clrTo>
            </a:clrChange>
            <a:lum bright="-78000"/>
            <a:extLst>
              <a:ext uri="{28A0092B-C50C-407E-A947-70E740481C1C}">
                <a14:useLocalDpi xmlns:a14="http://schemas.microsoft.com/office/drawing/2010/main" val="0"/>
              </a:ext>
            </a:extLst>
          </a:blip>
          <a:srcRect l="2777" b="7408"/>
          <a:stretch>
            <a:fillRect/>
          </a:stretch>
        </p:blipFill>
        <p:spPr bwMode="blackGray">
          <a:xfrm>
            <a:off x="6216650" y="546100"/>
            <a:ext cx="200025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grpSp>
        <p:nvGrpSpPr>
          <p:cNvPr id="18567" name="Group 135"/>
          <p:cNvGrpSpPr>
            <a:grpSpLocks/>
          </p:cNvGrpSpPr>
          <p:nvPr/>
        </p:nvGrpSpPr>
        <p:grpSpPr bwMode="auto">
          <a:xfrm>
            <a:off x="304800" y="4181475"/>
            <a:ext cx="4648200" cy="1006475"/>
            <a:chOff x="192" y="1622"/>
            <a:chExt cx="2928" cy="634"/>
          </a:xfrm>
        </p:grpSpPr>
        <p:sp>
          <p:nvSpPr>
            <p:cNvPr id="18562" name="Text Box 130"/>
            <p:cNvSpPr txBox="1">
              <a:spLocks noChangeArrowheads="1"/>
            </p:cNvSpPr>
            <p:nvPr/>
          </p:nvSpPr>
          <p:spPr bwMode="auto">
            <a:xfrm>
              <a:off x="192" y="1622"/>
              <a:ext cx="1344"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hlink"/>
                  </a:solidFill>
                </a:rPr>
                <a:t>Signal approximation error</a:t>
              </a:r>
            </a:p>
          </p:txBody>
        </p:sp>
        <p:sp>
          <p:nvSpPr>
            <p:cNvPr id="18563" name="Text Box 131"/>
            <p:cNvSpPr txBox="1">
              <a:spLocks noChangeArrowheads="1"/>
            </p:cNvSpPr>
            <p:nvPr/>
          </p:nvSpPr>
          <p:spPr bwMode="auto">
            <a:xfrm>
              <a:off x="1296" y="1814"/>
              <a:ext cx="182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folHlink"/>
                </a:buClr>
                <a:buSzPct val="60000"/>
                <a:buFont typeface="Wingdings" pitchFamily="2" charset="2"/>
                <a:buNone/>
              </a:pPr>
              <a:r>
                <a:rPr lang="en-US"/>
                <a:t>= h </a:t>
              </a:r>
              <a:r>
                <a:rPr lang="en-US">
                  <a:latin typeface="Times New Roman"/>
                </a:rPr>
                <a:t>–</a:t>
              </a:r>
              <a:r>
                <a:rPr lang="en-US"/>
                <a:t> (reconstructed h) </a:t>
              </a:r>
              <a:endParaRPr lang="en-US">
                <a:sym typeface="Mathematica1" pitchFamily="2" charset="2"/>
              </a:endParaRPr>
            </a:p>
          </p:txBody>
        </p:sp>
      </p:grpSp>
      <p:grpSp>
        <p:nvGrpSpPr>
          <p:cNvPr id="18657" name="Group 225"/>
          <p:cNvGrpSpPr>
            <a:grpSpLocks/>
          </p:cNvGrpSpPr>
          <p:nvPr/>
        </p:nvGrpSpPr>
        <p:grpSpPr bwMode="auto">
          <a:xfrm>
            <a:off x="304800" y="5500688"/>
            <a:ext cx="4648200" cy="1052512"/>
            <a:chOff x="192" y="2304"/>
            <a:chExt cx="2928" cy="663"/>
          </a:xfrm>
        </p:grpSpPr>
        <p:sp>
          <p:nvSpPr>
            <p:cNvPr id="18658" name="Text Box 226"/>
            <p:cNvSpPr txBox="1">
              <a:spLocks noChangeArrowheads="1"/>
            </p:cNvSpPr>
            <p:nvPr/>
          </p:nvSpPr>
          <p:spPr bwMode="auto">
            <a:xfrm>
              <a:off x="192" y="2304"/>
              <a:ext cx="110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folHlink"/>
                </a:buClr>
                <a:buSzPct val="60000"/>
                <a:buFont typeface="Wingdings" pitchFamily="2" charset="2"/>
                <a:buNone/>
              </a:pPr>
              <a:r>
                <a:rPr lang="en-US">
                  <a:sym typeface="Mathematica1" pitchFamily="2" charset="2"/>
                </a:rPr>
                <a:t>Assumptions:</a:t>
              </a:r>
              <a:endParaRPr lang="en-US" sz="2400" b="1"/>
            </a:p>
          </p:txBody>
        </p:sp>
        <p:sp>
          <p:nvSpPr>
            <p:cNvPr id="18659" name="Text Box 227"/>
            <p:cNvSpPr txBox="1">
              <a:spLocks noChangeArrowheads="1"/>
            </p:cNvSpPr>
            <p:nvPr/>
          </p:nvSpPr>
          <p:spPr bwMode="auto">
            <a:xfrm>
              <a:off x="192" y="2496"/>
              <a:ext cx="29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spcBef>
                  <a:spcPct val="20000"/>
                </a:spcBef>
                <a:buClr>
                  <a:schemeClr val="hlink"/>
                </a:buClr>
                <a:buSzPct val="60000"/>
                <a:buFont typeface="Wingdings" pitchFamily="2" charset="2"/>
                <a:buChar char="n"/>
              </a:pPr>
              <a:r>
                <a:rPr lang="en-US" sz="1800">
                  <a:sym typeface="Mathematica1" pitchFamily="2" charset="2"/>
                </a:rPr>
                <a:t> Reconstruction is piecewise linear</a:t>
              </a:r>
              <a:endParaRPr lang="en-US" sz="2400" b="1"/>
            </a:p>
          </p:txBody>
        </p:sp>
        <p:sp>
          <p:nvSpPr>
            <p:cNvPr id="18660" name="Text Box 228"/>
            <p:cNvSpPr txBox="1">
              <a:spLocks noChangeArrowheads="1"/>
            </p:cNvSpPr>
            <p:nvPr/>
          </p:nvSpPr>
          <p:spPr bwMode="auto">
            <a:xfrm>
              <a:off x="192" y="2736"/>
              <a:ext cx="29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spcBef>
                  <a:spcPct val="20000"/>
                </a:spcBef>
                <a:buClr>
                  <a:schemeClr val="hlink"/>
                </a:buClr>
                <a:buSzPct val="60000"/>
                <a:buFont typeface="Wingdings" pitchFamily="2" charset="2"/>
                <a:buChar char="n"/>
              </a:pPr>
              <a:r>
                <a:rPr lang="en-US" sz="1800">
                  <a:sym typeface="Mathematica1" pitchFamily="2" charset="2"/>
                </a:rPr>
                <a:t> Sampling is asymptotically dense </a:t>
              </a:r>
              <a:endParaRPr lang="en-US" sz="2400" b="1"/>
            </a:p>
          </p:txBody>
        </p:sp>
      </p:grpSp>
      <p:sp>
        <p:nvSpPr>
          <p:cNvPr id="18718" name="Line 286"/>
          <p:cNvSpPr>
            <a:spLocks noChangeShapeType="1"/>
          </p:cNvSpPr>
          <p:nvPr/>
        </p:nvSpPr>
        <p:spPr bwMode="auto">
          <a:xfrm>
            <a:off x="7227888" y="2286000"/>
            <a:ext cx="0" cy="1295400"/>
          </a:xfrm>
          <a:prstGeom prst="line">
            <a:avLst/>
          </a:prstGeom>
          <a:noFill/>
          <a:ln w="76200">
            <a:solidFill>
              <a:schemeClr val="accent2"/>
            </a:solidFill>
            <a:miter lim="800000"/>
            <a:headEnd type="triangle" w="med" len="med"/>
            <a:tailEnd type="triangle" w="med" len="me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none"/>
          <a:lstStyle/>
          <a:p>
            <a:endParaRPr lang="en-US"/>
          </a:p>
        </p:txBody>
      </p:sp>
      <p:sp>
        <p:nvSpPr>
          <p:cNvPr id="18653" name="Oval 221"/>
          <p:cNvSpPr>
            <a:spLocks noChangeArrowheads="1"/>
          </p:cNvSpPr>
          <p:nvPr/>
        </p:nvSpPr>
        <p:spPr bwMode="auto">
          <a:xfrm rot="13500000">
            <a:off x="2322513" y="2743200"/>
            <a:ext cx="115888" cy="115887"/>
          </a:xfrm>
          <a:prstGeom prst="ellipse">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724" name="Text Box 292"/>
          <p:cNvSpPr txBox="1">
            <a:spLocks noChangeArrowheads="1"/>
          </p:cNvSpPr>
          <p:nvPr/>
        </p:nvSpPr>
        <p:spPr bwMode="auto">
          <a:xfrm>
            <a:off x="6072188" y="152400"/>
            <a:ext cx="2343150" cy="457200"/>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400">
                <a:solidFill>
                  <a:srgbClr val="FFFF00"/>
                </a:solidFill>
                <a:effectLst>
                  <a:outerShdw blurRad="38100" dist="38100" dir="2700000" algn="tl">
                    <a:srgbClr val="000000"/>
                  </a:outerShdw>
                </a:effectLst>
                <a:latin typeface="Palatino Linotype" pitchFamily="18" charset="0"/>
              </a:rPr>
              <a:t>Texture domain</a:t>
            </a:r>
          </a:p>
        </p:txBody>
      </p:sp>
      <p:sp>
        <p:nvSpPr>
          <p:cNvPr id="18731" name="Text Box 299"/>
          <p:cNvSpPr txBox="1">
            <a:spLocks noChangeArrowheads="1"/>
          </p:cNvSpPr>
          <p:nvPr/>
        </p:nvSpPr>
        <p:spPr bwMode="auto">
          <a:xfrm>
            <a:off x="381000" y="2590800"/>
            <a:ext cx="4975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Single sample</a:t>
            </a:r>
          </a:p>
        </p:txBody>
      </p:sp>
      <p:sp>
        <p:nvSpPr>
          <p:cNvPr id="18732" name="Text Box 300"/>
          <p:cNvSpPr txBox="1">
            <a:spLocks noChangeArrowheads="1"/>
          </p:cNvSpPr>
          <p:nvPr/>
        </p:nvSpPr>
        <p:spPr bwMode="auto">
          <a:xfrm>
            <a:off x="358775" y="3032125"/>
            <a:ext cx="49752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Neighborhood </a:t>
            </a:r>
          </a:p>
          <a:p>
            <a:r>
              <a:rPr lang="en-US"/>
              <a:t>(single red square of area</a:t>
            </a:r>
          </a:p>
        </p:txBody>
      </p:sp>
      <p:sp>
        <p:nvSpPr>
          <p:cNvPr id="18733" name="Rectangle 301"/>
          <p:cNvSpPr>
            <a:spLocks noChangeArrowheads="1"/>
          </p:cNvSpPr>
          <p:nvPr/>
        </p:nvSpPr>
        <p:spPr bwMode="auto">
          <a:xfrm>
            <a:off x="2209800" y="2955925"/>
            <a:ext cx="476250" cy="427038"/>
          </a:xfrm>
          <a:prstGeom prst="rect">
            <a:avLst/>
          </a:prstGeom>
          <a:gradFill rotWithShape="0">
            <a:gsLst>
              <a:gs pos="0">
                <a:srgbClr val="E21702">
                  <a:gamma/>
                  <a:tint val="73725"/>
                  <a:invGamma/>
                </a:srgbClr>
              </a:gs>
              <a:gs pos="100000">
                <a:srgbClr val="E21702"/>
              </a:gs>
            </a:gsLst>
            <a:lin ang="2700000" scaled="1"/>
          </a:gra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b="1">
              <a:solidFill>
                <a:srgbClr val="FFFF00"/>
              </a:solidFill>
            </a:endParaRPr>
          </a:p>
        </p:txBody>
      </p:sp>
      <p:sp>
        <p:nvSpPr>
          <p:cNvPr id="18734" name="Rectangle 302"/>
          <p:cNvSpPr>
            <a:spLocks noChangeArrowheads="1"/>
          </p:cNvSpPr>
          <p:nvPr/>
        </p:nvSpPr>
        <p:spPr bwMode="auto">
          <a:xfrm>
            <a:off x="6813550" y="4545013"/>
            <a:ext cx="938213" cy="841375"/>
          </a:xfrm>
          <a:prstGeom prst="rect">
            <a:avLst/>
          </a:prstGeom>
          <a:gradFill rotWithShape="0">
            <a:gsLst>
              <a:gs pos="0">
                <a:srgbClr val="E21702">
                  <a:gamma/>
                  <a:tint val="73725"/>
                  <a:invGamma/>
                </a:srgbClr>
              </a:gs>
              <a:gs pos="100000">
                <a:srgbClr val="E21702"/>
              </a:gs>
            </a:gsLst>
            <a:lin ang="2700000" scaled="1"/>
          </a:gra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b="1">
              <a:solidFill>
                <a:srgbClr val="FFFF00"/>
              </a:solidFill>
            </a:endParaRPr>
          </a:p>
        </p:txBody>
      </p:sp>
      <p:sp>
        <p:nvSpPr>
          <p:cNvPr id="18744" name="Line 312"/>
          <p:cNvSpPr>
            <a:spLocks noChangeShapeType="1"/>
          </p:cNvSpPr>
          <p:nvPr/>
        </p:nvSpPr>
        <p:spPr bwMode="auto">
          <a:xfrm>
            <a:off x="7281863" y="4629150"/>
            <a:ext cx="1587" cy="338138"/>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45" name="Line 313"/>
          <p:cNvSpPr>
            <a:spLocks noChangeShapeType="1"/>
          </p:cNvSpPr>
          <p:nvPr/>
        </p:nvSpPr>
        <p:spPr bwMode="auto">
          <a:xfrm>
            <a:off x="7281863" y="3689350"/>
            <a:ext cx="7937" cy="257175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46" name="Line 314"/>
          <p:cNvSpPr>
            <a:spLocks noChangeShapeType="1"/>
          </p:cNvSpPr>
          <p:nvPr/>
        </p:nvSpPr>
        <p:spPr bwMode="auto">
          <a:xfrm rot="5400000">
            <a:off x="7262813" y="3560763"/>
            <a:ext cx="26987" cy="2840037"/>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52" name="Line 320"/>
          <p:cNvSpPr>
            <a:spLocks noChangeShapeType="1"/>
          </p:cNvSpPr>
          <p:nvPr/>
        </p:nvSpPr>
        <p:spPr bwMode="auto">
          <a:xfrm rot="5400000">
            <a:off x="7458869" y="4801394"/>
            <a:ext cx="1587" cy="339725"/>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55" name="Line 323"/>
          <p:cNvSpPr>
            <a:spLocks noChangeShapeType="1"/>
          </p:cNvSpPr>
          <p:nvPr/>
        </p:nvSpPr>
        <p:spPr bwMode="auto">
          <a:xfrm>
            <a:off x="6337300" y="3689350"/>
            <a:ext cx="0" cy="257175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56" name="Line 324"/>
          <p:cNvSpPr>
            <a:spLocks noChangeShapeType="1"/>
          </p:cNvSpPr>
          <p:nvPr/>
        </p:nvSpPr>
        <p:spPr bwMode="auto">
          <a:xfrm rot="5400000">
            <a:off x="7291388" y="2706687"/>
            <a:ext cx="0" cy="2847975"/>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57" name="Oval 325"/>
          <p:cNvSpPr>
            <a:spLocks noChangeArrowheads="1"/>
          </p:cNvSpPr>
          <p:nvPr/>
        </p:nvSpPr>
        <p:spPr bwMode="auto">
          <a:xfrm rot="13500000">
            <a:off x="6283325" y="4064000"/>
            <a:ext cx="158750" cy="158750"/>
          </a:xfrm>
          <a:prstGeom prst="ellipse">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758" name="Oval 326"/>
          <p:cNvSpPr>
            <a:spLocks noChangeArrowheads="1"/>
          </p:cNvSpPr>
          <p:nvPr/>
        </p:nvSpPr>
        <p:spPr bwMode="auto">
          <a:xfrm rot="13500000">
            <a:off x="6269038" y="4927600"/>
            <a:ext cx="158750" cy="158750"/>
          </a:xfrm>
          <a:prstGeom prst="ellipse">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759" name="Oval 327"/>
          <p:cNvSpPr>
            <a:spLocks noChangeArrowheads="1"/>
          </p:cNvSpPr>
          <p:nvPr/>
        </p:nvSpPr>
        <p:spPr bwMode="auto">
          <a:xfrm rot="13500000">
            <a:off x="6269038" y="5713413"/>
            <a:ext cx="158750" cy="158750"/>
          </a:xfrm>
          <a:prstGeom prst="ellipse">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760" name="Oval 328"/>
          <p:cNvSpPr>
            <a:spLocks noChangeArrowheads="1"/>
          </p:cNvSpPr>
          <p:nvPr/>
        </p:nvSpPr>
        <p:spPr bwMode="auto">
          <a:xfrm rot="13500000">
            <a:off x="7210425" y="5721350"/>
            <a:ext cx="158750" cy="158750"/>
          </a:xfrm>
          <a:prstGeom prst="ellipse">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761" name="Oval 329"/>
          <p:cNvSpPr>
            <a:spLocks noChangeArrowheads="1"/>
          </p:cNvSpPr>
          <p:nvPr/>
        </p:nvSpPr>
        <p:spPr bwMode="auto">
          <a:xfrm rot="13500000">
            <a:off x="8164513" y="4040188"/>
            <a:ext cx="158750" cy="158750"/>
          </a:xfrm>
          <a:prstGeom prst="ellipse">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762" name="Oval 330"/>
          <p:cNvSpPr>
            <a:spLocks noChangeArrowheads="1"/>
          </p:cNvSpPr>
          <p:nvPr/>
        </p:nvSpPr>
        <p:spPr bwMode="auto">
          <a:xfrm rot="13500000">
            <a:off x="7210425" y="4064000"/>
            <a:ext cx="158750" cy="158750"/>
          </a:xfrm>
          <a:prstGeom prst="ellipse">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763" name="Oval 331"/>
          <p:cNvSpPr>
            <a:spLocks noChangeArrowheads="1"/>
          </p:cNvSpPr>
          <p:nvPr/>
        </p:nvSpPr>
        <p:spPr bwMode="auto">
          <a:xfrm rot="13500000">
            <a:off x="8164513" y="4887913"/>
            <a:ext cx="158750" cy="158750"/>
          </a:xfrm>
          <a:prstGeom prst="ellipse">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764" name="Oval 332"/>
          <p:cNvSpPr>
            <a:spLocks noChangeArrowheads="1"/>
          </p:cNvSpPr>
          <p:nvPr/>
        </p:nvSpPr>
        <p:spPr bwMode="auto">
          <a:xfrm rot="13500000">
            <a:off x="8164513" y="5708650"/>
            <a:ext cx="158750" cy="158750"/>
          </a:xfrm>
          <a:prstGeom prst="ellipse">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765" name="Oval 333"/>
          <p:cNvSpPr>
            <a:spLocks noChangeArrowheads="1"/>
          </p:cNvSpPr>
          <p:nvPr/>
        </p:nvSpPr>
        <p:spPr bwMode="auto">
          <a:xfrm rot="13500000">
            <a:off x="7216775" y="4916488"/>
            <a:ext cx="158750" cy="158750"/>
          </a:xfrm>
          <a:prstGeom prst="ellipse">
            <a:avLst/>
          </a:prstGeom>
          <a:solidFill>
            <a:srgbClr val="FFFF00"/>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766" name="Line 334"/>
          <p:cNvSpPr>
            <a:spLocks noChangeShapeType="1"/>
          </p:cNvSpPr>
          <p:nvPr/>
        </p:nvSpPr>
        <p:spPr bwMode="auto">
          <a:xfrm>
            <a:off x="8235950" y="3689350"/>
            <a:ext cx="0" cy="257175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67" name="Line 335"/>
          <p:cNvSpPr>
            <a:spLocks noChangeShapeType="1"/>
          </p:cNvSpPr>
          <p:nvPr/>
        </p:nvSpPr>
        <p:spPr bwMode="auto">
          <a:xfrm rot="5400000">
            <a:off x="7291388" y="4379912"/>
            <a:ext cx="0" cy="2847975"/>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8777" name="Group 345"/>
          <p:cNvGrpSpPr>
            <a:grpSpLocks/>
          </p:cNvGrpSpPr>
          <p:nvPr/>
        </p:nvGrpSpPr>
        <p:grpSpPr bwMode="auto">
          <a:xfrm>
            <a:off x="6854825" y="4557713"/>
            <a:ext cx="642938" cy="396875"/>
            <a:chOff x="3619" y="1824"/>
            <a:chExt cx="405" cy="250"/>
          </a:xfrm>
        </p:grpSpPr>
        <p:sp>
          <p:nvSpPr>
            <p:cNvPr id="18778" name="Rectangle 346"/>
            <p:cNvSpPr>
              <a:spLocks noChangeArrowheads="1"/>
            </p:cNvSpPr>
            <p:nvPr/>
          </p:nvSpPr>
          <p:spPr bwMode="auto">
            <a:xfrm>
              <a:off x="3619" y="1899"/>
              <a:ext cx="122" cy="12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779" name="Text Box 347"/>
            <p:cNvSpPr txBox="1">
              <a:spLocks noChangeArrowheads="1"/>
            </p:cNvSpPr>
            <p:nvPr/>
          </p:nvSpPr>
          <p:spPr bwMode="auto">
            <a:xfrm>
              <a:off x="3675" y="1824"/>
              <a:ext cx="3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Times New Roman" pitchFamily="18" charset="0"/>
                </a:rPr>
                <a:t> ij</a:t>
              </a:r>
            </a:p>
          </p:txBody>
        </p:sp>
      </p:grpSp>
      <p:sp>
        <p:nvSpPr>
          <p:cNvPr id="18780" name="Text Box 348"/>
          <p:cNvSpPr txBox="1">
            <a:spLocks noChangeArrowheads="1"/>
          </p:cNvSpPr>
          <p:nvPr/>
        </p:nvSpPr>
        <p:spPr bwMode="auto">
          <a:xfrm>
            <a:off x="7005638" y="5751513"/>
            <a:ext cx="6905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Times New Roman" pitchFamily="18" charset="0"/>
              </a:rPr>
              <a:t>s</a:t>
            </a:r>
            <a:r>
              <a:rPr lang="en-US" baseline="-15000">
                <a:latin typeface="Times New Roman" pitchFamily="18" charset="0"/>
              </a:rPr>
              <a:t>i</a:t>
            </a:r>
          </a:p>
        </p:txBody>
      </p:sp>
      <p:sp>
        <p:nvSpPr>
          <p:cNvPr id="18781" name="Text Box 349"/>
          <p:cNvSpPr txBox="1">
            <a:spLocks noChangeArrowheads="1"/>
          </p:cNvSpPr>
          <p:nvPr/>
        </p:nvSpPr>
        <p:spPr bwMode="auto">
          <a:xfrm>
            <a:off x="6000750" y="4602163"/>
            <a:ext cx="522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Times New Roman" pitchFamily="18" charset="0"/>
              </a:rPr>
              <a:t>t</a:t>
            </a:r>
            <a:r>
              <a:rPr lang="en-US" baseline="-12000">
                <a:latin typeface="Times New Roman" pitchFamily="18" charset="0"/>
              </a:rPr>
              <a:t>j</a:t>
            </a:r>
          </a:p>
        </p:txBody>
      </p:sp>
      <p:sp>
        <p:nvSpPr>
          <p:cNvPr id="18782" name="Line 350"/>
          <p:cNvSpPr>
            <a:spLocks noChangeShapeType="1"/>
          </p:cNvSpPr>
          <p:nvPr/>
        </p:nvSpPr>
        <p:spPr bwMode="auto">
          <a:xfrm rot="5400000">
            <a:off x="6133307" y="6053931"/>
            <a:ext cx="0" cy="700087"/>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83" name="Text Box 351"/>
          <p:cNvSpPr txBox="1">
            <a:spLocks noChangeArrowheads="1"/>
          </p:cNvSpPr>
          <p:nvPr/>
        </p:nvSpPr>
        <p:spPr bwMode="auto">
          <a:xfrm>
            <a:off x="5595938" y="5757863"/>
            <a:ext cx="2809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Times New Roman" pitchFamily="18" charset="0"/>
              </a:rPr>
              <a:t>t</a:t>
            </a:r>
          </a:p>
        </p:txBody>
      </p:sp>
      <p:sp>
        <p:nvSpPr>
          <p:cNvPr id="18784" name="Text Box 352"/>
          <p:cNvSpPr txBox="1">
            <a:spLocks noChangeArrowheads="1"/>
          </p:cNvSpPr>
          <p:nvPr/>
        </p:nvSpPr>
        <p:spPr bwMode="auto">
          <a:xfrm>
            <a:off x="6211888" y="6308725"/>
            <a:ext cx="377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Times New Roman" pitchFamily="18" charset="0"/>
              </a:rPr>
              <a:t>s</a:t>
            </a:r>
          </a:p>
        </p:txBody>
      </p:sp>
      <p:graphicFrame>
        <p:nvGraphicFramePr>
          <p:cNvPr id="18785" name="Object 353"/>
          <p:cNvGraphicFramePr>
            <a:graphicFrameLocks noChangeAspect="1"/>
          </p:cNvGraphicFramePr>
          <p:nvPr/>
        </p:nvGraphicFramePr>
        <p:xfrm>
          <a:off x="6588125" y="4595813"/>
          <a:ext cx="260350" cy="331787"/>
        </p:xfrm>
        <a:graphic>
          <a:graphicData uri="http://schemas.openxmlformats.org/presentationml/2006/ole">
            <mc:AlternateContent xmlns:mc="http://schemas.openxmlformats.org/markup-compatibility/2006">
              <mc:Choice xmlns:v="urn:schemas-microsoft-com:vml" Requires="v">
                <p:oleObj spid="_x0000_s318464" name="Equation" r:id="rId6" imgW="139680" imgH="177480" progId="Equation.3">
                  <p:embed/>
                </p:oleObj>
              </mc:Choice>
              <mc:Fallback>
                <p:oleObj name="Equation" r:id="rId6" imgW="139680" imgH="177480" progId="Equation.3">
                  <p:embed/>
                  <p:pic>
                    <p:nvPicPr>
                      <p:cNvPr id="0" name="Object 35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8125" y="4595813"/>
                        <a:ext cx="260350" cy="331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786" name="Object 354"/>
          <p:cNvGraphicFramePr>
            <a:graphicFrameLocks noChangeAspect="1"/>
          </p:cNvGraphicFramePr>
          <p:nvPr/>
        </p:nvGraphicFramePr>
        <p:xfrm>
          <a:off x="6589713" y="5053013"/>
          <a:ext cx="260350" cy="331787"/>
        </p:xfrm>
        <a:graphic>
          <a:graphicData uri="http://schemas.openxmlformats.org/presentationml/2006/ole">
            <mc:AlternateContent xmlns:mc="http://schemas.openxmlformats.org/markup-compatibility/2006">
              <mc:Choice xmlns:v="urn:schemas-microsoft-com:vml" Requires="v">
                <p:oleObj spid="_x0000_s318465" name="Equation" r:id="rId8" imgW="139680" imgH="177480" progId="Equation.3">
                  <p:embed/>
                </p:oleObj>
              </mc:Choice>
              <mc:Fallback>
                <p:oleObj name="Equation" r:id="rId8" imgW="139680" imgH="177480" progId="Equation.3">
                  <p:embed/>
                  <p:pic>
                    <p:nvPicPr>
                      <p:cNvPr id="0" name="Object 35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9713" y="5053013"/>
                        <a:ext cx="260350" cy="331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787" name="Line 355"/>
          <p:cNvSpPr>
            <a:spLocks noChangeShapeType="1"/>
          </p:cNvSpPr>
          <p:nvPr/>
        </p:nvSpPr>
        <p:spPr bwMode="auto">
          <a:xfrm>
            <a:off x="5783263" y="5759450"/>
            <a:ext cx="1587" cy="631825"/>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8788" name="Object 356"/>
          <p:cNvGraphicFramePr>
            <a:graphicFrameLocks noChangeAspect="1"/>
          </p:cNvGraphicFramePr>
          <p:nvPr/>
        </p:nvGraphicFramePr>
        <p:xfrm>
          <a:off x="3365500" y="3271838"/>
          <a:ext cx="838200" cy="519112"/>
        </p:xfrm>
        <a:graphic>
          <a:graphicData uri="http://schemas.openxmlformats.org/presentationml/2006/ole">
            <mc:AlternateContent xmlns:mc="http://schemas.openxmlformats.org/markup-compatibility/2006">
              <mc:Choice xmlns:v="urn:schemas-microsoft-com:vml" Requires="v">
                <p:oleObj spid="_x0000_s318466" name="Equation" r:id="rId9" imgW="368280" imgH="228600" progId="Equation.3">
                  <p:embed/>
                </p:oleObj>
              </mc:Choice>
              <mc:Fallback>
                <p:oleObj name="Equation" r:id="rId9" imgW="368280" imgH="228600" progId="Equation.3">
                  <p:embed/>
                  <p:pic>
                    <p:nvPicPr>
                      <p:cNvPr id="0" name="Object 35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65500" y="3271838"/>
                        <a:ext cx="838200"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Times New Roman"/>
      </a:majorFont>
      <a:minorFont>
        <a:latin typeface="Tahoma"/>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ahoma" pitchFamily="34" charset="0"/>
            <a:cs typeface="Times New Roman" pitchFamily="18"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8448</TotalTime>
  <Words>2802</Words>
  <Application>Microsoft Office PowerPoint</Application>
  <PresentationFormat>On-screen Show (4:3)</PresentationFormat>
  <Paragraphs>495</Paragraphs>
  <Slides>36</Slides>
  <Notes>31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36</vt:i4>
      </vt:variant>
    </vt:vector>
  </HeadingPairs>
  <TitlesOfParts>
    <vt:vector size="45" baseType="lpstr">
      <vt:lpstr>Times New Roman</vt:lpstr>
      <vt:lpstr>Tahoma</vt:lpstr>
      <vt:lpstr>Wingdings</vt:lpstr>
      <vt:lpstr>Arial</vt:lpstr>
      <vt:lpstr>Palatino Linotype</vt:lpstr>
      <vt:lpstr>Mathematica1</vt:lpstr>
      <vt:lpstr>Blends</vt:lpstr>
      <vt:lpstr>Paintbrush Picture</vt:lpstr>
      <vt:lpstr>Microsoft Equation 3.0</vt:lpstr>
      <vt:lpstr>Signal-Specialized Parameterization for Piecewise Linear Reconstruction</vt:lpstr>
      <vt:lpstr>Two Scenarios</vt:lpstr>
      <vt:lpstr>Signal Source</vt:lpstr>
      <vt:lpstr>Our Goal</vt:lpstr>
      <vt:lpstr>Related Work</vt:lpstr>
      <vt:lpstr>Our Contribution</vt:lpstr>
      <vt:lpstr>Signal-Specialized Parameterization</vt:lpstr>
      <vt:lpstr>Signal-Specialized Parameterization</vt:lpstr>
      <vt:lpstr>Derivation of Metric</vt:lpstr>
      <vt:lpstr>Metric: how to derive</vt:lpstr>
      <vt:lpstr>Error Metric: how to compute</vt:lpstr>
      <vt:lpstr>Error Metric</vt:lpstr>
      <vt:lpstr>Error Metric</vt:lpstr>
      <vt:lpstr>Error Metric</vt:lpstr>
      <vt:lpstr>Numerical Computation of Metric</vt:lpstr>
      <vt:lpstr>Numerical Integration</vt:lpstr>
      <vt:lpstr>Function Fitting</vt:lpstr>
      <vt:lpstr>Choosing points for Local Signal Fitting</vt:lpstr>
      <vt:lpstr>Isometric Flattening</vt:lpstr>
      <vt:lpstr>Parametrization algorithm</vt:lpstr>
      <vt:lpstr>Neighborhood Optimization</vt:lpstr>
      <vt:lpstr>Affine Transformation Rule</vt:lpstr>
      <vt:lpstr>Affine Transformation Rule</vt:lpstr>
      <vt:lpstr>Relationship to Approximation Theory</vt:lpstr>
      <vt:lpstr>Correspondence with Nadler’s Result</vt:lpstr>
      <vt:lpstr>Experiments</vt:lpstr>
      <vt:lpstr>Parasaur head</vt:lpstr>
      <vt:lpstr>PowerPoint Presentation</vt:lpstr>
      <vt:lpstr>Parasaur head</vt:lpstr>
      <vt:lpstr>Fandisk</vt:lpstr>
      <vt:lpstr>Experiments</vt:lpstr>
      <vt:lpstr>Impact of Geometric Stretch</vt:lpstr>
      <vt:lpstr>PowerPoint Presentation</vt:lpstr>
      <vt:lpstr>Timing Comparison (seconds)</vt:lpstr>
      <vt:lpstr>Comparison with Previous Work</vt:lpstr>
      <vt:lpstr>Conclusions and Future Work</vt:lpstr>
    </vt:vector>
  </TitlesOfParts>
  <Company>Harvard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Outline</dc:title>
  <dc:creator>Geetika Tewari</dc:creator>
  <cp:lastModifiedBy>Hugues Hoppe</cp:lastModifiedBy>
  <cp:revision>1955</cp:revision>
  <dcterms:created xsi:type="dcterms:W3CDTF">2004-04-18T13:33:06Z</dcterms:created>
  <dcterms:modified xsi:type="dcterms:W3CDTF">2012-05-25T21:27:00Z</dcterms:modified>
</cp:coreProperties>
</file>