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62" r:id="rId2"/>
  </p:sldMasterIdLst>
  <p:notesMasterIdLst>
    <p:notesMasterId r:id="rId77"/>
  </p:notesMasterIdLst>
  <p:handoutMasterIdLst>
    <p:handoutMasterId r:id="rId78"/>
  </p:handoutMasterIdLst>
  <p:sldIdLst>
    <p:sldId id="492" r:id="rId3"/>
    <p:sldId id="671" r:id="rId4"/>
    <p:sldId id="731" r:id="rId5"/>
    <p:sldId id="493" r:id="rId6"/>
    <p:sldId id="494" r:id="rId7"/>
    <p:sldId id="497" r:id="rId8"/>
    <p:sldId id="498" r:id="rId9"/>
    <p:sldId id="707" r:id="rId10"/>
    <p:sldId id="709" r:id="rId11"/>
    <p:sldId id="668" r:id="rId12"/>
    <p:sldId id="672" r:id="rId13"/>
    <p:sldId id="508" r:id="rId14"/>
    <p:sldId id="703" r:id="rId15"/>
    <p:sldId id="688" r:id="rId16"/>
    <p:sldId id="689" r:id="rId17"/>
    <p:sldId id="690" r:id="rId18"/>
    <p:sldId id="691" r:id="rId19"/>
    <p:sldId id="692" r:id="rId20"/>
    <p:sldId id="693" r:id="rId21"/>
    <p:sldId id="694" r:id="rId22"/>
    <p:sldId id="695" r:id="rId23"/>
    <p:sldId id="696" r:id="rId24"/>
    <p:sldId id="697" r:id="rId25"/>
    <p:sldId id="698" r:id="rId26"/>
    <p:sldId id="699" r:id="rId27"/>
    <p:sldId id="700" r:id="rId28"/>
    <p:sldId id="701" r:id="rId29"/>
    <p:sldId id="529" r:id="rId30"/>
    <p:sldId id="540" r:id="rId31"/>
    <p:sldId id="666" r:id="rId32"/>
    <p:sldId id="524" r:id="rId33"/>
    <p:sldId id="525" r:id="rId34"/>
    <p:sldId id="526" r:id="rId35"/>
    <p:sldId id="528" r:id="rId36"/>
    <p:sldId id="537" r:id="rId37"/>
    <p:sldId id="542" r:id="rId38"/>
    <p:sldId id="544" r:id="rId39"/>
    <p:sldId id="547" r:id="rId40"/>
    <p:sldId id="548" r:id="rId41"/>
    <p:sldId id="555" r:id="rId42"/>
    <p:sldId id="557" r:id="rId43"/>
    <p:sldId id="558" r:id="rId44"/>
    <p:sldId id="559" r:id="rId45"/>
    <p:sldId id="562" r:id="rId46"/>
    <p:sldId id="563" r:id="rId47"/>
    <p:sldId id="568" r:id="rId48"/>
    <p:sldId id="710" r:id="rId49"/>
    <p:sldId id="742" r:id="rId50"/>
    <p:sldId id="711" r:id="rId51"/>
    <p:sldId id="573" r:id="rId52"/>
    <p:sldId id="751" r:id="rId53"/>
    <p:sldId id="577" r:id="rId54"/>
    <p:sldId id="584" r:id="rId55"/>
    <p:sldId id="579" r:id="rId56"/>
    <p:sldId id="581" r:id="rId57"/>
    <p:sldId id="585" r:id="rId58"/>
    <p:sldId id="732" r:id="rId59"/>
    <p:sldId id="745" r:id="rId60"/>
    <p:sldId id="618" r:id="rId61"/>
    <p:sldId id="726" r:id="rId62"/>
    <p:sldId id="719" r:id="rId63"/>
    <p:sldId id="720" r:id="rId64"/>
    <p:sldId id="635" r:id="rId65"/>
    <p:sldId id="636" r:id="rId66"/>
    <p:sldId id="642" r:id="rId67"/>
    <p:sldId id="643" r:id="rId68"/>
    <p:sldId id="644" r:id="rId69"/>
    <p:sldId id="645" r:id="rId70"/>
    <p:sldId id="737" r:id="rId71"/>
    <p:sldId id="647" r:id="rId72"/>
    <p:sldId id="649" r:id="rId73"/>
    <p:sldId id="750" r:id="rId74"/>
    <p:sldId id="704" r:id="rId75"/>
    <p:sldId id="740" r:id="rId76"/>
  </p:sldIdLst>
  <p:sldSz cx="9144000" cy="6858000" type="screen4x3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ugues Hoppe" initials="" lastIdx="0" clrIdx="0"/>
  <p:cmAuthor id="1" name="Hugues Hoppe" initials="HH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F9F9F9"/>
    <a:srgbClr val="00CC00"/>
    <a:srgbClr val="FFCC99"/>
    <a:srgbClr val="FF7C80"/>
    <a:srgbClr val="4D4D4D"/>
    <a:srgbClr val="777777"/>
    <a:srgbClr val="FF3399"/>
    <a:srgbClr val="B8B8B8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6" autoAdjust="0"/>
    <p:restoredTop sz="90795" autoAdjust="0"/>
  </p:normalViewPr>
  <p:slideViewPr>
    <p:cSldViewPr>
      <p:cViewPr varScale="1">
        <p:scale>
          <a:sx n="176" d="100"/>
          <a:sy n="176" d="100"/>
        </p:scale>
        <p:origin x="-1140" y="-102"/>
      </p:cViewPr>
      <p:guideLst>
        <p:guide orient="horz" pos="1182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2400" y="-10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889012208657049E-2"/>
          <c:y val="4.730831973898858E-2"/>
          <c:w val="0.86570477247502775"/>
          <c:h val="0.80750407830342574"/>
        </c:manualLayout>
      </c:layout>
      <c:scatterChart>
        <c:scatterStyle val="lineMarker"/>
        <c:varyColors val="0"/>
        <c:ser>
          <c:idx val="0"/>
          <c:order val="0"/>
          <c:tx>
            <c:v>Time Taken</c:v>
          </c:tx>
          <c:spPr>
            <a:ln w="22191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Sheet2!$A$2:$A$16</c:f>
              <c:numCache>
                <c:formatCode>General</c:formatCode>
                <c:ptCount val="15"/>
                <c:pt idx="0">
                  <c:v>114634</c:v>
                </c:pt>
                <c:pt idx="1">
                  <c:v>125592</c:v>
                </c:pt>
                <c:pt idx="2">
                  <c:v>138348</c:v>
                </c:pt>
                <c:pt idx="3">
                  <c:v>153414</c:v>
                </c:pt>
                <c:pt idx="4">
                  <c:v>170078</c:v>
                </c:pt>
                <c:pt idx="5">
                  <c:v>189750</c:v>
                </c:pt>
                <c:pt idx="6">
                  <c:v>213754</c:v>
                </c:pt>
                <c:pt idx="7">
                  <c:v>241186</c:v>
                </c:pt>
                <c:pt idx="8">
                  <c:v>275148</c:v>
                </c:pt>
                <c:pt idx="9">
                  <c:v>314146</c:v>
                </c:pt>
                <c:pt idx="10">
                  <c:v>361900</c:v>
                </c:pt>
                <c:pt idx="11">
                  <c:v>419576</c:v>
                </c:pt>
                <c:pt idx="12">
                  <c:v>489528</c:v>
                </c:pt>
                <c:pt idx="13">
                  <c:v>575122</c:v>
                </c:pt>
                <c:pt idx="14">
                  <c:v>668922</c:v>
                </c:pt>
              </c:numCache>
            </c:numRef>
          </c:xVal>
          <c:yVal>
            <c:numRef>
              <c:f>Sheet2!$B$2:$B$16</c:f>
              <c:numCache>
                <c:formatCode>General</c:formatCode>
                <c:ptCount val="15"/>
                <c:pt idx="0">
                  <c:v>39.700000000000003</c:v>
                </c:pt>
                <c:pt idx="1">
                  <c:v>42.2</c:v>
                </c:pt>
                <c:pt idx="2">
                  <c:v>44.5</c:v>
                </c:pt>
                <c:pt idx="3">
                  <c:v>49</c:v>
                </c:pt>
                <c:pt idx="4">
                  <c:v>54</c:v>
                </c:pt>
                <c:pt idx="5">
                  <c:v>62</c:v>
                </c:pt>
                <c:pt idx="6">
                  <c:v>66</c:v>
                </c:pt>
                <c:pt idx="7">
                  <c:v>75</c:v>
                </c:pt>
                <c:pt idx="8">
                  <c:v>86</c:v>
                </c:pt>
                <c:pt idx="9">
                  <c:v>101</c:v>
                </c:pt>
                <c:pt idx="10">
                  <c:v>116</c:v>
                </c:pt>
                <c:pt idx="11">
                  <c:v>139</c:v>
                </c:pt>
                <c:pt idx="12">
                  <c:v>157</c:v>
                </c:pt>
                <c:pt idx="13">
                  <c:v>190</c:v>
                </c:pt>
                <c:pt idx="14">
                  <c:v>213</c:v>
                </c:pt>
              </c:numCache>
            </c:numRef>
          </c:yVal>
          <c:smooth val="0"/>
        </c:ser>
        <c:ser>
          <c:idx val="1"/>
          <c:order val="1"/>
          <c:tx>
            <c:v>Peak Memory Usage</c:v>
          </c:tx>
          <c:spPr>
            <a:ln w="22191">
              <a:solidFill>
                <a:srgbClr val="9999FF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9999FF"/>
              </a:solidFill>
              <a:ln>
                <a:solidFill>
                  <a:srgbClr val="9999FF"/>
                </a:solidFill>
                <a:prstDash val="solid"/>
              </a:ln>
            </c:spPr>
          </c:marker>
          <c:xVal>
            <c:numRef>
              <c:f>Sheet2!$A$2:$A$16</c:f>
              <c:numCache>
                <c:formatCode>General</c:formatCode>
                <c:ptCount val="15"/>
                <c:pt idx="0">
                  <c:v>114634</c:v>
                </c:pt>
                <c:pt idx="1">
                  <c:v>125592</c:v>
                </c:pt>
                <c:pt idx="2">
                  <c:v>138348</c:v>
                </c:pt>
                <c:pt idx="3">
                  <c:v>153414</c:v>
                </c:pt>
                <c:pt idx="4">
                  <c:v>170078</c:v>
                </c:pt>
                <c:pt idx="5">
                  <c:v>189750</c:v>
                </c:pt>
                <c:pt idx="6">
                  <c:v>213754</c:v>
                </c:pt>
                <c:pt idx="7">
                  <c:v>241186</c:v>
                </c:pt>
                <c:pt idx="8">
                  <c:v>275148</c:v>
                </c:pt>
                <c:pt idx="9">
                  <c:v>314146</c:v>
                </c:pt>
                <c:pt idx="10">
                  <c:v>361900</c:v>
                </c:pt>
                <c:pt idx="11">
                  <c:v>419576</c:v>
                </c:pt>
                <c:pt idx="12">
                  <c:v>489528</c:v>
                </c:pt>
                <c:pt idx="13">
                  <c:v>575122</c:v>
                </c:pt>
                <c:pt idx="14">
                  <c:v>668922</c:v>
                </c:pt>
              </c:numCache>
            </c:numRef>
          </c:xVal>
          <c:yVal>
            <c:numRef>
              <c:f>Sheet2!$C$2:$C$16</c:f>
              <c:numCache>
                <c:formatCode>General</c:formatCode>
                <c:ptCount val="15"/>
                <c:pt idx="0">
                  <c:v>192</c:v>
                </c:pt>
                <c:pt idx="1">
                  <c:v>204</c:v>
                </c:pt>
                <c:pt idx="2">
                  <c:v>219</c:v>
                </c:pt>
                <c:pt idx="3">
                  <c:v>235</c:v>
                </c:pt>
                <c:pt idx="4">
                  <c:v>256</c:v>
                </c:pt>
                <c:pt idx="5">
                  <c:v>278</c:v>
                </c:pt>
                <c:pt idx="6">
                  <c:v>305</c:v>
                </c:pt>
                <c:pt idx="7">
                  <c:v>337</c:v>
                </c:pt>
                <c:pt idx="8">
                  <c:v>374</c:v>
                </c:pt>
                <c:pt idx="9">
                  <c:v>422</c:v>
                </c:pt>
                <c:pt idx="10">
                  <c:v>473</c:v>
                </c:pt>
                <c:pt idx="11">
                  <c:v>543</c:v>
                </c:pt>
                <c:pt idx="12">
                  <c:v>625</c:v>
                </c:pt>
                <c:pt idx="13">
                  <c:v>714</c:v>
                </c:pt>
                <c:pt idx="14">
                  <c:v>796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501888"/>
        <c:axId val="112504192"/>
      </c:scatterChart>
      <c:valAx>
        <c:axId val="112501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786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Triangles</a:t>
                </a:r>
              </a:p>
            </c:rich>
          </c:tx>
          <c:layout>
            <c:manualLayout>
              <c:xMode val="edge"/>
              <c:yMode val="edge"/>
              <c:x val="0.49167591564927859"/>
              <c:y val="0.92822185970636217"/>
            </c:manualLayout>
          </c:layout>
          <c:overlay val="0"/>
          <c:spPr>
            <a:noFill/>
            <a:ln w="14794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18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86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12504192"/>
        <c:crosses val="autoZero"/>
        <c:crossBetween val="midCat"/>
      </c:valAx>
      <c:valAx>
        <c:axId val="112504192"/>
        <c:scaling>
          <c:orientation val="minMax"/>
        </c:scaling>
        <c:delete val="0"/>
        <c:axPos val="l"/>
        <c:majorGridlines>
          <c:spPr>
            <a:ln w="1849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786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Time (s) / Peak Memory (MB)</a:t>
                </a:r>
              </a:p>
            </c:rich>
          </c:tx>
          <c:layout>
            <c:manualLayout>
              <c:xMode val="edge"/>
              <c:yMode val="edge"/>
              <c:x val="1.1098779134295227E-2"/>
              <c:y val="0.26101141924959215"/>
            </c:manualLayout>
          </c:layout>
          <c:overlay val="0"/>
          <c:spPr>
            <a:noFill/>
            <a:ln w="1479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8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86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12501888"/>
        <c:crosses val="autoZero"/>
        <c:crossBetween val="midCat"/>
      </c:valAx>
      <c:spPr>
        <a:solidFill>
          <a:srgbClr val="C0C0C0"/>
        </a:solidFill>
        <a:ln w="7397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220865704772475"/>
          <c:y val="5.5464926590538338E-2"/>
          <c:w val="0.35516093229744727"/>
          <c:h val="0.11256117455138662"/>
        </c:manualLayout>
      </c:layout>
      <c:overlay val="0"/>
      <c:spPr>
        <a:solidFill>
          <a:srgbClr val="FFFFFF"/>
        </a:solidFill>
        <a:ln w="1849">
          <a:solidFill>
            <a:srgbClr val="000000"/>
          </a:solidFill>
          <a:prstDash val="solid"/>
        </a:ln>
      </c:spPr>
      <c:txPr>
        <a:bodyPr/>
        <a:lstStyle/>
        <a:p>
          <a:pPr>
            <a:defRPr sz="909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86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Relationship Id="rId4" Type="http://schemas.openxmlformats.org/officeDocument/2006/relationships/image" Target="../media/image5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26399" y="0"/>
            <a:ext cx="3704563" cy="46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29" tIns="0" rIns="19029" bIns="0" numCol="1" anchor="t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effectLst/>
              </a:defRPr>
            </a:lvl1pPr>
          </a:lstStyle>
          <a:p>
            <a:r>
              <a:rPr lang="en-US"/>
              <a:t>Perfect Spatial Hashing</a:t>
            </a: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404368" y="0"/>
            <a:ext cx="1884091" cy="46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29" tIns="0" rIns="19029" bIns="0" numCol="1" anchor="t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effectLst/>
              </a:defRPr>
            </a:lvl1pPr>
          </a:lstStyle>
          <a:p>
            <a:fld id="{F2268079-7641-4F4C-9403-093D06F1DB7F}" type="datetime1">
              <a:rPr lang="en-US"/>
              <a:pPr/>
              <a:t>2010-09-29</a:t>
            </a:fld>
            <a:endParaRPr lang="en-US"/>
          </a:p>
        </p:txBody>
      </p:sp>
      <p:sp>
        <p:nvSpPr>
          <p:cNvPr id="78856" name="Rectangle 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01436" y="8817586"/>
            <a:ext cx="3022701" cy="46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29" tIns="0" rIns="19029" bIns="0" numCol="1" anchor="b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effectLst/>
              </a:defRPr>
            </a:lvl1pPr>
          </a:lstStyle>
          <a:p>
            <a:r>
              <a:rPr lang="en-US"/>
              <a:t>Siggraph 2006</a:t>
            </a:r>
          </a:p>
        </p:txBody>
      </p:sp>
      <p:sp>
        <p:nvSpPr>
          <p:cNvPr id="78857" name="Rectangle 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5843" y="8817586"/>
            <a:ext cx="2337578" cy="46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29" tIns="0" rIns="19029" bIns="0" numCol="1" anchor="b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effectLst/>
              </a:defRPr>
            </a:lvl1pPr>
          </a:lstStyle>
          <a:p>
            <a:fld id="{2C45B6E6-E5DD-44B0-A594-557819C3DE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04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595" cy="46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l" defTabSz="930275">
              <a:defRPr sz="1000" i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Perfect Spatial Hashing</a:t>
            </a: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405" y="0"/>
            <a:ext cx="3027595" cy="46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 defTabSz="930275">
              <a:defRPr sz="1000" i="1">
                <a:solidFill>
                  <a:schemeClr val="tx1"/>
                </a:solidFill>
                <a:effectLst/>
              </a:defRPr>
            </a:lvl1pPr>
          </a:lstStyle>
          <a:p>
            <a:fld id="{422D0337-6022-4ECF-B9B4-E6C8AD7DA735}" type="datetime1">
              <a:rPr lang="en-US" smtClean="0"/>
              <a:pPr/>
              <a:t>2010-09-29</a:t>
            </a:fld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443" y="4410278"/>
            <a:ext cx="5122116" cy="417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554"/>
            <a:ext cx="3027595" cy="46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l" defTabSz="930275">
              <a:defRPr sz="1000" i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Siggraph 2006</a:t>
            </a: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405" y="8820554"/>
            <a:ext cx="3027595" cy="46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 defTabSz="930275">
              <a:defRPr sz="1000" i="1">
                <a:solidFill>
                  <a:schemeClr val="tx1"/>
                </a:solidFill>
                <a:effectLst/>
              </a:defRPr>
            </a:lvl1pPr>
          </a:lstStyle>
          <a:p>
            <a:fld id="{88B3A8B7-2AA4-4203-961E-C91888306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355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EB96A5-4EB4-447F-8C04-5022807F2E66}" type="slidenum">
              <a:rPr lang="en-US"/>
              <a:pPr/>
              <a:t>1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1D87A79-E3D9-440D-85D0-4AB1BFCDECF2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9D026EA-B4F2-4541-B9B7-411102FA95AD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1932E1C-5057-43EF-9B8E-6E4799A08A63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85300CD-BCE3-4D48-B981-7C04209D8420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57E75D0-F409-4767-A309-95C4D075361E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F26BE73-2E88-40EE-AB21-63AEAEBFB824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042A621-0D2A-4138-8180-A8EFF44A4073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028A2B6-1213-460F-934D-BE08785B1D64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DB0AB6F-6A3F-41BE-A847-1846B52F2BAB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028E427-C9F9-4622-B20C-D54D756AD1B6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890F7-F82E-4B44-AB72-EE8474A5B8F2}" type="slidenum">
              <a:rPr lang="en-US"/>
              <a:pPr/>
              <a:t>3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87C99D3-9EC2-4F22-BA4A-18128E9797D3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42F2D3A-81F9-483E-80CB-E2366026C65C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2ABAA0C-1329-4578-AEC8-79D768F00B7E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B87B8DE-5369-44CD-80FD-DF96AAA2A96F}" type="slidenum">
              <a:rPr lang="en-US" sz="1200">
                <a:solidFill>
                  <a:prstClr val="black"/>
                </a:solidFill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F0793-E546-4966-8581-27595EC19EDD}" type="slidenum">
              <a:rPr lang="en-US"/>
              <a:pPr/>
              <a:t>28</a:t>
            </a:fld>
            <a:endParaRPr lang="en-US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36D9EE-CD26-4E8A-9520-505BD6EE7F3D}" type="slidenum">
              <a:rPr lang="en-US"/>
              <a:pPr/>
              <a:t>29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53341A-BBAF-4561-9AE6-ED1013D04E11}" type="slidenum">
              <a:rPr lang="en-US"/>
              <a:pPr/>
              <a:t>30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1BAD2B-0031-49A1-8CAA-FFB5753B610C}" type="slidenum">
              <a:rPr lang="en-US"/>
              <a:pPr/>
              <a:t>31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BA62E3-4A4F-4470-9909-74DB83607D93}" type="slidenum">
              <a:rPr lang="en-US"/>
              <a:pPr/>
              <a:t>32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228A01-29A1-44F8-801C-77299A65861D}" type="slidenum">
              <a:rPr lang="en-US"/>
              <a:pPr/>
              <a:t>33</a:t>
            </a:fld>
            <a:endParaRPr lang="en-US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F04A4-6214-44C6-9D6F-50441D83AE9A}" type="slidenum">
              <a:rPr lang="en-US"/>
              <a:pPr/>
              <a:t>4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E870AC-4AA0-4DD5-B588-897AEB3546B5}" type="slidenum">
              <a:rPr lang="en-US"/>
              <a:pPr/>
              <a:t>34</a:t>
            </a:fld>
            <a:endParaRPr lang="en-US"/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E8925-C7F0-43E3-968B-09C7E1924E56}" type="slidenum">
              <a:rPr lang="en-US"/>
              <a:pPr/>
              <a:t>35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890F7-F82E-4B44-AB72-EE8474A5B8F2}" type="slidenum">
              <a:rPr lang="en-US"/>
              <a:pPr/>
              <a:t>36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890F7-F82E-4B44-AB72-EE8474A5B8F2}" type="slidenum">
              <a:rPr lang="en-US"/>
              <a:pPr/>
              <a:t>57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87B8FC-1F11-48C1-9C7E-85AA316C5DF0}" type="slidenum">
              <a:rPr lang="en-US"/>
              <a:pPr/>
              <a:t>5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CC47F2-F141-4545-BD12-6651379D0A1F}" type="slidenum">
              <a:rPr lang="en-US"/>
              <a:pPr/>
              <a:t>6</a:t>
            </a:fld>
            <a:endParaRPr lang="en-US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964BA4-4EDB-47CE-94F0-7DF5C8CEECC4}" type="slidenum">
              <a:rPr lang="en-US"/>
              <a:pPr/>
              <a:t>7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2A2B58-6F7F-4E62-8C25-4597169F971F}" type="slidenum">
              <a:rPr lang="en-US"/>
              <a:pPr/>
              <a:t>8</a:t>
            </a:fld>
            <a:endParaRPr lang="en-US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2A2B58-6F7F-4E62-8C25-4597169F971F}" type="slidenum">
              <a:rPr lang="en-US"/>
              <a:pPr/>
              <a:t>9</a:t>
            </a:fld>
            <a:endParaRPr lang="en-US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D8A1D-7CA9-49A6-A040-39931141B587}" type="slidenum">
              <a:rPr lang="en-US"/>
              <a:pPr/>
              <a:t>12</a:t>
            </a:fld>
            <a:endParaRPr 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" y="2743200"/>
            <a:ext cx="8991600" cy="2895600"/>
          </a:xfrm>
          <a:effectLst>
            <a:outerShdw blurRad="38100" dist="12700" dir="2700000" algn="tl" rotWithShape="0">
              <a:prstClr val="black">
                <a:alpha val="30000"/>
              </a:prstClr>
            </a:outerShdw>
          </a:effectLst>
        </p:spPr>
        <p:txBody>
          <a:bodyPr anchor="ctr" anchorCtr="1"/>
          <a:lstStyle>
            <a:lvl1pPr marL="0" indent="0" algn="ctr">
              <a:buFont typeface="Monotype Sorts" pitchFamily="2" charset="2"/>
              <a:buNone/>
              <a:defRPr>
                <a:effectLst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3352800" cy="609600"/>
          </a:xfrm>
          <a:effectLst/>
        </p:spPr>
        <p:txBody>
          <a:bodyPr wrap="none"/>
          <a:lstStyle>
            <a:lvl1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90600"/>
            <a:ext cx="4405277" cy="5836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629" y="990600"/>
            <a:ext cx="4372619" cy="5836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F2C49C-8B53-4559-999C-B303AD8FFB7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5E028D8-B0C1-4231-8662-4B43E0FE6A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2275F0-51F2-465A-82CF-248FC8BF2E3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55000"/>
              <a:buFont typeface="Monotype Sorts" pitchFamily="2" charset="2"/>
              <a:buChar char="l"/>
              <a:tabLst/>
              <a:defRPr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50000"/>
              <a:buFont typeface="Monotype Sorts" pitchFamily="2" charset="2"/>
              <a:buChar char="n"/>
              <a:tabLst/>
              <a:defRPr/>
            </a:lvl2pPr>
            <a:lvl3pPr marL="120015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100000"/>
              <a:buFontTx/>
              <a:buChar char="–"/>
              <a:tabLst/>
              <a:defRPr/>
            </a:lvl3pPr>
            <a:lvl4pPr marL="16573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504D"/>
              </a:buClr>
              <a:buSzTx/>
              <a:buFontTx/>
              <a:buChar char="–"/>
              <a:tabLst/>
              <a:defRPr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504D"/>
              </a:buClr>
              <a:buSzPct val="100000"/>
              <a:buFontTx/>
              <a:buChar char="»"/>
              <a:tabLst/>
              <a:defRPr/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55000"/>
              <a:buFont typeface="Monotype Sorts" pitchFamily="2" charset="2"/>
              <a:buChar char="l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50000"/>
              <a:buFont typeface="Monotype Sort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20015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100000"/>
              <a:buFontTx/>
              <a:buChar char="–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57350" marR="0" lvl="3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504D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504D"/>
              </a:buClr>
              <a:buSzPct val="100000"/>
              <a:buFontTx/>
              <a:buChar char="»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66434A5-0C5A-454D-83C5-CECA8655C73D}" type="slidenum"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127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8305800" cy="583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1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Monotype Sorts" pitchFamily="2" charset="2"/>
        <a:buChar char="l"/>
        <a:defRPr sz="30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n"/>
        <a:defRPr sz="2800">
          <a:solidFill>
            <a:schemeClr val="tx1"/>
          </a:solidFill>
          <a:effectLst/>
          <a:latin typeface="+mn-lt"/>
        </a:defRPr>
      </a:lvl2pPr>
      <a:lvl3pPr marL="120015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2600">
          <a:solidFill>
            <a:schemeClr val="tx1"/>
          </a:solidFill>
          <a:effectLst/>
          <a:latin typeface="+mn-lt"/>
        </a:defRPr>
      </a:lvl3pPr>
      <a:lvl4pPr marL="1657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Char char="–"/>
        <a:defRPr sz="2400">
          <a:solidFill>
            <a:schemeClr val="tx1"/>
          </a:solidFill>
          <a:effectLst/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/>
          <a:latin typeface="+mn-lt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100000"/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A22EF20-F163-4BAA-9384-FF0E82A56654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55000"/>
              <a:buFont typeface="Monotype Sorts" pitchFamily="2" charset="2"/>
              <a:buChar char="l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50000"/>
              <a:buFont typeface="Monotype Sort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20015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100000"/>
              <a:buFontTx/>
              <a:buChar char="–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57350" marR="0" lvl="3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504D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504D"/>
              </a:buClr>
              <a:buSzPct val="100000"/>
              <a:buFontTx/>
              <a:buChar char="»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</a:p>
        </p:txBody>
      </p:sp>
      <p:sp>
        <p:nvSpPr>
          <p:cNvPr id="14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127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600" dirty="0" smtClean="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marR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C0504D"/>
        </a:buClr>
        <a:buSzPct val="55000"/>
        <a:buFont typeface="Monotype Sorts" pitchFamily="2" charset="2"/>
        <a:buChar char="l"/>
        <a:tabLst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C0504D"/>
        </a:buClr>
        <a:buSzPct val="50000"/>
        <a:buFont typeface="Monotype Sorts" pitchFamily="2" charset="2"/>
        <a:buChar char="n"/>
        <a:tabLst/>
        <a:defRPr sz="2800">
          <a:solidFill>
            <a:schemeClr val="tx1"/>
          </a:solidFill>
          <a:latin typeface="+mn-lt"/>
        </a:defRPr>
      </a:lvl2pPr>
      <a:lvl3pPr marL="1200150" marR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C0504D"/>
        </a:buClr>
        <a:buSzPct val="100000"/>
        <a:buFontTx/>
        <a:buChar char="–"/>
        <a:tabLst/>
        <a:defRPr sz="2400">
          <a:solidFill>
            <a:schemeClr val="tx1"/>
          </a:solidFill>
          <a:latin typeface="+mn-lt"/>
        </a:defRPr>
      </a:lvl3pPr>
      <a:lvl4pPr marL="1657350" marR="0" indent="-28575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C0504D"/>
        </a:buClr>
        <a:buSzTx/>
        <a:buFontTx/>
        <a:buChar char="–"/>
        <a:tabLst/>
        <a:defRPr sz="2000">
          <a:solidFill>
            <a:schemeClr val="tx1"/>
          </a:solidFill>
          <a:latin typeface="+mn-lt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C0504D"/>
        </a:buClr>
        <a:buSzPct val="100000"/>
        <a:buFontTx/>
        <a:buChar char="»"/>
        <a:tabLst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png"/><Relationship Id="rId11" Type="http://schemas.openxmlformats.org/officeDocument/2006/relationships/image" Target="../media/image43.emf"/><Relationship Id="rId5" Type="http://schemas.openxmlformats.org/officeDocument/2006/relationships/image" Target="../media/image41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0.emf"/><Relationship Id="rId5" Type="http://schemas.openxmlformats.org/officeDocument/2006/relationships/image" Target="../media/image47.e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video" Target="../media/media2.wmv"/><Relationship Id="rId7" Type="http://schemas.openxmlformats.org/officeDocument/2006/relationships/oleObject" Target="../embeddings/oleObject18.bin"/><Relationship Id="rId2" Type="http://schemas.microsoft.com/office/2007/relationships/media" Target="../media/media2.wmv"/><Relationship Id="rId1" Type="http://schemas.openxmlformats.org/officeDocument/2006/relationships/vmlDrawing" Target="../drawings/vmlDrawing6.v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4.jpeg"/><Relationship Id="rId117" Type="http://schemas.openxmlformats.org/officeDocument/2006/relationships/image" Target="../media/image215.jpeg"/><Relationship Id="rId21" Type="http://schemas.openxmlformats.org/officeDocument/2006/relationships/image" Target="../media/image119.jpeg"/><Relationship Id="rId42" Type="http://schemas.openxmlformats.org/officeDocument/2006/relationships/image" Target="../media/image140.jpeg"/><Relationship Id="rId47" Type="http://schemas.openxmlformats.org/officeDocument/2006/relationships/image" Target="../media/image145.jpeg"/><Relationship Id="rId63" Type="http://schemas.openxmlformats.org/officeDocument/2006/relationships/image" Target="../media/image161.jpeg"/><Relationship Id="rId68" Type="http://schemas.openxmlformats.org/officeDocument/2006/relationships/image" Target="../media/image166.jpeg"/><Relationship Id="rId84" Type="http://schemas.openxmlformats.org/officeDocument/2006/relationships/image" Target="../media/image182.jpeg"/><Relationship Id="rId89" Type="http://schemas.openxmlformats.org/officeDocument/2006/relationships/image" Target="../media/image187.jpeg"/><Relationship Id="rId112" Type="http://schemas.openxmlformats.org/officeDocument/2006/relationships/image" Target="../media/image210.jpeg"/><Relationship Id="rId16" Type="http://schemas.openxmlformats.org/officeDocument/2006/relationships/image" Target="../media/image114.jpeg"/><Relationship Id="rId107" Type="http://schemas.openxmlformats.org/officeDocument/2006/relationships/image" Target="../media/image205.jpeg"/><Relationship Id="rId11" Type="http://schemas.openxmlformats.org/officeDocument/2006/relationships/image" Target="../media/image109.jpeg"/><Relationship Id="rId32" Type="http://schemas.openxmlformats.org/officeDocument/2006/relationships/image" Target="../media/image130.jpeg"/><Relationship Id="rId37" Type="http://schemas.openxmlformats.org/officeDocument/2006/relationships/image" Target="../media/image135.jpeg"/><Relationship Id="rId53" Type="http://schemas.openxmlformats.org/officeDocument/2006/relationships/image" Target="../media/image151.jpeg"/><Relationship Id="rId58" Type="http://schemas.openxmlformats.org/officeDocument/2006/relationships/image" Target="../media/image156.jpeg"/><Relationship Id="rId74" Type="http://schemas.openxmlformats.org/officeDocument/2006/relationships/image" Target="../media/image172.jpeg"/><Relationship Id="rId79" Type="http://schemas.openxmlformats.org/officeDocument/2006/relationships/image" Target="../media/image177.jpeg"/><Relationship Id="rId102" Type="http://schemas.openxmlformats.org/officeDocument/2006/relationships/image" Target="../media/image200.jpeg"/><Relationship Id="rId123" Type="http://schemas.openxmlformats.org/officeDocument/2006/relationships/image" Target="../media/image221.jpeg"/><Relationship Id="rId128" Type="http://schemas.openxmlformats.org/officeDocument/2006/relationships/image" Target="../media/image226.jpeg"/><Relationship Id="rId5" Type="http://schemas.openxmlformats.org/officeDocument/2006/relationships/image" Target="../media/image103.jpeg"/><Relationship Id="rId90" Type="http://schemas.openxmlformats.org/officeDocument/2006/relationships/image" Target="../media/image188.jpeg"/><Relationship Id="rId95" Type="http://schemas.openxmlformats.org/officeDocument/2006/relationships/image" Target="../media/image193.jpeg"/><Relationship Id="rId19" Type="http://schemas.openxmlformats.org/officeDocument/2006/relationships/image" Target="../media/image117.jpeg"/><Relationship Id="rId14" Type="http://schemas.openxmlformats.org/officeDocument/2006/relationships/image" Target="../media/image112.jpeg"/><Relationship Id="rId22" Type="http://schemas.openxmlformats.org/officeDocument/2006/relationships/image" Target="../media/image120.jpeg"/><Relationship Id="rId27" Type="http://schemas.openxmlformats.org/officeDocument/2006/relationships/image" Target="../media/image125.jpeg"/><Relationship Id="rId30" Type="http://schemas.openxmlformats.org/officeDocument/2006/relationships/image" Target="../media/image128.jpeg"/><Relationship Id="rId35" Type="http://schemas.openxmlformats.org/officeDocument/2006/relationships/image" Target="../media/image133.jpeg"/><Relationship Id="rId43" Type="http://schemas.openxmlformats.org/officeDocument/2006/relationships/image" Target="../media/image141.jpeg"/><Relationship Id="rId48" Type="http://schemas.openxmlformats.org/officeDocument/2006/relationships/image" Target="../media/image146.jpeg"/><Relationship Id="rId56" Type="http://schemas.openxmlformats.org/officeDocument/2006/relationships/image" Target="../media/image154.jpeg"/><Relationship Id="rId64" Type="http://schemas.openxmlformats.org/officeDocument/2006/relationships/image" Target="../media/image162.jpeg"/><Relationship Id="rId69" Type="http://schemas.openxmlformats.org/officeDocument/2006/relationships/image" Target="../media/image167.jpeg"/><Relationship Id="rId77" Type="http://schemas.openxmlformats.org/officeDocument/2006/relationships/image" Target="../media/image175.jpeg"/><Relationship Id="rId100" Type="http://schemas.openxmlformats.org/officeDocument/2006/relationships/image" Target="../media/image198.jpeg"/><Relationship Id="rId105" Type="http://schemas.openxmlformats.org/officeDocument/2006/relationships/image" Target="../media/image203.jpeg"/><Relationship Id="rId113" Type="http://schemas.openxmlformats.org/officeDocument/2006/relationships/image" Target="../media/image211.jpeg"/><Relationship Id="rId118" Type="http://schemas.openxmlformats.org/officeDocument/2006/relationships/image" Target="../media/image216.jpeg"/><Relationship Id="rId126" Type="http://schemas.openxmlformats.org/officeDocument/2006/relationships/image" Target="../media/image224.jpeg"/><Relationship Id="rId8" Type="http://schemas.openxmlformats.org/officeDocument/2006/relationships/image" Target="../media/image106.jpeg"/><Relationship Id="rId51" Type="http://schemas.openxmlformats.org/officeDocument/2006/relationships/image" Target="../media/image149.jpeg"/><Relationship Id="rId72" Type="http://schemas.openxmlformats.org/officeDocument/2006/relationships/image" Target="../media/image170.jpeg"/><Relationship Id="rId80" Type="http://schemas.openxmlformats.org/officeDocument/2006/relationships/image" Target="../media/image178.jpeg"/><Relationship Id="rId85" Type="http://schemas.openxmlformats.org/officeDocument/2006/relationships/image" Target="../media/image183.jpeg"/><Relationship Id="rId93" Type="http://schemas.openxmlformats.org/officeDocument/2006/relationships/image" Target="../media/image191.jpeg"/><Relationship Id="rId98" Type="http://schemas.openxmlformats.org/officeDocument/2006/relationships/image" Target="../media/image196.jpeg"/><Relationship Id="rId121" Type="http://schemas.openxmlformats.org/officeDocument/2006/relationships/image" Target="../media/image219.jpeg"/><Relationship Id="rId3" Type="http://schemas.openxmlformats.org/officeDocument/2006/relationships/image" Target="../media/image101.jpeg"/><Relationship Id="rId12" Type="http://schemas.openxmlformats.org/officeDocument/2006/relationships/image" Target="../media/image110.jpeg"/><Relationship Id="rId17" Type="http://schemas.openxmlformats.org/officeDocument/2006/relationships/image" Target="../media/image115.jpeg"/><Relationship Id="rId25" Type="http://schemas.openxmlformats.org/officeDocument/2006/relationships/image" Target="../media/image123.jpeg"/><Relationship Id="rId33" Type="http://schemas.openxmlformats.org/officeDocument/2006/relationships/image" Target="../media/image131.jpeg"/><Relationship Id="rId38" Type="http://schemas.openxmlformats.org/officeDocument/2006/relationships/image" Target="../media/image136.jpeg"/><Relationship Id="rId46" Type="http://schemas.openxmlformats.org/officeDocument/2006/relationships/image" Target="../media/image144.jpeg"/><Relationship Id="rId59" Type="http://schemas.openxmlformats.org/officeDocument/2006/relationships/image" Target="../media/image157.jpeg"/><Relationship Id="rId67" Type="http://schemas.openxmlformats.org/officeDocument/2006/relationships/image" Target="../media/image165.jpeg"/><Relationship Id="rId103" Type="http://schemas.openxmlformats.org/officeDocument/2006/relationships/image" Target="../media/image201.jpeg"/><Relationship Id="rId108" Type="http://schemas.openxmlformats.org/officeDocument/2006/relationships/image" Target="../media/image206.jpeg"/><Relationship Id="rId116" Type="http://schemas.openxmlformats.org/officeDocument/2006/relationships/image" Target="../media/image214.jpeg"/><Relationship Id="rId124" Type="http://schemas.openxmlformats.org/officeDocument/2006/relationships/image" Target="../media/image222.jpeg"/><Relationship Id="rId129" Type="http://schemas.openxmlformats.org/officeDocument/2006/relationships/image" Target="../media/image227.jpeg"/><Relationship Id="rId20" Type="http://schemas.openxmlformats.org/officeDocument/2006/relationships/image" Target="../media/image118.jpeg"/><Relationship Id="rId41" Type="http://schemas.openxmlformats.org/officeDocument/2006/relationships/image" Target="../media/image139.jpeg"/><Relationship Id="rId54" Type="http://schemas.openxmlformats.org/officeDocument/2006/relationships/image" Target="../media/image152.jpeg"/><Relationship Id="rId62" Type="http://schemas.openxmlformats.org/officeDocument/2006/relationships/image" Target="../media/image160.jpeg"/><Relationship Id="rId70" Type="http://schemas.openxmlformats.org/officeDocument/2006/relationships/image" Target="../media/image168.jpeg"/><Relationship Id="rId75" Type="http://schemas.openxmlformats.org/officeDocument/2006/relationships/image" Target="../media/image173.jpeg"/><Relationship Id="rId83" Type="http://schemas.openxmlformats.org/officeDocument/2006/relationships/image" Target="../media/image181.jpeg"/><Relationship Id="rId88" Type="http://schemas.openxmlformats.org/officeDocument/2006/relationships/image" Target="../media/image186.jpeg"/><Relationship Id="rId91" Type="http://schemas.openxmlformats.org/officeDocument/2006/relationships/image" Target="../media/image189.jpeg"/><Relationship Id="rId96" Type="http://schemas.openxmlformats.org/officeDocument/2006/relationships/image" Target="../media/image194.jpeg"/><Relationship Id="rId111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5" Type="http://schemas.openxmlformats.org/officeDocument/2006/relationships/image" Target="../media/image113.jpeg"/><Relationship Id="rId23" Type="http://schemas.openxmlformats.org/officeDocument/2006/relationships/image" Target="../media/image121.jpeg"/><Relationship Id="rId28" Type="http://schemas.openxmlformats.org/officeDocument/2006/relationships/image" Target="../media/image126.jpeg"/><Relationship Id="rId36" Type="http://schemas.openxmlformats.org/officeDocument/2006/relationships/image" Target="../media/image134.jpeg"/><Relationship Id="rId49" Type="http://schemas.openxmlformats.org/officeDocument/2006/relationships/image" Target="../media/image147.jpeg"/><Relationship Id="rId57" Type="http://schemas.openxmlformats.org/officeDocument/2006/relationships/image" Target="../media/image155.jpeg"/><Relationship Id="rId106" Type="http://schemas.openxmlformats.org/officeDocument/2006/relationships/image" Target="../media/image204.jpeg"/><Relationship Id="rId114" Type="http://schemas.openxmlformats.org/officeDocument/2006/relationships/image" Target="../media/image212.jpeg"/><Relationship Id="rId119" Type="http://schemas.openxmlformats.org/officeDocument/2006/relationships/image" Target="../media/image217.jpeg"/><Relationship Id="rId127" Type="http://schemas.openxmlformats.org/officeDocument/2006/relationships/image" Target="../media/image225.jpeg"/><Relationship Id="rId10" Type="http://schemas.openxmlformats.org/officeDocument/2006/relationships/image" Target="../media/image108.jpeg"/><Relationship Id="rId31" Type="http://schemas.openxmlformats.org/officeDocument/2006/relationships/image" Target="../media/image129.jpeg"/><Relationship Id="rId44" Type="http://schemas.openxmlformats.org/officeDocument/2006/relationships/image" Target="../media/image142.jpeg"/><Relationship Id="rId52" Type="http://schemas.openxmlformats.org/officeDocument/2006/relationships/image" Target="../media/image150.jpeg"/><Relationship Id="rId60" Type="http://schemas.openxmlformats.org/officeDocument/2006/relationships/image" Target="../media/image158.jpeg"/><Relationship Id="rId65" Type="http://schemas.openxmlformats.org/officeDocument/2006/relationships/image" Target="../media/image163.jpeg"/><Relationship Id="rId73" Type="http://schemas.openxmlformats.org/officeDocument/2006/relationships/image" Target="../media/image171.jpeg"/><Relationship Id="rId78" Type="http://schemas.openxmlformats.org/officeDocument/2006/relationships/image" Target="../media/image176.jpeg"/><Relationship Id="rId81" Type="http://schemas.openxmlformats.org/officeDocument/2006/relationships/image" Target="../media/image179.jpeg"/><Relationship Id="rId86" Type="http://schemas.openxmlformats.org/officeDocument/2006/relationships/image" Target="../media/image184.jpeg"/><Relationship Id="rId94" Type="http://schemas.openxmlformats.org/officeDocument/2006/relationships/image" Target="../media/image192.jpeg"/><Relationship Id="rId99" Type="http://schemas.openxmlformats.org/officeDocument/2006/relationships/image" Target="../media/image197.jpeg"/><Relationship Id="rId101" Type="http://schemas.openxmlformats.org/officeDocument/2006/relationships/image" Target="../media/image199.jpeg"/><Relationship Id="rId122" Type="http://schemas.openxmlformats.org/officeDocument/2006/relationships/image" Target="../media/image220.jpeg"/><Relationship Id="rId130" Type="http://schemas.openxmlformats.org/officeDocument/2006/relationships/image" Target="../media/image22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Relationship Id="rId13" Type="http://schemas.openxmlformats.org/officeDocument/2006/relationships/image" Target="../media/image111.jpeg"/><Relationship Id="rId18" Type="http://schemas.openxmlformats.org/officeDocument/2006/relationships/image" Target="../media/image116.jpeg"/><Relationship Id="rId39" Type="http://schemas.openxmlformats.org/officeDocument/2006/relationships/image" Target="../media/image137.jpeg"/><Relationship Id="rId109" Type="http://schemas.openxmlformats.org/officeDocument/2006/relationships/image" Target="../media/image207.jpeg"/><Relationship Id="rId34" Type="http://schemas.openxmlformats.org/officeDocument/2006/relationships/image" Target="../media/image132.jpeg"/><Relationship Id="rId50" Type="http://schemas.openxmlformats.org/officeDocument/2006/relationships/image" Target="../media/image148.jpeg"/><Relationship Id="rId55" Type="http://schemas.openxmlformats.org/officeDocument/2006/relationships/image" Target="../media/image153.jpeg"/><Relationship Id="rId76" Type="http://schemas.openxmlformats.org/officeDocument/2006/relationships/image" Target="../media/image174.jpeg"/><Relationship Id="rId97" Type="http://schemas.openxmlformats.org/officeDocument/2006/relationships/image" Target="../media/image195.jpeg"/><Relationship Id="rId104" Type="http://schemas.openxmlformats.org/officeDocument/2006/relationships/image" Target="../media/image202.jpeg"/><Relationship Id="rId120" Type="http://schemas.openxmlformats.org/officeDocument/2006/relationships/image" Target="../media/image218.jpeg"/><Relationship Id="rId125" Type="http://schemas.openxmlformats.org/officeDocument/2006/relationships/image" Target="../media/image223.jpeg"/><Relationship Id="rId7" Type="http://schemas.openxmlformats.org/officeDocument/2006/relationships/image" Target="../media/image105.jpeg"/><Relationship Id="rId71" Type="http://schemas.openxmlformats.org/officeDocument/2006/relationships/image" Target="../media/image169.jpeg"/><Relationship Id="rId92" Type="http://schemas.openxmlformats.org/officeDocument/2006/relationships/image" Target="../media/image190.jpeg"/><Relationship Id="rId2" Type="http://schemas.openxmlformats.org/officeDocument/2006/relationships/image" Target="../media/image100.jpeg"/><Relationship Id="rId29" Type="http://schemas.openxmlformats.org/officeDocument/2006/relationships/image" Target="../media/image127.jpeg"/><Relationship Id="rId24" Type="http://schemas.openxmlformats.org/officeDocument/2006/relationships/image" Target="../media/image122.jpeg"/><Relationship Id="rId40" Type="http://schemas.openxmlformats.org/officeDocument/2006/relationships/image" Target="../media/image138.jpeg"/><Relationship Id="rId45" Type="http://schemas.openxmlformats.org/officeDocument/2006/relationships/image" Target="../media/image143.jpeg"/><Relationship Id="rId66" Type="http://schemas.openxmlformats.org/officeDocument/2006/relationships/image" Target="../media/image164.jpeg"/><Relationship Id="rId87" Type="http://schemas.openxmlformats.org/officeDocument/2006/relationships/image" Target="../media/image185.jpeg"/><Relationship Id="rId110" Type="http://schemas.openxmlformats.org/officeDocument/2006/relationships/image" Target="../media/image208.jpeg"/><Relationship Id="rId115" Type="http://schemas.openxmlformats.org/officeDocument/2006/relationships/image" Target="../media/image213.jpeg"/><Relationship Id="rId131" Type="http://schemas.openxmlformats.org/officeDocument/2006/relationships/image" Target="../media/image229.jpeg"/><Relationship Id="rId61" Type="http://schemas.openxmlformats.org/officeDocument/2006/relationships/image" Target="../media/image159.jpeg"/><Relationship Id="rId82" Type="http://schemas.openxmlformats.org/officeDocument/2006/relationships/image" Target="../media/image180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2.jpeg"/><Relationship Id="rId18" Type="http://schemas.openxmlformats.org/officeDocument/2006/relationships/image" Target="../media/image247.jpeg"/><Relationship Id="rId26" Type="http://schemas.openxmlformats.org/officeDocument/2006/relationships/image" Target="../media/image255.jpeg"/><Relationship Id="rId39" Type="http://schemas.openxmlformats.org/officeDocument/2006/relationships/image" Target="../media/image268.jpeg"/><Relationship Id="rId3" Type="http://schemas.openxmlformats.org/officeDocument/2006/relationships/image" Target="../media/image232.jpeg"/><Relationship Id="rId21" Type="http://schemas.openxmlformats.org/officeDocument/2006/relationships/image" Target="../media/image250.jpeg"/><Relationship Id="rId34" Type="http://schemas.openxmlformats.org/officeDocument/2006/relationships/image" Target="../media/image263.jpeg"/><Relationship Id="rId42" Type="http://schemas.openxmlformats.org/officeDocument/2006/relationships/image" Target="../media/image271.jpeg"/><Relationship Id="rId47" Type="http://schemas.openxmlformats.org/officeDocument/2006/relationships/image" Target="../media/image276.jpeg"/><Relationship Id="rId50" Type="http://schemas.openxmlformats.org/officeDocument/2006/relationships/image" Target="../media/image279.jpeg"/><Relationship Id="rId7" Type="http://schemas.openxmlformats.org/officeDocument/2006/relationships/image" Target="../media/image236.jpeg"/><Relationship Id="rId12" Type="http://schemas.openxmlformats.org/officeDocument/2006/relationships/image" Target="../media/image241.jpeg"/><Relationship Id="rId17" Type="http://schemas.openxmlformats.org/officeDocument/2006/relationships/image" Target="../media/image246.jpeg"/><Relationship Id="rId25" Type="http://schemas.openxmlformats.org/officeDocument/2006/relationships/image" Target="../media/image254.jpeg"/><Relationship Id="rId33" Type="http://schemas.openxmlformats.org/officeDocument/2006/relationships/image" Target="../media/image262.jpeg"/><Relationship Id="rId38" Type="http://schemas.openxmlformats.org/officeDocument/2006/relationships/image" Target="../media/image267.jpeg"/><Relationship Id="rId46" Type="http://schemas.openxmlformats.org/officeDocument/2006/relationships/image" Target="../media/image275.jpeg"/><Relationship Id="rId2" Type="http://schemas.openxmlformats.org/officeDocument/2006/relationships/image" Target="../media/image231.jpeg"/><Relationship Id="rId16" Type="http://schemas.openxmlformats.org/officeDocument/2006/relationships/image" Target="../media/image245.jpeg"/><Relationship Id="rId20" Type="http://schemas.openxmlformats.org/officeDocument/2006/relationships/image" Target="../media/image249.jpeg"/><Relationship Id="rId29" Type="http://schemas.openxmlformats.org/officeDocument/2006/relationships/image" Target="../media/image258.jpeg"/><Relationship Id="rId41" Type="http://schemas.openxmlformats.org/officeDocument/2006/relationships/image" Target="../media/image2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eg"/><Relationship Id="rId11" Type="http://schemas.openxmlformats.org/officeDocument/2006/relationships/image" Target="../media/image240.jpeg"/><Relationship Id="rId24" Type="http://schemas.openxmlformats.org/officeDocument/2006/relationships/image" Target="../media/image253.jpeg"/><Relationship Id="rId32" Type="http://schemas.openxmlformats.org/officeDocument/2006/relationships/image" Target="../media/image261.jpeg"/><Relationship Id="rId37" Type="http://schemas.openxmlformats.org/officeDocument/2006/relationships/image" Target="../media/image266.jpeg"/><Relationship Id="rId40" Type="http://schemas.openxmlformats.org/officeDocument/2006/relationships/image" Target="../media/image269.jpeg"/><Relationship Id="rId45" Type="http://schemas.openxmlformats.org/officeDocument/2006/relationships/image" Target="../media/image274.jpeg"/><Relationship Id="rId5" Type="http://schemas.openxmlformats.org/officeDocument/2006/relationships/image" Target="../media/image234.jpeg"/><Relationship Id="rId15" Type="http://schemas.openxmlformats.org/officeDocument/2006/relationships/image" Target="../media/image244.jpeg"/><Relationship Id="rId23" Type="http://schemas.openxmlformats.org/officeDocument/2006/relationships/image" Target="../media/image252.jpeg"/><Relationship Id="rId28" Type="http://schemas.openxmlformats.org/officeDocument/2006/relationships/image" Target="../media/image257.jpeg"/><Relationship Id="rId36" Type="http://schemas.openxmlformats.org/officeDocument/2006/relationships/image" Target="../media/image265.jpeg"/><Relationship Id="rId49" Type="http://schemas.openxmlformats.org/officeDocument/2006/relationships/image" Target="../media/image278.jpeg"/><Relationship Id="rId10" Type="http://schemas.openxmlformats.org/officeDocument/2006/relationships/image" Target="../media/image239.jpeg"/><Relationship Id="rId19" Type="http://schemas.openxmlformats.org/officeDocument/2006/relationships/image" Target="../media/image248.jpeg"/><Relationship Id="rId31" Type="http://schemas.openxmlformats.org/officeDocument/2006/relationships/image" Target="../media/image260.jpeg"/><Relationship Id="rId44" Type="http://schemas.openxmlformats.org/officeDocument/2006/relationships/image" Target="../media/image273.jpeg"/><Relationship Id="rId52" Type="http://schemas.openxmlformats.org/officeDocument/2006/relationships/image" Target="../media/image281.jpeg"/><Relationship Id="rId4" Type="http://schemas.openxmlformats.org/officeDocument/2006/relationships/image" Target="../media/image233.jpeg"/><Relationship Id="rId9" Type="http://schemas.openxmlformats.org/officeDocument/2006/relationships/image" Target="../media/image238.jpeg"/><Relationship Id="rId14" Type="http://schemas.openxmlformats.org/officeDocument/2006/relationships/image" Target="../media/image243.jpeg"/><Relationship Id="rId22" Type="http://schemas.openxmlformats.org/officeDocument/2006/relationships/image" Target="../media/image251.jpeg"/><Relationship Id="rId27" Type="http://schemas.openxmlformats.org/officeDocument/2006/relationships/image" Target="../media/image256.jpeg"/><Relationship Id="rId30" Type="http://schemas.openxmlformats.org/officeDocument/2006/relationships/image" Target="../media/image259.jpeg"/><Relationship Id="rId35" Type="http://schemas.openxmlformats.org/officeDocument/2006/relationships/image" Target="../media/image264.jpeg"/><Relationship Id="rId43" Type="http://schemas.openxmlformats.org/officeDocument/2006/relationships/image" Target="../media/image272.jpeg"/><Relationship Id="rId48" Type="http://schemas.openxmlformats.org/officeDocument/2006/relationships/image" Target="../media/image277.jpeg"/><Relationship Id="rId8" Type="http://schemas.openxmlformats.org/officeDocument/2006/relationships/image" Target="../media/image237.jpeg"/><Relationship Id="rId51" Type="http://schemas.openxmlformats.org/officeDocument/2006/relationships/image" Target="../media/image28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jpeg"/><Relationship Id="rId3" Type="http://schemas.openxmlformats.org/officeDocument/2006/relationships/image" Target="../media/image286.jpeg"/><Relationship Id="rId7" Type="http://schemas.openxmlformats.org/officeDocument/2006/relationships/image" Target="../media/image290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9.jpeg"/><Relationship Id="rId5" Type="http://schemas.openxmlformats.org/officeDocument/2006/relationships/image" Target="../media/image288.jpeg"/><Relationship Id="rId4" Type="http://schemas.openxmlformats.org/officeDocument/2006/relationships/image" Target="../media/image28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" y="3124200"/>
            <a:ext cx="8991600" cy="2895600"/>
          </a:xfrm>
        </p:spPr>
        <p:txBody>
          <a:bodyPr/>
          <a:lstStyle/>
          <a:p>
            <a:r>
              <a:rPr lang="en-US" sz="2800" dirty="0" smtClean="0"/>
              <a:t>Hugues Hoppe</a:t>
            </a:r>
          </a:p>
          <a:p>
            <a:r>
              <a:rPr lang="en-US" sz="2800" dirty="0" smtClean="0"/>
              <a:t>Microsoft Research</a:t>
            </a:r>
          </a:p>
          <a:p>
            <a:endParaRPr lang="en-US" sz="2800" dirty="0" smtClean="0"/>
          </a:p>
          <a:p>
            <a:r>
              <a:rPr lang="en-US" sz="2800" dirty="0" smtClean="0"/>
              <a:t>SPM 2008</a:t>
            </a:r>
            <a:endParaRPr lang="en-US" sz="2800" dirty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Poisson Surface Reconstruction</a:t>
            </a:r>
            <a:br>
              <a:rPr lang="en-US" sz="4400" dirty="0" smtClean="0"/>
            </a:br>
            <a:r>
              <a:rPr lang="en-US" sz="4400" dirty="0" smtClean="0"/>
              <a:t>and its Applications</a:t>
            </a:r>
            <a:endParaRPr lang="en-US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3352800" cy="609600"/>
          </a:xfrm>
        </p:spPr>
        <p:txBody>
          <a:bodyPr/>
          <a:lstStyle/>
          <a:p>
            <a:pPr>
              <a:spcBef>
                <a:spcPts val="2000"/>
              </a:spcBef>
            </a:pPr>
            <a:r>
              <a:rPr lang="en-US" dirty="0" smtClean="0">
                <a:sym typeface="Wingdings" pitchFamily="2" charset="2"/>
              </a:rPr>
              <a:t>Global formulation for robustness</a:t>
            </a:r>
          </a:p>
          <a:p>
            <a:pPr>
              <a:spcBef>
                <a:spcPts val="4000"/>
              </a:spcBef>
            </a:pPr>
            <a:r>
              <a:rPr lang="en-US" dirty="0" smtClean="0">
                <a:sym typeface="Wingdings" pitchFamily="2" charset="2"/>
              </a:rPr>
              <a:t>Sparse linear system for efficiency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Freeform 150"/>
          <p:cNvSpPr>
            <a:spLocks/>
          </p:cNvSpPr>
          <p:nvPr/>
        </p:nvSpPr>
        <p:spPr bwMode="blackGray">
          <a:xfrm>
            <a:off x="7623328" y="1282700"/>
            <a:ext cx="442912" cy="79375"/>
          </a:xfrm>
          <a:custGeom>
            <a:avLst/>
            <a:gdLst>
              <a:gd name="T0" fmla="*/ 0 w 279"/>
              <a:gd name="T1" fmla="*/ 35 h 50"/>
              <a:gd name="T2" fmla="*/ 139 w 279"/>
              <a:gd name="T3" fmla="*/ 3 h 50"/>
              <a:gd name="T4" fmla="*/ 279 w 279"/>
              <a:gd name="T5" fmla="*/ 50 h 50"/>
              <a:gd name="T6" fmla="*/ 0 60000 65536"/>
              <a:gd name="T7" fmla="*/ 0 60000 65536"/>
              <a:gd name="T8" fmla="*/ 0 60000 65536"/>
              <a:gd name="T9" fmla="*/ 0 w 279"/>
              <a:gd name="T10" fmla="*/ 0 h 50"/>
              <a:gd name="T11" fmla="*/ 279 w 279"/>
              <a:gd name="T12" fmla="*/ 50 h 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9" h="50">
                <a:moveTo>
                  <a:pt x="0" y="35"/>
                </a:moveTo>
                <a:cubicBezTo>
                  <a:pt x="49" y="11"/>
                  <a:pt x="89" y="0"/>
                  <a:pt x="139" y="3"/>
                </a:cubicBezTo>
                <a:cubicBezTo>
                  <a:pt x="187" y="8"/>
                  <a:pt x="252" y="31"/>
                  <a:pt x="279" y="50"/>
                </a:cubicBezTo>
              </a:path>
            </a:pathLst>
          </a:cu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189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Poisson surface reconstruction</a:t>
            </a:r>
          </a:p>
        </p:txBody>
      </p:sp>
      <p:sp>
        <p:nvSpPr>
          <p:cNvPr id="1031" name="Freeform 5"/>
          <p:cNvSpPr>
            <a:spLocks/>
          </p:cNvSpPr>
          <p:nvPr/>
        </p:nvSpPr>
        <p:spPr bwMode="blackGray">
          <a:xfrm>
            <a:off x="2627465" y="1262063"/>
            <a:ext cx="1784350" cy="2024062"/>
          </a:xfrm>
          <a:custGeom>
            <a:avLst/>
            <a:gdLst>
              <a:gd name="T0" fmla="*/ 1016 w 1584"/>
              <a:gd name="T1" fmla="*/ 136 h 1536"/>
              <a:gd name="T2" fmla="*/ 632 w 1584"/>
              <a:gd name="T3" fmla="*/ 40 h 1536"/>
              <a:gd name="T4" fmla="*/ 152 w 1584"/>
              <a:gd name="T5" fmla="*/ 376 h 1536"/>
              <a:gd name="T6" fmla="*/ 56 w 1584"/>
              <a:gd name="T7" fmla="*/ 1000 h 1536"/>
              <a:gd name="T8" fmla="*/ 488 w 1584"/>
              <a:gd name="T9" fmla="*/ 1480 h 1536"/>
              <a:gd name="T10" fmla="*/ 865 w 1584"/>
              <a:gd name="T11" fmla="*/ 1395 h 1536"/>
              <a:gd name="T12" fmla="*/ 825 w 1584"/>
              <a:gd name="T13" fmla="*/ 1065 h 1536"/>
              <a:gd name="T14" fmla="*/ 839 w 1584"/>
              <a:gd name="T15" fmla="*/ 699 h 1536"/>
              <a:gd name="T16" fmla="*/ 1208 w 1584"/>
              <a:gd name="T17" fmla="*/ 664 h 1536"/>
              <a:gd name="T18" fmla="*/ 1544 w 1584"/>
              <a:gd name="T19" fmla="*/ 568 h 1536"/>
              <a:gd name="T20" fmla="*/ 1448 w 1584"/>
              <a:gd name="T21" fmla="*/ 184 h 1536"/>
              <a:gd name="T22" fmla="*/ 1178 w 1584"/>
              <a:gd name="T23" fmla="*/ 292 h 1536"/>
              <a:gd name="T24" fmla="*/ 1016 w 1584"/>
              <a:gd name="T25" fmla="*/ 136 h 1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84"/>
              <a:gd name="T40" fmla="*/ 0 h 1536"/>
              <a:gd name="T41" fmla="*/ 1584 w 1584"/>
              <a:gd name="T42" fmla="*/ 1536 h 1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84" h="1536">
                <a:moveTo>
                  <a:pt x="1016" y="136"/>
                </a:moveTo>
                <a:cubicBezTo>
                  <a:pt x="917" y="78"/>
                  <a:pt x="776" y="0"/>
                  <a:pt x="632" y="40"/>
                </a:cubicBezTo>
                <a:cubicBezTo>
                  <a:pt x="488" y="80"/>
                  <a:pt x="248" y="216"/>
                  <a:pt x="152" y="376"/>
                </a:cubicBezTo>
                <a:cubicBezTo>
                  <a:pt x="56" y="536"/>
                  <a:pt x="0" y="816"/>
                  <a:pt x="56" y="1000"/>
                </a:cubicBezTo>
                <a:cubicBezTo>
                  <a:pt x="112" y="1184"/>
                  <a:pt x="328" y="1424"/>
                  <a:pt x="488" y="1480"/>
                </a:cubicBezTo>
                <a:cubicBezTo>
                  <a:pt x="648" y="1536"/>
                  <a:pt x="801" y="1467"/>
                  <a:pt x="865" y="1395"/>
                </a:cubicBezTo>
                <a:cubicBezTo>
                  <a:pt x="929" y="1323"/>
                  <a:pt x="873" y="1193"/>
                  <a:pt x="825" y="1065"/>
                </a:cubicBezTo>
                <a:cubicBezTo>
                  <a:pt x="777" y="937"/>
                  <a:pt x="715" y="832"/>
                  <a:pt x="839" y="699"/>
                </a:cubicBezTo>
                <a:cubicBezTo>
                  <a:pt x="963" y="566"/>
                  <a:pt x="1068" y="638"/>
                  <a:pt x="1208" y="664"/>
                </a:cubicBezTo>
                <a:cubicBezTo>
                  <a:pt x="1348" y="690"/>
                  <a:pt x="1504" y="648"/>
                  <a:pt x="1544" y="568"/>
                </a:cubicBezTo>
                <a:cubicBezTo>
                  <a:pt x="1584" y="488"/>
                  <a:pt x="1520" y="232"/>
                  <a:pt x="1448" y="184"/>
                </a:cubicBezTo>
                <a:cubicBezTo>
                  <a:pt x="1376" y="136"/>
                  <a:pt x="1285" y="319"/>
                  <a:pt x="1178" y="292"/>
                </a:cubicBezTo>
                <a:cubicBezTo>
                  <a:pt x="1071" y="265"/>
                  <a:pt x="1115" y="194"/>
                  <a:pt x="1016" y="136"/>
                </a:cubicBez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2" name="Text Box 6"/>
          <p:cNvSpPr txBox="1">
            <a:spLocks noChangeArrowheads="1"/>
          </p:cNvSpPr>
          <p:nvPr/>
        </p:nvSpPr>
        <p:spPr bwMode="blackGray">
          <a:xfrm>
            <a:off x="2841778" y="1701800"/>
            <a:ext cx="325437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1</a:t>
            </a:r>
          </a:p>
        </p:txBody>
      </p:sp>
      <p:sp>
        <p:nvSpPr>
          <p:cNvPr id="1033" name="Text Box 7"/>
          <p:cNvSpPr txBox="1">
            <a:spLocks noChangeArrowheads="1"/>
          </p:cNvSpPr>
          <p:nvPr/>
        </p:nvSpPr>
        <p:spPr bwMode="blackGray">
          <a:xfrm>
            <a:off x="3070378" y="2044700"/>
            <a:ext cx="325437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1</a:t>
            </a:r>
          </a:p>
        </p:txBody>
      </p:sp>
      <p:sp>
        <p:nvSpPr>
          <p:cNvPr id="1034" name="Text Box 9"/>
          <p:cNvSpPr txBox="1">
            <a:spLocks noChangeArrowheads="1"/>
          </p:cNvSpPr>
          <p:nvPr/>
        </p:nvSpPr>
        <p:spPr bwMode="blackGray">
          <a:xfrm>
            <a:off x="3933978" y="1706563"/>
            <a:ext cx="325437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1</a:t>
            </a:r>
          </a:p>
        </p:txBody>
      </p:sp>
      <p:sp>
        <p:nvSpPr>
          <p:cNvPr id="1035" name="Text Box 10"/>
          <p:cNvSpPr txBox="1">
            <a:spLocks noChangeArrowheads="1"/>
          </p:cNvSpPr>
          <p:nvPr/>
        </p:nvSpPr>
        <p:spPr bwMode="blackGray">
          <a:xfrm>
            <a:off x="3659340" y="2235200"/>
            <a:ext cx="325438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0</a:t>
            </a:r>
          </a:p>
        </p:txBody>
      </p:sp>
      <p:sp>
        <p:nvSpPr>
          <p:cNvPr id="1036" name="Text Box 11"/>
          <p:cNvSpPr txBox="1">
            <a:spLocks noChangeArrowheads="1"/>
          </p:cNvSpPr>
          <p:nvPr/>
        </p:nvSpPr>
        <p:spPr bwMode="blackGray">
          <a:xfrm>
            <a:off x="3718078" y="2971800"/>
            <a:ext cx="325437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0</a:t>
            </a:r>
          </a:p>
        </p:txBody>
      </p:sp>
      <p:sp>
        <p:nvSpPr>
          <p:cNvPr id="1037" name="Text Box 12"/>
          <p:cNvSpPr txBox="1">
            <a:spLocks noChangeArrowheads="1"/>
          </p:cNvSpPr>
          <p:nvPr/>
        </p:nvSpPr>
        <p:spPr bwMode="blackGray">
          <a:xfrm>
            <a:off x="3197378" y="3740150"/>
            <a:ext cx="336550" cy="3651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latin typeface="Times New Roman" pitchFamily="18" charset="0"/>
                <a:sym typeface="Symbol" pitchFamily="18" charset="2"/>
              </a:rPr>
              <a:t></a:t>
            </a:r>
            <a:r>
              <a:rPr lang="en-US" sz="2400" i="1" baseline="-25000">
                <a:latin typeface="Times New Roman" pitchFamily="18" charset="0"/>
                <a:sym typeface="Symbol" pitchFamily="18" charset="2"/>
              </a:rPr>
              <a:t>M</a:t>
            </a:r>
            <a:endParaRPr lang="en-US" sz="2400" i="1" baseline="-25000">
              <a:latin typeface="Times New Roman" pitchFamily="18" charset="0"/>
            </a:endParaRPr>
          </a:p>
        </p:txBody>
      </p:sp>
      <p:sp>
        <p:nvSpPr>
          <p:cNvPr id="1038" name="Text Box 13"/>
          <p:cNvSpPr txBox="1">
            <a:spLocks noChangeArrowheads="1"/>
          </p:cNvSpPr>
          <p:nvPr/>
        </p:nvSpPr>
        <p:spPr bwMode="blackGray">
          <a:xfrm>
            <a:off x="2384578" y="2540000"/>
            <a:ext cx="325437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0</a:t>
            </a:r>
          </a:p>
        </p:txBody>
      </p:sp>
      <p:sp>
        <p:nvSpPr>
          <p:cNvPr id="1039" name="Text Box 14"/>
          <p:cNvSpPr txBox="1">
            <a:spLocks noChangeArrowheads="1"/>
          </p:cNvSpPr>
          <p:nvPr/>
        </p:nvSpPr>
        <p:spPr bwMode="blackGray">
          <a:xfrm>
            <a:off x="2367115" y="1643063"/>
            <a:ext cx="325438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0</a:t>
            </a:r>
          </a:p>
        </p:txBody>
      </p:sp>
      <p:sp>
        <p:nvSpPr>
          <p:cNvPr id="1040" name="Text Box 15"/>
          <p:cNvSpPr txBox="1">
            <a:spLocks noChangeArrowheads="1"/>
          </p:cNvSpPr>
          <p:nvPr/>
        </p:nvSpPr>
        <p:spPr bwMode="blackGray">
          <a:xfrm>
            <a:off x="2689378" y="1200150"/>
            <a:ext cx="325437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0</a:t>
            </a:r>
          </a:p>
        </p:txBody>
      </p:sp>
      <p:sp>
        <p:nvSpPr>
          <p:cNvPr id="1041" name="Text Box 16"/>
          <p:cNvSpPr txBox="1">
            <a:spLocks noChangeArrowheads="1"/>
          </p:cNvSpPr>
          <p:nvPr/>
        </p:nvSpPr>
        <p:spPr bwMode="blackGray">
          <a:xfrm>
            <a:off x="3229128" y="947738"/>
            <a:ext cx="325437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0</a:t>
            </a:r>
          </a:p>
        </p:txBody>
      </p:sp>
      <p:sp>
        <p:nvSpPr>
          <p:cNvPr id="1042" name="Text Box 17"/>
          <p:cNvSpPr txBox="1">
            <a:spLocks noChangeArrowheads="1"/>
          </p:cNvSpPr>
          <p:nvPr/>
        </p:nvSpPr>
        <p:spPr bwMode="blackGray">
          <a:xfrm>
            <a:off x="3880003" y="1073150"/>
            <a:ext cx="327025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1043" name="Text Box 18"/>
          <p:cNvSpPr txBox="1">
            <a:spLocks noChangeArrowheads="1"/>
          </p:cNvSpPr>
          <p:nvPr/>
        </p:nvSpPr>
        <p:spPr bwMode="blackGray">
          <a:xfrm>
            <a:off x="3159278" y="2743200"/>
            <a:ext cx="327025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1</a:t>
            </a:r>
          </a:p>
        </p:txBody>
      </p:sp>
      <p:sp>
        <p:nvSpPr>
          <p:cNvPr id="1044" name="Text Box 19"/>
          <p:cNvSpPr txBox="1">
            <a:spLocks noChangeArrowheads="1"/>
          </p:cNvSpPr>
          <p:nvPr/>
        </p:nvSpPr>
        <p:spPr bwMode="blackGray">
          <a:xfrm>
            <a:off x="2924328" y="2419350"/>
            <a:ext cx="325437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1</a:t>
            </a:r>
          </a:p>
        </p:txBody>
      </p:sp>
      <p:sp>
        <p:nvSpPr>
          <p:cNvPr id="1045" name="Text Box 21"/>
          <p:cNvSpPr txBox="1">
            <a:spLocks noChangeArrowheads="1"/>
          </p:cNvSpPr>
          <p:nvPr/>
        </p:nvSpPr>
        <p:spPr bwMode="blackGray">
          <a:xfrm>
            <a:off x="3241828" y="1457325"/>
            <a:ext cx="325437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ym typeface="Symbol" pitchFamily="18" charset="2"/>
              </a:rPr>
              <a:t>1</a:t>
            </a:r>
            <a:endParaRPr lang="en-US" sz="2000"/>
          </a:p>
        </p:txBody>
      </p:sp>
      <p:sp>
        <p:nvSpPr>
          <p:cNvPr id="1046" name="Freeform 22"/>
          <p:cNvSpPr>
            <a:spLocks/>
          </p:cNvSpPr>
          <p:nvPr/>
        </p:nvSpPr>
        <p:spPr bwMode="blackGray">
          <a:xfrm>
            <a:off x="4791228" y="1262063"/>
            <a:ext cx="1784350" cy="2024062"/>
          </a:xfrm>
          <a:custGeom>
            <a:avLst/>
            <a:gdLst>
              <a:gd name="T0" fmla="*/ 1016 w 1584"/>
              <a:gd name="T1" fmla="*/ 136 h 1536"/>
              <a:gd name="T2" fmla="*/ 632 w 1584"/>
              <a:gd name="T3" fmla="*/ 40 h 1536"/>
              <a:gd name="T4" fmla="*/ 152 w 1584"/>
              <a:gd name="T5" fmla="*/ 376 h 1536"/>
              <a:gd name="T6" fmla="*/ 56 w 1584"/>
              <a:gd name="T7" fmla="*/ 1000 h 1536"/>
              <a:gd name="T8" fmla="*/ 488 w 1584"/>
              <a:gd name="T9" fmla="*/ 1480 h 1536"/>
              <a:gd name="T10" fmla="*/ 865 w 1584"/>
              <a:gd name="T11" fmla="*/ 1395 h 1536"/>
              <a:gd name="T12" fmla="*/ 825 w 1584"/>
              <a:gd name="T13" fmla="*/ 1065 h 1536"/>
              <a:gd name="T14" fmla="*/ 839 w 1584"/>
              <a:gd name="T15" fmla="*/ 699 h 1536"/>
              <a:gd name="T16" fmla="*/ 1208 w 1584"/>
              <a:gd name="T17" fmla="*/ 664 h 1536"/>
              <a:gd name="T18" fmla="*/ 1544 w 1584"/>
              <a:gd name="T19" fmla="*/ 568 h 1536"/>
              <a:gd name="T20" fmla="*/ 1448 w 1584"/>
              <a:gd name="T21" fmla="*/ 184 h 1536"/>
              <a:gd name="T22" fmla="*/ 1178 w 1584"/>
              <a:gd name="T23" fmla="*/ 292 h 1536"/>
              <a:gd name="T24" fmla="*/ 1016 w 1584"/>
              <a:gd name="T25" fmla="*/ 136 h 1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84"/>
              <a:gd name="T40" fmla="*/ 0 h 1536"/>
              <a:gd name="T41" fmla="*/ 1584 w 1584"/>
              <a:gd name="T42" fmla="*/ 1536 h 1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84" h="1536">
                <a:moveTo>
                  <a:pt x="1016" y="136"/>
                </a:moveTo>
                <a:cubicBezTo>
                  <a:pt x="917" y="78"/>
                  <a:pt x="776" y="0"/>
                  <a:pt x="632" y="40"/>
                </a:cubicBezTo>
                <a:cubicBezTo>
                  <a:pt x="488" y="80"/>
                  <a:pt x="248" y="216"/>
                  <a:pt x="152" y="376"/>
                </a:cubicBezTo>
                <a:cubicBezTo>
                  <a:pt x="56" y="536"/>
                  <a:pt x="0" y="816"/>
                  <a:pt x="56" y="1000"/>
                </a:cubicBezTo>
                <a:cubicBezTo>
                  <a:pt x="112" y="1184"/>
                  <a:pt x="328" y="1424"/>
                  <a:pt x="488" y="1480"/>
                </a:cubicBezTo>
                <a:cubicBezTo>
                  <a:pt x="648" y="1536"/>
                  <a:pt x="801" y="1467"/>
                  <a:pt x="865" y="1395"/>
                </a:cubicBezTo>
                <a:cubicBezTo>
                  <a:pt x="929" y="1323"/>
                  <a:pt x="873" y="1193"/>
                  <a:pt x="825" y="1065"/>
                </a:cubicBezTo>
                <a:cubicBezTo>
                  <a:pt x="777" y="937"/>
                  <a:pt x="715" y="832"/>
                  <a:pt x="839" y="699"/>
                </a:cubicBezTo>
                <a:cubicBezTo>
                  <a:pt x="963" y="566"/>
                  <a:pt x="1068" y="638"/>
                  <a:pt x="1208" y="664"/>
                </a:cubicBezTo>
                <a:cubicBezTo>
                  <a:pt x="1348" y="690"/>
                  <a:pt x="1504" y="648"/>
                  <a:pt x="1544" y="568"/>
                </a:cubicBezTo>
                <a:cubicBezTo>
                  <a:pt x="1584" y="488"/>
                  <a:pt x="1520" y="232"/>
                  <a:pt x="1448" y="184"/>
                </a:cubicBezTo>
                <a:cubicBezTo>
                  <a:pt x="1376" y="136"/>
                  <a:pt x="1285" y="319"/>
                  <a:pt x="1178" y="292"/>
                </a:cubicBezTo>
                <a:cubicBezTo>
                  <a:pt x="1071" y="265"/>
                  <a:pt x="1115" y="194"/>
                  <a:pt x="1016" y="136"/>
                </a:cubicBezTo>
                <a:close/>
              </a:path>
            </a:pathLst>
          </a:cu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7" name="Freeform 29"/>
          <p:cNvSpPr>
            <a:spLocks/>
          </p:cNvSpPr>
          <p:nvPr/>
        </p:nvSpPr>
        <p:spPr bwMode="blackGray">
          <a:xfrm>
            <a:off x="309715" y="1262063"/>
            <a:ext cx="1784350" cy="2024062"/>
          </a:xfrm>
          <a:custGeom>
            <a:avLst/>
            <a:gdLst>
              <a:gd name="T0" fmla="*/ 1016 w 1584"/>
              <a:gd name="T1" fmla="*/ 136 h 1536"/>
              <a:gd name="T2" fmla="*/ 632 w 1584"/>
              <a:gd name="T3" fmla="*/ 40 h 1536"/>
              <a:gd name="T4" fmla="*/ 152 w 1584"/>
              <a:gd name="T5" fmla="*/ 376 h 1536"/>
              <a:gd name="T6" fmla="*/ 56 w 1584"/>
              <a:gd name="T7" fmla="*/ 1000 h 1536"/>
              <a:gd name="T8" fmla="*/ 488 w 1584"/>
              <a:gd name="T9" fmla="*/ 1480 h 1536"/>
              <a:gd name="T10" fmla="*/ 865 w 1584"/>
              <a:gd name="T11" fmla="*/ 1395 h 1536"/>
              <a:gd name="T12" fmla="*/ 825 w 1584"/>
              <a:gd name="T13" fmla="*/ 1065 h 1536"/>
              <a:gd name="T14" fmla="*/ 839 w 1584"/>
              <a:gd name="T15" fmla="*/ 699 h 1536"/>
              <a:gd name="T16" fmla="*/ 1208 w 1584"/>
              <a:gd name="T17" fmla="*/ 664 h 1536"/>
              <a:gd name="T18" fmla="*/ 1544 w 1584"/>
              <a:gd name="T19" fmla="*/ 568 h 1536"/>
              <a:gd name="T20" fmla="*/ 1448 w 1584"/>
              <a:gd name="T21" fmla="*/ 184 h 1536"/>
              <a:gd name="T22" fmla="*/ 1178 w 1584"/>
              <a:gd name="T23" fmla="*/ 292 h 1536"/>
              <a:gd name="T24" fmla="*/ 1016 w 1584"/>
              <a:gd name="T25" fmla="*/ 136 h 1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84"/>
              <a:gd name="T40" fmla="*/ 0 h 1536"/>
              <a:gd name="T41" fmla="*/ 1584 w 1584"/>
              <a:gd name="T42" fmla="*/ 1536 h 1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84" h="1536">
                <a:moveTo>
                  <a:pt x="1016" y="136"/>
                </a:moveTo>
                <a:cubicBezTo>
                  <a:pt x="917" y="78"/>
                  <a:pt x="776" y="0"/>
                  <a:pt x="632" y="40"/>
                </a:cubicBezTo>
                <a:cubicBezTo>
                  <a:pt x="488" y="80"/>
                  <a:pt x="248" y="216"/>
                  <a:pt x="152" y="376"/>
                </a:cubicBezTo>
                <a:cubicBezTo>
                  <a:pt x="56" y="536"/>
                  <a:pt x="0" y="816"/>
                  <a:pt x="56" y="1000"/>
                </a:cubicBezTo>
                <a:cubicBezTo>
                  <a:pt x="112" y="1184"/>
                  <a:pt x="328" y="1424"/>
                  <a:pt x="488" y="1480"/>
                </a:cubicBezTo>
                <a:cubicBezTo>
                  <a:pt x="648" y="1536"/>
                  <a:pt x="801" y="1467"/>
                  <a:pt x="865" y="1395"/>
                </a:cubicBezTo>
                <a:cubicBezTo>
                  <a:pt x="929" y="1323"/>
                  <a:pt x="873" y="1193"/>
                  <a:pt x="825" y="1065"/>
                </a:cubicBezTo>
                <a:cubicBezTo>
                  <a:pt x="777" y="937"/>
                  <a:pt x="715" y="832"/>
                  <a:pt x="839" y="699"/>
                </a:cubicBezTo>
                <a:cubicBezTo>
                  <a:pt x="963" y="566"/>
                  <a:pt x="1068" y="638"/>
                  <a:pt x="1208" y="664"/>
                </a:cubicBezTo>
                <a:cubicBezTo>
                  <a:pt x="1348" y="690"/>
                  <a:pt x="1504" y="648"/>
                  <a:pt x="1544" y="568"/>
                </a:cubicBezTo>
                <a:cubicBezTo>
                  <a:pt x="1584" y="488"/>
                  <a:pt x="1520" y="232"/>
                  <a:pt x="1448" y="184"/>
                </a:cubicBezTo>
                <a:cubicBezTo>
                  <a:pt x="1376" y="136"/>
                  <a:pt x="1285" y="319"/>
                  <a:pt x="1178" y="292"/>
                </a:cubicBezTo>
                <a:cubicBezTo>
                  <a:pt x="1071" y="265"/>
                  <a:pt x="1115" y="194"/>
                  <a:pt x="1016" y="136"/>
                </a:cubicBez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8" name="Text Box 30"/>
          <p:cNvSpPr txBox="1">
            <a:spLocks noChangeArrowheads="1"/>
          </p:cNvSpPr>
          <p:nvPr/>
        </p:nvSpPr>
        <p:spPr bwMode="blackGray">
          <a:xfrm>
            <a:off x="157315" y="3449638"/>
            <a:ext cx="1879600" cy="2746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Unknown manifold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1049" name="Text Box 31"/>
          <p:cNvSpPr txBox="1">
            <a:spLocks noChangeArrowheads="1"/>
          </p:cNvSpPr>
          <p:nvPr/>
        </p:nvSpPr>
        <p:spPr bwMode="blackGray">
          <a:xfrm>
            <a:off x="5283353" y="3740150"/>
            <a:ext cx="554037" cy="3651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latin typeface="Times New Roman" pitchFamily="18" charset="0"/>
                <a:sym typeface="Symbol" pitchFamily="18" charset="2"/>
              </a:rPr>
              <a:t></a:t>
            </a:r>
            <a:r>
              <a:rPr lang="en-US" sz="2400" i="1" baseline="-25000">
                <a:latin typeface="Times New Roman" pitchFamily="18" charset="0"/>
                <a:sym typeface="Symbol" pitchFamily="18" charset="2"/>
              </a:rPr>
              <a:t>M</a:t>
            </a:r>
            <a:endParaRPr lang="en-US" sz="2400" i="1" baseline="-25000">
              <a:latin typeface="Times New Roman" pitchFamily="18" charset="0"/>
            </a:endParaRPr>
          </a:p>
        </p:txBody>
      </p:sp>
      <p:sp>
        <p:nvSpPr>
          <p:cNvPr id="1050" name="Line 32"/>
          <p:cNvSpPr>
            <a:spLocks noChangeShapeType="1"/>
          </p:cNvSpPr>
          <p:nvPr/>
        </p:nvSpPr>
        <p:spPr bwMode="blackGray">
          <a:xfrm flipH="1" flipV="1">
            <a:off x="5731028" y="2043113"/>
            <a:ext cx="82550" cy="115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1" name="Line 33"/>
          <p:cNvSpPr>
            <a:spLocks noChangeShapeType="1"/>
          </p:cNvSpPr>
          <p:nvPr/>
        </p:nvSpPr>
        <p:spPr bwMode="blackGray">
          <a:xfrm rot="-4057551" flipH="1" flipV="1">
            <a:off x="5600059" y="2424906"/>
            <a:ext cx="82550" cy="115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2" name="Line 34"/>
          <p:cNvSpPr>
            <a:spLocks noChangeShapeType="1"/>
          </p:cNvSpPr>
          <p:nvPr/>
        </p:nvSpPr>
        <p:spPr bwMode="blackGray">
          <a:xfrm rot="-328258">
            <a:off x="5073803" y="1530350"/>
            <a:ext cx="82550" cy="115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3" name="Line 35"/>
          <p:cNvSpPr>
            <a:spLocks noChangeShapeType="1"/>
          </p:cNvSpPr>
          <p:nvPr/>
        </p:nvSpPr>
        <p:spPr bwMode="blackGray">
          <a:xfrm>
            <a:off x="6239028" y="1549400"/>
            <a:ext cx="82550" cy="115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4" name="Line 36"/>
          <p:cNvSpPr>
            <a:spLocks noChangeShapeType="1"/>
          </p:cNvSpPr>
          <p:nvPr/>
        </p:nvSpPr>
        <p:spPr bwMode="blackGray">
          <a:xfrm flipH="1">
            <a:off x="5777065" y="1344613"/>
            <a:ext cx="82550" cy="115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5" name="Line 37"/>
          <p:cNvSpPr>
            <a:spLocks noChangeShapeType="1"/>
          </p:cNvSpPr>
          <p:nvPr/>
        </p:nvSpPr>
        <p:spPr bwMode="blackGray">
          <a:xfrm rot="20886167" flipV="1">
            <a:off x="5281765" y="3114675"/>
            <a:ext cx="82550" cy="115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6" name="Line 38"/>
          <p:cNvSpPr>
            <a:spLocks noChangeShapeType="1"/>
          </p:cNvSpPr>
          <p:nvPr/>
        </p:nvSpPr>
        <p:spPr bwMode="blackGray">
          <a:xfrm rot="7929812" flipH="1" flipV="1">
            <a:off x="4819009" y="2183606"/>
            <a:ext cx="82550" cy="115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7" name="Line 39"/>
          <p:cNvSpPr>
            <a:spLocks noChangeShapeType="1"/>
          </p:cNvSpPr>
          <p:nvPr/>
        </p:nvSpPr>
        <p:spPr bwMode="blackGray">
          <a:xfrm rot="5272515" flipH="1" flipV="1">
            <a:off x="4960297" y="2778919"/>
            <a:ext cx="82550" cy="115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8" name="Line 40"/>
          <p:cNvSpPr>
            <a:spLocks noChangeShapeType="1"/>
          </p:cNvSpPr>
          <p:nvPr/>
        </p:nvSpPr>
        <p:spPr bwMode="blackGray">
          <a:xfrm rot="-2825154" flipH="1" flipV="1">
            <a:off x="5727059" y="2956719"/>
            <a:ext cx="82550" cy="115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9" name="Line 41"/>
          <p:cNvSpPr>
            <a:spLocks noChangeShapeType="1"/>
          </p:cNvSpPr>
          <p:nvPr/>
        </p:nvSpPr>
        <p:spPr bwMode="blackGray">
          <a:xfrm rot="1404825" flipH="1" flipV="1">
            <a:off x="6285065" y="2054225"/>
            <a:ext cx="82550" cy="115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60" name="Line 42"/>
          <p:cNvSpPr>
            <a:spLocks noChangeShapeType="1"/>
          </p:cNvSpPr>
          <p:nvPr/>
        </p:nvSpPr>
        <p:spPr bwMode="blackGray">
          <a:xfrm rot="-3572574" flipH="1" flipV="1">
            <a:off x="6473184" y="1802606"/>
            <a:ext cx="82550" cy="115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61" name="Line 44"/>
          <p:cNvSpPr>
            <a:spLocks noChangeShapeType="1"/>
          </p:cNvSpPr>
          <p:nvPr/>
        </p:nvSpPr>
        <p:spPr bwMode="blackGray">
          <a:xfrm rot="18569158" flipH="1">
            <a:off x="5480997" y="1278731"/>
            <a:ext cx="82550" cy="115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62" name="Text Box 45"/>
          <p:cNvSpPr txBox="1">
            <a:spLocks noChangeArrowheads="1"/>
          </p:cNvSpPr>
          <p:nvPr/>
        </p:nvSpPr>
        <p:spPr bwMode="blackGray">
          <a:xfrm>
            <a:off x="2665565" y="2989263"/>
            <a:ext cx="325438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0</a:t>
            </a:r>
          </a:p>
        </p:txBody>
      </p:sp>
      <p:sp>
        <p:nvSpPr>
          <p:cNvPr id="1063" name="Text Box 47"/>
          <p:cNvSpPr txBox="1">
            <a:spLocks noChangeArrowheads="1"/>
          </p:cNvSpPr>
          <p:nvPr/>
        </p:nvSpPr>
        <p:spPr bwMode="blackGray">
          <a:xfrm>
            <a:off x="7796365" y="3740150"/>
            <a:ext cx="152400" cy="3651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 i="1">
                <a:latin typeface="Times New Roman" pitchFamily="18" charset="0"/>
                <a:sym typeface="Symbol" pitchFamily="18" charset="2"/>
              </a:rPr>
              <a:t>S</a:t>
            </a:r>
            <a:endParaRPr lang="en-US" sz="2400" i="1" baseline="-25000">
              <a:latin typeface="Times New Roman" pitchFamily="18" charset="0"/>
            </a:endParaRPr>
          </a:p>
        </p:txBody>
      </p:sp>
      <p:grpSp>
        <p:nvGrpSpPr>
          <p:cNvPr id="30" name="Group 133"/>
          <p:cNvGrpSpPr>
            <a:grpSpLocks/>
          </p:cNvGrpSpPr>
          <p:nvPr/>
        </p:nvGrpSpPr>
        <p:grpSpPr bwMode="auto">
          <a:xfrm rot="2647115">
            <a:off x="7796365" y="1168400"/>
            <a:ext cx="111125" cy="144463"/>
            <a:chOff x="4537" y="1204"/>
            <a:chExt cx="70" cy="91"/>
          </a:xfrm>
        </p:grpSpPr>
        <p:sp>
          <p:nvSpPr>
            <p:cNvPr id="1105" name="Line 134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06" name="Oval 135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 w="1905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6929590" y="1293813"/>
            <a:ext cx="1966913" cy="2043112"/>
            <a:chOff x="6929590" y="1592263"/>
            <a:chExt cx="1966913" cy="2043112"/>
          </a:xfrm>
        </p:grpSpPr>
        <p:grpSp>
          <p:nvGrpSpPr>
            <p:cNvPr id="2" name="Group 51"/>
            <p:cNvGrpSpPr>
              <a:grpSpLocks/>
            </p:cNvGrpSpPr>
            <p:nvPr/>
          </p:nvGrpSpPr>
          <p:grpSpPr bwMode="auto">
            <a:xfrm rot="519153">
              <a:off x="7277253" y="1706563"/>
              <a:ext cx="111125" cy="144462"/>
              <a:chOff x="4537" y="1204"/>
              <a:chExt cx="70" cy="91"/>
            </a:xfrm>
          </p:grpSpPr>
          <p:sp>
            <p:nvSpPr>
              <p:cNvPr id="1161" name="Line 48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62" name="Oval 49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" name="Group 52"/>
            <p:cNvGrpSpPr>
              <a:grpSpLocks/>
            </p:cNvGrpSpPr>
            <p:nvPr/>
          </p:nvGrpSpPr>
          <p:grpSpPr bwMode="auto">
            <a:xfrm rot="-735886">
              <a:off x="7175653" y="1838325"/>
              <a:ext cx="111125" cy="144463"/>
              <a:chOff x="4537" y="1204"/>
              <a:chExt cx="70" cy="91"/>
            </a:xfrm>
          </p:grpSpPr>
          <p:sp>
            <p:nvSpPr>
              <p:cNvPr id="1159" name="Line 53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60" name="Oval 54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55"/>
            <p:cNvGrpSpPr>
              <a:grpSpLocks/>
            </p:cNvGrpSpPr>
            <p:nvPr/>
          </p:nvGrpSpPr>
          <p:grpSpPr bwMode="auto">
            <a:xfrm>
              <a:off x="7101040" y="1863725"/>
              <a:ext cx="111125" cy="144463"/>
              <a:chOff x="4537" y="1204"/>
              <a:chExt cx="70" cy="91"/>
            </a:xfrm>
          </p:grpSpPr>
          <p:sp>
            <p:nvSpPr>
              <p:cNvPr id="1157" name="Line 56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58" name="Oval 57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58"/>
            <p:cNvGrpSpPr>
              <a:grpSpLocks/>
            </p:cNvGrpSpPr>
            <p:nvPr/>
          </p:nvGrpSpPr>
          <p:grpSpPr bwMode="auto">
            <a:xfrm rot="-1757482">
              <a:off x="7075640" y="1970088"/>
              <a:ext cx="111125" cy="144462"/>
              <a:chOff x="4537" y="1204"/>
              <a:chExt cx="70" cy="91"/>
            </a:xfrm>
          </p:grpSpPr>
          <p:sp>
            <p:nvSpPr>
              <p:cNvPr id="1155" name="Line 59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56" name="Oval 60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-3172988">
              <a:off x="7017696" y="2124870"/>
              <a:ext cx="111125" cy="144462"/>
              <a:chOff x="4537" y="1204"/>
              <a:chExt cx="70" cy="91"/>
            </a:xfrm>
          </p:grpSpPr>
          <p:sp>
            <p:nvSpPr>
              <p:cNvPr id="1153" name="Line 62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54" name="Oval 63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-2908094">
              <a:off x="6963721" y="2391570"/>
              <a:ext cx="111125" cy="144462"/>
              <a:chOff x="4537" y="1204"/>
              <a:chExt cx="70" cy="91"/>
            </a:xfrm>
          </p:grpSpPr>
          <p:sp>
            <p:nvSpPr>
              <p:cNvPr id="1151" name="Line 65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52" name="Oval 66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67"/>
            <p:cNvGrpSpPr>
              <a:grpSpLocks/>
            </p:cNvGrpSpPr>
            <p:nvPr/>
          </p:nvGrpSpPr>
          <p:grpSpPr bwMode="auto">
            <a:xfrm rot="-3872199">
              <a:off x="6946259" y="2551906"/>
              <a:ext cx="111125" cy="144463"/>
              <a:chOff x="4537" y="1204"/>
              <a:chExt cx="70" cy="91"/>
            </a:xfrm>
          </p:grpSpPr>
          <p:sp>
            <p:nvSpPr>
              <p:cNvPr id="1149" name="Line 68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50" name="Oval 69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70"/>
            <p:cNvGrpSpPr>
              <a:grpSpLocks/>
            </p:cNvGrpSpPr>
            <p:nvPr/>
          </p:nvGrpSpPr>
          <p:grpSpPr bwMode="auto">
            <a:xfrm rot="-4735788">
              <a:off x="6993884" y="2888456"/>
              <a:ext cx="111125" cy="144463"/>
              <a:chOff x="4537" y="1204"/>
              <a:chExt cx="70" cy="91"/>
            </a:xfrm>
          </p:grpSpPr>
          <p:sp>
            <p:nvSpPr>
              <p:cNvPr id="1147" name="Line 71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48" name="Oval 72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73"/>
            <p:cNvGrpSpPr>
              <a:grpSpLocks/>
            </p:cNvGrpSpPr>
            <p:nvPr/>
          </p:nvGrpSpPr>
          <p:grpSpPr bwMode="auto">
            <a:xfrm rot="-5845884">
              <a:off x="7097071" y="3109120"/>
              <a:ext cx="111125" cy="144462"/>
              <a:chOff x="4537" y="1204"/>
              <a:chExt cx="70" cy="91"/>
            </a:xfrm>
          </p:grpSpPr>
          <p:sp>
            <p:nvSpPr>
              <p:cNvPr id="1145" name="Line 74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46" name="Oval 75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76"/>
            <p:cNvGrpSpPr>
              <a:grpSpLocks/>
            </p:cNvGrpSpPr>
            <p:nvPr/>
          </p:nvGrpSpPr>
          <p:grpSpPr bwMode="auto">
            <a:xfrm rot="-5101815">
              <a:off x="7268521" y="3310732"/>
              <a:ext cx="111125" cy="144462"/>
              <a:chOff x="4537" y="1204"/>
              <a:chExt cx="70" cy="91"/>
            </a:xfrm>
          </p:grpSpPr>
          <p:sp>
            <p:nvSpPr>
              <p:cNvPr id="1143" name="Line 77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44" name="Oval 78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79"/>
            <p:cNvGrpSpPr>
              <a:grpSpLocks/>
            </p:cNvGrpSpPr>
            <p:nvPr/>
          </p:nvGrpSpPr>
          <p:grpSpPr bwMode="auto">
            <a:xfrm rot="-8632840">
              <a:off x="7559828" y="3490913"/>
              <a:ext cx="111125" cy="144462"/>
              <a:chOff x="4537" y="1204"/>
              <a:chExt cx="70" cy="91"/>
            </a:xfrm>
          </p:grpSpPr>
          <p:sp>
            <p:nvSpPr>
              <p:cNvPr id="1141" name="Line 80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42" name="Oval 81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82"/>
            <p:cNvGrpSpPr>
              <a:grpSpLocks/>
            </p:cNvGrpSpPr>
            <p:nvPr/>
          </p:nvGrpSpPr>
          <p:grpSpPr bwMode="auto">
            <a:xfrm rot="-10495224">
              <a:off x="7826528" y="3451225"/>
              <a:ext cx="111125" cy="144463"/>
              <a:chOff x="4537" y="1204"/>
              <a:chExt cx="70" cy="91"/>
            </a:xfrm>
          </p:grpSpPr>
          <p:sp>
            <p:nvSpPr>
              <p:cNvPr id="1139" name="Line 83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40" name="Oval 84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85"/>
            <p:cNvGrpSpPr>
              <a:grpSpLocks/>
            </p:cNvGrpSpPr>
            <p:nvPr/>
          </p:nvGrpSpPr>
          <p:grpSpPr bwMode="auto">
            <a:xfrm rot="8587806">
              <a:off x="8012265" y="3297238"/>
              <a:ext cx="111125" cy="144462"/>
              <a:chOff x="4537" y="1204"/>
              <a:chExt cx="70" cy="91"/>
            </a:xfrm>
          </p:grpSpPr>
          <p:sp>
            <p:nvSpPr>
              <p:cNvPr id="1137" name="Line 86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38" name="Oval 87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88"/>
            <p:cNvGrpSpPr>
              <a:grpSpLocks/>
            </p:cNvGrpSpPr>
            <p:nvPr/>
          </p:nvGrpSpPr>
          <p:grpSpPr bwMode="auto">
            <a:xfrm rot="6482057">
              <a:off x="7982896" y="2991645"/>
              <a:ext cx="111125" cy="144462"/>
              <a:chOff x="4537" y="1204"/>
              <a:chExt cx="70" cy="91"/>
            </a:xfrm>
          </p:grpSpPr>
          <p:sp>
            <p:nvSpPr>
              <p:cNvPr id="1135" name="Line 89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36" name="Oval 90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91"/>
            <p:cNvGrpSpPr>
              <a:grpSpLocks/>
            </p:cNvGrpSpPr>
            <p:nvPr/>
          </p:nvGrpSpPr>
          <p:grpSpPr bwMode="auto">
            <a:xfrm rot="6482057">
              <a:off x="7897171" y="2742407"/>
              <a:ext cx="111125" cy="144462"/>
              <a:chOff x="4537" y="1204"/>
              <a:chExt cx="70" cy="91"/>
            </a:xfrm>
          </p:grpSpPr>
          <p:sp>
            <p:nvSpPr>
              <p:cNvPr id="1133" name="Line 92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34" name="Oval 93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94"/>
            <p:cNvGrpSpPr>
              <a:grpSpLocks/>
            </p:cNvGrpSpPr>
            <p:nvPr/>
          </p:nvGrpSpPr>
          <p:grpSpPr bwMode="auto">
            <a:xfrm rot="9034352">
              <a:off x="7901140" y="2563813"/>
              <a:ext cx="111125" cy="144462"/>
              <a:chOff x="4537" y="1204"/>
              <a:chExt cx="70" cy="91"/>
            </a:xfrm>
          </p:grpSpPr>
          <p:sp>
            <p:nvSpPr>
              <p:cNvPr id="1131" name="Line 95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32" name="Oval 96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97"/>
            <p:cNvGrpSpPr>
              <a:grpSpLocks/>
            </p:cNvGrpSpPr>
            <p:nvPr/>
          </p:nvGrpSpPr>
          <p:grpSpPr bwMode="auto">
            <a:xfrm rot="-9717943">
              <a:off x="8007503" y="2366963"/>
              <a:ext cx="111125" cy="144462"/>
              <a:chOff x="4537" y="1204"/>
              <a:chExt cx="70" cy="91"/>
            </a:xfrm>
          </p:grpSpPr>
          <p:sp>
            <p:nvSpPr>
              <p:cNvPr id="1129" name="Line 98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30" name="Oval 99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00"/>
            <p:cNvGrpSpPr>
              <a:grpSpLocks/>
            </p:cNvGrpSpPr>
            <p:nvPr/>
          </p:nvGrpSpPr>
          <p:grpSpPr bwMode="auto">
            <a:xfrm rot="-7941447">
              <a:off x="8140059" y="2355056"/>
              <a:ext cx="111125" cy="144463"/>
              <a:chOff x="4537" y="1204"/>
              <a:chExt cx="70" cy="91"/>
            </a:xfrm>
          </p:grpSpPr>
          <p:sp>
            <p:nvSpPr>
              <p:cNvPr id="1127" name="Line 101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28" name="Oval 102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03"/>
            <p:cNvGrpSpPr>
              <a:grpSpLocks/>
            </p:cNvGrpSpPr>
            <p:nvPr/>
          </p:nvGrpSpPr>
          <p:grpSpPr bwMode="auto">
            <a:xfrm rot="-8799557">
              <a:off x="8442478" y="2393950"/>
              <a:ext cx="111125" cy="144463"/>
              <a:chOff x="4537" y="1204"/>
              <a:chExt cx="70" cy="91"/>
            </a:xfrm>
          </p:grpSpPr>
          <p:sp>
            <p:nvSpPr>
              <p:cNvPr id="1125" name="Line 104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26" name="Oval 105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106"/>
            <p:cNvGrpSpPr>
              <a:grpSpLocks/>
            </p:cNvGrpSpPr>
            <p:nvPr/>
          </p:nvGrpSpPr>
          <p:grpSpPr bwMode="auto">
            <a:xfrm rot="-8968217">
              <a:off x="8567890" y="2382838"/>
              <a:ext cx="111125" cy="144462"/>
              <a:chOff x="4537" y="1204"/>
              <a:chExt cx="70" cy="91"/>
            </a:xfrm>
          </p:grpSpPr>
          <p:sp>
            <p:nvSpPr>
              <p:cNvPr id="1123" name="Line 107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24" name="Oval 108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109"/>
            <p:cNvGrpSpPr>
              <a:grpSpLocks/>
            </p:cNvGrpSpPr>
            <p:nvPr/>
          </p:nvGrpSpPr>
          <p:grpSpPr bwMode="auto">
            <a:xfrm rot="-10419588">
              <a:off x="8636153" y="2333625"/>
              <a:ext cx="111125" cy="144463"/>
              <a:chOff x="4537" y="1204"/>
              <a:chExt cx="70" cy="91"/>
            </a:xfrm>
          </p:grpSpPr>
          <p:sp>
            <p:nvSpPr>
              <p:cNvPr id="1121" name="Line 110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22" name="Oval 111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112"/>
            <p:cNvGrpSpPr>
              <a:grpSpLocks/>
            </p:cNvGrpSpPr>
            <p:nvPr/>
          </p:nvGrpSpPr>
          <p:grpSpPr bwMode="auto">
            <a:xfrm rot="10800000">
              <a:off x="8721881" y="2311400"/>
              <a:ext cx="111125" cy="144463"/>
              <a:chOff x="4537" y="1204"/>
              <a:chExt cx="70" cy="91"/>
            </a:xfrm>
          </p:grpSpPr>
          <p:sp>
            <p:nvSpPr>
              <p:cNvPr id="1119" name="Line 113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20" name="Oval 114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115"/>
            <p:cNvGrpSpPr>
              <a:grpSpLocks/>
            </p:cNvGrpSpPr>
            <p:nvPr/>
          </p:nvGrpSpPr>
          <p:grpSpPr bwMode="auto">
            <a:xfrm rot="7672499">
              <a:off x="8768709" y="2189956"/>
              <a:ext cx="111125" cy="144463"/>
              <a:chOff x="4537" y="1204"/>
              <a:chExt cx="70" cy="91"/>
            </a:xfrm>
          </p:grpSpPr>
          <p:sp>
            <p:nvSpPr>
              <p:cNvPr id="1117" name="Line 116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18" name="Oval 117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118"/>
            <p:cNvGrpSpPr>
              <a:grpSpLocks/>
            </p:cNvGrpSpPr>
            <p:nvPr/>
          </p:nvGrpSpPr>
          <p:grpSpPr bwMode="auto">
            <a:xfrm rot="5400000">
              <a:off x="8716321" y="1832773"/>
              <a:ext cx="111125" cy="144462"/>
              <a:chOff x="4537" y="1204"/>
              <a:chExt cx="70" cy="91"/>
            </a:xfrm>
          </p:grpSpPr>
          <p:sp>
            <p:nvSpPr>
              <p:cNvPr id="1115" name="Line 119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16" name="Oval 120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121"/>
            <p:cNvGrpSpPr>
              <a:grpSpLocks/>
            </p:cNvGrpSpPr>
            <p:nvPr/>
          </p:nvGrpSpPr>
          <p:grpSpPr bwMode="auto">
            <a:xfrm rot="987601">
              <a:off x="8542490" y="1660525"/>
              <a:ext cx="111125" cy="144463"/>
              <a:chOff x="4537" y="1204"/>
              <a:chExt cx="70" cy="91"/>
            </a:xfrm>
          </p:grpSpPr>
          <p:sp>
            <p:nvSpPr>
              <p:cNvPr id="1113" name="Line 122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14" name="Oval 123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124"/>
            <p:cNvGrpSpPr>
              <a:grpSpLocks/>
            </p:cNvGrpSpPr>
            <p:nvPr/>
          </p:nvGrpSpPr>
          <p:grpSpPr bwMode="auto">
            <a:xfrm rot="966805">
              <a:off x="8421840" y="1760538"/>
              <a:ext cx="111125" cy="144462"/>
              <a:chOff x="4537" y="1204"/>
              <a:chExt cx="70" cy="91"/>
            </a:xfrm>
          </p:grpSpPr>
          <p:sp>
            <p:nvSpPr>
              <p:cNvPr id="1111" name="Line 125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12" name="Oval 126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127"/>
            <p:cNvGrpSpPr>
              <a:grpSpLocks/>
            </p:cNvGrpSpPr>
            <p:nvPr/>
          </p:nvGrpSpPr>
          <p:grpSpPr bwMode="auto">
            <a:xfrm rot="1793934">
              <a:off x="8301190" y="1811338"/>
              <a:ext cx="111125" cy="144462"/>
              <a:chOff x="4537" y="1204"/>
              <a:chExt cx="70" cy="91"/>
            </a:xfrm>
          </p:grpSpPr>
          <p:sp>
            <p:nvSpPr>
              <p:cNvPr id="1109" name="Line 128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10" name="Oval 129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130"/>
            <p:cNvGrpSpPr>
              <a:grpSpLocks/>
            </p:cNvGrpSpPr>
            <p:nvPr/>
          </p:nvGrpSpPr>
          <p:grpSpPr bwMode="auto">
            <a:xfrm rot="5095224">
              <a:off x="8178159" y="1664494"/>
              <a:ext cx="111125" cy="144463"/>
              <a:chOff x="4537" y="1204"/>
              <a:chExt cx="70" cy="91"/>
            </a:xfrm>
          </p:grpSpPr>
          <p:sp>
            <p:nvSpPr>
              <p:cNvPr id="1107" name="Line 131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08" name="Oval 132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142"/>
            <p:cNvGrpSpPr>
              <a:grpSpLocks/>
            </p:cNvGrpSpPr>
            <p:nvPr/>
          </p:nvGrpSpPr>
          <p:grpSpPr bwMode="auto">
            <a:xfrm>
              <a:off x="7367740" y="1660525"/>
              <a:ext cx="111125" cy="144463"/>
              <a:chOff x="4537" y="1204"/>
              <a:chExt cx="70" cy="91"/>
            </a:xfrm>
          </p:grpSpPr>
          <p:sp>
            <p:nvSpPr>
              <p:cNvPr id="1103" name="Line 143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04" name="Oval 144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63" name="Group 145"/>
            <p:cNvGrpSpPr>
              <a:grpSpLocks/>
            </p:cNvGrpSpPr>
            <p:nvPr/>
          </p:nvGrpSpPr>
          <p:grpSpPr bwMode="auto">
            <a:xfrm>
              <a:off x="7429653" y="1592263"/>
              <a:ext cx="111125" cy="144462"/>
              <a:chOff x="4537" y="1204"/>
              <a:chExt cx="70" cy="91"/>
            </a:xfrm>
          </p:grpSpPr>
          <p:sp>
            <p:nvSpPr>
              <p:cNvPr id="1101" name="Line 146"/>
              <p:cNvSpPr>
                <a:spLocks noChangeShapeType="1"/>
              </p:cNvSpPr>
              <p:nvPr/>
            </p:nvSpPr>
            <p:spPr bwMode="blackGray">
              <a:xfrm flipH="1" flipV="1">
                <a:off x="4537" y="1204"/>
                <a:ext cx="52" cy="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02" name="Oval 147"/>
              <p:cNvSpPr>
                <a:spLocks noChangeAspect="1" noChangeArrowheads="1"/>
              </p:cNvSpPr>
              <p:nvPr/>
            </p:nvSpPr>
            <p:spPr bwMode="blackGray">
              <a:xfrm>
                <a:off x="4572" y="1260"/>
                <a:ext cx="35" cy="35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657090" y="4537068"/>
          <a:ext cx="3572510" cy="65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40" name="Equation" r:id="rId3" imgW="1244520" imgH="228600" progId="Equation.DSMT4">
                  <p:embed/>
                </p:oleObj>
              </mc:Choice>
              <mc:Fallback>
                <p:oleObj name="Equation" r:id="rId3" imgW="124452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090" y="4537068"/>
                        <a:ext cx="3572510" cy="6581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" name="Text Box 151"/>
          <p:cNvSpPr txBox="1">
            <a:spLocks noChangeArrowheads="1"/>
          </p:cNvSpPr>
          <p:nvPr/>
        </p:nvSpPr>
        <p:spPr bwMode="blackGray">
          <a:xfrm>
            <a:off x="7721435" y="1266190"/>
            <a:ext cx="291747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i="1" dirty="0" err="1">
                <a:latin typeface="Times New Roman" pitchFamily="18" charset="0"/>
                <a:sym typeface="Symbol" pitchFamily="18" charset="2"/>
              </a:rPr>
              <a:t>s.p</a:t>
            </a:r>
            <a:endParaRPr lang="en-US" i="1" baseline="-25000" dirty="0">
              <a:latin typeface="Times New Roman" pitchFamily="18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7708100" y="777240"/>
          <a:ext cx="487998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41" name="Equation" r:id="rId5" imgW="215640" imgH="177480" progId="Equation.DSMT4">
                  <p:embed/>
                </p:oleObj>
              </mc:Choice>
              <mc:Fallback>
                <p:oleObj name="Equation" r:id="rId5" imgW="215640" imgH="177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8100" y="777240"/>
                        <a:ext cx="487998" cy="4038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6" name="Text Box 154"/>
          <p:cNvSpPr txBox="1">
            <a:spLocks noChangeArrowheads="1"/>
          </p:cNvSpPr>
          <p:nvPr/>
        </p:nvSpPr>
        <p:spPr bwMode="blackGray">
          <a:xfrm>
            <a:off x="7987818" y="1049179"/>
            <a:ext cx="431208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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n-US" i="1" dirty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)</a:t>
            </a: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308571" y="5928360"/>
          <a:ext cx="2311400" cy="51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42" name="Equation" r:id="rId7" imgW="799920" imgH="177480" progId="Equation.DSMT4">
                  <p:embed/>
                </p:oleObj>
              </mc:Choice>
              <mc:Fallback>
                <p:oleObj name="Equation" r:id="rId7" imgW="799920" imgH="1774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8571" y="5928360"/>
                        <a:ext cx="2311400" cy="514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7" name="Rectangle 156"/>
          <p:cNvSpPr>
            <a:spLocks noChangeArrowheads="1"/>
          </p:cNvSpPr>
          <p:nvPr/>
        </p:nvSpPr>
        <p:spPr bwMode="blackGray">
          <a:xfrm>
            <a:off x="970115" y="3740150"/>
            <a:ext cx="254000" cy="3651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 i="1">
                <a:solidFill>
                  <a:schemeClr val="tx2"/>
                </a:solidFill>
              </a:rPr>
              <a:t>M</a:t>
            </a:r>
          </a:p>
        </p:txBody>
      </p:sp>
      <p:sp>
        <p:nvSpPr>
          <p:cNvPr id="1098" name="Rectangle 157"/>
          <p:cNvSpPr>
            <a:spLocks noChangeArrowheads="1"/>
          </p:cNvSpPr>
          <p:nvPr/>
        </p:nvSpPr>
        <p:spPr bwMode="blackGray">
          <a:xfrm>
            <a:off x="2495703" y="3449638"/>
            <a:ext cx="1739900" cy="2746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sym typeface="Symbol" pitchFamily="18" charset="2"/>
              </a:rPr>
              <a:t>Indicator function</a:t>
            </a:r>
          </a:p>
        </p:txBody>
      </p:sp>
      <p:sp>
        <p:nvSpPr>
          <p:cNvPr id="1099" name="Rectangle 158"/>
          <p:cNvSpPr>
            <a:spLocks noChangeArrowheads="1"/>
          </p:cNvSpPr>
          <p:nvPr/>
        </p:nvSpPr>
        <p:spPr bwMode="blackGray">
          <a:xfrm>
            <a:off x="4678515" y="3449638"/>
            <a:ext cx="1765300" cy="2746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sym typeface="Symbol" pitchFamily="18" charset="2"/>
              </a:rPr>
              <a:t>Indicator gradient</a:t>
            </a:r>
          </a:p>
        </p:txBody>
      </p:sp>
      <p:sp>
        <p:nvSpPr>
          <p:cNvPr id="1100" name="Rectangle 159"/>
          <p:cNvSpPr>
            <a:spLocks noChangeArrowheads="1"/>
          </p:cNvSpPr>
          <p:nvPr/>
        </p:nvSpPr>
        <p:spPr bwMode="blackGray">
          <a:xfrm>
            <a:off x="7097865" y="3449638"/>
            <a:ext cx="1549400" cy="2746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sym typeface="Symbol" pitchFamily="18" charset="2"/>
              </a:rPr>
              <a:t>Oriented points</a:t>
            </a:r>
          </a:p>
        </p:txBody>
      </p:sp>
      <p:sp>
        <p:nvSpPr>
          <p:cNvPr id="139" name="Text Box 17"/>
          <p:cNvSpPr txBox="1">
            <a:spLocks noChangeArrowheads="1"/>
          </p:cNvSpPr>
          <p:nvPr/>
        </p:nvSpPr>
        <p:spPr bwMode="blackGray">
          <a:xfrm>
            <a:off x="5257800" y="1835150"/>
            <a:ext cx="327025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140" name="Text Box 17"/>
          <p:cNvSpPr txBox="1">
            <a:spLocks noChangeArrowheads="1"/>
          </p:cNvSpPr>
          <p:nvPr/>
        </p:nvSpPr>
        <p:spPr bwMode="blackGray">
          <a:xfrm>
            <a:off x="4953000" y="981075"/>
            <a:ext cx="327025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0</a:t>
            </a:r>
          </a:p>
        </p:txBody>
      </p:sp>
      <p:graphicFrame>
        <p:nvGraphicFramePr>
          <p:cNvPr id="142" name="Object 2"/>
          <p:cNvGraphicFramePr>
            <a:graphicFrameLocks noChangeAspect="1"/>
          </p:cNvGraphicFramePr>
          <p:nvPr/>
        </p:nvGraphicFramePr>
        <p:xfrm>
          <a:off x="1841971" y="4609787"/>
          <a:ext cx="1566238" cy="512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43" name="Equation" r:id="rId9" imgW="545760" imgH="177480" progId="Equation.DSMT4">
                  <p:embed/>
                </p:oleObj>
              </mc:Choice>
              <mc:Fallback>
                <p:oleObj name="Equation" r:id="rId9" imgW="545760" imgH="177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971" y="4609787"/>
                        <a:ext cx="1566238" cy="5127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" name="TextBox 142"/>
          <p:cNvSpPr txBox="1"/>
          <p:nvPr/>
        </p:nvSpPr>
        <p:spPr>
          <a:xfrm>
            <a:off x="3618892" y="4632552"/>
            <a:ext cx="876908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effectLst/>
              </a:rPr>
              <a:t>where</a:t>
            </a:r>
          </a:p>
        </p:txBody>
      </p:sp>
      <p:graphicFrame>
        <p:nvGraphicFramePr>
          <p:cNvPr id="144" name="Object 4"/>
          <p:cNvGraphicFramePr>
            <a:graphicFrameLocks noChangeAspect="1"/>
          </p:cNvGraphicFramePr>
          <p:nvPr/>
        </p:nvGraphicFramePr>
        <p:xfrm>
          <a:off x="257011" y="5928216"/>
          <a:ext cx="1246188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44" name="Equation" r:id="rId11" imgW="431640" imgH="177480" progId="Equation.DSMT4">
                  <p:embed/>
                </p:oleObj>
              </mc:Choice>
              <mc:Fallback>
                <p:oleObj name="Equation" r:id="rId11" imgW="43164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1" y="5928216"/>
                        <a:ext cx="1246188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" name="TextBox 144"/>
          <p:cNvSpPr txBox="1"/>
          <p:nvPr/>
        </p:nvSpPr>
        <p:spPr>
          <a:xfrm>
            <a:off x="4028911" y="5317982"/>
            <a:ext cx="3239733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effectLst/>
              </a:rPr>
              <a:t>(least-squares solution)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4036531" y="5982259"/>
            <a:ext cx="2863028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effectLst/>
              </a:rPr>
              <a:t>(a Poisson equation)</a:t>
            </a:r>
          </a:p>
        </p:txBody>
      </p:sp>
      <p:graphicFrame>
        <p:nvGraphicFramePr>
          <p:cNvPr id="209927" name="Object 7"/>
          <p:cNvGraphicFramePr>
            <a:graphicFrameLocks noChangeAspect="1"/>
          </p:cNvGraphicFramePr>
          <p:nvPr/>
        </p:nvGraphicFramePr>
        <p:xfrm>
          <a:off x="1460971" y="5238330"/>
          <a:ext cx="2057399" cy="565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45" name="Equation" r:id="rId13" imgW="927000" imgH="253800" progId="Equation.DSMT4">
                  <p:embed/>
                </p:oleObj>
              </mc:Choice>
              <mc:Fallback>
                <p:oleObj name="Equation" r:id="rId13" imgW="927000" imgH="2538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971" y="5238330"/>
                        <a:ext cx="2057399" cy="565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9" name="Straight Connector 148"/>
          <p:cNvCxnSpPr/>
          <p:nvPr/>
        </p:nvCxnSpPr>
        <p:spPr bwMode="auto">
          <a:xfrm>
            <a:off x="1295400" y="5977890"/>
            <a:ext cx="1143000" cy="381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31" grpId="0" animBg="1"/>
      <p:bldP spid="1032" grpId="0"/>
      <p:bldP spid="1033" grpId="0"/>
      <p:bldP spid="1034" grpId="0"/>
      <p:bldP spid="1035" grpId="0"/>
      <p:bldP spid="1036" grpId="0"/>
      <p:bldP spid="1037" grpId="0"/>
      <p:bldP spid="1038" grpId="0"/>
      <p:bldP spid="1039" grpId="0"/>
      <p:bldP spid="1040" grpId="0"/>
      <p:bldP spid="1041" grpId="0"/>
      <p:bldP spid="1042" grpId="0"/>
      <p:bldP spid="1043" grpId="0"/>
      <p:bldP spid="1044" grpId="0"/>
      <p:bldP spid="1045" grpId="0"/>
      <p:bldP spid="1046" grpId="0" animBg="1"/>
      <p:bldP spid="1049" grpId="0"/>
      <p:bldP spid="1050" grpId="0" animBg="1"/>
      <p:bldP spid="1051" grpId="0" animBg="1"/>
      <p:bldP spid="1052" grpId="0" animBg="1"/>
      <p:bldP spid="1053" grpId="0" animBg="1"/>
      <p:bldP spid="1054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1060" grpId="0" animBg="1"/>
      <p:bldP spid="1061" grpId="0" animBg="1"/>
      <p:bldP spid="1062" grpId="0"/>
      <p:bldP spid="1063" grpId="0"/>
      <p:bldP spid="1095" grpId="0"/>
      <p:bldP spid="1096" grpId="0"/>
      <p:bldP spid="1098" grpId="0"/>
      <p:bldP spid="1099" grpId="0"/>
      <p:bldP spid="1100" grpId="0"/>
      <p:bldP spid="139" grpId="0"/>
      <p:bldP spid="140" grpId="0"/>
      <p:bldP spid="143" grpId="0"/>
      <p:bldP spid="145" grpId="0"/>
      <p:bldP spid="1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Poisson approach</a:t>
            </a:r>
            <a:endParaRPr lang="en-US" dirty="0"/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3352800" cy="609600"/>
          </a:xfrm>
        </p:spPr>
        <p:txBody>
          <a:bodyPr/>
          <a:lstStyle/>
          <a:p>
            <a:r>
              <a:rPr lang="en-US" dirty="0"/>
              <a:t>Represent the points by a vector </a:t>
            </a:r>
            <a:r>
              <a:rPr lang="en-US" dirty="0" smtClean="0"/>
              <a:t>field </a:t>
            </a:r>
            <a:r>
              <a:rPr lang="en-US" i="1" dirty="0" smtClean="0"/>
              <a:t>V</a:t>
            </a:r>
            <a:r>
              <a:rPr lang="en-US" dirty="0" smtClean="0"/>
              <a:t>.</a:t>
            </a:r>
            <a:endParaRPr lang="en-US" i="1" dirty="0"/>
          </a:p>
          <a:p>
            <a:pPr>
              <a:spcBef>
                <a:spcPts val="2000"/>
              </a:spcBef>
            </a:pPr>
            <a:r>
              <a:rPr lang="en-US" dirty="0"/>
              <a:t>Find the function  </a:t>
            </a:r>
            <a:r>
              <a:rPr lang="en-US" dirty="0" smtClean="0">
                <a:sym typeface="Symbol"/>
              </a:rPr>
              <a:t></a:t>
            </a:r>
            <a:r>
              <a:rPr lang="en-US" dirty="0" smtClean="0"/>
              <a:t>  </a:t>
            </a:r>
            <a:r>
              <a:rPr lang="en-US" dirty="0"/>
              <a:t>whose </a:t>
            </a:r>
            <a:r>
              <a:rPr lang="en-US" dirty="0" smtClean="0"/>
              <a:t>gradient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best approximates </a:t>
            </a:r>
            <a:r>
              <a:rPr lang="en-US" i="1" dirty="0" smtClean="0"/>
              <a:t>V</a:t>
            </a:r>
            <a:r>
              <a:rPr lang="en-US" dirty="0" smtClean="0"/>
              <a:t>: </a:t>
            </a: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 smtClean="0"/>
              <a:t>     i.e. solve the Poisson equation: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Extract the isosurface </a:t>
            </a:r>
            <a:r>
              <a:rPr lang="en-US" dirty="0" smtClean="0">
                <a:sym typeface="Symbol"/>
              </a:rPr>
              <a:t></a:t>
            </a:r>
            <a:r>
              <a:rPr lang="en-US" baseline="30000" dirty="0" smtClean="0">
                <a:sym typeface="Symbol"/>
              </a:rPr>
              <a:t>-1</a:t>
            </a:r>
            <a:r>
              <a:rPr lang="en-US" dirty="0" smtClean="0">
                <a:sym typeface="Symbol"/>
              </a:rPr>
              <a:t>(0.5).</a:t>
            </a:r>
            <a:endParaRPr lang="en-US" dirty="0"/>
          </a:p>
        </p:txBody>
      </p:sp>
      <p:graphicFrame>
        <p:nvGraphicFramePr>
          <p:cNvPr id="424967" name="Object 7"/>
          <p:cNvGraphicFramePr>
            <a:graphicFrameLocks noChangeAspect="1"/>
          </p:cNvGraphicFramePr>
          <p:nvPr/>
        </p:nvGraphicFramePr>
        <p:xfrm>
          <a:off x="3398838" y="2957513"/>
          <a:ext cx="2263775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4" imgW="927000" imgH="253800" progId="Equation.DSMT4">
                  <p:embed/>
                </p:oleObj>
              </mc:Choice>
              <mc:Fallback>
                <p:oleObj name="Equation" r:id="rId4" imgW="927000" imgH="2538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8838" y="2957513"/>
                        <a:ext cx="2263775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69" name="Object 9"/>
          <p:cNvGraphicFramePr>
            <a:graphicFrameLocks noChangeAspect="1"/>
          </p:cNvGraphicFramePr>
          <p:nvPr/>
        </p:nvGraphicFramePr>
        <p:xfrm>
          <a:off x="3733800" y="4506596"/>
          <a:ext cx="1820760" cy="522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6" imgW="711000" imgH="203040" progId="Equation.DSMT4">
                  <p:embed/>
                </p:oleObj>
              </mc:Choice>
              <mc:Fallback>
                <p:oleObj name="Equation" r:id="rId6" imgW="71100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506596"/>
                        <a:ext cx="1820760" cy="522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5257800" cy="609600"/>
          </a:xfrm>
        </p:spPr>
        <p:txBody>
          <a:bodyPr/>
          <a:lstStyle/>
          <a:p>
            <a:r>
              <a:rPr lang="en-US" dirty="0" smtClean="0"/>
              <a:t>Define function space for </a:t>
            </a:r>
            <a:r>
              <a:rPr lang="en-US" dirty="0" smtClean="0">
                <a:sym typeface="Symbol"/>
              </a:rPr>
              <a:t> and </a:t>
            </a:r>
            <a:r>
              <a:rPr lang="en-US" i="1" dirty="0" smtClean="0">
                <a:sym typeface="Symbol"/>
              </a:rPr>
              <a:t>V</a:t>
            </a:r>
            <a:r>
              <a:rPr lang="en-US" dirty="0" smtClean="0">
                <a:sym typeface="Symbol"/>
              </a:rPr>
              <a:t>:</a:t>
            </a:r>
          </a:p>
          <a:p>
            <a:pPr>
              <a:buNone/>
            </a:pPr>
            <a:r>
              <a:rPr lang="en-US" i="1" dirty="0" smtClean="0">
                <a:sym typeface="Symbol"/>
              </a:rPr>
              <a:t>    </a:t>
            </a:r>
            <a:r>
              <a:rPr lang="en-US" dirty="0" smtClean="0">
                <a:sym typeface="Symbol"/>
              </a:rPr>
              <a:t>tensor-product B-splines (of degree 2) in 3D.</a:t>
            </a:r>
          </a:p>
          <a:p>
            <a:pPr>
              <a:spcBef>
                <a:spcPts val="3000"/>
              </a:spcBef>
            </a:pPr>
            <a:r>
              <a:rPr lang="en-US" dirty="0" smtClean="0">
                <a:sym typeface="Symbol"/>
              </a:rPr>
              <a:t>Accurate solution only needed near surface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     sparse basis over adaptive octree</a:t>
            </a:r>
            <a:endParaRPr lang="en-US" dirty="0"/>
          </a:p>
        </p:txBody>
      </p:sp>
      <p:pic>
        <p:nvPicPr>
          <p:cNvPr id="4" name="Picture 4" descr="poin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8552" y="3810000"/>
            <a:ext cx="2667000" cy="2667000"/>
          </a:xfrm>
          <a:prstGeom prst="rect">
            <a:avLst/>
          </a:prstGeom>
          <a:noFill/>
        </p:spPr>
      </p:pic>
      <p:pic>
        <p:nvPicPr>
          <p:cNvPr id="5" name="Picture 2" descr="tre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2352" y="3840480"/>
            <a:ext cx="2670048" cy="26700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1333500" y="3848100"/>
            <a:ext cx="2667000" cy="2667000"/>
            <a:chOff x="2133600" y="1752600"/>
            <a:chExt cx="4876800" cy="48768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1336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4384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7432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0480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3528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6576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9624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2672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5720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8768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1816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4864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7912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0960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64008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705600" y="1752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1336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4384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27432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0480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3528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6576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39624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42672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5720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8768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1816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4864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7912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0960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64008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6705600" y="2057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21336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24384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27432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30480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33528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36576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39624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42672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45720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8768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51816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54864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7912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60960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64008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6705600" y="2362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21336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24384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27432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30480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33528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36576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39624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42672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45720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48768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51816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54864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57912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60960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64008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6705600" y="2667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21336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24384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27432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30480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33528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36576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39624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42672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45720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48768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51816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4864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57912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60960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64008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6705600" y="2971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21336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24384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27432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0480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33528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6576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39624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42672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45720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48768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51816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54864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57912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60960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64008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6705600" y="3276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21336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24384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27432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30480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33528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36576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39624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42672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45720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48768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51816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54864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57912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60960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008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6705600" y="3581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21336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24384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27432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30480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33528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36576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39624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42672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1" name="Rectangle 130"/>
            <p:cNvSpPr/>
            <p:nvPr/>
          </p:nvSpPr>
          <p:spPr bwMode="auto">
            <a:xfrm>
              <a:off x="45720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2" name="Rectangle 131"/>
            <p:cNvSpPr/>
            <p:nvPr/>
          </p:nvSpPr>
          <p:spPr bwMode="auto">
            <a:xfrm>
              <a:off x="48768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51816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54864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57912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6" name="Rectangle 135"/>
            <p:cNvSpPr/>
            <p:nvPr/>
          </p:nvSpPr>
          <p:spPr bwMode="auto">
            <a:xfrm>
              <a:off x="60960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7" name="Rectangle 136"/>
            <p:cNvSpPr/>
            <p:nvPr/>
          </p:nvSpPr>
          <p:spPr bwMode="auto">
            <a:xfrm>
              <a:off x="64008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8" name="Rectangle 137"/>
            <p:cNvSpPr/>
            <p:nvPr/>
          </p:nvSpPr>
          <p:spPr bwMode="auto">
            <a:xfrm>
              <a:off x="6705600" y="3886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21336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24384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27432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 bwMode="auto">
            <a:xfrm>
              <a:off x="30480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3" name="Rectangle 142"/>
            <p:cNvSpPr/>
            <p:nvPr/>
          </p:nvSpPr>
          <p:spPr bwMode="auto">
            <a:xfrm>
              <a:off x="33528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" name="Rectangle 143"/>
            <p:cNvSpPr/>
            <p:nvPr/>
          </p:nvSpPr>
          <p:spPr bwMode="auto">
            <a:xfrm>
              <a:off x="36576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39624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42672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45720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8" name="Rectangle 147"/>
            <p:cNvSpPr/>
            <p:nvPr/>
          </p:nvSpPr>
          <p:spPr bwMode="auto">
            <a:xfrm>
              <a:off x="48768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9" name="Rectangle 148"/>
            <p:cNvSpPr/>
            <p:nvPr/>
          </p:nvSpPr>
          <p:spPr bwMode="auto">
            <a:xfrm>
              <a:off x="51816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0" name="Rectangle 149"/>
            <p:cNvSpPr/>
            <p:nvPr/>
          </p:nvSpPr>
          <p:spPr bwMode="auto">
            <a:xfrm>
              <a:off x="54864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57912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60960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64008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4" name="Rectangle 153"/>
            <p:cNvSpPr/>
            <p:nvPr/>
          </p:nvSpPr>
          <p:spPr bwMode="auto">
            <a:xfrm>
              <a:off x="6705600" y="4191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5" name="Rectangle 154"/>
            <p:cNvSpPr/>
            <p:nvPr/>
          </p:nvSpPr>
          <p:spPr bwMode="auto">
            <a:xfrm>
              <a:off x="21336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6" name="Rectangle 155"/>
            <p:cNvSpPr/>
            <p:nvPr/>
          </p:nvSpPr>
          <p:spPr bwMode="auto">
            <a:xfrm>
              <a:off x="24384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27432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30480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33528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0" name="Rectangle 159"/>
            <p:cNvSpPr/>
            <p:nvPr/>
          </p:nvSpPr>
          <p:spPr bwMode="auto">
            <a:xfrm>
              <a:off x="36576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1" name="Rectangle 160"/>
            <p:cNvSpPr/>
            <p:nvPr/>
          </p:nvSpPr>
          <p:spPr bwMode="auto">
            <a:xfrm>
              <a:off x="39624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42672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45720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48768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51816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6" name="Rectangle 165"/>
            <p:cNvSpPr/>
            <p:nvPr/>
          </p:nvSpPr>
          <p:spPr bwMode="auto">
            <a:xfrm>
              <a:off x="54864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7" name="Rectangle 166"/>
            <p:cNvSpPr/>
            <p:nvPr/>
          </p:nvSpPr>
          <p:spPr bwMode="auto">
            <a:xfrm>
              <a:off x="57912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8" name="Rectangle 167"/>
            <p:cNvSpPr/>
            <p:nvPr/>
          </p:nvSpPr>
          <p:spPr bwMode="auto">
            <a:xfrm>
              <a:off x="60960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008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6705600" y="4495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21336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2" name="Rectangle 171"/>
            <p:cNvSpPr/>
            <p:nvPr/>
          </p:nvSpPr>
          <p:spPr bwMode="auto">
            <a:xfrm>
              <a:off x="24384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3" name="Rectangle 172"/>
            <p:cNvSpPr/>
            <p:nvPr/>
          </p:nvSpPr>
          <p:spPr bwMode="auto">
            <a:xfrm>
              <a:off x="27432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30480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33528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36576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39624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8" name="Rectangle 177"/>
            <p:cNvSpPr/>
            <p:nvPr/>
          </p:nvSpPr>
          <p:spPr bwMode="auto">
            <a:xfrm>
              <a:off x="42672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9" name="Rectangle 178"/>
            <p:cNvSpPr/>
            <p:nvPr/>
          </p:nvSpPr>
          <p:spPr bwMode="auto">
            <a:xfrm>
              <a:off x="45720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0" name="Rectangle 179"/>
            <p:cNvSpPr/>
            <p:nvPr/>
          </p:nvSpPr>
          <p:spPr bwMode="auto">
            <a:xfrm>
              <a:off x="48768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51816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54864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57912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" name="Rectangle 183"/>
            <p:cNvSpPr/>
            <p:nvPr/>
          </p:nvSpPr>
          <p:spPr bwMode="auto">
            <a:xfrm>
              <a:off x="60960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5" name="Rectangle 184"/>
            <p:cNvSpPr/>
            <p:nvPr/>
          </p:nvSpPr>
          <p:spPr bwMode="auto">
            <a:xfrm>
              <a:off x="64008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6" name="Rectangle 185"/>
            <p:cNvSpPr/>
            <p:nvPr/>
          </p:nvSpPr>
          <p:spPr bwMode="auto">
            <a:xfrm>
              <a:off x="6705600" y="4800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21336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24384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27432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0" name="Rectangle 189"/>
            <p:cNvSpPr/>
            <p:nvPr/>
          </p:nvSpPr>
          <p:spPr bwMode="auto">
            <a:xfrm>
              <a:off x="30480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1" name="Rectangle 190"/>
            <p:cNvSpPr/>
            <p:nvPr/>
          </p:nvSpPr>
          <p:spPr bwMode="auto">
            <a:xfrm>
              <a:off x="33528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2" name="Rectangle 191"/>
            <p:cNvSpPr/>
            <p:nvPr/>
          </p:nvSpPr>
          <p:spPr bwMode="auto">
            <a:xfrm>
              <a:off x="36576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39624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42672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45720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6" name="Rectangle 195"/>
            <p:cNvSpPr/>
            <p:nvPr/>
          </p:nvSpPr>
          <p:spPr bwMode="auto">
            <a:xfrm>
              <a:off x="48768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7" name="Rectangle 196"/>
            <p:cNvSpPr/>
            <p:nvPr/>
          </p:nvSpPr>
          <p:spPr bwMode="auto">
            <a:xfrm>
              <a:off x="51816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8" name="Rectangle 197"/>
            <p:cNvSpPr/>
            <p:nvPr/>
          </p:nvSpPr>
          <p:spPr bwMode="auto">
            <a:xfrm>
              <a:off x="54864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57912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60960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64008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2" name="Rectangle 201"/>
            <p:cNvSpPr/>
            <p:nvPr/>
          </p:nvSpPr>
          <p:spPr bwMode="auto">
            <a:xfrm>
              <a:off x="6705600" y="51054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3" name="Rectangle 202"/>
            <p:cNvSpPr/>
            <p:nvPr/>
          </p:nvSpPr>
          <p:spPr bwMode="auto">
            <a:xfrm>
              <a:off x="21336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4" name="Rectangle 203"/>
            <p:cNvSpPr/>
            <p:nvPr/>
          </p:nvSpPr>
          <p:spPr bwMode="auto">
            <a:xfrm>
              <a:off x="24384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5" name="Rectangle 204"/>
            <p:cNvSpPr/>
            <p:nvPr/>
          </p:nvSpPr>
          <p:spPr bwMode="auto">
            <a:xfrm>
              <a:off x="27432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6" name="Rectangle 205"/>
            <p:cNvSpPr/>
            <p:nvPr/>
          </p:nvSpPr>
          <p:spPr bwMode="auto">
            <a:xfrm>
              <a:off x="30480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7" name="Rectangle 206"/>
            <p:cNvSpPr/>
            <p:nvPr/>
          </p:nvSpPr>
          <p:spPr bwMode="auto">
            <a:xfrm>
              <a:off x="33528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8" name="Rectangle 207"/>
            <p:cNvSpPr/>
            <p:nvPr/>
          </p:nvSpPr>
          <p:spPr bwMode="auto">
            <a:xfrm>
              <a:off x="36576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9" name="Rectangle 208"/>
            <p:cNvSpPr/>
            <p:nvPr/>
          </p:nvSpPr>
          <p:spPr bwMode="auto">
            <a:xfrm>
              <a:off x="39624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0" name="Rectangle 209"/>
            <p:cNvSpPr/>
            <p:nvPr/>
          </p:nvSpPr>
          <p:spPr bwMode="auto">
            <a:xfrm>
              <a:off x="42672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1" name="Rectangle 210"/>
            <p:cNvSpPr/>
            <p:nvPr/>
          </p:nvSpPr>
          <p:spPr bwMode="auto">
            <a:xfrm>
              <a:off x="45720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2" name="Rectangle 211"/>
            <p:cNvSpPr/>
            <p:nvPr/>
          </p:nvSpPr>
          <p:spPr bwMode="auto">
            <a:xfrm>
              <a:off x="48768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3" name="Rectangle 212"/>
            <p:cNvSpPr/>
            <p:nvPr/>
          </p:nvSpPr>
          <p:spPr bwMode="auto">
            <a:xfrm>
              <a:off x="51816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4" name="Rectangle 213"/>
            <p:cNvSpPr/>
            <p:nvPr/>
          </p:nvSpPr>
          <p:spPr bwMode="auto">
            <a:xfrm>
              <a:off x="54864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5" name="Rectangle 214"/>
            <p:cNvSpPr/>
            <p:nvPr/>
          </p:nvSpPr>
          <p:spPr bwMode="auto">
            <a:xfrm>
              <a:off x="57912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6" name="Rectangle 215"/>
            <p:cNvSpPr/>
            <p:nvPr/>
          </p:nvSpPr>
          <p:spPr bwMode="auto">
            <a:xfrm>
              <a:off x="60960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7" name="Rectangle 216"/>
            <p:cNvSpPr/>
            <p:nvPr/>
          </p:nvSpPr>
          <p:spPr bwMode="auto">
            <a:xfrm>
              <a:off x="64008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8" name="Rectangle 217"/>
            <p:cNvSpPr/>
            <p:nvPr/>
          </p:nvSpPr>
          <p:spPr bwMode="auto">
            <a:xfrm>
              <a:off x="6705600" y="54102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9" name="Rectangle 218"/>
            <p:cNvSpPr/>
            <p:nvPr/>
          </p:nvSpPr>
          <p:spPr bwMode="auto">
            <a:xfrm>
              <a:off x="21336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0" name="Rectangle 219"/>
            <p:cNvSpPr/>
            <p:nvPr/>
          </p:nvSpPr>
          <p:spPr bwMode="auto">
            <a:xfrm>
              <a:off x="24384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1" name="Rectangle 220"/>
            <p:cNvSpPr/>
            <p:nvPr/>
          </p:nvSpPr>
          <p:spPr bwMode="auto">
            <a:xfrm>
              <a:off x="27432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2" name="Rectangle 221"/>
            <p:cNvSpPr/>
            <p:nvPr/>
          </p:nvSpPr>
          <p:spPr bwMode="auto">
            <a:xfrm>
              <a:off x="30480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3" name="Rectangle 222"/>
            <p:cNvSpPr/>
            <p:nvPr/>
          </p:nvSpPr>
          <p:spPr bwMode="auto">
            <a:xfrm>
              <a:off x="33528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4" name="Rectangle 223"/>
            <p:cNvSpPr/>
            <p:nvPr/>
          </p:nvSpPr>
          <p:spPr bwMode="auto">
            <a:xfrm>
              <a:off x="36576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5" name="Rectangle 224"/>
            <p:cNvSpPr/>
            <p:nvPr/>
          </p:nvSpPr>
          <p:spPr bwMode="auto">
            <a:xfrm>
              <a:off x="39624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6" name="Rectangle 225"/>
            <p:cNvSpPr/>
            <p:nvPr/>
          </p:nvSpPr>
          <p:spPr bwMode="auto">
            <a:xfrm>
              <a:off x="42672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7" name="Rectangle 226"/>
            <p:cNvSpPr/>
            <p:nvPr/>
          </p:nvSpPr>
          <p:spPr bwMode="auto">
            <a:xfrm>
              <a:off x="45720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8" name="Rectangle 227"/>
            <p:cNvSpPr/>
            <p:nvPr/>
          </p:nvSpPr>
          <p:spPr bwMode="auto">
            <a:xfrm>
              <a:off x="48768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9" name="Rectangle 228"/>
            <p:cNvSpPr/>
            <p:nvPr/>
          </p:nvSpPr>
          <p:spPr bwMode="auto">
            <a:xfrm>
              <a:off x="51816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0" name="Rectangle 229"/>
            <p:cNvSpPr/>
            <p:nvPr/>
          </p:nvSpPr>
          <p:spPr bwMode="auto">
            <a:xfrm>
              <a:off x="54864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1" name="Rectangle 230"/>
            <p:cNvSpPr/>
            <p:nvPr/>
          </p:nvSpPr>
          <p:spPr bwMode="auto">
            <a:xfrm>
              <a:off x="57912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2" name="Rectangle 231"/>
            <p:cNvSpPr/>
            <p:nvPr/>
          </p:nvSpPr>
          <p:spPr bwMode="auto">
            <a:xfrm>
              <a:off x="60960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3" name="Rectangle 232"/>
            <p:cNvSpPr/>
            <p:nvPr/>
          </p:nvSpPr>
          <p:spPr bwMode="auto">
            <a:xfrm>
              <a:off x="64008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4" name="Rectangle 233"/>
            <p:cNvSpPr/>
            <p:nvPr/>
          </p:nvSpPr>
          <p:spPr bwMode="auto">
            <a:xfrm>
              <a:off x="6705600" y="57150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5" name="Rectangle 234"/>
            <p:cNvSpPr/>
            <p:nvPr/>
          </p:nvSpPr>
          <p:spPr bwMode="auto">
            <a:xfrm>
              <a:off x="21336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6" name="Rectangle 235"/>
            <p:cNvSpPr/>
            <p:nvPr/>
          </p:nvSpPr>
          <p:spPr bwMode="auto">
            <a:xfrm>
              <a:off x="24384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7" name="Rectangle 236"/>
            <p:cNvSpPr/>
            <p:nvPr/>
          </p:nvSpPr>
          <p:spPr bwMode="auto">
            <a:xfrm>
              <a:off x="27432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8" name="Rectangle 237"/>
            <p:cNvSpPr/>
            <p:nvPr/>
          </p:nvSpPr>
          <p:spPr bwMode="auto">
            <a:xfrm>
              <a:off x="30480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9" name="Rectangle 238"/>
            <p:cNvSpPr/>
            <p:nvPr/>
          </p:nvSpPr>
          <p:spPr bwMode="auto">
            <a:xfrm>
              <a:off x="33528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0" name="Rectangle 239"/>
            <p:cNvSpPr/>
            <p:nvPr/>
          </p:nvSpPr>
          <p:spPr bwMode="auto">
            <a:xfrm>
              <a:off x="36576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1" name="Rectangle 240"/>
            <p:cNvSpPr/>
            <p:nvPr/>
          </p:nvSpPr>
          <p:spPr bwMode="auto">
            <a:xfrm>
              <a:off x="39624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2" name="Rectangle 241"/>
            <p:cNvSpPr/>
            <p:nvPr/>
          </p:nvSpPr>
          <p:spPr bwMode="auto">
            <a:xfrm>
              <a:off x="42672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3" name="Rectangle 242"/>
            <p:cNvSpPr/>
            <p:nvPr/>
          </p:nvSpPr>
          <p:spPr bwMode="auto">
            <a:xfrm>
              <a:off x="45720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4" name="Rectangle 243"/>
            <p:cNvSpPr/>
            <p:nvPr/>
          </p:nvSpPr>
          <p:spPr bwMode="auto">
            <a:xfrm>
              <a:off x="48768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5" name="Rectangle 244"/>
            <p:cNvSpPr/>
            <p:nvPr/>
          </p:nvSpPr>
          <p:spPr bwMode="auto">
            <a:xfrm>
              <a:off x="51816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6" name="Rectangle 245"/>
            <p:cNvSpPr/>
            <p:nvPr/>
          </p:nvSpPr>
          <p:spPr bwMode="auto">
            <a:xfrm>
              <a:off x="54864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7" name="Rectangle 246"/>
            <p:cNvSpPr/>
            <p:nvPr/>
          </p:nvSpPr>
          <p:spPr bwMode="auto">
            <a:xfrm>
              <a:off x="57912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8" name="Rectangle 247"/>
            <p:cNvSpPr/>
            <p:nvPr/>
          </p:nvSpPr>
          <p:spPr bwMode="auto">
            <a:xfrm>
              <a:off x="60960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9" name="Rectangle 248"/>
            <p:cNvSpPr/>
            <p:nvPr/>
          </p:nvSpPr>
          <p:spPr bwMode="auto">
            <a:xfrm>
              <a:off x="64008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0" name="Rectangle 249"/>
            <p:cNvSpPr/>
            <p:nvPr/>
          </p:nvSpPr>
          <p:spPr bwMode="auto">
            <a:xfrm>
              <a:off x="6705600" y="60198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1" name="Rectangle 250"/>
            <p:cNvSpPr/>
            <p:nvPr/>
          </p:nvSpPr>
          <p:spPr bwMode="auto">
            <a:xfrm>
              <a:off x="21336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2" name="Rectangle 251"/>
            <p:cNvSpPr/>
            <p:nvPr/>
          </p:nvSpPr>
          <p:spPr bwMode="auto">
            <a:xfrm>
              <a:off x="24384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3" name="Rectangle 252"/>
            <p:cNvSpPr/>
            <p:nvPr/>
          </p:nvSpPr>
          <p:spPr bwMode="auto">
            <a:xfrm>
              <a:off x="27432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4" name="Rectangle 253"/>
            <p:cNvSpPr/>
            <p:nvPr/>
          </p:nvSpPr>
          <p:spPr bwMode="auto">
            <a:xfrm>
              <a:off x="30480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5" name="Rectangle 254"/>
            <p:cNvSpPr/>
            <p:nvPr/>
          </p:nvSpPr>
          <p:spPr bwMode="auto">
            <a:xfrm>
              <a:off x="33528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6" name="Rectangle 255"/>
            <p:cNvSpPr/>
            <p:nvPr/>
          </p:nvSpPr>
          <p:spPr bwMode="auto">
            <a:xfrm>
              <a:off x="36576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7" name="Rectangle 256"/>
            <p:cNvSpPr/>
            <p:nvPr/>
          </p:nvSpPr>
          <p:spPr bwMode="auto">
            <a:xfrm>
              <a:off x="39624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8" name="Rectangle 257"/>
            <p:cNvSpPr/>
            <p:nvPr/>
          </p:nvSpPr>
          <p:spPr bwMode="auto">
            <a:xfrm>
              <a:off x="42672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9" name="Rectangle 258"/>
            <p:cNvSpPr/>
            <p:nvPr/>
          </p:nvSpPr>
          <p:spPr bwMode="auto">
            <a:xfrm>
              <a:off x="45720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0" name="Rectangle 259"/>
            <p:cNvSpPr/>
            <p:nvPr/>
          </p:nvSpPr>
          <p:spPr bwMode="auto">
            <a:xfrm>
              <a:off x="48768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1" name="Rectangle 260"/>
            <p:cNvSpPr/>
            <p:nvPr/>
          </p:nvSpPr>
          <p:spPr bwMode="auto">
            <a:xfrm>
              <a:off x="51816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2" name="Rectangle 261"/>
            <p:cNvSpPr/>
            <p:nvPr/>
          </p:nvSpPr>
          <p:spPr bwMode="auto">
            <a:xfrm>
              <a:off x="54864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3" name="Rectangle 262"/>
            <p:cNvSpPr/>
            <p:nvPr/>
          </p:nvSpPr>
          <p:spPr bwMode="auto">
            <a:xfrm>
              <a:off x="57912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4" name="Rectangle 263"/>
            <p:cNvSpPr/>
            <p:nvPr/>
          </p:nvSpPr>
          <p:spPr bwMode="auto">
            <a:xfrm>
              <a:off x="60960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5" name="Rectangle 264"/>
            <p:cNvSpPr/>
            <p:nvPr/>
          </p:nvSpPr>
          <p:spPr bwMode="auto">
            <a:xfrm>
              <a:off x="64008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6" name="Rectangle 265"/>
            <p:cNvSpPr/>
            <p:nvPr/>
          </p:nvSpPr>
          <p:spPr bwMode="auto">
            <a:xfrm>
              <a:off x="6705600" y="6324600"/>
              <a:ext cx="304800" cy="30480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267" name="Right Arrow 266"/>
          <p:cNvSpPr/>
          <p:nvPr/>
        </p:nvSpPr>
        <p:spPr bwMode="auto">
          <a:xfrm>
            <a:off x="4343400" y="5105400"/>
            <a:ext cx="381000" cy="228600"/>
          </a:xfrm>
          <a:prstGeom prst="rightArrow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mtClean="0"/>
              <a:t>Given the points:</a:t>
            </a:r>
          </a:p>
          <a:p>
            <a:r>
              <a:rPr lang="en-US" sz="2400" smtClean="0"/>
              <a:t>Set octree</a:t>
            </a:r>
          </a:p>
          <a:p>
            <a:r>
              <a:rPr lang="en-US" sz="2400" smtClean="0"/>
              <a:t>Compute vector field</a:t>
            </a:r>
          </a:p>
          <a:p>
            <a:r>
              <a:rPr lang="en-US" sz="2400" smtClean="0"/>
              <a:t>Compute indicator function</a:t>
            </a:r>
          </a:p>
          <a:p>
            <a:r>
              <a:rPr lang="en-US" sz="2400" smtClean="0"/>
              <a:t>Extract isosurface</a:t>
            </a:r>
            <a:endParaRPr lang="en-US" sz="2400" dirty="0"/>
          </a:p>
        </p:txBody>
      </p:sp>
      <p:pic>
        <p:nvPicPr>
          <p:cNvPr id="453636" name="Picture 4" descr="poi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4075" y="1720850"/>
            <a:ext cx="4324350" cy="4324350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 smtClean="0"/>
              <a:t>Implementation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 descr="tre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5663" y="1735138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33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 smtClean="0"/>
              <a:t>Implementation: Adapted octree</a:t>
            </a:r>
            <a:endParaRPr lang="en-US" sz="4000" dirty="0"/>
          </a:p>
        </p:txBody>
      </p:sp>
      <p:sp>
        <p:nvSpPr>
          <p:cNvPr id="4331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mtClean="0"/>
              <a:t>Given the points:</a:t>
            </a:r>
          </a:p>
          <a:p>
            <a:r>
              <a:rPr lang="en-US" sz="2400" smtClean="0"/>
              <a:t>Set octree</a:t>
            </a:r>
          </a:p>
          <a:p>
            <a:r>
              <a:rPr lang="en-US" sz="2400" smtClean="0">
                <a:solidFill>
                  <a:srgbClr val="DDDDDD"/>
                </a:solidFill>
              </a:rPr>
              <a:t>Compute vector field</a:t>
            </a:r>
          </a:p>
          <a:p>
            <a:r>
              <a:rPr lang="en-US" sz="2400" smtClean="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 smtClean="0">
                <a:solidFill>
                  <a:srgbClr val="DDDDDD"/>
                </a:solidFill>
              </a:rPr>
              <a:t>Extract isosurface</a:t>
            </a:r>
            <a:endParaRPr lang="en-US" sz="2400" dirty="0">
              <a:solidFill>
                <a:srgbClr val="DDDDD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2" descr="tre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4075" y="1751013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35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/>
              <a:t>Implementation: Vector </a:t>
            </a:r>
            <a:r>
              <a:rPr lang="en-US" sz="4000" dirty="0" smtClean="0"/>
              <a:t>field</a:t>
            </a:r>
            <a:endParaRPr lang="en-US" sz="4000" dirty="0"/>
          </a:p>
        </p:txBody>
      </p:sp>
      <p:sp>
        <p:nvSpPr>
          <p:cNvPr id="43520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Given the </a:t>
            </a:r>
            <a:r>
              <a:rPr lang="en-US" dirty="0" smtClean="0"/>
              <a:t>points:</a:t>
            </a:r>
            <a:endParaRPr lang="en-US" dirty="0"/>
          </a:p>
          <a:p>
            <a:r>
              <a:rPr lang="en-US" sz="2400" dirty="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 dirty="0"/>
              <a:t>Compute vector field</a:t>
            </a:r>
          </a:p>
          <a:p>
            <a:pPr lvl="1"/>
            <a:r>
              <a:rPr lang="en-US" sz="2000" dirty="0"/>
              <a:t>Define a function space</a:t>
            </a:r>
          </a:p>
          <a:p>
            <a:pPr lvl="1"/>
            <a:r>
              <a:rPr lang="en-US" sz="2000" dirty="0">
                <a:solidFill>
                  <a:srgbClr val="DDDDDD"/>
                </a:solidFill>
              </a:rPr>
              <a:t>Splat the samples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 dirty="0">
                <a:solidFill>
                  <a:srgbClr val="DDDDDD"/>
                </a:solidFill>
              </a:rPr>
              <a:t>Extract </a:t>
            </a:r>
            <a:r>
              <a:rPr lang="en-US" sz="2400" dirty="0" smtClean="0">
                <a:solidFill>
                  <a:srgbClr val="DDDDDD"/>
                </a:solidFill>
              </a:rPr>
              <a:t>isosurface</a:t>
            </a:r>
            <a:endParaRPr lang="en-US" sz="2400" dirty="0">
              <a:solidFill>
                <a:srgbClr val="DDDDDD"/>
              </a:solidFill>
            </a:endParaRPr>
          </a:p>
        </p:txBody>
      </p:sp>
      <p:pic>
        <p:nvPicPr>
          <p:cNvPr id="435205" name="Picture 5" descr="te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2225" y="5046663"/>
            <a:ext cx="15716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5206" name="Rectangle 6"/>
          <p:cNvSpPr>
            <a:spLocks noChangeArrowheads="1"/>
          </p:cNvSpPr>
          <p:nvPr/>
        </p:nvSpPr>
        <p:spPr bwMode="auto">
          <a:xfrm>
            <a:off x="4664075" y="1728788"/>
            <a:ext cx="4316413" cy="43100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35207" name="Line 7"/>
          <p:cNvSpPr>
            <a:spLocks noChangeShapeType="1"/>
          </p:cNvSpPr>
          <p:nvPr/>
        </p:nvSpPr>
        <p:spPr bwMode="auto">
          <a:xfrm flipH="1">
            <a:off x="2868613" y="3894138"/>
            <a:ext cx="1798637" cy="197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 descr="tre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4075" y="1751013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/>
              <a:t>Implementation: Vector </a:t>
            </a:r>
            <a:r>
              <a:rPr lang="en-US" sz="4000" dirty="0" smtClean="0"/>
              <a:t>field</a:t>
            </a:r>
            <a:endParaRPr lang="en-US" sz="4000" dirty="0"/>
          </a:p>
        </p:txBody>
      </p:sp>
      <p:sp>
        <p:nvSpPr>
          <p:cNvPr id="43725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Given the </a:t>
            </a:r>
            <a:r>
              <a:rPr lang="en-US" dirty="0" smtClean="0"/>
              <a:t>points:</a:t>
            </a:r>
            <a:endParaRPr lang="en-US" dirty="0"/>
          </a:p>
          <a:p>
            <a:r>
              <a:rPr lang="en-US" sz="2400" dirty="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 dirty="0"/>
              <a:t>Compute vector field</a:t>
            </a:r>
          </a:p>
          <a:p>
            <a:pPr lvl="1"/>
            <a:r>
              <a:rPr lang="en-US" sz="2000" dirty="0"/>
              <a:t>Define a function space</a:t>
            </a:r>
          </a:p>
          <a:p>
            <a:pPr lvl="1"/>
            <a:r>
              <a:rPr lang="en-US" sz="2000" dirty="0">
                <a:solidFill>
                  <a:srgbClr val="DDDDDD"/>
                </a:solidFill>
              </a:rPr>
              <a:t>Splat the samples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 dirty="0">
                <a:solidFill>
                  <a:srgbClr val="DDDDDD"/>
                </a:solidFill>
              </a:rPr>
              <a:t>Extract </a:t>
            </a:r>
            <a:r>
              <a:rPr lang="en-US" sz="2400" dirty="0" smtClean="0">
                <a:solidFill>
                  <a:srgbClr val="DDDDDD"/>
                </a:solidFill>
              </a:rPr>
              <a:t>isosurface</a:t>
            </a:r>
            <a:endParaRPr lang="en-US" sz="2400" dirty="0">
              <a:solidFill>
                <a:srgbClr val="DDDDDD"/>
              </a:solidFill>
            </a:endParaRPr>
          </a:p>
        </p:txBody>
      </p:sp>
      <p:sp>
        <p:nvSpPr>
          <p:cNvPr id="437253" name="Rectangle 5"/>
          <p:cNvSpPr>
            <a:spLocks noChangeArrowheads="1"/>
          </p:cNvSpPr>
          <p:nvPr/>
        </p:nvSpPr>
        <p:spPr bwMode="auto">
          <a:xfrm>
            <a:off x="4659313" y="3879850"/>
            <a:ext cx="2154237" cy="2171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37254" name="Line 6"/>
          <p:cNvSpPr>
            <a:spLocks noChangeShapeType="1"/>
          </p:cNvSpPr>
          <p:nvPr/>
        </p:nvSpPr>
        <p:spPr bwMode="auto">
          <a:xfrm flipH="1">
            <a:off x="2876550" y="4970463"/>
            <a:ext cx="1763713" cy="92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437255" name="Picture 7" descr="te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0638" y="5043488"/>
            <a:ext cx="15716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2" descr="tre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4075" y="1751013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39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/>
              <a:t>Implementation: </a:t>
            </a:r>
            <a:r>
              <a:rPr lang="en-US" sz="4000" dirty="0" err="1" smtClean="0"/>
              <a:t>Vecto</a:t>
            </a:r>
            <a:r>
              <a:rPr sz="4000" smtClean="0"/>
              <a:t>r field</a:t>
            </a:r>
            <a:endParaRPr lang="en-US" sz="4000" dirty="0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Given the </a:t>
            </a:r>
            <a:r>
              <a:rPr lang="en-US" dirty="0" smtClean="0"/>
              <a:t>points:</a:t>
            </a:r>
            <a:endParaRPr lang="en-US" dirty="0"/>
          </a:p>
          <a:p>
            <a:r>
              <a:rPr lang="en-US" sz="2400" dirty="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 dirty="0"/>
              <a:t>Compute vector field</a:t>
            </a:r>
          </a:p>
          <a:p>
            <a:pPr lvl="1"/>
            <a:r>
              <a:rPr lang="en-US" sz="2000" dirty="0"/>
              <a:t>Define a function space</a:t>
            </a:r>
          </a:p>
          <a:p>
            <a:pPr lvl="1"/>
            <a:r>
              <a:rPr lang="en-US" sz="2000" dirty="0">
                <a:solidFill>
                  <a:srgbClr val="DDDDDD"/>
                </a:solidFill>
              </a:rPr>
              <a:t>Splat the samples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 dirty="0">
                <a:solidFill>
                  <a:srgbClr val="DDDDDD"/>
                </a:solidFill>
              </a:rPr>
              <a:t>Extract </a:t>
            </a:r>
            <a:r>
              <a:rPr lang="en-US" sz="2400" dirty="0" smtClean="0">
                <a:solidFill>
                  <a:srgbClr val="DDDDDD"/>
                </a:solidFill>
              </a:rPr>
              <a:t>isosurface</a:t>
            </a:r>
            <a:endParaRPr lang="en-US" sz="2400" dirty="0">
              <a:solidFill>
                <a:srgbClr val="DDDDDD"/>
              </a:solidFill>
            </a:endParaRPr>
          </a:p>
        </p:txBody>
      </p:sp>
      <p:sp>
        <p:nvSpPr>
          <p:cNvPr id="439301" name="Rectangle 5"/>
          <p:cNvSpPr>
            <a:spLocks noChangeArrowheads="1"/>
          </p:cNvSpPr>
          <p:nvPr/>
        </p:nvSpPr>
        <p:spPr bwMode="auto">
          <a:xfrm>
            <a:off x="5743575" y="3898900"/>
            <a:ext cx="1077913" cy="10731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439302" name="Picture 6" descr="te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9050" y="5092700"/>
            <a:ext cx="15716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9303" name="Line 7"/>
          <p:cNvSpPr>
            <a:spLocks noChangeShapeType="1"/>
          </p:cNvSpPr>
          <p:nvPr/>
        </p:nvSpPr>
        <p:spPr bwMode="auto">
          <a:xfrm flipH="1">
            <a:off x="2876550" y="4430713"/>
            <a:ext cx="2862263" cy="146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2" descr="tre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4075" y="1751013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413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/>
              <a:t>Implementation: Vector </a:t>
            </a:r>
            <a:r>
              <a:rPr lang="en-US" sz="4000" dirty="0" smtClean="0"/>
              <a:t>field</a:t>
            </a:r>
            <a:endParaRPr lang="en-US" sz="4000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Given the </a:t>
            </a:r>
            <a:r>
              <a:rPr lang="en-US" dirty="0" smtClean="0"/>
              <a:t>points:</a:t>
            </a:r>
            <a:endParaRPr lang="en-US" dirty="0"/>
          </a:p>
          <a:p>
            <a:r>
              <a:rPr lang="en-US" sz="2400" dirty="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 dirty="0"/>
              <a:t>Compute vector field</a:t>
            </a:r>
          </a:p>
          <a:p>
            <a:pPr lvl="1"/>
            <a:r>
              <a:rPr lang="en-US" sz="2000" dirty="0"/>
              <a:t>Define a function space</a:t>
            </a:r>
          </a:p>
          <a:p>
            <a:pPr lvl="1"/>
            <a:r>
              <a:rPr lang="en-US" sz="2000" dirty="0">
                <a:solidFill>
                  <a:srgbClr val="DDDDDD"/>
                </a:solidFill>
              </a:rPr>
              <a:t>Splat the samples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 dirty="0">
                <a:solidFill>
                  <a:srgbClr val="DDDDDD"/>
                </a:solidFill>
              </a:rPr>
              <a:t>Extract </a:t>
            </a:r>
            <a:r>
              <a:rPr lang="en-US" sz="2400" dirty="0" smtClean="0">
                <a:solidFill>
                  <a:srgbClr val="DDDDDD"/>
                </a:solidFill>
              </a:rPr>
              <a:t>isosurface</a:t>
            </a:r>
            <a:endParaRPr lang="en-US" sz="2400" dirty="0">
              <a:solidFill>
                <a:srgbClr val="DDDDDD"/>
              </a:solidFill>
            </a:endParaRPr>
          </a:p>
        </p:txBody>
      </p:sp>
      <p:sp>
        <p:nvSpPr>
          <p:cNvPr id="441349" name="Rectangle 5"/>
          <p:cNvSpPr>
            <a:spLocks noChangeArrowheads="1"/>
          </p:cNvSpPr>
          <p:nvPr/>
        </p:nvSpPr>
        <p:spPr bwMode="auto">
          <a:xfrm>
            <a:off x="5745163" y="4437063"/>
            <a:ext cx="539750" cy="5445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41350" name="Line 6"/>
          <p:cNvSpPr>
            <a:spLocks noChangeShapeType="1"/>
          </p:cNvSpPr>
          <p:nvPr/>
        </p:nvSpPr>
        <p:spPr bwMode="auto">
          <a:xfrm flipH="1">
            <a:off x="2876550" y="4681538"/>
            <a:ext cx="2876550" cy="129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441351" name="Picture 7" descr="te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0638" y="5095875"/>
            <a:ext cx="15716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2400"/>
            <a:ext cx="8534400" cy="533400"/>
          </a:xfrm>
        </p:spPr>
        <p:txBody>
          <a:bodyPr/>
          <a:lstStyle/>
          <a:p>
            <a:pPr>
              <a:spcBef>
                <a:spcPts val="11500"/>
              </a:spcBef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Poisson surface reconstruction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</a:t>
            </a:r>
            <a:r>
              <a:rPr lang="en-US" sz="2000" dirty="0" smtClean="0"/>
              <a:t>[Kazhdan, Bolitho, Hoppe.  SGP 2006]</a:t>
            </a:r>
            <a:endParaRPr lang="en-US" sz="2400" dirty="0" smtClean="0"/>
          </a:p>
          <a:p>
            <a:pPr>
              <a:spcBef>
                <a:spcPts val="11500"/>
              </a:spcBef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Multilevel streaming for out-of-core surface reconstruction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dirty="0" smtClean="0"/>
              <a:t>  </a:t>
            </a:r>
            <a:r>
              <a:rPr lang="en-US" sz="2000" dirty="0" smtClean="0"/>
              <a:t>[Bolitho, Kazhdan, Burns, Hoppe.  SGP 2007]</a:t>
            </a:r>
            <a:endParaRPr lang="en-US" sz="2400" dirty="0" smtClean="0"/>
          </a:p>
          <a:p>
            <a:pPr>
              <a:spcBef>
                <a:spcPts val="11500"/>
              </a:spcBef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Multi-view stereo for community photo collections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</a:t>
            </a:r>
            <a:r>
              <a:rPr lang="en-US" sz="2000" dirty="0" smtClean="0"/>
              <a:t>[Goesele, Snavely, Curless, Hoppe, Seitz.  ICCV 2007]</a:t>
            </a:r>
            <a:endParaRPr lang="en-US" sz="2000" dirty="0"/>
          </a:p>
        </p:txBody>
      </p:sp>
      <p:pic>
        <p:nvPicPr>
          <p:cNvPr id="8" name="Picture 7" descr="uniform"/>
          <p:cNvPicPr>
            <a:picLocks noChangeAspect="1" noChangeArrowheads="1"/>
          </p:cNvPicPr>
          <p:nvPr/>
        </p:nvPicPr>
        <p:blipFill>
          <a:blip r:embed="rId2"/>
          <a:srcRect t="7430" b="5944"/>
          <a:stretch>
            <a:fillRect/>
          </a:stretch>
        </p:blipFill>
        <p:spPr bwMode="auto">
          <a:xfrm>
            <a:off x="3692525" y="959011"/>
            <a:ext cx="1351174" cy="1170481"/>
          </a:xfrm>
          <a:prstGeom prst="rect">
            <a:avLst/>
          </a:prstGeom>
          <a:noFill/>
        </p:spPr>
      </p:pic>
      <p:pic>
        <p:nvPicPr>
          <p:cNvPr id="9" name="Picture 8" descr="uniform"/>
          <p:cNvPicPr>
            <a:picLocks noChangeAspect="1" noChangeArrowheads="1"/>
          </p:cNvPicPr>
          <p:nvPr/>
        </p:nvPicPr>
        <p:blipFill>
          <a:blip r:embed="rId3"/>
          <a:srcRect t="7489" b="5992"/>
          <a:stretch>
            <a:fillRect/>
          </a:stretch>
        </p:blipFill>
        <p:spPr bwMode="auto">
          <a:xfrm>
            <a:off x="1676400" y="962786"/>
            <a:ext cx="1344188" cy="1162986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 bwMode="auto">
          <a:xfrm>
            <a:off x="3124200" y="1419913"/>
            <a:ext cx="381000" cy="228600"/>
          </a:xfrm>
          <a:prstGeom prst="rightArrow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54480" y="3200400"/>
            <a:ext cx="5303520" cy="1265906"/>
            <a:chOff x="1706880" y="3048000"/>
            <a:chExt cx="6400800" cy="1527817"/>
          </a:xfrm>
        </p:grpSpPr>
        <p:pic>
          <p:nvPicPr>
            <p:cNvPr id="14" name="Picture 2" descr="C:\hh\proj\mlstream\latex\sgp2007\Images\mlstream_cover_image.png"/>
            <p:cNvPicPr>
              <a:picLocks noChangeAspect="1" noChangeArrowheads="1"/>
            </p:cNvPicPr>
            <p:nvPr/>
          </p:nvPicPr>
          <p:blipFill>
            <a:blip r:embed="rId4"/>
            <a:srcRect l="46858" r="39784" b="50192"/>
            <a:stretch>
              <a:fillRect/>
            </a:stretch>
          </p:blipFill>
          <p:spPr bwMode="auto">
            <a:xfrm>
              <a:off x="1706880" y="3048000"/>
              <a:ext cx="1402080" cy="1485900"/>
            </a:xfrm>
            <a:prstGeom prst="rect">
              <a:avLst/>
            </a:prstGeom>
            <a:noFill/>
          </p:spPr>
        </p:pic>
        <p:pic>
          <p:nvPicPr>
            <p:cNvPr id="15" name="Picture 2" descr="C:\hh\proj\mlstream\latex\sgp2007\Images\mlstream_cover_image.png"/>
            <p:cNvPicPr>
              <a:picLocks noChangeAspect="1" noChangeArrowheads="1"/>
            </p:cNvPicPr>
            <p:nvPr/>
          </p:nvPicPr>
          <p:blipFill>
            <a:blip r:embed="rId4"/>
            <a:srcRect l="60144" r="26135" b="49936"/>
            <a:stretch>
              <a:fillRect/>
            </a:stretch>
          </p:blipFill>
          <p:spPr bwMode="auto">
            <a:xfrm>
              <a:off x="3398520" y="3048000"/>
              <a:ext cx="1440180" cy="1493520"/>
            </a:xfrm>
            <a:prstGeom prst="rect">
              <a:avLst/>
            </a:prstGeom>
            <a:noFill/>
          </p:spPr>
        </p:pic>
        <p:pic>
          <p:nvPicPr>
            <p:cNvPr id="16" name="Picture 2" descr="C:\hh\proj\mlstream\latex\sgp2007\Images\mlstream_cover_image.png"/>
            <p:cNvPicPr>
              <a:picLocks noChangeAspect="1" noChangeArrowheads="1"/>
            </p:cNvPicPr>
            <p:nvPr/>
          </p:nvPicPr>
          <p:blipFill>
            <a:blip r:embed="rId4"/>
            <a:srcRect l="46858" t="49042" r="39784"/>
            <a:stretch>
              <a:fillRect/>
            </a:stretch>
          </p:blipFill>
          <p:spPr bwMode="auto">
            <a:xfrm>
              <a:off x="4953000" y="3048000"/>
              <a:ext cx="1402080" cy="1520197"/>
            </a:xfrm>
            <a:prstGeom prst="rect">
              <a:avLst/>
            </a:prstGeom>
            <a:noFill/>
          </p:spPr>
        </p:pic>
        <p:pic>
          <p:nvPicPr>
            <p:cNvPr id="17" name="Picture 2" descr="C:\hh\proj\mlstream\latex\sgp2007\Images\mlstream_cover_image.png"/>
            <p:cNvPicPr>
              <a:picLocks noChangeAspect="1" noChangeArrowheads="1"/>
            </p:cNvPicPr>
            <p:nvPr/>
          </p:nvPicPr>
          <p:blipFill>
            <a:blip r:embed="rId4"/>
            <a:srcRect l="59999" t="48787" r="25917"/>
            <a:stretch>
              <a:fillRect/>
            </a:stretch>
          </p:blipFill>
          <p:spPr bwMode="auto">
            <a:xfrm>
              <a:off x="6629400" y="3048000"/>
              <a:ext cx="1478280" cy="1527817"/>
            </a:xfrm>
            <a:prstGeom prst="rect">
              <a:avLst/>
            </a:prstGeom>
            <a:noFill/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 b="3465"/>
          <a:stretch>
            <a:fillRect/>
          </a:stretch>
        </p:blipFill>
        <p:spPr bwMode="blackGray">
          <a:xfrm>
            <a:off x="1600200" y="5392983"/>
            <a:ext cx="2606121" cy="132983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blackGray">
          <a:xfrm>
            <a:off x="6629400" y="5328575"/>
            <a:ext cx="1112405" cy="145865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21" name="Right Arrow 20"/>
          <p:cNvSpPr/>
          <p:nvPr/>
        </p:nvSpPr>
        <p:spPr bwMode="auto">
          <a:xfrm>
            <a:off x="4419600" y="5943600"/>
            <a:ext cx="381000" cy="228600"/>
          </a:xfrm>
          <a:prstGeom prst="rightArrow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2" name="Picture 1" descr="C:\hh\prevproj\2007\mvscpc\data\notredame_rd_x0.5.subset10.png"/>
          <p:cNvPicPr>
            <a:picLocks noChangeAspect="1" noChangeArrowheads="1"/>
          </p:cNvPicPr>
          <p:nvPr/>
        </p:nvPicPr>
        <p:blipFill>
          <a:blip r:embed="rId7">
            <a:lum bright="30000"/>
          </a:blip>
          <a:srcRect l="28821" t="-541" r="25065" b="2809"/>
          <a:stretch>
            <a:fillRect/>
          </a:stretch>
        </p:blipFill>
        <p:spPr bwMode="auto">
          <a:xfrm>
            <a:off x="4876800" y="5257800"/>
            <a:ext cx="1170229" cy="1600200"/>
          </a:xfrm>
          <a:prstGeom prst="rect">
            <a:avLst/>
          </a:prstGeom>
          <a:noFill/>
        </p:spPr>
      </p:pic>
      <p:sp>
        <p:nvSpPr>
          <p:cNvPr id="23" name="Right Arrow 22"/>
          <p:cNvSpPr/>
          <p:nvPr/>
        </p:nvSpPr>
        <p:spPr bwMode="auto">
          <a:xfrm>
            <a:off x="6172200" y="5943600"/>
            <a:ext cx="381000" cy="228600"/>
          </a:xfrm>
          <a:prstGeom prst="rightArrow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 descr="tre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5663" y="1752600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556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/>
              <a:t>Implementation: Vector </a:t>
            </a:r>
            <a:r>
              <a:rPr lang="en-US" sz="4000" dirty="0" smtClean="0"/>
              <a:t>field</a:t>
            </a:r>
            <a:endParaRPr lang="en-US" sz="4000" dirty="0"/>
          </a:p>
        </p:txBody>
      </p:sp>
      <p:sp>
        <p:nvSpPr>
          <p:cNvPr id="455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Given the </a:t>
            </a:r>
            <a:r>
              <a:rPr lang="en-US" dirty="0" smtClean="0"/>
              <a:t>points:</a:t>
            </a:r>
            <a:endParaRPr lang="en-US" dirty="0"/>
          </a:p>
          <a:p>
            <a:r>
              <a:rPr lang="en-US" sz="2400" dirty="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 dirty="0"/>
              <a:t>Compute vector field</a:t>
            </a:r>
          </a:p>
          <a:p>
            <a:pPr lvl="1"/>
            <a:r>
              <a:rPr lang="en-US" sz="2000" dirty="0">
                <a:solidFill>
                  <a:srgbClr val="DDDDDD"/>
                </a:solidFill>
              </a:rPr>
              <a:t>Define a function basis</a:t>
            </a:r>
          </a:p>
          <a:p>
            <a:pPr lvl="1"/>
            <a:r>
              <a:rPr lang="en-US" sz="2000" dirty="0"/>
              <a:t>Splat the samples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 dirty="0">
                <a:solidFill>
                  <a:srgbClr val="DDDDDD"/>
                </a:solidFill>
              </a:rPr>
              <a:t>Extract </a:t>
            </a:r>
            <a:r>
              <a:rPr lang="en-US" sz="2400" dirty="0" smtClean="0">
                <a:solidFill>
                  <a:srgbClr val="DDDDDD"/>
                </a:solidFill>
              </a:rPr>
              <a:t>isosurface</a:t>
            </a:r>
            <a:endParaRPr lang="en-US" sz="2400" dirty="0">
              <a:solidFill>
                <a:srgbClr val="DDDDDD"/>
              </a:solidFill>
            </a:endParaRPr>
          </a:p>
        </p:txBody>
      </p:sp>
      <p:sp>
        <p:nvSpPr>
          <p:cNvPr id="455685" name="Line 5"/>
          <p:cNvSpPr>
            <a:spLocks noChangeShapeType="1"/>
          </p:cNvSpPr>
          <p:nvPr/>
        </p:nvSpPr>
        <p:spPr bwMode="auto">
          <a:xfrm flipH="1" flipV="1">
            <a:off x="5622925" y="2979738"/>
            <a:ext cx="184150" cy="301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diamond" w="lg" len="lg"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tre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5663" y="1752600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57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/>
              <a:t>Implementation: Vector </a:t>
            </a:r>
            <a:r>
              <a:rPr lang="en-US" sz="4000" dirty="0" smtClean="0"/>
              <a:t>field</a:t>
            </a:r>
            <a:endParaRPr lang="en-US" sz="4000" dirty="0"/>
          </a:p>
        </p:txBody>
      </p:sp>
      <p:sp>
        <p:nvSpPr>
          <p:cNvPr id="45773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Given the </a:t>
            </a:r>
            <a:r>
              <a:rPr lang="en-US" dirty="0" smtClean="0"/>
              <a:t>points:</a:t>
            </a:r>
            <a:endParaRPr lang="en-US" dirty="0"/>
          </a:p>
          <a:p>
            <a:r>
              <a:rPr lang="en-US" sz="2400" dirty="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 dirty="0"/>
              <a:t>Compute vector field</a:t>
            </a:r>
          </a:p>
          <a:p>
            <a:pPr lvl="1"/>
            <a:r>
              <a:rPr lang="en-US" sz="2000" dirty="0">
                <a:solidFill>
                  <a:srgbClr val="DDDDDD"/>
                </a:solidFill>
              </a:rPr>
              <a:t>Define a function basis</a:t>
            </a:r>
          </a:p>
          <a:p>
            <a:pPr lvl="1"/>
            <a:r>
              <a:rPr lang="en-US" sz="2000" dirty="0"/>
              <a:t>Splat the samples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 dirty="0">
                <a:solidFill>
                  <a:srgbClr val="DDDDDD"/>
                </a:solidFill>
              </a:rPr>
              <a:t>Extract </a:t>
            </a:r>
            <a:r>
              <a:rPr lang="en-US" sz="2400" dirty="0" smtClean="0">
                <a:solidFill>
                  <a:srgbClr val="DDDDDD"/>
                </a:solidFill>
              </a:rPr>
              <a:t>isosurface</a:t>
            </a:r>
            <a:endParaRPr lang="en-US" sz="2400" dirty="0">
              <a:solidFill>
                <a:srgbClr val="DDDDDD"/>
              </a:solidFill>
            </a:endParaRP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472113" y="3105150"/>
            <a:ext cx="538162" cy="530225"/>
          </a:xfrm>
          <a:prstGeom prst="rect">
            <a:avLst/>
          </a:prstGeom>
          <a:solidFill>
            <a:schemeClr val="tx1">
              <a:alpha val="37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57734" name="Line 6"/>
          <p:cNvSpPr>
            <a:spLocks noChangeShapeType="1"/>
          </p:cNvSpPr>
          <p:nvPr/>
        </p:nvSpPr>
        <p:spPr bwMode="auto">
          <a:xfrm>
            <a:off x="5745163" y="3097213"/>
            <a:ext cx="6350" cy="523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57735" name="Line 7"/>
          <p:cNvSpPr>
            <a:spLocks noChangeShapeType="1"/>
          </p:cNvSpPr>
          <p:nvPr/>
        </p:nvSpPr>
        <p:spPr bwMode="auto">
          <a:xfrm>
            <a:off x="5480050" y="3362325"/>
            <a:ext cx="530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57738" name="Line 10"/>
          <p:cNvSpPr>
            <a:spLocks noChangeShapeType="1"/>
          </p:cNvSpPr>
          <p:nvPr/>
        </p:nvSpPr>
        <p:spPr bwMode="auto">
          <a:xfrm flipH="1" flipV="1">
            <a:off x="5622925" y="2979738"/>
            <a:ext cx="184150" cy="301625"/>
          </a:xfrm>
          <a:prstGeom prst="line">
            <a:avLst/>
          </a:prstGeom>
          <a:noFill/>
          <a:ln w="38100">
            <a:solidFill>
              <a:srgbClr val="FF0000">
                <a:alpha val="25000"/>
              </a:srgbClr>
            </a:solidFill>
            <a:round/>
            <a:headEnd type="diamond" w="lg" len="lg"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 descr="tre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5663" y="1752600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597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/>
              <a:t>Implementation: Vector </a:t>
            </a:r>
            <a:r>
              <a:rPr lang="en-US" sz="4000" dirty="0" smtClean="0"/>
              <a:t>field</a:t>
            </a:r>
            <a:endParaRPr lang="en-US" sz="4000" dirty="0"/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Given the </a:t>
            </a:r>
            <a:r>
              <a:rPr lang="en-US" dirty="0" smtClean="0"/>
              <a:t>points:</a:t>
            </a:r>
            <a:endParaRPr lang="en-US" dirty="0"/>
          </a:p>
          <a:p>
            <a:r>
              <a:rPr lang="en-US" sz="2400" dirty="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 dirty="0"/>
              <a:t>Compute vector field</a:t>
            </a:r>
          </a:p>
          <a:p>
            <a:pPr lvl="1"/>
            <a:r>
              <a:rPr lang="en-US" sz="2000" dirty="0">
                <a:solidFill>
                  <a:srgbClr val="DDDDDD"/>
                </a:solidFill>
              </a:rPr>
              <a:t>Define a function basis</a:t>
            </a:r>
          </a:p>
          <a:p>
            <a:pPr lvl="1"/>
            <a:r>
              <a:rPr lang="en-US" sz="2000" dirty="0"/>
              <a:t>Splat the samples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 dirty="0">
                <a:solidFill>
                  <a:srgbClr val="DDDDDD"/>
                </a:solidFill>
              </a:rPr>
              <a:t>Extract </a:t>
            </a:r>
            <a:r>
              <a:rPr lang="en-US" sz="2400" dirty="0" smtClean="0">
                <a:solidFill>
                  <a:srgbClr val="DDDDDD"/>
                </a:solidFill>
              </a:rPr>
              <a:t>isosurface</a:t>
            </a:r>
            <a:endParaRPr lang="en-US" sz="2400" dirty="0">
              <a:solidFill>
                <a:srgbClr val="DDDDDD"/>
              </a:solidFill>
            </a:endParaRPr>
          </a:p>
        </p:txBody>
      </p:sp>
      <p:sp>
        <p:nvSpPr>
          <p:cNvPr id="459781" name="Rectangle 5"/>
          <p:cNvSpPr>
            <a:spLocks noChangeArrowheads="1"/>
          </p:cNvSpPr>
          <p:nvPr/>
        </p:nvSpPr>
        <p:spPr bwMode="auto">
          <a:xfrm>
            <a:off x="5472113" y="3105150"/>
            <a:ext cx="538162" cy="530225"/>
          </a:xfrm>
          <a:prstGeom prst="rect">
            <a:avLst/>
          </a:prstGeom>
          <a:solidFill>
            <a:schemeClr val="tx1">
              <a:alpha val="27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59782" name="Line 6"/>
          <p:cNvSpPr>
            <a:spLocks noChangeShapeType="1"/>
          </p:cNvSpPr>
          <p:nvPr/>
        </p:nvSpPr>
        <p:spPr bwMode="auto">
          <a:xfrm>
            <a:off x="5745163" y="3097213"/>
            <a:ext cx="6350" cy="523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59783" name="Line 7"/>
          <p:cNvSpPr>
            <a:spLocks noChangeShapeType="1"/>
          </p:cNvSpPr>
          <p:nvPr/>
        </p:nvSpPr>
        <p:spPr bwMode="auto">
          <a:xfrm>
            <a:off x="5480050" y="3362325"/>
            <a:ext cx="530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59784" name="Line 8"/>
          <p:cNvSpPr>
            <a:spLocks noChangeShapeType="1"/>
          </p:cNvSpPr>
          <p:nvPr/>
        </p:nvSpPr>
        <p:spPr bwMode="auto">
          <a:xfrm flipH="1" flipV="1">
            <a:off x="5622925" y="2979738"/>
            <a:ext cx="184150" cy="301625"/>
          </a:xfrm>
          <a:prstGeom prst="line">
            <a:avLst/>
          </a:prstGeom>
          <a:noFill/>
          <a:ln w="38100">
            <a:solidFill>
              <a:srgbClr val="FF0000">
                <a:alpha val="25000"/>
              </a:srgbClr>
            </a:solidFill>
            <a:round/>
            <a:headEnd type="diamond" w="lg" len="lg"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59785" name="Line 9"/>
          <p:cNvSpPr>
            <a:spLocks noChangeShapeType="1"/>
          </p:cNvSpPr>
          <p:nvPr/>
        </p:nvSpPr>
        <p:spPr bwMode="auto">
          <a:xfrm flipH="1" flipV="1">
            <a:off x="5732463" y="3298825"/>
            <a:ext cx="131762" cy="198438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59786" name="Line 10"/>
          <p:cNvSpPr>
            <a:spLocks noChangeShapeType="1"/>
          </p:cNvSpPr>
          <p:nvPr/>
        </p:nvSpPr>
        <p:spPr bwMode="auto">
          <a:xfrm flipH="1" flipV="1">
            <a:off x="5502275" y="3328988"/>
            <a:ext cx="101600" cy="161925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59787" name="Line 11"/>
          <p:cNvSpPr>
            <a:spLocks noChangeShapeType="1"/>
          </p:cNvSpPr>
          <p:nvPr/>
        </p:nvSpPr>
        <p:spPr bwMode="auto">
          <a:xfrm flipH="1" flipV="1">
            <a:off x="5465763" y="3040063"/>
            <a:ext cx="131762" cy="198437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59788" name="Line 12"/>
          <p:cNvSpPr>
            <a:spLocks noChangeShapeType="1"/>
          </p:cNvSpPr>
          <p:nvPr/>
        </p:nvSpPr>
        <p:spPr bwMode="auto">
          <a:xfrm flipH="1" flipV="1">
            <a:off x="5715000" y="2981325"/>
            <a:ext cx="153988" cy="250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" descr="v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5663" y="1746250"/>
            <a:ext cx="4305300" cy="43053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433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/>
              <a:t>Implementation: Vector </a:t>
            </a:r>
            <a:r>
              <a:rPr lang="en-US" sz="4000" dirty="0" smtClean="0"/>
              <a:t>field</a:t>
            </a:r>
            <a:endParaRPr lang="en-US" sz="4000" dirty="0"/>
          </a:p>
        </p:txBody>
      </p:sp>
      <p:sp>
        <p:nvSpPr>
          <p:cNvPr id="44339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Given the </a:t>
            </a:r>
            <a:r>
              <a:rPr lang="en-US" dirty="0" smtClean="0"/>
              <a:t>points:</a:t>
            </a:r>
            <a:endParaRPr lang="en-US" dirty="0"/>
          </a:p>
          <a:p>
            <a:r>
              <a:rPr lang="en-US" sz="2400" dirty="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 dirty="0"/>
              <a:t>Compute vector field</a:t>
            </a:r>
          </a:p>
          <a:p>
            <a:pPr lvl="1"/>
            <a:r>
              <a:rPr lang="en-US" sz="2000" dirty="0">
                <a:solidFill>
                  <a:srgbClr val="DDDDDD"/>
                </a:solidFill>
              </a:rPr>
              <a:t>Define a function space</a:t>
            </a:r>
          </a:p>
          <a:p>
            <a:pPr lvl="1"/>
            <a:r>
              <a:rPr lang="en-US" sz="2000" dirty="0"/>
              <a:t>Splat the samples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 dirty="0">
                <a:solidFill>
                  <a:srgbClr val="DDDDDD"/>
                </a:solidFill>
              </a:rPr>
              <a:t>Extract </a:t>
            </a:r>
            <a:r>
              <a:rPr lang="en-US" sz="2400" dirty="0" smtClean="0">
                <a:solidFill>
                  <a:srgbClr val="DDDDDD"/>
                </a:solidFill>
              </a:rPr>
              <a:t>isosurface</a:t>
            </a:r>
            <a:endParaRPr lang="en-US" sz="2400" dirty="0">
              <a:solidFill>
                <a:srgbClr val="DDDDD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 descr="diverg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138" y="1760538"/>
            <a:ext cx="4305300" cy="4305300"/>
          </a:xfrm>
          <a:prstGeom prst="rect">
            <a:avLst/>
          </a:prstGeom>
          <a:noFill/>
        </p:spPr>
      </p:pic>
      <p:sp>
        <p:nvSpPr>
          <p:cNvPr id="4454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/>
              <a:t>Implementation: Indicator </a:t>
            </a:r>
            <a:r>
              <a:rPr lang="en-US" sz="4000" dirty="0" smtClean="0"/>
              <a:t>function</a:t>
            </a:r>
            <a:endParaRPr lang="en-US" sz="4000" dirty="0"/>
          </a:p>
        </p:txBody>
      </p:sp>
      <p:sp>
        <p:nvSpPr>
          <p:cNvPr id="44544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Given the </a:t>
            </a:r>
            <a:r>
              <a:rPr lang="en-US" dirty="0" smtClean="0"/>
              <a:t>points:</a:t>
            </a:r>
            <a:endParaRPr lang="en-US" dirty="0"/>
          </a:p>
          <a:p>
            <a:r>
              <a:rPr lang="en-US" sz="2400" dirty="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vector field</a:t>
            </a:r>
          </a:p>
          <a:p>
            <a:r>
              <a:rPr lang="en-US" sz="2400" dirty="0"/>
              <a:t>Compute indicator function</a:t>
            </a:r>
          </a:p>
          <a:p>
            <a:pPr lvl="1"/>
            <a:r>
              <a:rPr lang="en-US" sz="2000" dirty="0"/>
              <a:t>Compute divergence</a:t>
            </a:r>
          </a:p>
          <a:p>
            <a:pPr lvl="1"/>
            <a:r>
              <a:rPr lang="en-US" sz="2000" dirty="0">
                <a:solidFill>
                  <a:srgbClr val="DDDDDD"/>
                </a:solidFill>
              </a:rPr>
              <a:t>Solve Poisson equation</a:t>
            </a:r>
          </a:p>
          <a:p>
            <a:r>
              <a:rPr lang="en-US" sz="2400" dirty="0">
                <a:solidFill>
                  <a:srgbClr val="DDDDDD"/>
                </a:solidFill>
              </a:rPr>
              <a:t>Extract </a:t>
            </a:r>
            <a:r>
              <a:rPr lang="en-US" sz="2400" dirty="0" smtClean="0">
                <a:solidFill>
                  <a:srgbClr val="DDDDDD"/>
                </a:solidFill>
              </a:rPr>
              <a:t>isosurface</a:t>
            </a:r>
            <a:endParaRPr lang="en-US" sz="2400" dirty="0">
              <a:solidFill>
                <a:srgbClr val="DDDDD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2" descr="diverg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138" y="1760538"/>
            <a:ext cx="4305300" cy="4305300"/>
          </a:xfrm>
          <a:prstGeom prst="rect">
            <a:avLst/>
          </a:prstGeom>
          <a:noFill/>
        </p:spPr>
      </p:pic>
      <p:sp>
        <p:nvSpPr>
          <p:cNvPr id="4474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/>
              <a:t>Implementation: Indicator </a:t>
            </a:r>
            <a:r>
              <a:rPr lang="en-US" sz="4000" dirty="0" smtClean="0"/>
              <a:t>function</a:t>
            </a:r>
            <a:endParaRPr lang="en-US" sz="4000" dirty="0"/>
          </a:p>
        </p:txBody>
      </p:sp>
      <p:sp>
        <p:nvSpPr>
          <p:cNvPr id="4474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Given the </a:t>
            </a:r>
            <a:r>
              <a:rPr lang="en-US" dirty="0" smtClean="0"/>
              <a:t>points:</a:t>
            </a:r>
            <a:endParaRPr lang="en-US" dirty="0"/>
          </a:p>
          <a:p>
            <a:r>
              <a:rPr lang="en-US" sz="2400" dirty="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vector field</a:t>
            </a:r>
          </a:p>
          <a:p>
            <a:r>
              <a:rPr lang="en-US" sz="2400" dirty="0"/>
              <a:t>Compute indicator function</a:t>
            </a:r>
          </a:p>
          <a:p>
            <a:pPr lvl="1"/>
            <a:r>
              <a:rPr lang="en-US" sz="2000" dirty="0">
                <a:solidFill>
                  <a:srgbClr val="DDDDDD"/>
                </a:solidFill>
              </a:rPr>
              <a:t>Compute divergence</a:t>
            </a:r>
          </a:p>
          <a:p>
            <a:pPr lvl="1"/>
            <a:r>
              <a:rPr lang="en-US" sz="2000" dirty="0"/>
              <a:t>Solve Poisson equation</a:t>
            </a:r>
          </a:p>
          <a:p>
            <a:r>
              <a:rPr lang="en-US" sz="2400" dirty="0">
                <a:solidFill>
                  <a:srgbClr val="DDDDDD"/>
                </a:solidFill>
              </a:rPr>
              <a:t>Extract </a:t>
            </a:r>
            <a:r>
              <a:rPr lang="en-US" sz="2400" dirty="0" smtClean="0">
                <a:solidFill>
                  <a:srgbClr val="DDDDDD"/>
                </a:solidFill>
              </a:rPr>
              <a:t>isosurface</a:t>
            </a:r>
            <a:endParaRPr lang="en-US" sz="2400" dirty="0">
              <a:solidFill>
                <a:srgbClr val="DDDDDD"/>
              </a:solidFill>
            </a:endParaRPr>
          </a:p>
        </p:txBody>
      </p:sp>
      <p:pic>
        <p:nvPicPr>
          <p:cNvPr id="447493" name="Picture 5" descr="in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4088" y="5224463"/>
            <a:ext cx="1577975" cy="1577975"/>
          </a:xfrm>
          <a:prstGeom prst="rect">
            <a:avLst/>
          </a:prstGeom>
          <a:noFill/>
        </p:spPr>
      </p:pic>
      <p:pic>
        <p:nvPicPr>
          <p:cNvPr id="447494" name="Picture 6" descr="in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9625" y="5224463"/>
            <a:ext cx="1577975" cy="1577975"/>
          </a:xfrm>
          <a:prstGeom prst="rect">
            <a:avLst/>
          </a:prstGeom>
          <a:noFill/>
        </p:spPr>
      </p:pic>
      <p:pic>
        <p:nvPicPr>
          <p:cNvPr id="447495" name="Picture 7" descr="ind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0538" y="5224463"/>
            <a:ext cx="1577975" cy="1577975"/>
          </a:xfrm>
          <a:prstGeom prst="rect">
            <a:avLst/>
          </a:prstGeom>
          <a:noFill/>
        </p:spPr>
      </p:pic>
      <p:pic>
        <p:nvPicPr>
          <p:cNvPr id="447496" name="Picture 8" descr="ind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313" y="5224463"/>
            <a:ext cx="1577975" cy="1577975"/>
          </a:xfrm>
          <a:prstGeom prst="rect">
            <a:avLst/>
          </a:prstGeom>
          <a:noFill/>
        </p:spPr>
      </p:pic>
      <p:pic>
        <p:nvPicPr>
          <p:cNvPr id="447497" name="Picture 9" descr="ind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38575" y="5224463"/>
            <a:ext cx="1577975" cy="1577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/>
              <a:t>Implementation: Indicator </a:t>
            </a:r>
            <a:r>
              <a:rPr lang="en-US" sz="4000" dirty="0" smtClean="0"/>
              <a:t>function</a:t>
            </a:r>
            <a:endParaRPr lang="en-US" sz="4000" dirty="0"/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Given the </a:t>
            </a:r>
            <a:r>
              <a:rPr lang="en-US" dirty="0" smtClean="0"/>
              <a:t>points:</a:t>
            </a:r>
            <a:endParaRPr lang="en-US" dirty="0"/>
          </a:p>
          <a:p>
            <a:r>
              <a:rPr lang="en-US" sz="2400" dirty="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vector field</a:t>
            </a:r>
          </a:p>
          <a:p>
            <a:r>
              <a:rPr lang="en-US" sz="2400" dirty="0"/>
              <a:t>Compute indicator function</a:t>
            </a:r>
            <a:endParaRPr lang="en-US" sz="2400" dirty="0">
              <a:solidFill>
                <a:srgbClr val="DDDDDD"/>
              </a:solidFill>
            </a:endParaRPr>
          </a:p>
          <a:p>
            <a:pPr lvl="1"/>
            <a:r>
              <a:rPr lang="en-US" sz="2000" dirty="0">
                <a:solidFill>
                  <a:srgbClr val="DDDDDD"/>
                </a:solidFill>
              </a:rPr>
              <a:t>Compute divergence</a:t>
            </a:r>
          </a:p>
          <a:p>
            <a:pPr lvl="1"/>
            <a:r>
              <a:rPr lang="en-US" sz="2000" dirty="0"/>
              <a:t>Solve Poisson equation</a:t>
            </a:r>
          </a:p>
          <a:p>
            <a:r>
              <a:rPr lang="en-US" sz="2400" dirty="0">
                <a:solidFill>
                  <a:srgbClr val="DDDDDD"/>
                </a:solidFill>
              </a:rPr>
              <a:t>Extract </a:t>
            </a:r>
            <a:r>
              <a:rPr lang="en-US" sz="2400" dirty="0" smtClean="0">
                <a:solidFill>
                  <a:srgbClr val="DDDDDD"/>
                </a:solidFill>
              </a:rPr>
              <a:t>isosurface</a:t>
            </a:r>
            <a:endParaRPr lang="en-US" sz="2400" dirty="0">
              <a:solidFill>
                <a:srgbClr val="DDDDDD"/>
              </a:solidFill>
            </a:endParaRPr>
          </a:p>
        </p:txBody>
      </p:sp>
      <p:pic>
        <p:nvPicPr>
          <p:cNvPr id="449540" name="Picture 4" descr="in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4088" y="5224463"/>
            <a:ext cx="1577975" cy="1577975"/>
          </a:xfrm>
          <a:prstGeom prst="rect">
            <a:avLst/>
          </a:prstGeom>
          <a:noFill/>
        </p:spPr>
      </p:pic>
      <p:pic>
        <p:nvPicPr>
          <p:cNvPr id="449541" name="Picture 5" descr="ind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9625" y="5224463"/>
            <a:ext cx="1577975" cy="1577975"/>
          </a:xfrm>
          <a:prstGeom prst="rect">
            <a:avLst/>
          </a:prstGeom>
          <a:noFill/>
        </p:spPr>
      </p:pic>
      <p:pic>
        <p:nvPicPr>
          <p:cNvPr id="449542" name="Picture 6" descr="in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0538" y="5224463"/>
            <a:ext cx="1577975" cy="1577975"/>
          </a:xfrm>
          <a:prstGeom prst="rect">
            <a:avLst/>
          </a:prstGeom>
          <a:noFill/>
        </p:spPr>
      </p:pic>
      <p:pic>
        <p:nvPicPr>
          <p:cNvPr id="449543" name="Picture 7" descr="in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313" y="5224463"/>
            <a:ext cx="1577975" cy="1577975"/>
          </a:xfrm>
          <a:prstGeom prst="rect">
            <a:avLst/>
          </a:prstGeom>
          <a:noFill/>
        </p:spPr>
      </p:pic>
      <p:pic>
        <p:nvPicPr>
          <p:cNvPr id="449544" name="Picture 8" descr="ind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38575" y="5224463"/>
            <a:ext cx="1577975" cy="1577975"/>
          </a:xfrm>
          <a:prstGeom prst="rect">
            <a:avLst/>
          </a:prstGeom>
          <a:noFill/>
        </p:spPr>
      </p:pic>
      <p:pic>
        <p:nvPicPr>
          <p:cNvPr id="449545" name="Picture 9" descr="indicato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59313" y="1749425"/>
            <a:ext cx="4305300" cy="430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hor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2488" y="1762125"/>
            <a:ext cx="4305300" cy="4305300"/>
          </a:xfrm>
          <a:prstGeom prst="rect">
            <a:avLst/>
          </a:prstGeom>
          <a:noFill/>
        </p:spPr>
      </p:pic>
      <p:sp>
        <p:nvSpPr>
          <p:cNvPr id="4515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371600"/>
          </a:xfrm>
        </p:spPr>
        <p:txBody>
          <a:bodyPr/>
          <a:lstStyle/>
          <a:p>
            <a:r>
              <a:rPr lang="en-US" sz="4000" dirty="0"/>
              <a:t>Implementation: Surface </a:t>
            </a:r>
            <a:r>
              <a:rPr lang="en-US" sz="4000" dirty="0" smtClean="0"/>
              <a:t>extraction</a:t>
            </a:r>
            <a:endParaRPr lang="en-US" sz="4000" dirty="0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Given the </a:t>
            </a:r>
            <a:r>
              <a:rPr lang="en-US" dirty="0" smtClean="0"/>
              <a:t>points:</a:t>
            </a:r>
            <a:endParaRPr lang="en-US" dirty="0"/>
          </a:p>
          <a:p>
            <a:r>
              <a:rPr lang="en-US" sz="2400" dirty="0">
                <a:solidFill>
                  <a:srgbClr val="DDDDDD"/>
                </a:solidFill>
              </a:rPr>
              <a:t>Set octree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vector field</a:t>
            </a:r>
          </a:p>
          <a:p>
            <a:r>
              <a:rPr lang="en-US" sz="2400" dirty="0">
                <a:solidFill>
                  <a:srgbClr val="DDDDDD"/>
                </a:solidFill>
              </a:rPr>
              <a:t>Compute indicator function</a:t>
            </a:r>
          </a:p>
          <a:p>
            <a:r>
              <a:rPr lang="en-US" sz="2400" dirty="0"/>
              <a:t>Extract </a:t>
            </a:r>
            <a:r>
              <a:rPr lang="en-US" sz="2400" dirty="0" smtClean="0"/>
              <a:t>isosurface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earlier work</a:t>
            </a:r>
            <a:endParaRPr lang="en-US" dirty="0"/>
          </a:p>
        </p:txBody>
      </p:sp>
      <p:graphicFrame>
        <p:nvGraphicFramePr>
          <p:cNvPr id="39833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298508" y="858520"/>
          <a:ext cx="247650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Visio" r:id="rId4" imgW="2772017" imgH="2772052" progId="Visio.Drawing.11">
                  <p:embed/>
                </p:oleObj>
              </mc:Choice>
              <mc:Fallback>
                <p:oleObj name="Visio" r:id="rId4" imgW="2772017" imgH="2772052" progId="Visio.Drawing.11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8508" y="858520"/>
                        <a:ext cx="2476500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8340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7488" y="856933"/>
            <a:ext cx="2476500" cy="2476500"/>
          </a:xfrm>
          <a:prstGeom prst="rect">
            <a:avLst/>
          </a:prstGeom>
          <a:noFill/>
        </p:spPr>
      </p:pic>
      <p:graphicFrame>
        <p:nvGraphicFramePr>
          <p:cNvPr id="39834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6311900" y="762000"/>
          <a:ext cx="247650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Visio" r:id="rId7" imgW="2772017" imgH="2772052" progId="Visio.Drawing.11">
                  <p:embed/>
                </p:oleObj>
              </mc:Choice>
              <mc:Fallback>
                <p:oleObj name="Visio" r:id="rId7" imgW="2772017" imgH="2772052" progId="Visio.Drawing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0" y="762000"/>
                        <a:ext cx="2476500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834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325" y="3744277"/>
            <a:ext cx="2476500" cy="2476500"/>
          </a:xfrm>
          <a:prstGeom prst="rect">
            <a:avLst/>
          </a:prstGeom>
          <a:noFill/>
        </p:spPr>
      </p:pic>
      <p:graphicFrame>
        <p:nvGraphicFramePr>
          <p:cNvPr id="398343" name="Object 7"/>
          <p:cNvGraphicFramePr>
            <a:graphicFrameLocks noChangeAspect="1"/>
          </p:cNvGraphicFramePr>
          <p:nvPr/>
        </p:nvGraphicFramePr>
        <p:xfrm>
          <a:off x="3398838" y="3740150"/>
          <a:ext cx="247650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Visio" r:id="rId10" imgW="2772017" imgH="2772052" progId="Visio.Drawing.11">
                  <p:embed/>
                </p:oleObj>
              </mc:Choice>
              <mc:Fallback>
                <p:oleObj name="Visio" r:id="rId10" imgW="2772017" imgH="2772052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8838" y="3740150"/>
                        <a:ext cx="2476500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8344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84938" y="3710940"/>
            <a:ext cx="2476500" cy="2476500"/>
          </a:xfrm>
          <a:prstGeom prst="rect">
            <a:avLst/>
          </a:prstGeom>
          <a:noFill/>
        </p:spPr>
      </p:pic>
      <p:sp>
        <p:nvSpPr>
          <p:cNvPr id="398345" name="Text Box 9"/>
          <p:cNvSpPr txBox="1">
            <a:spLocks noChangeArrowheads="1"/>
          </p:cNvSpPr>
          <p:nvPr/>
        </p:nvSpPr>
        <p:spPr bwMode="auto">
          <a:xfrm>
            <a:off x="841375" y="3248501"/>
            <a:ext cx="153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Power Crust</a:t>
            </a:r>
          </a:p>
        </p:txBody>
      </p:sp>
      <p:sp>
        <p:nvSpPr>
          <p:cNvPr id="398346" name="Text Box 10"/>
          <p:cNvSpPr txBox="1">
            <a:spLocks noChangeArrowheads="1"/>
          </p:cNvSpPr>
          <p:nvPr/>
        </p:nvSpPr>
        <p:spPr bwMode="auto">
          <a:xfrm>
            <a:off x="4129088" y="3248501"/>
            <a:ext cx="1123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FastRBF</a:t>
            </a:r>
          </a:p>
        </p:txBody>
      </p:sp>
      <p:sp>
        <p:nvSpPr>
          <p:cNvPr id="398347" name="Text Box 11"/>
          <p:cNvSpPr txBox="1">
            <a:spLocks noChangeArrowheads="1"/>
          </p:cNvSpPr>
          <p:nvPr/>
        </p:nvSpPr>
        <p:spPr bwMode="auto">
          <a:xfrm>
            <a:off x="7426325" y="3248501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MPU</a:t>
            </a:r>
          </a:p>
        </p:txBody>
      </p:sp>
      <p:sp>
        <p:nvSpPr>
          <p:cNvPr id="398348" name="Text Box 12"/>
          <p:cNvSpPr txBox="1">
            <a:spLocks noChangeArrowheads="1"/>
          </p:cNvSpPr>
          <p:nvPr/>
        </p:nvSpPr>
        <p:spPr bwMode="auto">
          <a:xfrm>
            <a:off x="1273175" y="6186487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VRIP</a:t>
            </a:r>
          </a:p>
        </p:txBody>
      </p:sp>
      <p:sp>
        <p:nvSpPr>
          <p:cNvPr id="398349" name="Text Box 13"/>
          <p:cNvSpPr txBox="1">
            <a:spLocks noChangeArrowheads="1"/>
          </p:cNvSpPr>
          <p:nvPr/>
        </p:nvSpPr>
        <p:spPr bwMode="auto">
          <a:xfrm>
            <a:off x="3524250" y="6186487"/>
            <a:ext cx="2608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/>
              <a:t>FFT Reconstruction</a:t>
            </a:r>
          </a:p>
        </p:txBody>
      </p:sp>
      <p:sp>
        <p:nvSpPr>
          <p:cNvPr id="398350" name="Text Box 14"/>
          <p:cNvSpPr txBox="1">
            <a:spLocks noChangeArrowheads="1"/>
          </p:cNvSpPr>
          <p:nvPr/>
        </p:nvSpPr>
        <p:spPr bwMode="auto">
          <a:xfrm>
            <a:off x="7289800" y="6186487"/>
            <a:ext cx="146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Our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comparison (on bunny)</a:t>
            </a:r>
            <a:endParaRPr lang="en-US" dirty="0"/>
          </a:p>
        </p:txBody>
      </p:sp>
      <p:graphicFrame>
        <p:nvGraphicFramePr>
          <p:cNvPr id="420867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1447800"/>
          <a:ext cx="8229600" cy="3886200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Method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Triangles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Time (s)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Memory (MB)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Power Crust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554,332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Robust Cocone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272,662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FastRBF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1,798,154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MPU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925,240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Hoppe et al 1992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950,562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VRIP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1,038,055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Kazhdan 2005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910,320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Our Method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911,390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5913" y="1828800"/>
            <a:ext cx="6288087" cy="2209800"/>
          </a:xfrm>
        </p:spPr>
        <p:txBody>
          <a:bodyPr/>
          <a:lstStyle/>
          <a:p>
            <a:pPr algn="r"/>
            <a:r>
              <a:rPr lang="en-US" sz="4600" dirty="0" smtClean="0"/>
              <a:t>Poisson Surface</a:t>
            </a:r>
            <a:br>
              <a:rPr lang="en-US" sz="4600" dirty="0" smtClean="0"/>
            </a:br>
            <a:r>
              <a:rPr lang="en-US" sz="4600" dirty="0" smtClean="0"/>
              <a:t>Reconstruction</a:t>
            </a:r>
            <a:endParaRPr lang="en-US" sz="460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00600" y="4275138"/>
            <a:ext cx="3798888" cy="2101850"/>
          </a:xfrm>
        </p:spPr>
        <p:txBody>
          <a:bodyPr/>
          <a:lstStyle/>
          <a:p>
            <a:pPr algn="r"/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Michael </a:t>
            </a:r>
            <a:r>
              <a:rPr lang="en-US" sz="2800" dirty="0"/>
              <a:t>Kazhdan,</a:t>
            </a:r>
            <a:br>
              <a:rPr lang="en-US" sz="2800" dirty="0"/>
            </a:br>
            <a:r>
              <a:rPr lang="en-US" sz="2800" dirty="0" smtClean="0"/>
              <a:t>Matthew Bolitho,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Hugues Hoppe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VRIP comparison</a:t>
            </a: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81000" y="1447800"/>
          <a:ext cx="1735138" cy="411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0" name="Visio" r:id="rId4" imgW="2863457" imgH="6795301" progId="Visio.Drawing.11">
                  <p:embed/>
                </p:oleObj>
              </mc:Choice>
              <mc:Fallback>
                <p:oleObj name="Visio" r:id="rId4" imgW="2863457" imgH="6795301" progId="Visio.Drawing.11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447800"/>
                        <a:ext cx="1735138" cy="411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983480" y="1447800"/>
          <a:ext cx="1697037" cy="411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1" name="Visio" r:id="rId6" imgW="2817460" imgH="6826373" progId="Visio.Drawing.11">
                  <p:embed/>
                </p:oleObj>
              </mc:Choice>
              <mc:Fallback>
                <p:oleObj name="Visio" r:id="rId6" imgW="2817460" imgH="6826373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3480" y="1447800"/>
                        <a:ext cx="1697037" cy="411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202180" y="2841625"/>
          <a:ext cx="18669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2" name="Visio" r:id="rId8" imgW="2878420" imgH="2878584" progId="Visio.Drawing.11">
                  <p:embed/>
                </p:oleObj>
              </mc:Choice>
              <mc:Fallback>
                <p:oleObj name="Visio" r:id="rId8" imgW="2878420" imgH="2878584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2180" y="2841625"/>
                        <a:ext cx="1866900" cy="186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819900" y="2805113"/>
          <a:ext cx="18669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3" name="Visio" r:id="rId10" imgW="2878420" imgH="2878584" progId="Visio.Drawing.11">
                  <p:embed/>
                </p:oleObj>
              </mc:Choice>
              <mc:Fallback>
                <p:oleObj name="Visio" r:id="rId10" imgW="2878420" imgH="2878584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9900" y="2805113"/>
                        <a:ext cx="1866900" cy="186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348105" y="3787775"/>
            <a:ext cx="563563" cy="53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949950" y="3771900"/>
            <a:ext cx="563563" cy="53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600200" y="5653087"/>
            <a:ext cx="902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VRIP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6084570" y="5638800"/>
            <a:ext cx="1909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Our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oo11-head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400" y="1600200"/>
            <a:ext cx="3886200" cy="3886200"/>
          </a:xfrm>
          <a:prstGeom prst="rect">
            <a:avLst/>
          </a:prstGeom>
        </p:spPr>
      </p:pic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Result: Michelangelo’s David</a:t>
            </a:r>
            <a:endParaRPr lang="en-US" dirty="0"/>
          </a:p>
        </p:txBody>
      </p:sp>
      <p:sp>
        <p:nvSpPr>
          <p:cNvPr id="3399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38600" y="1981200"/>
            <a:ext cx="5029200" cy="3886200"/>
          </a:xfrm>
        </p:spPr>
        <p:txBody>
          <a:bodyPr/>
          <a:lstStyle/>
          <a:p>
            <a:r>
              <a:rPr lang="en-US" sz="2400" dirty="0"/>
              <a:t>215 million data </a:t>
            </a:r>
            <a:r>
              <a:rPr lang="en-US" sz="2400" dirty="0" smtClean="0"/>
              <a:t>points</a:t>
            </a:r>
            <a:br>
              <a:rPr lang="en-US" sz="2400" dirty="0" smtClean="0"/>
            </a:br>
            <a:r>
              <a:rPr lang="en-US" sz="2400" dirty="0" smtClean="0"/>
              <a:t>  from </a:t>
            </a:r>
            <a:r>
              <a:rPr lang="en-US" sz="2400" dirty="0"/>
              <a:t>1000 scans</a:t>
            </a:r>
          </a:p>
          <a:p>
            <a:r>
              <a:rPr lang="en-US" sz="2400" dirty="0"/>
              <a:t>22 million triangle reconstruction</a:t>
            </a:r>
          </a:p>
          <a:p>
            <a:r>
              <a:rPr lang="en-US" sz="2400" dirty="0"/>
              <a:t>Compute Time: 2.1 hours</a:t>
            </a:r>
          </a:p>
          <a:p>
            <a:r>
              <a:rPr lang="en-US" sz="2400" dirty="0"/>
              <a:t>Peak Memory: 6600MB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– </a:t>
            </a:r>
            <a:r>
              <a:rPr lang="en-US" dirty="0" smtClean="0"/>
              <a:t>chisel </a:t>
            </a:r>
            <a:r>
              <a:rPr lang="en-US" dirty="0"/>
              <a:t>marks</a:t>
            </a:r>
          </a:p>
        </p:txBody>
      </p:sp>
      <p:pic>
        <p:nvPicPr>
          <p:cNvPr id="344068" name="Picture 4" descr="foo11-chise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876800" y="1600200"/>
            <a:ext cx="3886200" cy="3886200"/>
          </a:xfrm>
          <a:noFill/>
          <a:ln>
            <a:solidFill>
              <a:srgbClr val="000000"/>
            </a:solidFill>
          </a:ln>
        </p:spPr>
      </p:pic>
      <p:sp>
        <p:nvSpPr>
          <p:cNvPr id="344069" name="Oval 5"/>
          <p:cNvSpPr>
            <a:spLocks noChangeArrowheads="1"/>
          </p:cNvSpPr>
          <p:nvPr/>
        </p:nvSpPr>
        <p:spPr bwMode="auto">
          <a:xfrm>
            <a:off x="5821363" y="1792288"/>
            <a:ext cx="914400" cy="731837"/>
          </a:xfrm>
          <a:prstGeom prst="ellipse">
            <a:avLst/>
          </a:prstGeom>
          <a:noFill/>
          <a:ln w="57150">
            <a:solidFill>
              <a:srgbClr val="FF0000">
                <a:alpha val="87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4070" name="Oval 6"/>
          <p:cNvSpPr>
            <a:spLocks noChangeArrowheads="1"/>
          </p:cNvSpPr>
          <p:nvPr/>
        </p:nvSpPr>
        <p:spPr bwMode="auto">
          <a:xfrm rot="-1067717">
            <a:off x="6762750" y="3032125"/>
            <a:ext cx="1271588" cy="419100"/>
          </a:xfrm>
          <a:prstGeom prst="ellipse">
            <a:avLst/>
          </a:prstGeom>
          <a:noFill/>
          <a:ln w="57150">
            <a:solidFill>
              <a:srgbClr val="FF0000">
                <a:alpha val="87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4071" name="Oval 7"/>
          <p:cNvSpPr>
            <a:spLocks noChangeArrowheads="1"/>
          </p:cNvSpPr>
          <p:nvPr/>
        </p:nvSpPr>
        <p:spPr bwMode="auto">
          <a:xfrm rot="-880011">
            <a:off x="6935788" y="2117725"/>
            <a:ext cx="914400" cy="419100"/>
          </a:xfrm>
          <a:prstGeom prst="ellipse">
            <a:avLst/>
          </a:prstGeom>
          <a:noFill/>
          <a:ln w="57150">
            <a:solidFill>
              <a:srgbClr val="FF0000">
                <a:alpha val="87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3" descr="foo11-head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3400" y="1600200"/>
            <a:ext cx="38862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– </a:t>
            </a:r>
            <a:r>
              <a:rPr lang="en-US" dirty="0" smtClean="0"/>
              <a:t>drill marks</a:t>
            </a:r>
            <a:endParaRPr lang="en-US" dirty="0"/>
          </a:p>
        </p:txBody>
      </p:sp>
      <p:pic>
        <p:nvPicPr>
          <p:cNvPr id="346115" name="Picture 3" descr="foo11-e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1524000"/>
            <a:ext cx="3886200" cy="3886200"/>
          </a:xfrm>
          <a:noFill/>
          <a:ln>
            <a:solidFill>
              <a:srgbClr val="000000"/>
            </a:solidFill>
          </a:ln>
        </p:spPr>
      </p:pic>
      <p:pic>
        <p:nvPicPr>
          <p:cNvPr id="346116" name="Picture 4" descr="foo11-head-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33400" y="1524000"/>
            <a:ext cx="3886200" cy="3886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 – Buddha </a:t>
            </a:r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394243" name="Picture 3" descr="Buddha-U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6188" y="1609725"/>
            <a:ext cx="1947862" cy="3892550"/>
          </a:xfrm>
          <a:prstGeom prst="rect">
            <a:avLst/>
          </a:prstGeom>
          <a:noFill/>
        </p:spPr>
      </p:pic>
      <p:graphicFrame>
        <p:nvGraphicFramePr>
          <p:cNvPr id="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923925" y="1803400"/>
          <a:ext cx="5551488" cy="422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229600" cy="4883150"/>
          </a:xfrm>
        </p:spPr>
        <p:txBody>
          <a:bodyPr/>
          <a:lstStyle/>
          <a:p>
            <a:r>
              <a:rPr lang="en-US" dirty="0"/>
              <a:t>Theoretical </a:t>
            </a:r>
            <a:r>
              <a:rPr lang="en-US" dirty="0" smtClean="0"/>
              <a:t>contributions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Oriented </a:t>
            </a:r>
            <a:r>
              <a:rPr lang="en-US" dirty="0"/>
              <a:t>point samples </a:t>
            </a:r>
            <a:r>
              <a:rPr lang="en-US" dirty="0" smtClean="0">
                <a:sym typeface="Symbol"/>
              </a:rPr>
              <a:t> i</a:t>
            </a:r>
            <a:r>
              <a:rPr lang="en-US" dirty="0" smtClean="0"/>
              <a:t>ndicator </a:t>
            </a:r>
            <a:r>
              <a:rPr lang="en-US" dirty="0"/>
              <a:t>gradient</a:t>
            </a:r>
          </a:p>
          <a:p>
            <a:pPr lvl="1"/>
            <a:r>
              <a:rPr lang="en-US" dirty="0" smtClean="0"/>
              <a:t>Reconstruction </a:t>
            </a:r>
            <a:r>
              <a:rPr lang="en-US" dirty="0"/>
              <a:t>as </a:t>
            </a:r>
            <a:r>
              <a:rPr lang="en-US" dirty="0" smtClean="0"/>
              <a:t>global Poisson problem</a:t>
            </a:r>
          </a:p>
          <a:p>
            <a:pPr lvl="1"/>
            <a:r>
              <a:rPr lang="en-US" dirty="0" smtClean="0"/>
              <a:t>Yet sparse system</a:t>
            </a:r>
            <a:endParaRPr lang="en-US" dirty="0"/>
          </a:p>
          <a:p>
            <a:endParaRPr lang="en-US" dirty="0"/>
          </a:p>
          <a:p>
            <a:r>
              <a:rPr lang="en-US" dirty="0"/>
              <a:t>Empirical </a:t>
            </a:r>
            <a:r>
              <a:rPr lang="en-US" dirty="0" smtClean="0"/>
              <a:t>advantages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Robustness </a:t>
            </a:r>
            <a:r>
              <a:rPr lang="en-US" dirty="0"/>
              <a:t>to noise</a:t>
            </a:r>
          </a:p>
          <a:p>
            <a:pPr lvl="1"/>
            <a:r>
              <a:rPr lang="en-US" dirty="0" smtClean="0"/>
              <a:t>Adaptive </a:t>
            </a:r>
            <a:r>
              <a:rPr lang="en-US" dirty="0"/>
              <a:t>to </a:t>
            </a:r>
            <a:r>
              <a:rPr lang="en-US" dirty="0" smtClean="0"/>
              <a:t>sampling density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200" y="1828800"/>
            <a:ext cx="6288087" cy="2209800"/>
          </a:xfrm>
        </p:spPr>
        <p:txBody>
          <a:bodyPr/>
          <a:lstStyle/>
          <a:p>
            <a:pPr algn="r"/>
            <a:r>
              <a:rPr lang="en-US" sz="4600" dirty="0"/>
              <a:t>Multilevel Streaming for Out-of-Core</a:t>
            </a:r>
            <a:br>
              <a:rPr lang="en-US" sz="4600" dirty="0"/>
            </a:br>
            <a:r>
              <a:rPr lang="en-US" sz="4600" dirty="0"/>
              <a:t>Surface Reconstruction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83187" y="4275138"/>
            <a:ext cx="3798888" cy="2101850"/>
          </a:xfrm>
        </p:spPr>
        <p:txBody>
          <a:bodyPr/>
          <a:lstStyle/>
          <a:p>
            <a:pPr algn="r"/>
            <a:r>
              <a:rPr lang="en-US" sz="2800"/>
              <a:t/>
            </a:r>
            <a:br>
              <a:rPr lang="en-US" sz="2800"/>
            </a:br>
            <a:r>
              <a:rPr lang="en-US" sz="2800"/>
              <a:t>Matthew Bolitho,</a:t>
            </a:r>
            <a:br>
              <a:rPr lang="en-US" sz="2800"/>
            </a:br>
            <a:r>
              <a:rPr lang="en-US" sz="2800"/>
              <a:t>Michael Kazhdan,</a:t>
            </a:r>
            <a:br>
              <a:rPr lang="en-US" sz="2800"/>
            </a:br>
            <a:r>
              <a:rPr lang="en-US" sz="2800"/>
              <a:t>Randal Burns,</a:t>
            </a:r>
            <a:br>
              <a:rPr lang="en-US" sz="2800"/>
            </a:br>
            <a:r>
              <a:rPr lang="en-US" sz="2800"/>
              <a:t>Hugues Hoppe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254" name="Picture 6" descr="AV-Scre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8" y="2660650"/>
            <a:ext cx="3135312" cy="2352675"/>
          </a:xfrm>
          <a:prstGeom prst="rect">
            <a:avLst/>
          </a:prstGeom>
          <a:noFill/>
        </p:spPr>
      </p:pic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687388" y="5003800"/>
            <a:ext cx="2992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UVA </a:t>
            </a:r>
            <a:r>
              <a:rPr lang="en-US" sz="1600" i="1" dirty="0"/>
              <a:t>Monticello</a:t>
            </a:r>
            <a:r>
              <a:rPr lang="en-US" sz="1600" dirty="0"/>
              <a:t>: 2.0x10</a:t>
            </a:r>
            <a:r>
              <a:rPr lang="en-US" sz="1600" baseline="30000" dirty="0"/>
              <a:t>7</a:t>
            </a:r>
            <a:r>
              <a:rPr lang="en-US" sz="1600" dirty="0"/>
              <a:t> </a:t>
            </a:r>
            <a:r>
              <a:rPr lang="en-US" sz="1600" dirty="0" smtClean="0"/>
              <a:t>points</a:t>
            </a:r>
            <a:endParaRPr lang="en-US" sz="1600" dirty="0"/>
          </a:p>
        </p:txBody>
      </p:sp>
      <p:pic>
        <p:nvPicPr>
          <p:cNvPr id="693256" name="Picture 8" descr="stat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8950" y="1143000"/>
            <a:ext cx="1930400" cy="3859213"/>
          </a:xfrm>
          <a:prstGeom prst="rect">
            <a:avLst/>
          </a:prstGeom>
          <a:noFill/>
        </p:spPr>
      </p:pic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4191000" y="4957763"/>
            <a:ext cx="21701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XYZRGB </a:t>
            </a:r>
            <a:r>
              <a:rPr lang="en-US" sz="1600" i="1" dirty="0"/>
              <a:t>Thai Statue</a:t>
            </a:r>
            <a:r>
              <a:rPr lang="en-US" sz="1600" dirty="0"/>
              <a:t>:</a:t>
            </a:r>
            <a:br>
              <a:rPr lang="en-US" sz="1600" dirty="0"/>
            </a:br>
            <a:r>
              <a:rPr lang="en-US" sz="1600" dirty="0"/>
              <a:t>3.4x10</a:t>
            </a:r>
            <a:r>
              <a:rPr lang="en-US" sz="1600" baseline="30000" dirty="0"/>
              <a:t>7</a:t>
            </a:r>
            <a:r>
              <a:rPr lang="en-US" sz="1600" dirty="0"/>
              <a:t> </a:t>
            </a:r>
            <a:r>
              <a:rPr lang="en-US" sz="1600" dirty="0" smtClean="0"/>
              <a:t>points</a:t>
            </a:r>
            <a:endParaRPr lang="en-US" sz="1600" dirty="0"/>
          </a:p>
        </p:txBody>
      </p:sp>
      <p:pic>
        <p:nvPicPr>
          <p:cNvPr id="693258" name="Picture 10" descr="stmatth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8150" y="1147763"/>
            <a:ext cx="1762125" cy="3860800"/>
          </a:xfrm>
          <a:prstGeom prst="rect">
            <a:avLst/>
          </a:prstGeom>
          <a:noFill/>
        </p:spPr>
      </p:pic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6645275" y="4965700"/>
            <a:ext cx="20843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Stanford </a:t>
            </a:r>
            <a:r>
              <a:rPr lang="en-US" sz="1600" i="1" dirty="0"/>
              <a:t>St. Mathew</a:t>
            </a:r>
            <a:r>
              <a:rPr lang="en-US" sz="1600" dirty="0"/>
              <a:t>:</a:t>
            </a:r>
            <a:br>
              <a:rPr lang="en-US" sz="1600" dirty="0"/>
            </a:br>
            <a:r>
              <a:rPr lang="en-US" sz="1600" dirty="0"/>
              <a:t>1.8x10</a:t>
            </a:r>
            <a:r>
              <a:rPr lang="en-US" sz="1600" baseline="30000" dirty="0"/>
              <a:t>8</a:t>
            </a:r>
            <a:r>
              <a:rPr lang="en-US" sz="1600" dirty="0"/>
              <a:t> </a:t>
            </a:r>
            <a:r>
              <a:rPr lang="en-US" sz="1600" dirty="0" smtClean="0"/>
              <a:t>points</a:t>
            </a:r>
            <a:endParaRPr lang="en-US" sz="1600" dirty="0"/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914400" y="5722203"/>
            <a:ext cx="7650163" cy="83099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sz="2400" dirty="0" smtClean="0"/>
              <a:t>So </a:t>
            </a:r>
            <a:r>
              <a:rPr lang="en-US" sz="2400" dirty="0"/>
              <a:t>large that it is </a:t>
            </a:r>
            <a:r>
              <a:rPr lang="en-US" sz="2400" dirty="0" smtClean="0"/>
              <a:t>difficult to </a:t>
            </a:r>
            <a:r>
              <a:rPr lang="en-US" sz="2400" dirty="0"/>
              <a:t>maintain the dataset</a:t>
            </a:r>
            <a:br>
              <a:rPr lang="en-US" sz="2400" dirty="0"/>
            </a:br>
            <a:r>
              <a:rPr lang="en-US" sz="2400" dirty="0"/>
              <a:t>(let alone </a:t>
            </a:r>
            <a:r>
              <a:rPr lang="en-US" sz="2400" dirty="0" smtClean="0"/>
              <a:t>the data-structure</a:t>
            </a:r>
            <a:r>
              <a:rPr lang="en-US" sz="2400" dirty="0"/>
              <a:t>) in working memory.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Streaming idea</a:t>
            </a:r>
            <a:endParaRPr lang="en-US" dirty="0"/>
          </a:p>
        </p:txBody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 traversal ordering</a:t>
            </a:r>
          </a:p>
          <a:p>
            <a:r>
              <a:rPr lang="en-US" dirty="0" smtClean="0"/>
              <a:t>Perform local processing (in working set)</a:t>
            </a:r>
            <a:endParaRPr lang="en-US" dirty="0"/>
          </a:p>
        </p:txBody>
      </p:sp>
      <p:pic>
        <p:nvPicPr>
          <p:cNvPr id="6912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14600"/>
            <a:ext cx="91440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1205" name="Text Box 5"/>
          <p:cNvSpPr txBox="1">
            <a:spLocks noChangeArrowheads="1"/>
          </p:cNvSpPr>
          <p:nvPr/>
        </p:nvSpPr>
        <p:spPr bwMode="auto">
          <a:xfrm>
            <a:off x="7086600" y="5853113"/>
            <a:ext cx="1980029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[Pajarola</a:t>
            </a:r>
            <a:r>
              <a:rPr lang="en-US" dirty="0"/>
              <a:t>, </a:t>
            </a:r>
            <a:r>
              <a:rPr lang="en-US" dirty="0" smtClean="0"/>
              <a:t>2005]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Earlier streaming applications</a:t>
            </a:r>
            <a:endParaRPr lang="en-US" dirty="0"/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3352800" cy="609600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n-US" sz="2800" dirty="0" smtClean="0"/>
              <a:t>Simplification	[Wu and Kobbelt, 2003]</a:t>
            </a:r>
          </a:p>
          <a:p>
            <a:pPr>
              <a:spcBef>
                <a:spcPts val="3000"/>
              </a:spcBef>
            </a:pPr>
            <a:r>
              <a:rPr lang="en-US" sz="2800" dirty="0" smtClean="0"/>
              <a:t>Compression	[Isenberg and Gumhold, 2003]</a:t>
            </a:r>
          </a:p>
          <a:p>
            <a:pPr>
              <a:spcBef>
                <a:spcPts val="3000"/>
              </a:spcBef>
            </a:pPr>
            <a:r>
              <a:rPr lang="en-US" sz="2800" dirty="0" smtClean="0"/>
              <a:t>Smoothing	[Pajarola, 2005]</a:t>
            </a:r>
          </a:p>
          <a:p>
            <a:pPr>
              <a:spcBef>
                <a:spcPts val="3000"/>
              </a:spcBef>
            </a:pPr>
            <a:r>
              <a:rPr lang="en-US" sz="2800" dirty="0" smtClean="0"/>
              <a:t>Remeshing	[</a:t>
            </a:r>
            <a:r>
              <a:rPr lang="en-US" sz="2800" dirty="0" err="1" smtClean="0"/>
              <a:t>Anh</a:t>
            </a:r>
            <a:r>
              <a:rPr lang="en-US" sz="2800" dirty="0" smtClean="0"/>
              <a:t> et al. 2006]</a:t>
            </a:r>
          </a:p>
          <a:p>
            <a:pPr>
              <a:spcBef>
                <a:spcPts val="3000"/>
              </a:spcBef>
              <a:buNone/>
            </a:pPr>
            <a:r>
              <a:rPr lang="en-US" sz="2800" dirty="0" smtClean="0"/>
              <a:t>   …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4" name="Picture 14" descr="t24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258887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96850" y="989012"/>
            <a:ext cx="2717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http://www.jhu.edu/digitalhammurabi/ 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4492625" y="952500"/>
            <a:ext cx="3008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http://graphics.stanford.edu/projects/mich/</a:t>
            </a:r>
          </a:p>
        </p:txBody>
      </p:sp>
      <p:pic>
        <p:nvPicPr>
          <p:cNvPr id="61453" name="Picture 13" descr="gantry-and-david4-s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4686300" y="1209675"/>
            <a:ext cx="2540000" cy="3175000"/>
          </a:xfrm>
          <a:prstGeom prst="rect">
            <a:avLst/>
          </a:prstGeom>
          <a:noFill/>
        </p:spPr>
      </p:pic>
      <p:sp>
        <p:nvSpPr>
          <p:cNvPr id="61456" name="Oval 16"/>
          <p:cNvSpPr>
            <a:spLocks noChangeArrowheads="1"/>
          </p:cNvSpPr>
          <p:nvPr/>
        </p:nvSpPr>
        <p:spPr bwMode="auto">
          <a:xfrm rot="3951856">
            <a:off x="6464300" y="3494087"/>
            <a:ext cx="1398588" cy="3381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1455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712" y="1858962"/>
            <a:ext cx="3271838" cy="2701925"/>
          </a:xfrm>
          <a:prstGeom prst="rect">
            <a:avLst/>
          </a:prstGeom>
          <a:noFill/>
        </p:spPr>
      </p:pic>
      <p:sp>
        <p:nvSpPr>
          <p:cNvPr id="61457" name="Oval 17"/>
          <p:cNvSpPr>
            <a:spLocks noChangeArrowheads="1"/>
          </p:cNvSpPr>
          <p:nvPr/>
        </p:nvSpPr>
        <p:spPr bwMode="auto">
          <a:xfrm rot="9580517">
            <a:off x="6503987" y="2178050"/>
            <a:ext cx="1398588" cy="3381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1451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94" r="5675"/>
          <a:stretch>
            <a:fillRect/>
          </a:stretch>
        </p:blipFill>
        <p:spPr bwMode="auto">
          <a:xfrm>
            <a:off x="6324600" y="1752600"/>
            <a:ext cx="2455862" cy="291306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164178" y="4470535"/>
            <a:ext cx="1750544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effectLst/>
              </a:rPr>
              <a:t>Archaeology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73629" y="4445270"/>
            <a:ext cx="2298771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effectLst/>
              </a:rPr>
              <a:t>Cultural heritage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5257800"/>
            <a:ext cx="2882264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effectLst/>
              </a:rPr>
              <a:t>Reverse engineering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52600" y="6019800"/>
            <a:ext cx="2265108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effectLst/>
              </a:rPr>
              <a:t>Medical imaging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4400" y="6019800"/>
            <a:ext cx="1970156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effectLst/>
              </a:rPr>
              <a:t>Game content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7888" y="5257800"/>
            <a:ext cx="772712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effectLst/>
              </a:rPr>
              <a:t>Films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3600" y="5257800"/>
            <a:ext cx="2839816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dirty="0" smtClean="0">
                <a:effectLst/>
              </a:rPr>
              <a:t>Virtual environments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0" name="Picture 10" descr="poin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800"/>
            <a:ext cx="1951038" cy="1951038"/>
          </a:xfrm>
          <a:prstGeom prst="rect">
            <a:avLst/>
          </a:prstGeom>
          <a:noFill/>
        </p:spPr>
      </p:pic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Poisson surface reconstruction</a:t>
            </a:r>
            <a:endParaRPr lang="en-US" dirty="0"/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371600"/>
            <a:ext cx="3352800" cy="609600"/>
          </a:xfrm>
        </p:spPr>
        <p:txBody>
          <a:bodyPr/>
          <a:lstStyle/>
          <a:p>
            <a:pPr marL="971550" lvl="1" indent="-514350">
              <a:spcBef>
                <a:spcPts val="3000"/>
              </a:spcBef>
              <a:buSzPct val="100000"/>
              <a:buNone/>
            </a:pPr>
            <a:r>
              <a:rPr lang="en-US" dirty="0" smtClean="0"/>
              <a:t>(1) Splat samples to vector field</a:t>
            </a:r>
          </a:p>
          <a:p>
            <a:pPr marL="971550" lvl="1" indent="-514350">
              <a:buSzPct val="100000"/>
              <a:buNone/>
            </a:pPr>
            <a:r>
              <a:rPr lang="en-US" dirty="0" smtClean="0"/>
              <a:t>(2) Compute divergence</a:t>
            </a:r>
          </a:p>
          <a:p>
            <a:pPr marL="971550" lvl="1" indent="-514350">
              <a:buSzPct val="100000"/>
              <a:buNone/>
            </a:pPr>
            <a:r>
              <a:rPr lang="en-US" dirty="0" smtClean="0"/>
              <a:t>(3) Solve Poisson equation</a:t>
            </a:r>
          </a:p>
          <a:p>
            <a:pPr marL="971550" lvl="1" indent="-514350">
              <a:buSzPct val="100000"/>
              <a:buNone/>
            </a:pPr>
            <a:r>
              <a:rPr lang="en-US" dirty="0" smtClean="0"/>
              <a:t>(4) Extract isosurface</a:t>
            </a:r>
            <a:endParaRPr lang="en-US" dirty="0"/>
          </a:p>
        </p:txBody>
      </p:sp>
      <p:sp>
        <p:nvSpPr>
          <p:cNvPr id="696335" name="Text Box 15"/>
          <p:cNvSpPr txBox="1">
            <a:spLocks noChangeArrowheads="1"/>
          </p:cNvSpPr>
          <p:nvPr/>
        </p:nvSpPr>
        <p:spPr bwMode="auto">
          <a:xfrm>
            <a:off x="461963" y="39243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(1)</a:t>
            </a:r>
          </a:p>
        </p:txBody>
      </p:sp>
      <p:sp>
        <p:nvSpPr>
          <p:cNvPr id="696341" name="AutoShape 21"/>
          <p:cNvSpPr>
            <a:spLocks noChangeArrowheads="1"/>
          </p:cNvSpPr>
          <p:nvPr/>
        </p:nvSpPr>
        <p:spPr bwMode="auto">
          <a:xfrm rot="-16200000">
            <a:off x="758031" y="4045744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pic>
        <p:nvPicPr>
          <p:cNvPr id="696348" name="Picture 28" descr="v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4386263"/>
            <a:ext cx="1941512" cy="194151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96349" name="Picture 29" descr="divergen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9188" y="4386263"/>
            <a:ext cx="1941512" cy="1941512"/>
          </a:xfrm>
          <a:prstGeom prst="rect">
            <a:avLst/>
          </a:prstGeom>
          <a:noFill/>
        </p:spPr>
      </p:pic>
      <p:pic>
        <p:nvPicPr>
          <p:cNvPr id="696350" name="Picture 30" descr="indicat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2025" y="4386263"/>
            <a:ext cx="1941513" cy="1941512"/>
          </a:xfrm>
          <a:prstGeom prst="rect">
            <a:avLst/>
          </a:prstGeom>
          <a:noFill/>
        </p:spPr>
      </p:pic>
      <p:sp>
        <p:nvSpPr>
          <p:cNvPr id="696351" name="AutoShape 31"/>
          <p:cNvSpPr>
            <a:spLocks noChangeArrowheads="1"/>
          </p:cNvSpPr>
          <p:nvPr/>
        </p:nvSpPr>
        <p:spPr bwMode="auto">
          <a:xfrm>
            <a:off x="1952625" y="5299075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96352" name="Text Box 32"/>
          <p:cNvSpPr txBox="1">
            <a:spLocks noChangeArrowheads="1"/>
          </p:cNvSpPr>
          <p:nvPr/>
        </p:nvSpPr>
        <p:spPr bwMode="auto">
          <a:xfrm>
            <a:off x="1919288" y="495141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696353" name="AutoShape 33"/>
          <p:cNvSpPr>
            <a:spLocks noChangeArrowheads="1"/>
          </p:cNvSpPr>
          <p:nvPr/>
        </p:nvSpPr>
        <p:spPr bwMode="auto">
          <a:xfrm>
            <a:off x="4333875" y="5337175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96354" name="Text Box 34"/>
          <p:cNvSpPr txBox="1">
            <a:spLocks noChangeArrowheads="1"/>
          </p:cNvSpPr>
          <p:nvPr/>
        </p:nvSpPr>
        <p:spPr bwMode="auto">
          <a:xfrm>
            <a:off x="4300538" y="498951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(3)</a:t>
            </a:r>
          </a:p>
        </p:txBody>
      </p:sp>
      <p:sp>
        <p:nvSpPr>
          <p:cNvPr id="696355" name="Text Box 35"/>
          <p:cNvSpPr txBox="1">
            <a:spLocks noChangeArrowheads="1"/>
          </p:cNvSpPr>
          <p:nvPr/>
        </p:nvSpPr>
        <p:spPr bwMode="auto">
          <a:xfrm>
            <a:off x="6694488" y="4987925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(4)</a:t>
            </a:r>
          </a:p>
        </p:txBody>
      </p:sp>
      <p:sp>
        <p:nvSpPr>
          <p:cNvPr id="696356" name="AutoShape 36"/>
          <p:cNvSpPr>
            <a:spLocks noChangeArrowheads="1"/>
          </p:cNvSpPr>
          <p:nvPr/>
        </p:nvSpPr>
        <p:spPr bwMode="auto">
          <a:xfrm>
            <a:off x="6743700" y="5346700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96357" name="Picture 37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8713" y="4389438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96358" name="Picture 38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3" y="4389438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96359" name="Picture 3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88200" y="4371975"/>
            <a:ext cx="1955800" cy="1955800"/>
          </a:xfrm>
          <a:prstGeom prst="rect">
            <a:avLst/>
          </a:prstGeom>
          <a:noFill/>
        </p:spPr>
      </p:pic>
      <p:pic>
        <p:nvPicPr>
          <p:cNvPr id="696360" name="Picture 40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05663" y="4389438"/>
            <a:ext cx="1938337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</a:t>
            </a:r>
            <a:endParaRPr lang="en-US" dirty="0"/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3352800" cy="609600"/>
          </a:xfrm>
        </p:spPr>
        <p:txBody>
          <a:bodyPr/>
          <a:lstStyle/>
          <a:p>
            <a:r>
              <a:rPr lang="en-US" dirty="0" smtClean="0"/>
              <a:t>Data structure:</a:t>
            </a:r>
          </a:p>
          <a:p>
            <a:pPr lvl="1"/>
            <a:r>
              <a:rPr lang="en-US" dirty="0" smtClean="0"/>
              <a:t>Allow streaming over adaptive octree.</a:t>
            </a:r>
          </a:p>
          <a:p>
            <a:pPr>
              <a:spcBef>
                <a:spcPts val="5000"/>
              </a:spcBef>
            </a:pPr>
            <a:r>
              <a:rPr lang="en-US" dirty="0" smtClean="0"/>
              <a:t>Algorithm:</a:t>
            </a:r>
          </a:p>
          <a:p>
            <a:pPr lvl="1"/>
            <a:r>
              <a:rPr lang="en-US" dirty="0" smtClean="0"/>
              <a:t>Implement all steps as streaming processes.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Streaming the octree</a:t>
            </a:r>
            <a:endParaRPr lang="en-US" dirty="0"/>
          </a:p>
        </p:txBody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</a:p>
          <a:p>
            <a:pPr lvl="1"/>
            <a:r>
              <a:rPr lang="en-US" dirty="0" smtClean="0"/>
              <a:t>Store as a set of successive pixel columns.</a:t>
            </a:r>
          </a:p>
          <a:p>
            <a:pPr lvl="1"/>
            <a:r>
              <a:rPr lang="en-US" dirty="0" smtClean="0"/>
              <a:t>Stream across x-axis, reading/writing blocks.</a:t>
            </a:r>
          </a:p>
          <a:p>
            <a:pPr lvl="1"/>
            <a:endParaRPr lang="en-US" dirty="0"/>
          </a:p>
        </p:txBody>
      </p:sp>
      <p:pic>
        <p:nvPicPr>
          <p:cNvPr id="777220" name="Picture 4" descr="plaz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7175" y="3522663"/>
            <a:ext cx="2405063" cy="2405062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1531938" y="3513138"/>
            <a:ext cx="2387600" cy="2414587"/>
            <a:chOff x="695" y="2658"/>
            <a:chExt cx="1408" cy="1423"/>
          </a:xfrm>
        </p:grpSpPr>
        <p:sp>
          <p:nvSpPr>
            <p:cNvPr id="777222" name="Rectangle 6"/>
            <p:cNvSpPr>
              <a:spLocks noChangeAspect="1" noChangeArrowheads="1"/>
            </p:cNvSpPr>
            <p:nvPr/>
          </p:nvSpPr>
          <p:spPr bwMode="auto">
            <a:xfrm>
              <a:off x="695" y="2667"/>
              <a:ext cx="1408" cy="140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7223" name="AutoShape 7"/>
            <p:cNvCxnSpPr>
              <a:cxnSpLocks noChangeAspect="1" noChangeShapeType="1"/>
              <a:stCxn id="777222" idx="0"/>
              <a:endCxn id="777222" idx="2"/>
            </p:cNvCxnSpPr>
            <p:nvPr/>
          </p:nvCxnSpPr>
          <p:spPr bwMode="auto">
            <a:xfrm>
              <a:off x="1399" y="2667"/>
              <a:ext cx="0" cy="1408"/>
            </a:xfrm>
            <a:prstGeom prst="straightConnector1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</p:cxnSp>
        <p:sp>
          <p:nvSpPr>
            <p:cNvPr id="777224" name="Line 8"/>
            <p:cNvSpPr>
              <a:spLocks noChangeAspect="1" noChangeShapeType="1"/>
            </p:cNvSpPr>
            <p:nvPr/>
          </p:nvSpPr>
          <p:spPr bwMode="auto">
            <a:xfrm>
              <a:off x="1051" y="2661"/>
              <a:ext cx="0" cy="14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25" name="Line 9"/>
            <p:cNvSpPr>
              <a:spLocks noChangeAspect="1" noChangeShapeType="1"/>
            </p:cNvSpPr>
            <p:nvPr/>
          </p:nvSpPr>
          <p:spPr bwMode="auto">
            <a:xfrm>
              <a:off x="1741" y="2658"/>
              <a:ext cx="0" cy="14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26" name="Line 10"/>
            <p:cNvSpPr>
              <a:spLocks noChangeAspect="1" noChangeShapeType="1"/>
            </p:cNvSpPr>
            <p:nvPr/>
          </p:nvSpPr>
          <p:spPr bwMode="auto">
            <a:xfrm>
              <a:off x="1927" y="2664"/>
              <a:ext cx="0" cy="14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27" name="Line 11"/>
            <p:cNvSpPr>
              <a:spLocks noChangeAspect="1" noChangeShapeType="1"/>
            </p:cNvSpPr>
            <p:nvPr/>
          </p:nvSpPr>
          <p:spPr bwMode="auto">
            <a:xfrm>
              <a:off x="1573" y="2661"/>
              <a:ext cx="0" cy="14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28" name="Line 12"/>
            <p:cNvSpPr>
              <a:spLocks noChangeAspect="1" noChangeShapeType="1"/>
            </p:cNvSpPr>
            <p:nvPr/>
          </p:nvSpPr>
          <p:spPr bwMode="auto">
            <a:xfrm>
              <a:off x="1228" y="2658"/>
              <a:ext cx="0" cy="14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29" name="Line 13"/>
            <p:cNvSpPr>
              <a:spLocks noChangeAspect="1" noChangeShapeType="1"/>
            </p:cNvSpPr>
            <p:nvPr/>
          </p:nvSpPr>
          <p:spPr bwMode="auto">
            <a:xfrm>
              <a:off x="874" y="2664"/>
              <a:ext cx="0" cy="14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 noChangeAspect="1"/>
          </p:cNvGrpSpPr>
          <p:nvPr/>
        </p:nvGrpSpPr>
        <p:grpSpPr bwMode="auto">
          <a:xfrm rot="-5400000">
            <a:off x="1524794" y="3507581"/>
            <a:ext cx="2389188" cy="2416175"/>
            <a:chOff x="695" y="2658"/>
            <a:chExt cx="1408" cy="1423"/>
          </a:xfrm>
        </p:grpSpPr>
        <p:sp>
          <p:nvSpPr>
            <p:cNvPr id="777231" name="Rectangle 15"/>
            <p:cNvSpPr>
              <a:spLocks noChangeAspect="1" noChangeArrowheads="1"/>
            </p:cNvSpPr>
            <p:nvPr/>
          </p:nvSpPr>
          <p:spPr bwMode="auto">
            <a:xfrm>
              <a:off x="695" y="2667"/>
              <a:ext cx="1408" cy="1408"/>
            </a:xfrm>
            <a:prstGeom prst="rect">
              <a:avLst/>
            </a:prstGeom>
            <a:noFill/>
            <a:ln w="317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7232" name="AutoShape 16"/>
            <p:cNvCxnSpPr>
              <a:cxnSpLocks noChangeAspect="1" noChangeShapeType="1"/>
              <a:stCxn id="777231" idx="0"/>
              <a:endCxn id="777231" idx="2"/>
            </p:cNvCxnSpPr>
            <p:nvPr/>
          </p:nvCxnSpPr>
          <p:spPr bwMode="auto">
            <a:xfrm>
              <a:off x="1399" y="2667"/>
              <a:ext cx="0" cy="1408"/>
            </a:xfrm>
            <a:prstGeom prst="straightConnector1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</p:spPr>
        </p:cxnSp>
        <p:sp>
          <p:nvSpPr>
            <p:cNvPr id="777233" name="Line 17"/>
            <p:cNvSpPr>
              <a:spLocks noChangeAspect="1" noChangeShapeType="1"/>
            </p:cNvSpPr>
            <p:nvPr/>
          </p:nvSpPr>
          <p:spPr bwMode="auto">
            <a:xfrm>
              <a:off x="1051" y="2661"/>
              <a:ext cx="0" cy="141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34" name="Line 18"/>
            <p:cNvSpPr>
              <a:spLocks noChangeAspect="1" noChangeShapeType="1"/>
            </p:cNvSpPr>
            <p:nvPr/>
          </p:nvSpPr>
          <p:spPr bwMode="auto">
            <a:xfrm>
              <a:off x="1741" y="2658"/>
              <a:ext cx="0" cy="141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35" name="Line 19"/>
            <p:cNvSpPr>
              <a:spLocks noChangeAspect="1" noChangeShapeType="1"/>
            </p:cNvSpPr>
            <p:nvPr/>
          </p:nvSpPr>
          <p:spPr bwMode="auto">
            <a:xfrm>
              <a:off x="1927" y="2664"/>
              <a:ext cx="0" cy="141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36" name="Line 20"/>
            <p:cNvSpPr>
              <a:spLocks noChangeAspect="1" noChangeShapeType="1"/>
            </p:cNvSpPr>
            <p:nvPr/>
          </p:nvSpPr>
          <p:spPr bwMode="auto">
            <a:xfrm>
              <a:off x="1573" y="2661"/>
              <a:ext cx="0" cy="141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37" name="Line 21"/>
            <p:cNvSpPr>
              <a:spLocks noChangeAspect="1" noChangeShapeType="1"/>
            </p:cNvSpPr>
            <p:nvPr/>
          </p:nvSpPr>
          <p:spPr bwMode="auto">
            <a:xfrm>
              <a:off x="1228" y="2658"/>
              <a:ext cx="0" cy="141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38" name="Line 22"/>
            <p:cNvSpPr>
              <a:spLocks noChangeAspect="1" noChangeShapeType="1"/>
            </p:cNvSpPr>
            <p:nvPr/>
          </p:nvSpPr>
          <p:spPr bwMode="auto">
            <a:xfrm>
              <a:off x="874" y="2664"/>
              <a:ext cx="0" cy="141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7239" name="AutoShape 23"/>
          <p:cNvSpPr>
            <a:spLocks noChangeArrowheads="1"/>
          </p:cNvSpPr>
          <p:nvPr/>
        </p:nvSpPr>
        <p:spPr bwMode="auto">
          <a:xfrm>
            <a:off x="5832475" y="3890963"/>
            <a:ext cx="1639888" cy="1727200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4"/>
          <p:cNvGrpSpPr>
            <a:grpSpLocks noChangeAspect="1"/>
          </p:cNvGrpSpPr>
          <p:nvPr/>
        </p:nvGrpSpPr>
        <p:grpSpPr bwMode="auto">
          <a:xfrm>
            <a:off x="5184775" y="4713288"/>
            <a:ext cx="3003550" cy="414337"/>
            <a:chOff x="3155" y="3933"/>
            <a:chExt cx="2496" cy="344"/>
          </a:xfrm>
        </p:grpSpPr>
        <p:sp>
          <p:nvSpPr>
            <p:cNvPr id="777241" name="Rectangle 25"/>
            <p:cNvSpPr>
              <a:spLocks noChangeAspect="1" noChangeArrowheads="1"/>
            </p:cNvSpPr>
            <p:nvPr/>
          </p:nvSpPr>
          <p:spPr bwMode="auto">
            <a:xfrm>
              <a:off x="3155" y="3940"/>
              <a:ext cx="2496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2" name="Rectangle 26"/>
            <p:cNvSpPr>
              <a:spLocks noChangeAspect="1" noChangeArrowheads="1"/>
            </p:cNvSpPr>
            <p:nvPr/>
          </p:nvSpPr>
          <p:spPr bwMode="auto">
            <a:xfrm>
              <a:off x="3155" y="3939"/>
              <a:ext cx="311" cy="33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3" name="Rectangle 27"/>
            <p:cNvSpPr>
              <a:spLocks noChangeAspect="1" noChangeArrowheads="1"/>
            </p:cNvSpPr>
            <p:nvPr/>
          </p:nvSpPr>
          <p:spPr bwMode="auto">
            <a:xfrm>
              <a:off x="3467" y="3936"/>
              <a:ext cx="311" cy="33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4" name="Rectangle 28"/>
            <p:cNvSpPr>
              <a:spLocks noChangeAspect="1" noChangeArrowheads="1"/>
            </p:cNvSpPr>
            <p:nvPr/>
          </p:nvSpPr>
          <p:spPr bwMode="auto">
            <a:xfrm>
              <a:off x="3779" y="3933"/>
              <a:ext cx="311" cy="33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5" name="Rectangle 29"/>
            <p:cNvSpPr>
              <a:spLocks noChangeAspect="1" noChangeArrowheads="1"/>
            </p:cNvSpPr>
            <p:nvPr/>
          </p:nvSpPr>
          <p:spPr bwMode="auto">
            <a:xfrm>
              <a:off x="4094" y="3933"/>
              <a:ext cx="311" cy="33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6" name="Rectangle 30"/>
            <p:cNvSpPr>
              <a:spLocks noChangeAspect="1" noChangeArrowheads="1"/>
            </p:cNvSpPr>
            <p:nvPr/>
          </p:nvSpPr>
          <p:spPr bwMode="auto">
            <a:xfrm>
              <a:off x="4400" y="3933"/>
              <a:ext cx="311" cy="33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7" name="Rectangle 31"/>
            <p:cNvSpPr>
              <a:spLocks noChangeAspect="1" noChangeArrowheads="1"/>
            </p:cNvSpPr>
            <p:nvPr/>
          </p:nvSpPr>
          <p:spPr bwMode="auto">
            <a:xfrm>
              <a:off x="4711" y="3933"/>
              <a:ext cx="311" cy="33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8" name="Rectangle 32"/>
            <p:cNvSpPr>
              <a:spLocks noChangeAspect="1" noChangeArrowheads="1"/>
            </p:cNvSpPr>
            <p:nvPr/>
          </p:nvSpPr>
          <p:spPr bwMode="auto">
            <a:xfrm>
              <a:off x="5021" y="3933"/>
              <a:ext cx="311" cy="33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9" name="Rectangle 33"/>
            <p:cNvSpPr>
              <a:spLocks noChangeAspect="1" noChangeArrowheads="1"/>
            </p:cNvSpPr>
            <p:nvPr/>
          </p:nvSpPr>
          <p:spPr bwMode="auto">
            <a:xfrm>
              <a:off x="5338" y="3939"/>
              <a:ext cx="311" cy="33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7250" name="Rectangle 34"/>
          <p:cNvSpPr>
            <a:spLocks noChangeAspect="1" noChangeArrowheads="1"/>
          </p:cNvSpPr>
          <p:nvPr/>
        </p:nvSpPr>
        <p:spPr bwMode="auto">
          <a:xfrm>
            <a:off x="5180013" y="4716463"/>
            <a:ext cx="3003550" cy="39687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1509713" y="3505200"/>
            <a:ext cx="2395537" cy="2433638"/>
            <a:chOff x="1509713" y="3860800"/>
            <a:chExt cx="2395537" cy="2433638"/>
          </a:xfrm>
        </p:grpSpPr>
        <p:sp>
          <p:nvSpPr>
            <p:cNvPr id="777251" name="Rectangle 35"/>
            <p:cNvSpPr>
              <a:spLocks noChangeArrowheads="1"/>
            </p:cNvSpPr>
            <p:nvPr/>
          </p:nvSpPr>
          <p:spPr bwMode="auto">
            <a:xfrm>
              <a:off x="1509713" y="3875088"/>
              <a:ext cx="2395537" cy="2409825"/>
            </a:xfrm>
            <a:prstGeom prst="rect">
              <a:avLst/>
            </a:prstGeom>
            <a:noFill/>
            <a:ln w="635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52" name="Line 36"/>
            <p:cNvSpPr>
              <a:spLocks noChangeShapeType="1"/>
            </p:cNvSpPr>
            <p:nvPr/>
          </p:nvSpPr>
          <p:spPr bwMode="auto">
            <a:xfrm>
              <a:off x="1828800" y="3875088"/>
              <a:ext cx="0" cy="24098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53" name="Line 37"/>
            <p:cNvSpPr>
              <a:spLocks noChangeShapeType="1"/>
            </p:cNvSpPr>
            <p:nvPr/>
          </p:nvSpPr>
          <p:spPr bwMode="auto">
            <a:xfrm>
              <a:off x="2138363" y="3870325"/>
              <a:ext cx="0" cy="24098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54" name="Line 38"/>
            <p:cNvSpPr>
              <a:spLocks noChangeShapeType="1"/>
            </p:cNvSpPr>
            <p:nvPr/>
          </p:nvSpPr>
          <p:spPr bwMode="auto">
            <a:xfrm>
              <a:off x="2424113" y="3870325"/>
              <a:ext cx="0" cy="24098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55" name="Line 39"/>
            <p:cNvSpPr>
              <a:spLocks noChangeShapeType="1"/>
            </p:cNvSpPr>
            <p:nvPr/>
          </p:nvSpPr>
          <p:spPr bwMode="auto">
            <a:xfrm>
              <a:off x="2724150" y="3884613"/>
              <a:ext cx="0" cy="24098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56" name="Line 40"/>
            <p:cNvSpPr>
              <a:spLocks noChangeShapeType="1"/>
            </p:cNvSpPr>
            <p:nvPr/>
          </p:nvSpPr>
          <p:spPr bwMode="auto">
            <a:xfrm>
              <a:off x="3033713" y="3879850"/>
              <a:ext cx="0" cy="24098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57" name="Line 41"/>
            <p:cNvSpPr>
              <a:spLocks noChangeShapeType="1"/>
            </p:cNvSpPr>
            <p:nvPr/>
          </p:nvSpPr>
          <p:spPr bwMode="auto">
            <a:xfrm>
              <a:off x="3305175" y="3879850"/>
              <a:ext cx="0" cy="24098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58" name="Line 42"/>
            <p:cNvSpPr>
              <a:spLocks noChangeShapeType="1"/>
            </p:cNvSpPr>
            <p:nvPr/>
          </p:nvSpPr>
          <p:spPr bwMode="auto">
            <a:xfrm>
              <a:off x="3600450" y="3860800"/>
              <a:ext cx="0" cy="24098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668463" y="5087938"/>
            <a:ext cx="6329362" cy="1428750"/>
            <a:chOff x="1668463" y="5443538"/>
            <a:chExt cx="6329362" cy="1428750"/>
          </a:xfrm>
        </p:grpSpPr>
        <p:sp>
          <p:nvSpPr>
            <p:cNvPr id="777259" name="Freeform 43"/>
            <p:cNvSpPr>
              <a:spLocks/>
            </p:cNvSpPr>
            <p:nvPr/>
          </p:nvSpPr>
          <p:spPr bwMode="auto">
            <a:xfrm>
              <a:off x="1668463" y="5457825"/>
              <a:ext cx="3702050" cy="1404938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1792" y="795"/>
                </a:cxn>
                <a:cxn ang="0">
                  <a:pos x="2332" y="0"/>
                </a:cxn>
              </a:cxnLst>
              <a:rect l="0" t="0" r="r" b="b"/>
              <a:pathLst>
                <a:path w="2332" h="885">
                  <a:moveTo>
                    <a:pt x="0" y="539"/>
                  </a:moveTo>
                  <a:cubicBezTo>
                    <a:pt x="701" y="712"/>
                    <a:pt x="1403" y="885"/>
                    <a:pt x="1792" y="795"/>
                  </a:cubicBezTo>
                  <a:cubicBezTo>
                    <a:pt x="2181" y="705"/>
                    <a:pt x="2256" y="352"/>
                    <a:pt x="233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60" name="Freeform 44"/>
            <p:cNvSpPr>
              <a:spLocks/>
            </p:cNvSpPr>
            <p:nvPr/>
          </p:nvSpPr>
          <p:spPr bwMode="auto">
            <a:xfrm>
              <a:off x="1978025" y="5453063"/>
              <a:ext cx="3759200" cy="1404937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1792" y="795"/>
                </a:cxn>
                <a:cxn ang="0">
                  <a:pos x="2332" y="0"/>
                </a:cxn>
              </a:cxnLst>
              <a:rect l="0" t="0" r="r" b="b"/>
              <a:pathLst>
                <a:path w="2332" h="885">
                  <a:moveTo>
                    <a:pt x="0" y="539"/>
                  </a:moveTo>
                  <a:cubicBezTo>
                    <a:pt x="701" y="712"/>
                    <a:pt x="1403" y="885"/>
                    <a:pt x="1792" y="795"/>
                  </a:cubicBezTo>
                  <a:cubicBezTo>
                    <a:pt x="2181" y="705"/>
                    <a:pt x="2256" y="352"/>
                    <a:pt x="233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61" name="Freeform 45"/>
            <p:cNvSpPr>
              <a:spLocks/>
            </p:cNvSpPr>
            <p:nvPr/>
          </p:nvSpPr>
          <p:spPr bwMode="auto">
            <a:xfrm>
              <a:off x="2273300" y="5462588"/>
              <a:ext cx="3817938" cy="1404937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1792" y="795"/>
                </a:cxn>
                <a:cxn ang="0">
                  <a:pos x="2332" y="0"/>
                </a:cxn>
              </a:cxnLst>
              <a:rect l="0" t="0" r="r" b="b"/>
              <a:pathLst>
                <a:path w="2332" h="885">
                  <a:moveTo>
                    <a:pt x="0" y="539"/>
                  </a:moveTo>
                  <a:cubicBezTo>
                    <a:pt x="701" y="712"/>
                    <a:pt x="1403" y="885"/>
                    <a:pt x="1792" y="795"/>
                  </a:cubicBezTo>
                  <a:cubicBezTo>
                    <a:pt x="2181" y="705"/>
                    <a:pt x="2256" y="352"/>
                    <a:pt x="233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62" name="Freeform 46"/>
            <p:cNvSpPr>
              <a:spLocks/>
            </p:cNvSpPr>
            <p:nvPr/>
          </p:nvSpPr>
          <p:spPr bwMode="auto">
            <a:xfrm>
              <a:off x="2563813" y="5453063"/>
              <a:ext cx="3935412" cy="1404937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1792" y="795"/>
                </a:cxn>
                <a:cxn ang="0">
                  <a:pos x="2332" y="0"/>
                </a:cxn>
              </a:cxnLst>
              <a:rect l="0" t="0" r="r" b="b"/>
              <a:pathLst>
                <a:path w="2332" h="885">
                  <a:moveTo>
                    <a:pt x="0" y="539"/>
                  </a:moveTo>
                  <a:cubicBezTo>
                    <a:pt x="701" y="712"/>
                    <a:pt x="1403" y="885"/>
                    <a:pt x="1792" y="795"/>
                  </a:cubicBezTo>
                  <a:cubicBezTo>
                    <a:pt x="2181" y="705"/>
                    <a:pt x="2256" y="352"/>
                    <a:pt x="233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63" name="Freeform 47"/>
            <p:cNvSpPr>
              <a:spLocks/>
            </p:cNvSpPr>
            <p:nvPr/>
          </p:nvSpPr>
          <p:spPr bwMode="auto">
            <a:xfrm>
              <a:off x="2878138" y="5467350"/>
              <a:ext cx="3976687" cy="1404938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1792" y="795"/>
                </a:cxn>
                <a:cxn ang="0">
                  <a:pos x="2332" y="0"/>
                </a:cxn>
              </a:cxnLst>
              <a:rect l="0" t="0" r="r" b="b"/>
              <a:pathLst>
                <a:path w="2332" h="885">
                  <a:moveTo>
                    <a:pt x="0" y="539"/>
                  </a:moveTo>
                  <a:cubicBezTo>
                    <a:pt x="701" y="712"/>
                    <a:pt x="1403" y="885"/>
                    <a:pt x="1792" y="795"/>
                  </a:cubicBezTo>
                  <a:cubicBezTo>
                    <a:pt x="2181" y="705"/>
                    <a:pt x="2256" y="352"/>
                    <a:pt x="233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64" name="Freeform 48"/>
            <p:cNvSpPr>
              <a:spLocks/>
            </p:cNvSpPr>
            <p:nvPr/>
          </p:nvSpPr>
          <p:spPr bwMode="auto">
            <a:xfrm>
              <a:off x="3173413" y="5462588"/>
              <a:ext cx="4064000" cy="1404937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1792" y="795"/>
                </a:cxn>
                <a:cxn ang="0">
                  <a:pos x="2332" y="0"/>
                </a:cxn>
              </a:cxnLst>
              <a:rect l="0" t="0" r="r" b="b"/>
              <a:pathLst>
                <a:path w="2332" h="885">
                  <a:moveTo>
                    <a:pt x="0" y="539"/>
                  </a:moveTo>
                  <a:cubicBezTo>
                    <a:pt x="701" y="712"/>
                    <a:pt x="1403" y="885"/>
                    <a:pt x="1792" y="795"/>
                  </a:cubicBezTo>
                  <a:cubicBezTo>
                    <a:pt x="2181" y="705"/>
                    <a:pt x="2256" y="352"/>
                    <a:pt x="233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65" name="Freeform 49"/>
            <p:cNvSpPr>
              <a:spLocks/>
            </p:cNvSpPr>
            <p:nvPr/>
          </p:nvSpPr>
          <p:spPr bwMode="auto">
            <a:xfrm>
              <a:off x="3397250" y="5443538"/>
              <a:ext cx="4208463" cy="1404937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1792" y="795"/>
                </a:cxn>
                <a:cxn ang="0">
                  <a:pos x="2332" y="0"/>
                </a:cxn>
              </a:cxnLst>
              <a:rect l="0" t="0" r="r" b="b"/>
              <a:pathLst>
                <a:path w="2332" h="885">
                  <a:moveTo>
                    <a:pt x="0" y="539"/>
                  </a:moveTo>
                  <a:cubicBezTo>
                    <a:pt x="701" y="712"/>
                    <a:pt x="1403" y="885"/>
                    <a:pt x="1792" y="795"/>
                  </a:cubicBezTo>
                  <a:cubicBezTo>
                    <a:pt x="2181" y="705"/>
                    <a:pt x="2256" y="352"/>
                    <a:pt x="233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7266" name="Freeform 50"/>
            <p:cNvSpPr>
              <a:spLocks/>
            </p:cNvSpPr>
            <p:nvPr/>
          </p:nvSpPr>
          <p:spPr bwMode="auto">
            <a:xfrm>
              <a:off x="3773488" y="5462588"/>
              <a:ext cx="4224337" cy="1404937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1792" y="795"/>
                </a:cxn>
                <a:cxn ang="0">
                  <a:pos x="2332" y="0"/>
                </a:cxn>
              </a:cxnLst>
              <a:rect l="0" t="0" r="r" b="b"/>
              <a:pathLst>
                <a:path w="2332" h="885">
                  <a:moveTo>
                    <a:pt x="0" y="539"/>
                  </a:moveTo>
                  <a:cubicBezTo>
                    <a:pt x="701" y="712"/>
                    <a:pt x="1403" y="885"/>
                    <a:pt x="1792" y="795"/>
                  </a:cubicBezTo>
                  <a:cubicBezTo>
                    <a:pt x="2181" y="705"/>
                    <a:pt x="2256" y="352"/>
                    <a:pt x="233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239" grpId="0" animBg="1"/>
      <p:bldP spid="77725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Streaming the octree</a:t>
            </a:r>
            <a:endParaRPr lang="en-US" dirty="0"/>
          </a:p>
        </p:txBody>
      </p:sp>
      <p:pic>
        <p:nvPicPr>
          <p:cNvPr id="770052" name="Picture 4" descr="plaz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7175" y="3556000"/>
            <a:ext cx="2405063" cy="2405062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1531938" y="3546475"/>
            <a:ext cx="2387600" cy="2414587"/>
            <a:chOff x="695" y="2658"/>
            <a:chExt cx="1408" cy="1423"/>
          </a:xfrm>
        </p:grpSpPr>
        <p:sp>
          <p:nvSpPr>
            <p:cNvPr id="770054" name="Rectangle 6"/>
            <p:cNvSpPr>
              <a:spLocks noChangeAspect="1" noChangeArrowheads="1"/>
            </p:cNvSpPr>
            <p:nvPr/>
          </p:nvSpPr>
          <p:spPr bwMode="auto">
            <a:xfrm>
              <a:off x="695" y="2667"/>
              <a:ext cx="1408" cy="1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0055" name="AutoShape 7"/>
            <p:cNvCxnSpPr>
              <a:cxnSpLocks noChangeAspect="1" noChangeShapeType="1"/>
              <a:stCxn id="770054" idx="0"/>
              <a:endCxn id="770054" idx="2"/>
            </p:cNvCxnSpPr>
            <p:nvPr/>
          </p:nvCxnSpPr>
          <p:spPr bwMode="auto">
            <a:xfrm>
              <a:off x="1399" y="2667"/>
              <a:ext cx="0" cy="1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770056" name="Line 8"/>
            <p:cNvSpPr>
              <a:spLocks noChangeAspect="1" noChangeShapeType="1"/>
            </p:cNvSpPr>
            <p:nvPr/>
          </p:nvSpPr>
          <p:spPr bwMode="auto">
            <a:xfrm>
              <a:off x="1051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0057" name="Line 9"/>
            <p:cNvSpPr>
              <a:spLocks noChangeAspect="1" noChangeShapeType="1"/>
            </p:cNvSpPr>
            <p:nvPr/>
          </p:nvSpPr>
          <p:spPr bwMode="auto">
            <a:xfrm>
              <a:off x="1741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0058" name="Line 10"/>
            <p:cNvSpPr>
              <a:spLocks noChangeAspect="1" noChangeShapeType="1"/>
            </p:cNvSpPr>
            <p:nvPr/>
          </p:nvSpPr>
          <p:spPr bwMode="auto">
            <a:xfrm>
              <a:off x="1927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0059" name="Line 11"/>
            <p:cNvSpPr>
              <a:spLocks noChangeAspect="1" noChangeShapeType="1"/>
            </p:cNvSpPr>
            <p:nvPr/>
          </p:nvSpPr>
          <p:spPr bwMode="auto">
            <a:xfrm>
              <a:off x="1573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0060" name="Line 12"/>
            <p:cNvSpPr>
              <a:spLocks noChangeAspect="1" noChangeShapeType="1"/>
            </p:cNvSpPr>
            <p:nvPr/>
          </p:nvSpPr>
          <p:spPr bwMode="auto">
            <a:xfrm>
              <a:off x="1228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0061" name="Line 13"/>
            <p:cNvSpPr>
              <a:spLocks noChangeAspect="1" noChangeShapeType="1"/>
            </p:cNvSpPr>
            <p:nvPr/>
          </p:nvSpPr>
          <p:spPr bwMode="auto">
            <a:xfrm>
              <a:off x="874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 noChangeAspect="1"/>
          </p:cNvGrpSpPr>
          <p:nvPr/>
        </p:nvGrpSpPr>
        <p:grpSpPr bwMode="auto">
          <a:xfrm rot="-5400000">
            <a:off x="1524794" y="3540918"/>
            <a:ext cx="2389188" cy="2416175"/>
            <a:chOff x="695" y="2658"/>
            <a:chExt cx="1408" cy="1423"/>
          </a:xfrm>
        </p:grpSpPr>
        <p:sp>
          <p:nvSpPr>
            <p:cNvPr id="770063" name="Rectangle 15"/>
            <p:cNvSpPr>
              <a:spLocks noChangeAspect="1" noChangeArrowheads="1"/>
            </p:cNvSpPr>
            <p:nvPr/>
          </p:nvSpPr>
          <p:spPr bwMode="auto">
            <a:xfrm>
              <a:off x="695" y="2667"/>
              <a:ext cx="1408" cy="1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0064" name="AutoShape 16"/>
            <p:cNvCxnSpPr>
              <a:cxnSpLocks noChangeAspect="1" noChangeShapeType="1"/>
              <a:stCxn id="770063" idx="0"/>
              <a:endCxn id="770063" idx="2"/>
            </p:cNvCxnSpPr>
            <p:nvPr/>
          </p:nvCxnSpPr>
          <p:spPr bwMode="auto">
            <a:xfrm>
              <a:off x="1399" y="2667"/>
              <a:ext cx="0" cy="1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770065" name="Line 17"/>
            <p:cNvSpPr>
              <a:spLocks noChangeAspect="1" noChangeShapeType="1"/>
            </p:cNvSpPr>
            <p:nvPr/>
          </p:nvSpPr>
          <p:spPr bwMode="auto">
            <a:xfrm>
              <a:off x="1051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0066" name="Line 18"/>
            <p:cNvSpPr>
              <a:spLocks noChangeAspect="1" noChangeShapeType="1"/>
            </p:cNvSpPr>
            <p:nvPr/>
          </p:nvSpPr>
          <p:spPr bwMode="auto">
            <a:xfrm>
              <a:off x="1741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0067" name="Line 19"/>
            <p:cNvSpPr>
              <a:spLocks noChangeAspect="1" noChangeShapeType="1"/>
            </p:cNvSpPr>
            <p:nvPr/>
          </p:nvSpPr>
          <p:spPr bwMode="auto">
            <a:xfrm>
              <a:off x="1927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0068" name="Line 20"/>
            <p:cNvSpPr>
              <a:spLocks noChangeAspect="1" noChangeShapeType="1"/>
            </p:cNvSpPr>
            <p:nvPr/>
          </p:nvSpPr>
          <p:spPr bwMode="auto">
            <a:xfrm>
              <a:off x="1573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0069" name="Line 21"/>
            <p:cNvSpPr>
              <a:spLocks noChangeAspect="1" noChangeShapeType="1"/>
            </p:cNvSpPr>
            <p:nvPr/>
          </p:nvSpPr>
          <p:spPr bwMode="auto">
            <a:xfrm>
              <a:off x="1228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0070" name="Line 22"/>
            <p:cNvSpPr>
              <a:spLocks noChangeAspect="1" noChangeShapeType="1"/>
            </p:cNvSpPr>
            <p:nvPr/>
          </p:nvSpPr>
          <p:spPr bwMode="auto">
            <a:xfrm>
              <a:off x="874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0071" name="Rectangle 23"/>
          <p:cNvSpPr>
            <a:spLocks noChangeAspect="1" noChangeArrowheads="1"/>
          </p:cNvSpPr>
          <p:nvPr/>
        </p:nvSpPr>
        <p:spPr bwMode="auto">
          <a:xfrm>
            <a:off x="1509713" y="3505200"/>
            <a:ext cx="339725" cy="248126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0113" name="Text Box 65"/>
          <p:cNvSpPr txBox="1">
            <a:spLocks noChangeAspect="1" noChangeArrowheads="1"/>
          </p:cNvSpPr>
          <p:nvPr/>
        </p:nvSpPr>
        <p:spPr bwMode="auto">
          <a:xfrm>
            <a:off x="1393825" y="5943600"/>
            <a:ext cx="557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/>
              <a:t>x</a:t>
            </a:r>
            <a:r>
              <a:rPr lang="en-US" dirty="0"/>
              <a:t>=0</a:t>
            </a:r>
          </a:p>
        </p:txBody>
      </p:sp>
      <p:sp>
        <p:nvSpPr>
          <p:cNvPr id="770117" name="AutoShape 69"/>
          <p:cNvSpPr>
            <a:spLocks noChangeArrowheads="1"/>
          </p:cNvSpPr>
          <p:nvPr/>
        </p:nvSpPr>
        <p:spPr bwMode="auto">
          <a:xfrm>
            <a:off x="5832475" y="3924300"/>
            <a:ext cx="1639888" cy="1727200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0123" name="Rectangle 75"/>
          <p:cNvSpPr>
            <a:spLocks noChangeAspect="1" noChangeArrowheads="1"/>
          </p:cNvSpPr>
          <p:nvPr/>
        </p:nvSpPr>
        <p:spPr bwMode="auto">
          <a:xfrm>
            <a:off x="5184775" y="4754562"/>
            <a:ext cx="3003550" cy="3968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0130" name="Rectangle 82"/>
          <p:cNvSpPr>
            <a:spLocks noChangeAspect="1" noChangeArrowheads="1"/>
          </p:cNvSpPr>
          <p:nvPr/>
        </p:nvSpPr>
        <p:spPr bwMode="auto">
          <a:xfrm>
            <a:off x="5184775" y="4754562"/>
            <a:ext cx="374650" cy="40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0131" name="Rectangle 83"/>
          <p:cNvSpPr>
            <a:spLocks noChangeAspect="1" noChangeArrowheads="1"/>
          </p:cNvSpPr>
          <p:nvPr/>
        </p:nvSpPr>
        <p:spPr bwMode="auto">
          <a:xfrm>
            <a:off x="5561013" y="4749800"/>
            <a:ext cx="373062" cy="407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0132" name="Rectangle 84"/>
          <p:cNvSpPr>
            <a:spLocks noChangeAspect="1" noChangeArrowheads="1"/>
          </p:cNvSpPr>
          <p:nvPr/>
        </p:nvSpPr>
        <p:spPr bwMode="auto">
          <a:xfrm>
            <a:off x="5935663" y="4746625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0133" name="Rectangle 85"/>
          <p:cNvSpPr>
            <a:spLocks noChangeAspect="1" noChangeArrowheads="1"/>
          </p:cNvSpPr>
          <p:nvPr/>
        </p:nvSpPr>
        <p:spPr bwMode="auto">
          <a:xfrm>
            <a:off x="6315075" y="4746625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0134" name="Rectangle 86"/>
          <p:cNvSpPr>
            <a:spLocks noChangeAspect="1" noChangeArrowheads="1"/>
          </p:cNvSpPr>
          <p:nvPr/>
        </p:nvSpPr>
        <p:spPr bwMode="auto">
          <a:xfrm>
            <a:off x="6683375" y="4746625"/>
            <a:ext cx="373063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0135" name="Rectangle 87"/>
          <p:cNvSpPr>
            <a:spLocks noChangeAspect="1" noChangeArrowheads="1"/>
          </p:cNvSpPr>
          <p:nvPr/>
        </p:nvSpPr>
        <p:spPr bwMode="auto">
          <a:xfrm>
            <a:off x="7056438" y="4746625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0136" name="Rectangle 88"/>
          <p:cNvSpPr>
            <a:spLocks noChangeAspect="1" noChangeArrowheads="1"/>
          </p:cNvSpPr>
          <p:nvPr/>
        </p:nvSpPr>
        <p:spPr bwMode="auto">
          <a:xfrm>
            <a:off x="7429500" y="4746625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0137" name="Rectangle 89"/>
          <p:cNvSpPr>
            <a:spLocks noChangeAspect="1" noChangeArrowheads="1"/>
          </p:cNvSpPr>
          <p:nvPr/>
        </p:nvSpPr>
        <p:spPr bwMode="auto">
          <a:xfrm>
            <a:off x="7812088" y="4754562"/>
            <a:ext cx="373062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0140" name="Rectangle 92"/>
          <p:cNvSpPr>
            <a:spLocks noChangeAspect="1" noChangeArrowheads="1"/>
          </p:cNvSpPr>
          <p:nvPr/>
        </p:nvSpPr>
        <p:spPr bwMode="auto">
          <a:xfrm>
            <a:off x="5175250" y="4759325"/>
            <a:ext cx="3003550" cy="396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Content Placeholder 4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Regular grid</a:t>
            </a:r>
          </a:p>
          <a:p>
            <a:pPr lvl="1"/>
            <a:r>
              <a:rPr lang="en-US" dirty="0" smtClean="0"/>
              <a:t>Store as a set of successive pixel columns.</a:t>
            </a:r>
          </a:p>
          <a:p>
            <a:pPr lvl="1"/>
            <a:r>
              <a:rPr lang="en-US" dirty="0" smtClean="0"/>
              <a:t>Stream across x-axis, reading/writing blocks.</a:t>
            </a:r>
          </a:p>
        </p:txBody>
      </p:sp>
      <p:sp>
        <p:nvSpPr>
          <p:cNvPr id="43" name="Rectangle 23"/>
          <p:cNvSpPr>
            <a:spLocks noChangeAspect="1" noChangeArrowheads="1"/>
          </p:cNvSpPr>
          <p:nvPr/>
        </p:nvSpPr>
        <p:spPr bwMode="auto">
          <a:xfrm>
            <a:off x="1811337" y="3505200"/>
            <a:ext cx="339725" cy="248126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 Box 24"/>
          <p:cNvSpPr txBox="1">
            <a:spLocks noChangeAspect="1" noChangeArrowheads="1"/>
          </p:cNvSpPr>
          <p:nvPr/>
        </p:nvSpPr>
        <p:spPr bwMode="auto">
          <a:xfrm>
            <a:off x="1695450" y="5943600"/>
            <a:ext cx="557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=1</a:t>
            </a:r>
          </a:p>
        </p:txBody>
      </p:sp>
      <p:sp>
        <p:nvSpPr>
          <p:cNvPr id="45" name="Rectangle 28"/>
          <p:cNvSpPr>
            <a:spLocks noChangeAspect="1" noChangeArrowheads="1"/>
          </p:cNvSpPr>
          <p:nvPr/>
        </p:nvSpPr>
        <p:spPr bwMode="auto">
          <a:xfrm>
            <a:off x="5562600" y="4749800"/>
            <a:ext cx="373062" cy="4079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23"/>
          <p:cNvSpPr>
            <a:spLocks noChangeAspect="1" noChangeArrowheads="1"/>
          </p:cNvSpPr>
          <p:nvPr/>
        </p:nvSpPr>
        <p:spPr bwMode="auto">
          <a:xfrm>
            <a:off x="2111375" y="3505200"/>
            <a:ext cx="339725" cy="248126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ext Box 24"/>
          <p:cNvSpPr txBox="1">
            <a:spLocks noChangeAspect="1" noChangeArrowheads="1"/>
          </p:cNvSpPr>
          <p:nvPr/>
        </p:nvSpPr>
        <p:spPr bwMode="auto">
          <a:xfrm>
            <a:off x="2028825" y="5943600"/>
            <a:ext cx="557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=2</a:t>
            </a:r>
          </a:p>
        </p:txBody>
      </p:sp>
      <p:sp>
        <p:nvSpPr>
          <p:cNvPr id="48" name="Rectangle 29"/>
          <p:cNvSpPr>
            <a:spLocks noChangeAspect="1" noChangeArrowheads="1"/>
          </p:cNvSpPr>
          <p:nvPr/>
        </p:nvSpPr>
        <p:spPr bwMode="auto">
          <a:xfrm>
            <a:off x="5937250" y="4746625"/>
            <a:ext cx="374650" cy="40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0071" grpId="0" animBg="1"/>
      <p:bldP spid="770113" grpId="0"/>
      <p:bldP spid="770130" grpId="0" animBg="1"/>
      <p:bldP spid="43" grpId="0" animBg="1"/>
      <p:bldP spid="44" grpId="0"/>
      <p:bldP spid="45" grpId="0" animBg="1"/>
      <p:bldP spid="46" grpId="0" animBg="1"/>
      <p:bldP spid="47" grpId="0"/>
      <p:bldP spid="4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89" name="Picture 77" descr="tree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172846" y="2896553"/>
            <a:ext cx="2781299" cy="2781300"/>
          </a:xfrm>
          <a:prstGeom prst="rect">
            <a:avLst/>
          </a:prstGeom>
          <a:noFill/>
        </p:spPr>
      </p:pic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Streaming the octree</a:t>
            </a:r>
            <a:endParaRPr lang="en-US" dirty="0"/>
          </a:p>
        </p:txBody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Adaptive octree</a:t>
            </a:r>
          </a:p>
          <a:p>
            <a:pPr lvl="1"/>
            <a:r>
              <a:rPr lang="en-US" dirty="0" smtClean="0"/>
              <a:t>Nodes at different depths persist for</a:t>
            </a:r>
            <a:br>
              <a:rPr lang="en-US" dirty="0" smtClean="0"/>
            </a:br>
            <a:r>
              <a:rPr lang="en-US" dirty="0" smtClean="0"/>
              <a:t>  different time-spans.</a:t>
            </a:r>
          </a:p>
        </p:txBody>
      </p:sp>
      <p:pic>
        <p:nvPicPr>
          <p:cNvPr id="704590" name="Picture 78" descr="tree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4800600" y="2895600"/>
            <a:ext cx="2779777" cy="2779776"/>
          </a:xfrm>
          <a:prstGeom prst="rect">
            <a:avLst/>
          </a:prstGeom>
          <a:noFill/>
        </p:spPr>
      </p:pic>
      <p:sp>
        <p:nvSpPr>
          <p:cNvPr id="704591" name="Line 79"/>
          <p:cNvSpPr>
            <a:spLocks noChangeShapeType="1"/>
          </p:cNvSpPr>
          <p:nvPr/>
        </p:nvSpPr>
        <p:spPr bwMode="auto">
          <a:xfrm flipV="1">
            <a:off x="2602865" y="5659119"/>
            <a:ext cx="0" cy="3270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4592" name="Line 80"/>
          <p:cNvSpPr>
            <a:spLocks noChangeShapeType="1"/>
          </p:cNvSpPr>
          <p:nvPr/>
        </p:nvSpPr>
        <p:spPr bwMode="auto">
          <a:xfrm flipV="1">
            <a:off x="6335713" y="5659120"/>
            <a:ext cx="0" cy="3270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4593" name="Text Box 81"/>
          <p:cNvSpPr txBox="1">
            <a:spLocks noChangeArrowheads="1"/>
          </p:cNvSpPr>
          <p:nvPr/>
        </p:nvSpPr>
        <p:spPr bwMode="auto">
          <a:xfrm>
            <a:off x="2437765" y="5875019"/>
            <a:ext cx="3513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 smtClean="0"/>
              <a:t>x</a:t>
            </a:r>
            <a:r>
              <a:rPr lang="en-US" baseline="-25000" dirty="0" smtClean="0"/>
              <a:t>i</a:t>
            </a:r>
            <a:endParaRPr lang="en-US" dirty="0"/>
          </a:p>
        </p:txBody>
      </p:sp>
      <p:sp>
        <p:nvSpPr>
          <p:cNvPr id="704594" name="Text Box 82"/>
          <p:cNvSpPr txBox="1">
            <a:spLocks noChangeArrowheads="1"/>
          </p:cNvSpPr>
          <p:nvPr/>
        </p:nvSpPr>
        <p:spPr bwMode="auto">
          <a:xfrm>
            <a:off x="6167878" y="5875020"/>
            <a:ext cx="5453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 smtClean="0"/>
              <a:t>x</a:t>
            </a:r>
            <a:r>
              <a:rPr lang="en-US" i="1" baseline="-25000" dirty="0" smtClean="0"/>
              <a:t>i</a:t>
            </a:r>
            <a:r>
              <a:rPr lang="en-US" baseline="-25000" dirty="0" smtClean="0"/>
              <a:t>+1</a:t>
            </a:r>
            <a:endParaRPr lang="en-US" baseline="-250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567940" y="290322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1" name="Rectangle 10"/>
          <p:cNvSpPr/>
          <p:nvPr/>
        </p:nvSpPr>
        <p:spPr bwMode="auto">
          <a:xfrm>
            <a:off x="6187440" y="290322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2" name="Rectangle 11"/>
          <p:cNvSpPr/>
          <p:nvPr/>
        </p:nvSpPr>
        <p:spPr bwMode="auto">
          <a:xfrm>
            <a:off x="2560320" y="3589020"/>
            <a:ext cx="342900" cy="342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3" name="Rectangle 12"/>
          <p:cNvSpPr/>
          <p:nvPr/>
        </p:nvSpPr>
        <p:spPr bwMode="auto">
          <a:xfrm>
            <a:off x="6179820" y="3589020"/>
            <a:ext cx="342900" cy="342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4" name="Rectangle 13"/>
          <p:cNvSpPr/>
          <p:nvPr/>
        </p:nvSpPr>
        <p:spPr bwMode="auto">
          <a:xfrm>
            <a:off x="2560320" y="4452933"/>
            <a:ext cx="91440" cy="9144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6271264" y="4452933"/>
            <a:ext cx="91440" cy="91440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6" name="Rectangle 15"/>
          <p:cNvSpPr/>
          <p:nvPr/>
        </p:nvSpPr>
        <p:spPr bwMode="auto">
          <a:xfrm>
            <a:off x="2560320" y="4548183"/>
            <a:ext cx="91440" cy="9144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7" name="Rectangle 16"/>
          <p:cNvSpPr/>
          <p:nvPr/>
        </p:nvSpPr>
        <p:spPr bwMode="auto">
          <a:xfrm>
            <a:off x="6271264" y="4548183"/>
            <a:ext cx="91440" cy="91440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8" name="Rectangle 17"/>
          <p:cNvSpPr/>
          <p:nvPr/>
        </p:nvSpPr>
        <p:spPr bwMode="auto">
          <a:xfrm>
            <a:off x="2560320" y="4633908"/>
            <a:ext cx="91440" cy="9144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9" name="Rectangle 18"/>
          <p:cNvSpPr/>
          <p:nvPr/>
        </p:nvSpPr>
        <p:spPr bwMode="auto">
          <a:xfrm>
            <a:off x="6271264" y="4633908"/>
            <a:ext cx="91440" cy="91440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20" name="Rectangle 19"/>
          <p:cNvSpPr/>
          <p:nvPr/>
        </p:nvSpPr>
        <p:spPr bwMode="auto">
          <a:xfrm>
            <a:off x="2560320" y="4729158"/>
            <a:ext cx="91440" cy="9144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21" name="Rectangle 20"/>
          <p:cNvSpPr/>
          <p:nvPr/>
        </p:nvSpPr>
        <p:spPr bwMode="auto">
          <a:xfrm>
            <a:off x="6271264" y="4729158"/>
            <a:ext cx="91440" cy="91440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57" name="AutoShape 21"/>
          <p:cNvSpPr>
            <a:spLocks noChangeArrowheads="1"/>
          </p:cNvSpPr>
          <p:nvPr/>
        </p:nvSpPr>
        <p:spPr bwMode="auto">
          <a:xfrm>
            <a:off x="5845175" y="3559175"/>
            <a:ext cx="1858963" cy="2105025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Streaming the octree</a:t>
            </a:r>
            <a:endParaRPr lang="en-US" dirty="0"/>
          </a:p>
        </p:txBody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Adaptive octree</a:t>
            </a:r>
          </a:p>
          <a:p>
            <a:pPr lvl="1"/>
            <a:r>
              <a:rPr lang="en-US" dirty="0" smtClean="0"/>
              <a:t>Nodes at different depths persist for</a:t>
            </a:r>
            <a:br>
              <a:rPr lang="en-US" dirty="0" smtClean="0"/>
            </a:br>
            <a:r>
              <a:rPr lang="en-US" dirty="0" smtClean="0"/>
              <a:t>  different time-spans.</a:t>
            </a:r>
          </a:p>
          <a:p>
            <a:pPr lvl="1"/>
            <a:r>
              <a:rPr lang="en-US" dirty="0" smtClean="0"/>
              <a:t>Define a separate stream for each depth.</a:t>
            </a:r>
          </a:p>
        </p:txBody>
      </p:sp>
      <p:pic>
        <p:nvPicPr>
          <p:cNvPr id="705546" name="Picture 10" descr="tr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213" y="3429000"/>
            <a:ext cx="2789237" cy="2789237"/>
          </a:xfrm>
          <a:prstGeom prst="rect">
            <a:avLst/>
          </a:prstGeom>
          <a:noFill/>
        </p:spPr>
      </p:pic>
      <p:pic>
        <p:nvPicPr>
          <p:cNvPr id="705547" name="Picture 11" descr="tre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988" y="4252912"/>
            <a:ext cx="3875087" cy="1030288"/>
          </a:xfrm>
          <a:prstGeom prst="rect">
            <a:avLst/>
          </a:prstGeom>
          <a:noFill/>
        </p:spPr>
      </p:pic>
      <p:sp>
        <p:nvSpPr>
          <p:cNvPr id="705548" name="Text Box 12"/>
          <p:cNvSpPr txBox="1">
            <a:spLocks noChangeArrowheads="1"/>
          </p:cNvSpPr>
          <p:nvPr/>
        </p:nvSpPr>
        <p:spPr bwMode="auto">
          <a:xfrm>
            <a:off x="1897063" y="6170612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Octree</a:t>
            </a:r>
          </a:p>
        </p:txBody>
      </p:sp>
      <p:sp>
        <p:nvSpPr>
          <p:cNvPr id="705549" name="Text Box 13"/>
          <p:cNvSpPr txBox="1">
            <a:spLocks noChangeArrowheads="1"/>
          </p:cNvSpPr>
          <p:nvPr/>
        </p:nvSpPr>
        <p:spPr bwMode="auto">
          <a:xfrm>
            <a:off x="5994400" y="5208587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Data Streams</a:t>
            </a:r>
          </a:p>
        </p:txBody>
      </p:sp>
      <p:sp>
        <p:nvSpPr>
          <p:cNvPr id="705556" name="Text Box 20"/>
          <p:cNvSpPr txBox="1">
            <a:spLocks noChangeArrowheads="1"/>
          </p:cNvSpPr>
          <p:nvPr/>
        </p:nvSpPr>
        <p:spPr bwMode="auto">
          <a:xfrm>
            <a:off x="4421188" y="4222750"/>
            <a:ext cx="48418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=0</a:t>
            </a:r>
            <a:br>
              <a:rPr lang="en-US" sz="1400"/>
            </a:br>
            <a:r>
              <a:rPr lang="en-US" sz="1400" i="1"/>
              <a:t>d</a:t>
            </a:r>
            <a:r>
              <a:rPr lang="en-US" sz="1400"/>
              <a:t>=1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=2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=3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=4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=5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848225" y="4257992"/>
            <a:ext cx="3875088" cy="160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957263" y="3430587"/>
            <a:ext cx="2757487" cy="27590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848225" y="4425950"/>
            <a:ext cx="1938338" cy="160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938213" y="3430587"/>
            <a:ext cx="1416050" cy="2759075"/>
            <a:chOff x="938213" y="3430587"/>
            <a:chExt cx="1416050" cy="2759075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957263" y="3430587"/>
              <a:ext cx="1377950" cy="275907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7" name="AutoShape 12"/>
            <p:cNvCxnSpPr>
              <a:cxnSpLocks noChangeShapeType="1"/>
              <a:stCxn id="16" idx="1"/>
              <a:endCxn id="16" idx="3"/>
            </p:cNvCxnSpPr>
            <p:nvPr/>
          </p:nvCxnSpPr>
          <p:spPr bwMode="auto">
            <a:xfrm>
              <a:off x="938213" y="4810125"/>
              <a:ext cx="1416050" cy="0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</p:cxnSp>
      </p:grp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5807075" y="4587240"/>
            <a:ext cx="971550" cy="17907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624013" y="3429000"/>
            <a:ext cx="711200" cy="2786062"/>
            <a:chOff x="1624013" y="3429000"/>
            <a:chExt cx="711200" cy="2786062"/>
          </a:xfrm>
        </p:grpSpPr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1624013" y="3429000"/>
              <a:ext cx="711200" cy="278606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V="1">
              <a:off x="1639888" y="5524500"/>
              <a:ext cx="682625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V="1">
              <a:off x="1635125" y="4833937"/>
              <a:ext cx="682625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 flipV="1">
              <a:off x="1644650" y="4129087"/>
              <a:ext cx="682625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5821363" y="4762500"/>
            <a:ext cx="484187" cy="180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619250" y="4100512"/>
            <a:ext cx="373063" cy="1408113"/>
            <a:chOff x="1619250" y="4100512"/>
            <a:chExt cx="373063" cy="1408113"/>
          </a:xfrm>
        </p:grpSpPr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1638300" y="4799012"/>
              <a:ext cx="334963" cy="709613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5"/>
            <p:cNvSpPr>
              <a:spLocks noChangeArrowheads="1"/>
            </p:cNvSpPr>
            <p:nvPr/>
          </p:nvSpPr>
          <p:spPr bwMode="auto">
            <a:xfrm>
              <a:off x="1647825" y="4100512"/>
              <a:ext cx="334963" cy="37465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8" name="AutoShape 16"/>
            <p:cNvCxnSpPr>
              <a:cxnSpLocks noChangeShapeType="1"/>
              <a:stCxn id="26" idx="1"/>
              <a:endCxn id="26" idx="3"/>
            </p:cNvCxnSpPr>
            <p:nvPr/>
          </p:nvCxnSpPr>
          <p:spPr bwMode="auto">
            <a:xfrm>
              <a:off x="1619250" y="5154612"/>
              <a:ext cx="373063" cy="0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the </a:t>
            </a:r>
            <a:r>
              <a:rPr lang="en-US" dirty="0" smtClean="0"/>
              <a:t>octree</a:t>
            </a:r>
            <a:endParaRPr lang="en-US" dirty="0"/>
          </a:p>
        </p:txBody>
      </p:sp>
      <p:pic>
        <p:nvPicPr>
          <p:cNvPr id="710684" name="Streaming.divx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143000"/>
            <a:ext cx="3933825" cy="4872037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1219200"/>
            <a:ext cx="510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Advance through the streams at different speeds.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None/>
              <a:tabLst/>
              <a:defRPr/>
            </a:pPr>
            <a:endParaRPr lang="en-US" sz="3000" kern="0" dirty="0" smtClean="0"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  <a:latin typeface="+mn-lt"/>
            </a:endParaRP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“Multi-level stream”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710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068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tr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143000"/>
            <a:ext cx="3933825" cy="48704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10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the </a:t>
            </a:r>
            <a:r>
              <a:rPr lang="en-US" dirty="0" smtClean="0"/>
              <a:t>octree</a:t>
            </a:r>
            <a:endParaRPr lang="en-US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6200" y="3657600"/>
            <a:ext cx="4724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20000"/>
              </a:spcBef>
              <a:buClr>
                <a:schemeClr val="accent2"/>
              </a:buClr>
              <a:buSzPct val="55000"/>
            </a:pPr>
            <a:r>
              <a:rPr lang="en-US" sz="3000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For an octree of height </a:t>
            </a:r>
            <a:r>
              <a:rPr lang="en-US" sz="3000" i="1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h</a:t>
            </a:r>
            <a:r>
              <a:rPr lang="en-US" sz="3000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:</a:t>
            </a:r>
          </a:p>
          <a:p>
            <a:pPr algn="l">
              <a:spcBef>
                <a:spcPct val="20000"/>
              </a:spcBef>
              <a:buClr>
                <a:schemeClr val="accent2"/>
              </a:buClr>
              <a:buSzPct val="55000"/>
            </a:pPr>
            <a:r>
              <a:rPr lang="en-US" sz="3000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 - Resolution: </a:t>
            </a:r>
            <a:r>
              <a:rPr lang="en-US" sz="3000" i="1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r=</a:t>
            </a:r>
            <a:r>
              <a:rPr lang="en-US" sz="3000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2</a:t>
            </a:r>
            <a:r>
              <a:rPr lang="en-US" sz="3000" i="1" kern="0" baseline="3000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h</a:t>
            </a:r>
          </a:p>
          <a:p>
            <a:pPr algn="l">
              <a:spcBef>
                <a:spcPct val="20000"/>
              </a:spcBef>
              <a:buClr>
                <a:schemeClr val="accent2"/>
              </a:buClr>
              <a:buSzPct val="55000"/>
            </a:pPr>
            <a:r>
              <a:rPr lang="en-US" sz="3000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 - Domain grid O(</a:t>
            </a:r>
            <a:r>
              <a:rPr lang="en-US" sz="3000" i="1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r</a:t>
            </a:r>
            <a:r>
              <a:rPr lang="en-US" sz="3000" kern="0" baseline="3000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3</a:t>
            </a:r>
            <a:r>
              <a:rPr lang="en-US" sz="3000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)</a:t>
            </a:r>
          </a:p>
          <a:p>
            <a:pPr algn="l">
              <a:spcBef>
                <a:spcPct val="20000"/>
              </a:spcBef>
              <a:buClr>
                <a:schemeClr val="accent2"/>
              </a:buClr>
              <a:buSzPct val="55000"/>
            </a:pPr>
            <a:r>
              <a:rPr lang="en-US" sz="3000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 - Octree size: O(</a:t>
            </a:r>
            <a:r>
              <a:rPr lang="en-US" sz="3000" i="1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r</a:t>
            </a:r>
            <a:r>
              <a:rPr lang="en-US" sz="3000" kern="0" baseline="3000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2</a:t>
            </a:r>
            <a:r>
              <a:rPr lang="en-US" sz="3000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) </a:t>
            </a:r>
          </a:p>
          <a:p>
            <a:pPr algn="l">
              <a:spcBef>
                <a:spcPct val="20000"/>
              </a:spcBef>
              <a:buClr>
                <a:schemeClr val="accent2"/>
              </a:buClr>
              <a:buSzPct val="55000"/>
            </a:pPr>
            <a:r>
              <a:rPr lang="en-US" sz="3000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 - Working memory: O(</a:t>
            </a:r>
            <a:r>
              <a:rPr lang="en-US" sz="3000" i="1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r</a:t>
            </a:r>
            <a:r>
              <a:rPr lang="en-US" sz="3000" kern="0" dirty="0" smtClean="0"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</a:rPr>
              <a:t>)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8225" y="5419725"/>
            <a:ext cx="208455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i="1" dirty="0" smtClean="0">
                <a:effectLst/>
              </a:rPr>
              <a:t>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5972175"/>
            <a:ext cx="139525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400" i="1" dirty="0" smtClean="0">
                <a:effectLst/>
              </a:rPr>
              <a:t>r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1219200"/>
            <a:ext cx="510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Advance through the streams at different speeds.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None/>
              <a:tabLst/>
              <a:defRPr/>
            </a:pPr>
            <a:endParaRPr lang="en-US" sz="3000" kern="0" dirty="0" smtClean="0"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  <a:latin typeface="+mn-lt"/>
            </a:endParaRP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254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“Multi-level stream”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</a:t>
            </a:r>
            <a:endParaRPr lang="en-US" dirty="0"/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3352800" cy="609600"/>
          </a:xfrm>
        </p:spPr>
        <p:txBody>
          <a:bodyPr/>
          <a:lstStyle/>
          <a:p>
            <a:r>
              <a:rPr lang="en-US" dirty="0" smtClean="0"/>
              <a:t>Data structure:</a:t>
            </a:r>
          </a:p>
          <a:p>
            <a:pPr lvl="1"/>
            <a:r>
              <a:rPr lang="en-US" dirty="0" smtClean="0"/>
              <a:t>Allow streaming over adaptive octree.</a:t>
            </a:r>
          </a:p>
          <a:p>
            <a:pPr>
              <a:spcBef>
                <a:spcPts val="5000"/>
              </a:spcBef>
            </a:pPr>
            <a:r>
              <a:rPr lang="en-US" dirty="0" smtClean="0"/>
              <a:t>Algorithm:</a:t>
            </a:r>
          </a:p>
          <a:p>
            <a:pPr lvl="1"/>
            <a:r>
              <a:rPr lang="en-US" dirty="0" smtClean="0"/>
              <a:t>Implement all steps as streaming processes.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81000" y="1371600"/>
            <a:ext cx="8153400" cy="1314451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0.23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0" name="Picture 10" descr="poin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800"/>
            <a:ext cx="1951038" cy="1951038"/>
          </a:xfrm>
          <a:prstGeom prst="rect">
            <a:avLst/>
          </a:prstGeom>
          <a:noFill/>
        </p:spPr>
      </p:pic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Streaming the reconstruction</a:t>
            </a:r>
            <a:endParaRPr lang="en-US" dirty="0"/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371600"/>
            <a:ext cx="3352800" cy="609600"/>
          </a:xfrm>
        </p:spPr>
        <p:txBody>
          <a:bodyPr/>
          <a:lstStyle/>
          <a:p>
            <a:pPr marL="971550" lvl="1" indent="-514350">
              <a:spcBef>
                <a:spcPts val="3000"/>
              </a:spcBef>
              <a:buSzPct val="100000"/>
              <a:buNone/>
            </a:pPr>
            <a:r>
              <a:rPr lang="en-US" dirty="0" smtClean="0"/>
              <a:t>(1) Splat samples to vector field</a:t>
            </a:r>
          </a:p>
          <a:p>
            <a:pPr marL="971550" lvl="1" indent="-514350">
              <a:buSzPct val="100000"/>
              <a:buNone/>
            </a:pPr>
            <a:r>
              <a:rPr lang="en-US" dirty="0" smtClean="0"/>
              <a:t>(2) Compute divergence</a:t>
            </a:r>
          </a:p>
          <a:p>
            <a:pPr marL="971550" lvl="1" indent="-514350">
              <a:buSzPct val="100000"/>
              <a:buNone/>
            </a:pPr>
            <a:r>
              <a:rPr lang="en-US" dirty="0" smtClean="0"/>
              <a:t>(3) Solve Poisson equation</a:t>
            </a:r>
          </a:p>
          <a:p>
            <a:pPr marL="971550" lvl="1" indent="-514350">
              <a:buSzPct val="100000"/>
              <a:buNone/>
            </a:pPr>
            <a:r>
              <a:rPr lang="en-US" dirty="0" smtClean="0"/>
              <a:t>(4) Extract isosurface</a:t>
            </a:r>
            <a:endParaRPr lang="en-US" dirty="0"/>
          </a:p>
        </p:txBody>
      </p:sp>
      <p:sp>
        <p:nvSpPr>
          <p:cNvPr id="696335" name="Text Box 15"/>
          <p:cNvSpPr txBox="1">
            <a:spLocks noChangeArrowheads="1"/>
          </p:cNvSpPr>
          <p:nvPr/>
        </p:nvSpPr>
        <p:spPr bwMode="auto">
          <a:xfrm>
            <a:off x="461963" y="39243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(1)</a:t>
            </a:r>
          </a:p>
        </p:txBody>
      </p:sp>
      <p:sp>
        <p:nvSpPr>
          <p:cNvPr id="696341" name="AutoShape 21"/>
          <p:cNvSpPr>
            <a:spLocks noChangeArrowheads="1"/>
          </p:cNvSpPr>
          <p:nvPr/>
        </p:nvSpPr>
        <p:spPr bwMode="auto">
          <a:xfrm rot="-16200000">
            <a:off x="758031" y="4045744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pic>
        <p:nvPicPr>
          <p:cNvPr id="696348" name="Picture 28" descr="v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4386263"/>
            <a:ext cx="1941512" cy="194151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96349" name="Picture 29" descr="divergen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9188" y="4386263"/>
            <a:ext cx="1941512" cy="1941512"/>
          </a:xfrm>
          <a:prstGeom prst="rect">
            <a:avLst/>
          </a:prstGeom>
          <a:noFill/>
        </p:spPr>
      </p:pic>
      <p:pic>
        <p:nvPicPr>
          <p:cNvPr id="696350" name="Picture 30" descr="indicat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2025" y="4386263"/>
            <a:ext cx="1941513" cy="1941512"/>
          </a:xfrm>
          <a:prstGeom prst="rect">
            <a:avLst/>
          </a:prstGeom>
          <a:noFill/>
        </p:spPr>
      </p:pic>
      <p:sp>
        <p:nvSpPr>
          <p:cNvPr id="696351" name="AutoShape 31"/>
          <p:cNvSpPr>
            <a:spLocks noChangeArrowheads="1"/>
          </p:cNvSpPr>
          <p:nvPr/>
        </p:nvSpPr>
        <p:spPr bwMode="auto">
          <a:xfrm>
            <a:off x="1952625" y="5299075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96352" name="Text Box 32"/>
          <p:cNvSpPr txBox="1">
            <a:spLocks noChangeArrowheads="1"/>
          </p:cNvSpPr>
          <p:nvPr/>
        </p:nvSpPr>
        <p:spPr bwMode="auto">
          <a:xfrm>
            <a:off x="1919288" y="495141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696353" name="AutoShape 33"/>
          <p:cNvSpPr>
            <a:spLocks noChangeArrowheads="1"/>
          </p:cNvSpPr>
          <p:nvPr/>
        </p:nvSpPr>
        <p:spPr bwMode="auto">
          <a:xfrm>
            <a:off x="4333875" y="5337175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96354" name="Text Box 34"/>
          <p:cNvSpPr txBox="1">
            <a:spLocks noChangeArrowheads="1"/>
          </p:cNvSpPr>
          <p:nvPr/>
        </p:nvSpPr>
        <p:spPr bwMode="auto">
          <a:xfrm>
            <a:off x="4300538" y="498951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(3)</a:t>
            </a:r>
          </a:p>
        </p:txBody>
      </p:sp>
      <p:sp>
        <p:nvSpPr>
          <p:cNvPr id="696355" name="Text Box 35"/>
          <p:cNvSpPr txBox="1">
            <a:spLocks noChangeArrowheads="1"/>
          </p:cNvSpPr>
          <p:nvPr/>
        </p:nvSpPr>
        <p:spPr bwMode="auto">
          <a:xfrm>
            <a:off x="6694488" y="4987925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(4)</a:t>
            </a:r>
          </a:p>
        </p:txBody>
      </p:sp>
      <p:sp>
        <p:nvSpPr>
          <p:cNvPr id="696356" name="AutoShape 36"/>
          <p:cNvSpPr>
            <a:spLocks noChangeArrowheads="1"/>
          </p:cNvSpPr>
          <p:nvPr/>
        </p:nvSpPr>
        <p:spPr bwMode="auto">
          <a:xfrm>
            <a:off x="6743700" y="5346700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96357" name="Picture 37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8713" y="4389438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96358" name="Picture 38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3" y="4389438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96359" name="Picture 3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88200" y="4371975"/>
            <a:ext cx="1955800" cy="1955800"/>
          </a:xfrm>
          <a:prstGeom prst="rect">
            <a:avLst/>
          </a:prstGeom>
          <a:noFill/>
        </p:spPr>
      </p:pic>
      <p:pic>
        <p:nvPicPr>
          <p:cNvPr id="696360" name="Picture 40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05663" y="4389438"/>
            <a:ext cx="1938337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943100" y="1455420"/>
            <a:ext cx="344710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43100" y="2971800"/>
            <a:ext cx="344710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✓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43100" y="1965960"/>
            <a:ext cx="344710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✓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96440" y="2409825"/>
            <a:ext cx="287003" cy="529376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15150" y="2352675"/>
            <a:ext cx="1556580" cy="652486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not a local</a:t>
            </a:r>
            <a:b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process!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difficulties</a:t>
            </a:r>
            <a:endParaRPr lang="en-US" dirty="0"/>
          </a:p>
        </p:txBody>
      </p:sp>
      <p:sp>
        <p:nvSpPr>
          <p:cNvPr id="42291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3352800" cy="609600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 smtClean="0"/>
              <a:t>Only local connectivity</a:t>
            </a:r>
          </a:p>
          <a:p>
            <a:pPr>
              <a:spcBef>
                <a:spcPts val="1500"/>
              </a:spcBef>
            </a:pPr>
            <a:r>
              <a:rPr lang="en-US" dirty="0" smtClean="0"/>
              <a:t>Misregistration</a:t>
            </a:r>
          </a:p>
          <a:p>
            <a:pPr>
              <a:spcBef>
                <a:spcPts val="1500"/>
              </a:spcBef>
            </a:pPr>
            <a:r>
              <a:rPr lang="en-US" dirty="0" smtClean="0"/>
              <a:t>Noisy data</a:t>
            </a:r>
          </a:p>
          <a:p>
            <a:pPr>
              <a:spcBef>
                <a:spcPts val="1500"/>
              </a:spcBef>
            </a:pPr>
            <a:r>
              <a:rPr lang="en-US" dirty="0" smtClean="0"/>
              <a:t>Non-uniform sampling</a:t>
            </a:r>
          </a:p>
          <a:p>
            <a:pPr>
              <a:spcBef>
                <a:spcPts val="1500"/>
              </a:spcBef>
            </a:pPr>
            <a:r>
              <a:rPr lang="en-US" dirty="0" smtClean="0"/>
              <a:t>Unsampled regions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967294" y="1981200"/>
            <a:ext cx="3964657" cy="2819400"/>
            <a:chOff x="1676400" y="1828800"/>
            <a:chExt cx="6330950" cy="4502150"/>
          </a:xfrm>
        </p:grpSpPr>
        <p:pic>
          <p:nvPicPr>
            <p:cNvPr id="422916" name="Picture 4"/>
            <p:cNvPicPr>
              <a:picLocks noChangeAspect="1" noChangeArrowheads="1"/>
            </p:cNvPicPr>
            <p:nvPr/>
          </p:nvPicPr>
          <p:blipFill>
            <a:blip r:embed="rId3"/>
            <a:srcRect l="33684" t="12910" r="31580" b="19957"/>
            <a:stretch>
              <a:fillRect/>
            </a:stretch>
          </p:blipFill>
          <p:spPr bwMode="auto">
            <a:xfrm>
              <a:off x="5105400" y="2133600"/>
              <a:ext cx="290195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2917" name="Picture 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78" t="21735" r="28656" b="27394"/>
            <a:stretch>
              <a:fillRect/>
            </a:stretch>
          </p:blipFill>
          <p:spPr bwMode="auto">
            <a:xfrm>
              <a:off x="1981200" y="4267200"/>
              <a:ext cx="1727200" cy="2063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2918" name="Picture 6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537" t="21735" r="28656" b="26675"/>
            <a:stretch>
              <a:fillRect/>
            </a:stretch>
          </p:blipFill>
          <p:spPr bwMode="auto">
            <a:xfrm>
              <a:off x="1676400" y="1828800"/>
              <a:ext cx="1773237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22919" name="Line 7"/>
            <p:cNvSpPr>
              <a:spLocks noChangeShapeType="1"/>
            </p:cNvSpPr>
            <p:nvPr/>
          </p:nvSpPr>
          <p:spPr bwMode="auto">
            <a:xfrm>
              <a:off x="3505200" y="3124200"/>
              <a:ext cx="1524000" cy="3505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2920" name="Line 8"/>
            <p:cNvSpPr>
              <a:spLocks noChangeShapeType="1"/>
            </p:cNvSpPr>
            <p:nvPr/>
          </p:nvSpPr>
          <p:spPr bwMode="auto">
            <a:xfrm flipV="1">
              <a:off x="3505200" y="4572000"/>
              <a:ext cx="152400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2921" name="Rectangle 9"/>
            <p:cNvSpPr>
              <a:spLocks noChangeArrowheads="1"/>
            </p:cNvSpPr>
            <p:nvPr/>
          </p:nvSpPr>
          <p:spPr bwMode="auto">
            <a:xfrm>
              <a:off x="5162550" y="4306888"/>
              <a:ext cx="271463" cy="3683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Streaming the solver</a:t>
            </a:r>
            <a:endParaRPr lang="en-US" dirty="0"/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81600"/>
            <a:ext cx="3352800" cy="609600"/>
          </a:xfrm>
        </p:spPr>
        <p:txBody>
          <a:bodyPr/>
          <a:lstStyle/>
          <a:p>
            <a:r>
              <a:rPr lang="en-US" dirty="0" smtClean="0"/>
              <a:t>Iterative solvers can be implemented out-of-core</a:t>
            </a:r>
          </a:p>
          <a:p>
            <a:r>
              <a:rPr lang="en-US" dirty="0" smtClean="0"/>
              <a:t>But, very slow convergence</a:t>
            </a:r>
            <a:endParaRPr lang="en-US" dirty="0"/>
          </a:p>
        </p:txBody>
      </p:sp>
      <p:pic>
        <p:nvPicPr>
          <p:cNvPr id="717842" name="Picture 18" descr="te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9775" y="1520825"/>
            <a:ext cx="1912937" cy="1912937"/>
          </a:xfrm>
          <a:prstGeom prst="rect">
            <a:avLst/>
          </a:prstGeom>
          <a:noFill/>
        </p:spPr>
      </p:pic>
      <p:pic>
        <p:nvPicPr>
          <p:cNvPr id="717843" name="Picture 19" descr="te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5400" y="1524000"/>
            <a:ext cx="1912937" cy="1912937"/>
          </a:xfrm>
          <a:prstGeom prst="rect">
            <a:avLst/>
          </a:prstGeom>
          <a:noFill/>
        </p:spPr>
      </p:pic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4027487" y="2490787"/>
            <a:ext cx="985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717845" name="Object 21"/>
          <p:cNvGraphicFramePr>
            <a:graphicFrameLocks noChangeAspect="1"/>
          </p:cNvGraphicFramePr>
          <p:nvPr/>
        </p:nvGraphicFramePr>
        <p:xfrm>
          <a:off x="4279900" y="2049462"/>
          <a:ext cx="477837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7" imgW="215640" imgH="190440" progId="Equation.3">
                  <p:embed/>
                </p:oleObj>
              </mc:Choice>
              <mc:Fallback>
                <p:oleObj name="Equation" r:id="rId7" imgW="215640" imgH="1904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0" y="2049462"/>
                        <a:ext cx="477837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172200" y="4114800"/>
            <a:ext cx="29851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&gt;2500 </a:t>
            </a:r>
            <a:r>
              <a:rPr lang="en-US" sz="2400" dirty="0" smtClean="0"/>
              <a:t>Gauss-Seidel</a:t>
            </a:r>
            <a:br>
              <a:rPr lang="en-US" sz="2400" dirty="0" smtClean="0"/>
            </a:br>
            <a:r>
              <a:rPr lang="en-US" sz="2400" dirty="0" smtClean="0"/>
              <a:t> iterations</a:t>
            </a:r>
            <a:endParaRPr lang="en-US" sz="2400" dirty="0"/>
          </a:p>
        </p:txBody>
      </p:sp>
      <p:pic>
        <p:nvPicPr>
          <p:cNvPr id="13" name="Jacobi.divx.mpe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311400" y="1066800"/>
            <a:ext cx="3860800" cy="3860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717827" grpId="0" build="allAtOnce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Cascadic multigrid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200400"/>
            <a:ext cx="3352800" cy="609600"/>
          </a:xfrm>
        </p:spPr>
        <p:txBody>
          <a:bodyPr/>
          <a:lstStyle/>
          <a:p>
            <a:r>
              <a:rPr lang="en-US" dirty="0" smtClean="0"/>
              <a:t>Use streaming Gauss-Seidel solver.</a:t>
            </a:r>
          </a:p>
          <a:p>
            <a:pPr>
              <a:spcBef>
                <a:spcPts val="2500"/>
              </a:spcBef>
            </a:pPr>
            <a:r>
              <a:rPr lang="en-US" dirty="0" smtClean="0"/>
              <a:t>Transfer coarser solution to </a:t>
            </a:r>
            <a:r>
              <a:rPr lang="en-US" b="1" dirty="0" smtClean="0"/>
              <a:t>trailing</a:t>
            </a:r>
            <a:r>
              <a:rPr lang="en-US" dirty="0" smtClean="0"/>
              <a:t> finer solver.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     </a:t>
            </a:r>
            <a:r>
              <a:rPr lang="en-US" dirty="0" smtClean="0"/>
              <a:t> single “multi-level” streaming pass.</a:t>
            </a:r>
          </a:p>
          <a:p>
            <a:pPr>
              <a:spcBef>
                <a:spcPts val="2500"/>
              </a:spcBef>
            </a:pPr>
            <a:r>
              <a:rPr lang="en-US" dirty="0" smtClean="0"/>
              <a:t>Sufficient accuracy in one pass!</a:t>
            </a:r>
          </a:p>
          <a:p>
            <a:pPr lvl="1"/>
            <a:r>
              <a:rPr lang="en-US" dirty="0" smtClean="0"/>
              <a:t>Only need precision near </a:t>
            </a:r>
            <a:r>
              <a:rPr lang="en-US" dirty="0" smtClean="0">
                <a:sym typeface="Symbol"/>
              </a:rPr>
              <a:t>=0.5, where large .</a:t>
            </a:r>
            <a:endParaRPr lang="en-US" dirty="0"/>
          </a:p>
        </p:txBody>
      </p:sp>
      <p:pic>
        <p:nvPicPr>
          <p:cNvPr id="5" name="Picture 5" descr="ind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4088" y="1143000"/>
            <a:ext cx="1577975" cy="1577975"/>
          </a:xfrm>
          <a:prstGeom prst="rect">
            <a:avLst/>
          </a:prstGeom>
          <a:noFill/>
        </p:spPr>
      </p:pic>
      <p:pic>
        <p:nvPicPr>
          <p:cNvPr id="6" name="Picture 6" descr="in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25" y="1143000"/>
            <a:ext cx="1577975" cy="1577975"/>
          </a:xfrm>
          <a:prstGeom prst="rect">
            <a:avLst/>
          </a:prstGeom>
          <a:noFill/>
        </p:spPr>
      </p:pic>
      <p:pic>
        <p:nvPicPr>
          <p:cNvPr id="7" name="Picture 7" descr="in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0538" y="1143000"/>
            <a:ext cx="1577975" cy="1577975"/>
          </a:xfrm>
          <a:prstGeom prst="rect">
            <a:avLst/>
          </a:prstGeom>
          <a:noFill/>
        </p:spPr>
      </p:pic>
      <p:pic>
        <p:nvPicPr>
          <p:cNvPr id="8" name="Picture 8" descr="ind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313" y="1143000"/>
            <a:ext cx="1577975" cy="1577975"/>
          </a:xfrm>
          <a:prstGeom prst="rect">
            <a:avLst/>
          </a:prstGeom>
          <a:noFill/>
        </p:spPr>
      </p:pic>
      <p:pic>
        <p:nvPicPr>
          <p:cNvPr id="9" name="Picture 9" descr="ind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38575" y="1143000"/>
            <a:ext cx="1577975" cy="1577975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 bwMode="auto">
          <a:xfrm>
            <a:off x="533400" y="1676400"/>
            <a:ext cx="1295400" cy="533400"/>
          </a:xfrm>
          <a:prstGeom prst="rightArrow">
            <a:avLst/>
          </a:prstGeom>
          <a:solidFill>
            <a:schemeClr val="accent3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2209800" y="1676400"/>
            <a:ext cx="1295400" cy="533400"/>
          </a:xfrm>
          <a:prstGeom prst="rightArrow">
            <a:avLst/>
          </a:prstGeom>
          <a:solidFill>
            <a:schemeClr val="accent3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4038600" y="1676400"/>
            <a:ext cx="1295400" cy="533400"/>
          </a:xfrm>
          <a:prstGeom prst="rightArrow">
            <a:avLst/>
          </a:prstGeom>
          <a:solidFill>
            <a:schemeClr val="accent3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5715000" y="1676400"/>
            <a:ext cx="1295400" cy="533400"/>
          </a:xfrm>
          <a:prstGeom prst="rightArrow">
            <a:avLst/>
          </a:prstGeom>
          <a:solidFill>
            <a:schemeClr val="accent3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7467600" y="1676400"/>
            <a:ext cx="1295400" cy="533400"/>
          </a:xfrm>
          <a:prstGeom prst="rightArrow">
            <a:avLst/>
          </a:prstGeom>
          <a:solidFill>
            <a:schemeClr val="accent3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1417320" y="2145030"/>
            <a:ext cx="1005840" cy="400110"/>
          </a:xfrm>
          <a:custGeom>
            <a:avLst/>
            <a:gdLst>
              <a:gd name="connsiteX0" fmla="*/ 0 w 1165860"/>
              <a:gd name="connsiteY0" fmla="*/ 0 h 11430"/>
              <a:gd name="connsiteX1" fmla="*/ 1165860 w 1165860"/>
              <a:gd name="connsiteY1" fmla="*/ 11430 h 11430"/>
              <a:gd name="connsiteX0" fmla="*/ 0 w 1165860"/>
              <a:gd name="connsiteY0" fmla="*/ 0 h 308610"/>
              <a:gd name="connsiteX1" fmla="*/ 514350 w 1165860"/>
              <a:gd name="connsiteY1" fmla="*/ 293370 h 308610"/>
              <a:gd name="connsiteX2" fmla="*/ 1165860 w 1165860"/>
              <a:gd name="connsiteY2" fmla="*/ 11430 h 308610"/>
              <a:gd name="connsiteX0" fmla="*/ 0 w 1165860"/>
              <a:gd name="connsiteY0" fmla="*/ 0 h 308610"/>
              <a:gd name="connsiteX1" fmla="*/ 514350 w 1165860"/>
              <a:gd name="connsiteY1" fmla="*/ 293370 h 308610"/>
              <a:gd name="connsiteX2" fmla="*/ 1165860 w 1165860"/>
              <a:gd name="connsiteY2" fmla="*/ 11430 h 308610"/>
              <a:gd name="connsiteX0" fmla="*/ 0 w 1165860"/>
              <a:gd name="connsiteY0" fmla="*/ 0 h 308610"/>
              <a:gd name="connsiteX1" fmla="*/ 514350 w 1165860"/>
              <a:gd name="connsiteY1" fmla="*/ 293370 h 308610"/>
              <a:gd name="connsiteX2" fmla="*/ 1165860 w 1165860"/>
              <a:gd name="connsiteY2" fmla="*/ 11430 h 308610"/>
              <a:gd name="connsiteX0" fmla="*/ 0 w 1165860"/>
              <a:gd name="connsiteY0" fmla="*/ 0 h 312420"/>
              <a:gd name="connsiteX1" fmla="*/ 514350 w 1165860"/>
              <a:gd name="connsiteY1" fmla="*/ 293370 h 312420"/>
              <a:gd name="connsiteX2" fmla="*/ 1165860 w 1165860"/>
              <a:gd name="connsiteY2" fmla="*/ 11430 h 312420"/>
              <a:gd name="connsiteX0" fmla="*/ 0 w 1165860"/>
              <a:gd name="connsiteY0" fmla="*/ 0 h 312420"/>
              <a:gd name="connsiteX1" fmla="*/ 514350 w 1165860"/>
              <a:gd name="connsiteY1" fmla="*/ 293370 h 312420"/>
              <a:gd name="connsiteX2" fmla="*/ 1165860 w 1165860"/>
              <a:gd name="connsiteY2" fmla="*/ 11430 h 312420"/>
              <a:gd name="connsiteX0" fmla="*/ 0 w 1165860"/>
              <a:gd name="connsiteY0" fmla="*/ 0 h 312420"/>
              <a:gd name="connsiteX1" fmla="*/ 514350 w 1165860"/>
              <a:gd name="connsiteY1" fmla="*/ 293370 h 312420"/>
              <a:gd name="connsiteX2" fmla="*/ 1165860 w 1165860"/>
              <a:gd name="connsiteY2" fmla="*/ 11430 h 31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5860" h="312420">
                <a:moveTo>
                  <a:pt x="0" y="0"/>
                </a:moveTo>
                <a:cubicBezTo>
                  <a:pt x="114300" y="170180"/>
                  <a:pt x="262890" y="278130"/>
                  <a:pt x="514350" y="293370"/>
                </a:cubicBezTo>
                <a:cubicBezTo>
                  <a:pt x="880110" y="312420"/>
                  <a:pt x="933450" y="201930"/>
                  <a:pt x="1165860" y="11430"/>
                </a:cubicBez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3124200" y="2145030"/>
            <a:ext cx="1005840" cy="400110"/>
          </a:xfrm>
          <a:custGeom>
            <a:avLst/>
            <a:gdLst>
              <a:gd name="connsiteX0" fmla="*/ 0 w 1165860"/>
              <a:gd name="connsiteY0" fmla="*/ 0 h 11430"/>
              <a:gd name="connsiteX1" fmla="*/ 1165860 w 1165860"/>
              <a:gd name="connsiteY1" fmla="*/ 11430 h 11430"/>
              <a:gd name="connsiteX0" fmla="*/ 0 w 1165860"/>
              <a:gd name="connsiteY0" fmla="*/ 0 h 308610"/>
              <a:gd name="connsiteX1" fmla="*/ 514350 w 1165860"/>
              <a:gd name="connsiteY1" fmla="*/ 293370 h 308610"/>
              <a:gd name="connsiteX2" fmla="*/ 1165860 w 1165860"/>
              <a:gd name="connsiteY2" fmla="*/ 11430 h 308610"/>
              <a:gd name="connsiteX0" fmla="*/ 0 w 1165860"/>
              <a:gd name="connsiteY0" fmla="*/ 0 h 308610"/>
              <a:gd name="connsiteX1" fmla="*/ 514350 w 1165860"/>
              <a:gd name="connsiteY1" fmla="*/ 293370 h 308610"/>
              <a:gd name="connsiteX2" fmla="*/ 1165860 w 1165860"/>
              <a:gd name="connsiteY2" fmla="*/ 11430 h 308610"/>
              <a:gd name="connsiteX0" fmla="*/ 0 w 1165860"/>
              <a:gd name="connsiteY0" fmla="*/ 0 h 308610"/>
              <a:gd name="connsiteX1" fmla="*/ 514350 w 1165860"/>
              <a:gd name="connsiteY1" fmla="*/ 293370 h 308610"/>
              <a:gd name="connsiteX2" fmla="*/ 1165860 w 1165860"/>
              <a:gd name="connsiteY2" fmla="*/ 11430 h 308610"/>
              <a:gd name="connsiteX0" fmla="*/ 0 w 1165860"/>
              <a:gd name="connsiteY0" fmla="*/ 0 h 312420"/>
              <a:gd name="connsiteX1" fmla="*/ 514350 w 1165860"/>
              <a:gd name="connsiteY1" fmla="*/ 293370 h 312420"/>
              <a:gd name="connsiteX2" fmla="*/ 1165860 w 1165860"/>
              <a:gd name="connsiteY2" fmla="*/ 11430 h 312420"/>
              <a:gd name="connsiteX0" fmla="*/ 0 w 1165860"/>
              <a:gd name="connsiteY0" fmla="*/ 0 h 312420"/>
              <a:gd name="connsiteX1" fmla="*/ 514350 w 1165860"/>
              <a:gd name="connsiteY1" fmla="*/ 293370 h 312420"/>
              <a:gd name="connsiteX2" fmla="*/ 1165860 w 1165860"/>
              <a:gd name="connsiteY2" fmla="*/ 11430 h 312420"/>
              <a:gd name="connsiteX0" fmla="*/ 0 w 1165860"/>
              <a:gd name="connsiteY0" fmla="*/ 0 h 312420"/>
              <a:gd name="connsiteX1" fmla="*/ 514350 w 1165860"/>
              <a:gd name="connsiteY1" fmla="*/ 293370 h 312420"/>
              <a:gd name="connsiteX2" fmla="*/ 1165860 w 1165860"/>
              <a:gd name="connsiteY2" fmla="*/ 11430 h 31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5860" h="312420">
                <a:moveTo>
                  <a:pt x="0" y="0"/>
                </a:moveTo>
                <a:cubicBezTo>
                  <a:pt x="114300" y="170180"/>
                  <a:pt x="262890" y="278130"/>
                  <a:pt x="514350" y="293370"/>
                </a:cubicBezTo>
                <a:cubicBezTo>
                  <a:pt x="880110" y="312420"/>
                  <a:pt x="933450" y="201930"/>
                  <a:pt x="1165860" y="11430"/>
                </a:cubicBez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4953000" y="2145030"/>
            <a:ext cx="1005840" cy="400110"/>
          </a:xfrm>
          <a:custGeom>
            <a:avLst/>
            <a:gdLst>
              <a:gd name="connsiteX0" fmla="*/ 0 w 1165860"/>
              <a:gd name="connsiteY0" fmla="*/ 0 h 11430"/>
              <a:gd name="connsiteX1" fmla="*/ 1165860 w 1165860"/>
              <a:gd name="connsiteY1" fmla="*/ 11430 h 11430"/>
              <a:gd name="connsiteX0" fmla="*/ 0 w 1165860"/>
              <a:gd name="connsiteY0" fmla="*/ 0 h 308610"/>
              <a:gd name="connsiteX1" fmla="*/ 514350 w 1165860"/>
              <a:gd name="connsiteY1" fmla="*/ 293370 h 308610"/>
              <a:gd name="connsiteX2" fmla="*/ 1165860 w 1165860"/>
              <a:gd name="connsiteY2" fmla="*/ 11430 h 308610"/>
              <a:gd name="connsiteX0" fmla="*/ 0 w 1165860"/>
              <a:gd name="connsiteY0" fmla="*/ 0 h 308610"/>
              <a:gd name="connsiteX1" fmla="*/ 514350 w 1165860"/>
              <a:gd name="connsiteY1" fmla="*/ 293370 h 308610"/>
              <a:gd name="connsiteX2" fmla="*/ 1165860 w 1165860"/>
              <a:gd name="connsiteY2" fmla="*/ 11430 h 308610"/>
              <a:gd name="connsiteX0" fmla="*/ 0 w 1165860"/>
              <a:gd name="connsiteY0" fmla="*/ 0 h 308610"/>
              <a:gd name="connsiteX1" fmla="*/ 514350 w 1165860"/>
              <a:gd name="connsiteY1" fmla="*/ 293370 h 308610"/>
              <a:gd name="connsiteX2" fmla="*/ 1165860 w 1165860"/>
              <a:gd name="connsiteY2" fmla="*/ 11430 h 308610"/>
              <a:gd name="connsiteX0" fmla="*/ 0 w 1165860"/>
              <a:gd name="connsiteY0" fmla="*/ 0 h 312420"/>
              <a:gd name="connsiteX1" fmla="*/ 514350 w 1165860"/>
              <a:gd name="connsiteY1" fmla="*/ 293370 h 312420"/>
              <a:gd name="connsiteX2" fmla="*/ 1165860 w 1165860"/>
              <a:gd name="connsiteY2" fmla="*/ 11430 h 312420"/>
              <a:gd name="connsiteX0" fmla="*/ 0 w 1165860"/>
              <a:gd name="connsiteY0" fmla="*/ 0 h 312420"/>
              <a:gd name="connsiteX1" fmla="*/ 514350 w 1165860"/>
              <a:gd name="connsiteY1" fmla="*/ 293370 h 312420"/>
              <a:gd name="connsiteX2" fmla="*/ 1165860 w 1165860"/>
              <a:gd name="connsiteY2" fmla="*/ 11430 h 312420"/>
              <a:gd name="connsiteX0" fmla="*/ 0 w 1165860"/>
              <a:gd name="connsiteY0" fmla="*/ 0 h 312420"/>
              <a:gd name="connsiteX1" fmla="*/ 514350 w 1165860"/>
              <a:gd name="connsiteY1" fmla="*/ 293370 h 312420"/>
              <a:gd name="connsiteX2" fmla="*/ 1165860 w 1165860"/>
              <a:gd name="connsiteY2" fmla="*/ 11430 h 31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5860" h="312420">
                <a:moveTo>
                  <a:pt x="0" y="0"/>
                </a:moveTo>
                <a:cubicBezTo>
                  <a:pt x="114300" y="170180"/>
                  <a:pt x="262890" y="278130"/>
                  <a:pt x="514350" y="293370"/>
                </a:cubicBezTo>
                <a:cubicBezTo>
                  <a:pt x="880110" y="312420"/>
                  <a:pt x="933450" y="201930"/>
                  <a:pt x="1165860" y="11430"/>
                </a:cubicBez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6629400" y="2145030"/>
            <a:ext cx="1005840" cy="400110"/>
          </a:xfrm>
          <a:custGeom>
            <a:avLst/>
            <a:gdLst>
              <a:gd name="connsiteX0" fmla="*/ 0 w 1165860"/>
              <a:gd name="connsiteY0" fmla="*/ 0 h 11430"/>
              <a:gd name="connsiteX1" fmla="*/ 1165860 w 1165860"/>
              <a:gd name="connsiteY1" fmla="*/ 11430 h 11430"/>
              <a:gd name="connsiteX0" fmla="*/ 0 w 1165860"/>
              <a:gd name="connsiteY0" fmla="*/ 0 h 308610"/>
              <a:gd name="connsiteX1" fmla="*/ 514350 w 1165860"/>
              <a:gd name="connsiteY1" fmla="*/ 293370 h 308610"/>
              <a:gd name="connsiteX2" fmla="*/ 1165860 w 1165860"/>
              <a:gd name="connsiteY2" fmla="*/ 11430 h 308610"/>
              <a:gd name="connsiteX0" fmla="*/ 0 w 1165860"/>
              <a:gd name="connsiteY0" fmla="*/ 0 h 308610"/>
              <a:gd name="connsiteX1" fmla="*/ 514350 w 1165860"/>
              <a:gd name="connsiteY1" fmla="*/ 293370 h 308610"/>
              <a:gd name="connsiteX2" fmla="*/ 1165860 w 1165860"/>
              <a:gd name="connsiteY2" fmla="*/ 11430 h 308610"/>
              <a:gd name="connsiteX0" fmla="*/ 0 w 1165860"/>
              <a:gd name="connsiteY0" fmla="*/ 0 h 308610"/>
              <a:gd name="connsiteX1" fmla="*/ 514350 w 1165860"/>
              <a:gd name="connsiteY1" fmla="*/ 293370 h 308610"/>
              <a:gd name="connsiteX2" fmla="*/ 1165860 w 1165860"/>
              <a:gd name="connsiteY2" fmla="*/ 11430 h 308610"/>
              <a:gd name="connsiteX0" fmla="*/ 0 w 1165860"/>
              <a:gd name="connsiteY0" fmla="*/ 0 h 312420"/>
              <a:gd name="connsiteX1" fmla="*/ 514350 w 1165860"/>
              <a:gd name="connsiteY1" fmla="*/ 293370 h 312420"/>
              <a:gd name="connsiteX2" fmla="*/ 1165860 w 1165860"/>
              <a:gd name="connsiteY2" fmla="*/ 11430 h 312420"/>
              <a:gd name="connsiteX0" fmla="*/ 0 w 1165860"/>
              <a:gd name="connsiteY0" fmla="*/ 0 h 312420"/>
              <a:gd name="connsiteX1" fmla="*/ 514350 w 1165860"/>
              <a:gd name="connsiteY1" fmla="*/ 293370 h 312420"/>
              <a:gd name="connsiteX2" fmla="*/ 1165860 w 1165860"/>
              <a:gd name="connsiteY2" fmla="*/ 11430 h 312420"/>
              <a:gd name="connsiteX0" fmla="*/ 0 w 1165860"/>
              <a:gd name="connsiteY0" fmla="*/ 0 h 312420"/>
              <a:gd name="connsiteX1" fmla="*/ 514350 w 1165860"/>
              <a:gd name="connsiteY1" fmla="*/ 293370 h 312420"/>
              <a:gd name="connsiteX2" fmla="*/ 1165860 w 1165860"/>
              <a:gd name="connsiteY2" fmla="*/ 11430 h 31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5860" h="312420">
                <a:moveTo>
                  <a:pt x="0" y="0"/>
                </a:moveTo>
                <a:cubicBezTo>
                  <a:pt x="114300" y="170180"/>
                  <a:pt x="262890" y="278130"/>
                  <a:pt x="514350" y="293370"/>
                </a:cubicBezTo>
                <a:cubicBezTo>
                  <a:pt x="880110" y="312420"/>
                  <a:pt x="933450" y="201930"/>
                  <a:pt x="1165860" y="11430"/>
                </a:cubicBez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20" grpId="0" animBg="1"/>
      <p:bldP spid="21" grpId="0" animBg="1"/>
      <p:bldP spid="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</a:t>
            </a:r>
            <a:r>
              <a:rPr lang="en-US" dirty="0" smtClean="0">
                <a:solidFill>
                  <a:srgbClr val="FF0000"/>
                </a:solidFill>
              </a:rPr>
              <a:t>multi-level</a:t>
            </a:r>
            <a:r>
              <a:rPr lang="en-US" dirty="0" smtClean="0"/>
              <a:t> streaming pass</a:t>
            </a:r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4343400" cy="4267200"/>
          </a:xfrm>
        </p:spPr>
        <p:txBody>
          <a:bodyPr wrap="square"/>
          <a:lstStyle/>
          <a:p>
            <a:pPr marL="347663" indent="-347663">
              <a:spcBef>
                <a:spcPts val="2500"/>
              </a:spcBef>
            </a:pPr>
            <a:r>
              <a:rPr lang="en-US" sz="2800" dirty="0" smtClean="0"/>
              <a:t>High-res </a:t>
            </a:r>
            <a:r>
              <a:rPr lang="en-US" sz="2800" dirty="0"/>
              <a:t>solutions </a:t>
            </a:r>
            <a:r>
              <a:rPr lang="en-US" sz="2800" dirty="0" smtClean="0"/>
              <a:t>trail</a:t>
            </a:r>
            <a:br>
              <a:rPr lang="en-US" sz="2800" dirty="0" smtClean="0"/>
            </a:br>
            <a:r>
              <a:rPr lang="en-US" sz="2800" dirty="0" smtClean="0"/>
              <a:t>  the </a:t>
            </a:r>
            <a:r>
              <a:rPr lang="en-US" sz="2800" dirty="0"/>
              <a:t>low-res </a:t>
            </a:r>
            <a:r>
              <a:rPr lang="en-US" sz="2800" dirty="0" smtClean="0"/>
              <a:t>solutions.</a:t>
            </a:r>
            <a:endParaRPr lang="en-US" sz="2800" dirty="0"/>
          </a:p>
        </p:txBody>
      </p:sp>
      <p:pic>
        <p:nvPicPr>
          <p:cNvPr id="721927" name="Solution.divx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066800"/>
            <a:ext cx="4313237" cy="5341937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0" fill="hold"/>
                                        <p:tgtEl>
                                          <p:spTgt spid="7219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1927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of 3 passes</a:t>
            </a:r>
            <a:endParaRPr lang="en-US" dirty="0"/>
          </a:p>
        </p:txBody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3352800" cy="6096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accent2"/>
                </a:solidFill>
              </a:rPr>
              <a:t>(1) </a:t>
            </a:r>
            <a:r>
              <a:rPr lang="en-US" dirty="0" smtClean="0"/>
              <a:t>Construct octree &amp; splat vector field.</a:t>
            </a:r>
          </a:p>
          <a:p>
            <a:pPr>
              <a:buNone/>
            </a:pPr>
            <a:r>
              <a:rPr lang="en-US" dirty="0" smtClean="0">
                <a:solidFill>
                  <a:schemeClr val="accent2"/>
                </a:solidFill>
              </a:rPr>
              <a:t>(2) </a:t>
            </a:r>
            <a:r>
              <a:rPr lang="en-US" dirty="0" smtClean="0"/>
              <a:t>Accumulate divergence &amp; solve Poisson equation.</a:t>
            </a:r>
          </a:p>
          <a:p>
            <a:pPr>
              <a:buNone/>
            </a:pPr>
            <a:r>
              <a:rPr lang="en-US" dirty="0" smtClean="0">
                <a:solidFill>
                  <a:schemeClr val="accent2"/>
                </a:solidFill>
              </a:rPr>
              <a:t>(3) </a:t>
            </a:r>
            <a:r>
              <a:rPr lang="en-US" dirty="0" smtClean="0"/>
              <a:t>Extract isosurface.</a:t>
            </a:r>
            <a:endParaRPr lang="en-US" dirty="0"/>
          </a:p>
        </p:txBody>
      </p:sp>
      <p:pic>
        <p:nvPicPr>
          <p:cNvPr id="727050" name="Picture 10" descr="teas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63925"/>
            <a:ext cx="9144000" cy="32416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81100" y="2887980"/>
            <a:ext cx="477759" cy="467820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800" dirty="0" smtClean="0">
                <a:solidFill>
                  <a:schemeClr val="accent2"/>
                </a:solidFill>
                <a:effectLst/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3880" y="2887980"/>
            <a:ext cx="477759" cy="467820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800" dirty="0" smtClean="0">
                <a:solidFill>
                  <a:schemeClr val="accent2"/>
                </a:solidFill>
                <a:effectLst/>
              </a:rPr>
              <a:t>(2)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53300" y="2887980"/>
            <a:ext cx="477759" cy="467820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800" dirty="0" smtClean="0">
                <a:solidFill>
                  <a:schemeClr val="accent2"/>
                </a:solidFill>
                <a:effectLst/>
              </a:rPr>
              <a:t>(3)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Result: David</a:t>
            </a:r>
            <a:endParaRPr lang="en-US" dirty="0"/>
          </a:p>
        </p:txBody>
      </p:sp>
      <p:pic>
        <p:nvPicPr>
          <p:cNvPr id="742403" name="Picture 3" descr="Head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685" y="1289050"/>
            <a:ext cx="3989318" cy="4806950"/>
          </a:xfrm>
          <a:prstGeom prst="rect">
            <a:avLst/>
          </a:prstGeom>
          <a:noFill/>
        </p:spPr>
      </p:pic>
      <p:sp>
        <p:nvSpPr>
          <p:cNvPr id="742447" name="Text Box 47"/>
          <p:cNvSpPr txBox="1">
            <a:spLocks noChangeArrowheads="1"/>
          </p:cNvSpPr>
          <p:nvPr/>
        </p:nvSpPr>
        <p:spPr bwMode="auto">
          <a:xfrm>
            <a:off x="4506913" y="5746750"/>
            <a:ext cx="4560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smtClean="0"/>
              <a:t>Out-of-core reconstruction</a:t>
            </a:r>
            <a:endParaRPr lang="en-US" sz="2400" dirty="0"/>
          </a:p>
        </p:txBody>
      </p:sp>
      <p:sp>
        <p:nvSpPr>
          <p:cNvPr id="742448" name="Text Box 48"/>
          <p:cNvSpPr txBox="1">
            <a:spLocks noChangeArrowheads="1"/>
          </p:cNvSpPr>
          <p:nvPr/>
        </p:nvSpPr>
        <p:spPr bwMode="auto">
          <a:xfrm>
            <a:off x="533400" y="6096000"/>
            <a:ext cx="3464411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216x10</a:t>
            </a:r>
            <a:r>
              <a:rPr lang="en-US" sz="2400" baseline="30000" dirty="0"/>
              <a:t>6</a:t>
            </a:r>
            <a:r>
              <a:rPr lang="en-US" sz="2400" dirty="0"/>
              <a:t> points (4.8 GB)</a:t>
            </a: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4506913" y="6137255"/>
            <a:ext cx="4560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In-core reconstruction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11" name="Group 4"/>
          <p:cNvGraphicFramePr>
            <a:graphicFrameLocks noGrp="1"/>
          </p:cNvGraphicFramePr>
          <p:nvPr/>
        </p:nvGraphicFramePr>
        <p:xfrm>
          <a:off x="4419600" y="1219200"/>
          <a:ext cx="4541837" cy="4480560"/>
        </p:xfrm>
        <a:graphic>
          <a:graphicData uri="http://schemas.openxmlformats.org/drawingml/2006/table">
            <a:tbl>
              <a:tblPr/>
              <a:tblGrid>
                <a:gridCol w="1135062"/>
                <a:gridCol w="1136650"/>
                <a:gridCol w="1135063"/>
                <a:gridCol w="1135062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Octree space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Peak memory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Running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48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521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0.53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168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278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0.68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1024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702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213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1,285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1.20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2048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3,070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3,695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212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4,442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3.33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4096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13,367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427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12.6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8192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39,452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780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32.3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4"/>
          <p:cNvGraphicFramePr>
            <a:graphicFrameLocks noGrp="1"/>
          </p:cNvGraphicFramePr>
          <p:nvPr/>
        </p:nvGraphicFramePr>
        <p:xfrm>
          <a:off x="4419600" y="1219200"/>
          <a:ext cx="4541837" cy="4480560"/>
        </p:xfrm>
        <a:graphic>
          <a:graphicData uri="http://schemas.openxmlformats.org/drawingml/2006/table">
            <a:tbl>
              <a:tblPr/>
              <a:tblGrid>
                <a:gridCol w="1135062"/>
                <a:gridCol w="1136650"/>
                <a:gridCol w="1135063"/>
                <a:gridCol w="1135062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Octree space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Peak memory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Running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521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0.53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168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278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0.68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1024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702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213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1,285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1.20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2048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3,070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3,695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212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4,442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3.33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4096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13,367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427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12.6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8192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39,452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780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32.3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4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</a:t>
            </a:r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743474" name="Text Box 50"/>
          <p:cNvSpPr txBox="1">
            <a:spLocks noChangeArrowheads="1"/>
          </p:cNvSpPr>
          <p:nvPr/>
        </p:nvSpPr>
        <p:spPr bwMode="auto">
          <a:xfrm>
            <a:off x="4625975" y="1035050"/>
            <a:ext cx="4560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smtClean="0"/>
              <a:t>Out-of-core reconstruction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Peak </a:t>
            </a:r>
            <a:r>
              <a:rPr lang="en-US" sz="2400" dirty="0" smtClean="0"/>
              <a:t>memory: </a:t>
            </a:r>
            <a:r>
              <a:rPr lang="en-US" sz="2400" dirty="0"/>
              <a:t>0.8 GB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43475" name="Text Box 51"/>
          <p:cNvSpPr txBox="1">
            <a:spLocks noChangeArrowheads="1"/>
          </p:cNvSpPr>
          <p:nvPr/>
        </p:nvSpPr>
        <p:spPr bwMode="auto">
          <a:xfrm>
            <a:off x="0" y="1035050"/>
            <a:ext cx="4518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In-core reconstruction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Peak </a:t>
            </a:r>
            <a:r>
              <a:rPr lang="en-US" sz="2400" dirty="0" smtClean="0">
                <a:solidFill>
                  <a:srgbClr val="FF0000"/>
                </a:solidFill>
              </a:rPr>
              <a:t>memory: </a:t>
            </a:r>
            <a:r>
              <a:rPr lang="en-US" sz="2400" dirty="0">
                <a:solidFill>
                  <a:srgbClr val="FF0000"/>
                </a:solidFill>
              </a:rPr>
              <a:t>4.4 GB</a:t>
            </a:r>
          </a:p>
        </p:txBody>
      </p:sp>
      <p:pic>
        <p:nvPicPr>
          <p:cNvPr id="743477" name="Picture 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8" y="2173288"/>
            <a:ext cx="4303712" cy="43037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3478" name="Picture 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0288" y="2173288"/>
            <a:ext cx="4303712" cy="43037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3471" name="Picture 47" descr="PoissonEy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54213"/>
            <a:ext cx="2047875" cy="2047875"/>
          </a:xfrm>
          <a:prstGeom prst="rect">
            <a:avLst/>
          </a:prstGeom>
          <a:noFill/>
        </p:spPr>
      </p:pic>
      <p:pic>
        <p:nvPicPr>
          <p:cNvPr id="743472" name="Picture 48" descr="StreamingEy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0100" y="1954213"/>
            <a:ext cx="2047875" cy="2047875"/>
          </a:xfrm>
          <a:prstGeom prst="rect">
            <a:avLst/>
          </a:prstGeom>
          <a:noFill/>
        </p:spPr>
      </p:pic>
      <p:sp>
        <p:nvSpPr>
          <p:cNvPr id="743479" name="Rectangle 55"/>
          <p:cNvSpPr>
            <a:spLocks noChangeAspect="1" noChangeArrowheads="1"/>
          </p:cNvSpPr>
          <p:nvPr/>
        </p:nvSpPr>
        <p:spPr bwMode="auto">
          <a:xfrm>
            <a:off x="809625" y="3117850"/>
            <a:ext cx="377825" cy="377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3480" name="Rectangle 56"/>
          <p:cNvSpPr>
            <a:spLocks noChangeAspect="1" noChangeArrowheads="1"/>
          </p:cNvSpPr>
          <p:nvPr/>
        </p:nvSpPr>
        <p:spPr bwMode="auto">
          <a:xfrm>
            <a:off x="5434013" y="3084513"/>
            <a:ext cx="377825" cy="377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 larger example: St. Matthew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76200" y="3810000"/>
            <a:ext cx="3352800" cy="6096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Memory footprint smaller than:</a:t>
            </a:r>
          </a:p>
          <a:p>
            <a:pPr lvl="1"/>
            <a:r>
              <a:rPr lang="en-US" dirty="0" smtClean="0"/>
              <a:t>Size of input point set</a:t>
            </a:r>
          </a:p>
          <a:p>
            <a:pPr lvl="1"/>
            <a:r>
              <a:rPr lang="en-US" dirty="0" smtClean="0"/>
              <a:t>Size of output surface</a:t>
            </a:r>
          </a:p>
          <a:p>
            <a:endParaRPr lang="en-US" sz="3200" dirty="0"/>
          </a:p>
        </p:txBody>
      </p:sp>
      <p:graphicFrame>
        <p:nvGraphicFramePr>
          <p:cNvPr id="731262" name="Group 126"/>
          <p:cNvGraphicFramePr>
            <a:graphicFrameLocks noGrp="1"/>
          </p:cNvGraphicFramePr>
          <p:nvPr/>
        </p:nvGraphicFramePr>
        <p:xfrm>
          <a:off x="304800" y="1676400"/>
          <a:ext cx="4386262" cy="1706880"/>
        </p:xfrm>
        <a:graphic>
          <a:graphicData uri="http://schemas.openxmlformats.org/drawingml/2006/table">
            <a:tbl>
              <a:tblPr/>
              <a:tblGrid>
                <a:gridCol w="2901950"/>
                <a:gridCol w="279400"/>
                <a:gridCol w="1204912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Points (391x10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)</a:t>
                      </a:r>
                      <a:b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</a:b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Triangles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(431x10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Octree space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9.8 GB</a:t>
                      </a:r>
                      <a:b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7.8 GB</a:t>
                      </a:r>
                      <a:b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106 GB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1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Working memory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GB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31283" name="Picture 147" descr="Full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1219200"/>
            <a:ext cx="2209800" cy="4997450"/>
          </a:xfrm>
          <a:prstGeom prst="rect">
            <a:avLst/>
          </a:prstGeom>
          <a:noFill/>
        </p:spPr>
      </p:pic>
      <p:sp>
        <p:nvSpPr>
          <p:cNvPr id="8" name="Rectangle 10"/>
          <p:cNvSpPr>
            <a:spLocks noChangeAspect="1" noChangeArrowheads="1"/>
          </p:cNvSpPr>
          <p:nvPr/>
        </p:nvSpPr>
        <p:spPr bwMode="auto">
          <a:xfrm>
            <a:off x="6599238" y="1606550"/>
            <a:ext cx="1682750" cy="16827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11" descr="Awakening -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4313" y="2747963"/>
            <a:ext cx="3468687" cy="3468687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10"/>
          <p:cNvSpPr>
            <a:spLocks noChangeAspect="1" noChangeArrowheads="1"/>
          </p:cNvSpPr>
          <p:nvPr/>
        </p:nvSpPr>
        <p:spPr bwMode="auto">
          <a:xfrm>
            <a:off x="7185025" y="1763713"/>
            <a:ext cx="841375" cy="8413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9" descr="Awakening -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8775" y="2892425"/>
            <a:ext cx="3324225" cy="332422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Rectangle 5"/>
          <p:cNvSpPr>
            <a:spLocks noChangeAspect="1" noChangeArrowheads="1"/>
          </p:cNvSpPr>
          <p:nvPr/>
        </p:nvSpPr>
        <p:spPr bwMode="auto">
          <a:xfrm>
            <a:off x="7570788" y="1763713"/>
            <a:ext cx="420687" cy="42068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8" descr="Awakening - Cop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4825" y="3038475"/>
            <a:ext cx="3178175" cy="317817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" name="Rectangle 5"/>
          <p:cNvSpPr>
            <a:spLocks noChangeAspect="1" noChangeArrowheads="1"/>
          </p:cNvSpPr>
          <p:nvPr/>
        </p:nvSpPr>
        <p:spPr bwMode="auto">
          <a:xfrm>
            <a:off x="7942263" y="1849438"/>
            <a:ext cx="101600" cy="101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9" descr="Awakening - Cop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7900" y="3511550"/>
            <a:ext cx="2705100" cy="27051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 rot="2684481">
            <a:off x="5592763" y="2873375"/>
            <a:ext cx="641350" cy="641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2913" y="1752600"/>
            <a:ext cx="7431087" cy="2209800"/>
          </a:xfrm>
        </p:spPr>
        <p:txBody>
          <a:bodyPr/>
          <a:lstStyle/>
          <a:p>
            <a:pPr algn="r"/>
            <a:r>
              <a:rPr lang="en-US" sz="4600" dirty="0" smtClean="0"/>
              <a:t>Multi-View Stereo for</a:t>
            </a:r>
            <a:br>
              <a:rPr lang="en-US" sz="4600" dirty="0" smtClean="0"/>
            </a:br>
            <a:r>
              <a:rPr lang="en-US" sz="4600" dirty="0" smtClean="0"/>
              <a:t>Community</a:t>
            </a:r>
            <a:br>
              <a:rPr lang="en-US" sz="4600" dirty="0" smtClean="0"/>
            </a:br>
            <a:r>
              <a:rPr lang="en-US" sz="4600" dirty="0" smtClean="0"/>
              <a:t>Photo Collections</a:t>
            </a:r>
            <a:endParaRPr lang="en-US" sz="460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4146550"/>
            <a:ext cx="3798888" cy="2101850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Michael Goesele </a:t>
            </a:r>
          </a:p>
          <a:p>
            <a:pPr algn="r">
              <a:spcBef>
                <a:spcPts val="0"/>
              </a:spcBef>
            </a:pPr>
            <a:r>
              <a:rPr lang="en-US" sz="2800" dirty="0" smtClean="0"/>
              <a:t>Noah Snavely</a:t>
            </a:r>
          </a:p>
          <a:p>
            <a:pPr algn="r">
              <a:spcBef>
                <a:spcPts val="0"/>
              </a:spcBef>
            </a:pPr>
            <a:r>
              <a:rPr lang="en-US" sz="2800" dirty="0" smtClean="0"/>
              <a:t>Brian Curless</a:t>
            </a:r>
          </a:p>
          <a:p>
            <a:pPr algn="r">
              <a:spcBef>
                <a:spcPts val="0"/>
              </a:spcBef>
            </a:pPr>
            <a:r>
              <a:rPr lang="en-US" sz="2800" dirty="0" smtClean="0"/>
              <a:t>Hugues Hoppe</a:t>
            </a:r>
          </a:p>
          <a:p>
            <a:pPr algn="r">
              <a:spcBef>
                <a:spcPts val="0"/>
              </a:spcBef>
            </a:pPr>
            <a:r>
              <a:rPr lang="en-US" sz="2800" dirty="0" smtClean="0"/>
              <a:t>Steven Seitz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Somehow avoid the laser scanner?</a:t>
            </a:r>
            <a:endParaRPr lang="en-US" dirty="0"/>
          </a:p>
        </p:txBody>
      </p:sp>
      <p:pic>
        <p:nvPicPr>
          <p:cNvPr id="4" name="Picture 13" descr="gantry-and-david4-s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2819400" y="1447800"/>
            <a:ext cx="4003040" cy="5003800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4602480" y="1905000"/>
            <a:ext cx="990600" cy="4343400"/>
            <a:chOff x="4572000" y="1905000"/>
            <a:chExt cx="990600" cy="4343400"/>
          </a:xfrm>
        </p:grpSpPr>
        <p:cxnSp>
          <p:nvCxnSpPr>
            <p:cNvPr id="6" name="Straight Connector 5"/>
            <p:cNvCxnSpPr/>
            <p:nvPr/>
          </p:nvCxnSpPr>
          <p:spPr bwMode="auto">
            <a:xfrm rot="16200000" flipH="1">
              <a:off x="2933700" y="3619500"/>
              <a:ext cx="4343400" cy="91440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rot="5400000">
              <a:off x="2857500" y="3619500"/>
              <a:ext cx="4343400" cy="91440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970" name="Picture 2"/>
          <p:cNvPicPr>
            <a:picLocks noChangeAspect="1" noChangeArrowheads="1"/>
          </p:cNvPicPr>
          <p:nvPr/>
        </p:nvPicPr>
        <p:blipFill>
          <a:blip r:embed="rId4"/>
          <a:srcRect l="27437" t="16000" r="37553" b="37323"/>
          <a:stretch>
            <a:fillRect/>
          </a:stretch>
        </p:blipFill>
        <p:spPr bwMode="auto">
          <a:xfrm>
            <a:off x="152400" y="1260475"/>
            <a:ext cx="4343400" cy="4343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979971" name="Picture 3"/>
          <p:cNvPicPr>
            <a:picLocks noChangeAspect="1" noChangeArrowheads="1"/>
          </p:cNvPicPr>
          <p:nvPr/>
        </p:nvPicPr>
        <p:blipFill>
          <a:blip r:embed="rId4"/>
          <a:srcRect l="35687" t="34251" r="42639" b="64227"/>
          <a:stretch>
            <a:fillRect/>
          </a:stretch>
        </p:blipFill>
        <p:spPr bwMode="auto">
          <a:xfrm>
            <a:off x="990600" y="6019800"/>
            <a:ext cx="7239000" cy="381000"/>
          </a:xfrm>
          <a:prstGeom prst="rect">
            <a:avLst/>
          </a:prstGeom>
          <a:noFill/>
          <a:ln w="76200">
            <a:solidFill>
              <a:srgbClr val="DC0000"/>
            </a:solidFill>
            <a:miter lim="800000"/>
            <a:headEnd/>
            <a:tailEnd/>
          </a:ln>
          <a:effectLst/>
        </p:spPr>
      </p:pic>
      <p:sp>
        <p:nvSpPr>
          <p:cNvPr id="979972" name="Rectangle 4"/>
          <p:cNvSpPr>
            <a:spLocks noChangeArrowheads="1"/>
          </p:cNvSpPr>
          <p:nvPr/>
        </p:nvSpPr>
        <p:spPr bwMode="auto">
          <a:xfrm>
            <a:off x="1176338" y="2959100"/>
            <a:ext cx="2730500" cy="165100"/>
          </a:xfrm>
          <a:prstGeom prst="rect">
            <a:avLst/>
          </a:prstGeom>
          <a:noFill/>
          <a:ln w="9525">
            <a:solidFill>
              <a:srgbClr val="D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79977" name="Rectangle 9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Photos from community collection</a:t>
            </a:r>
            <a:endParaRPr lang="en-US" dirty="0"/>
          </a:p>
        </p:txBody>
      </p:sp>
      <p:sp>
        <p:nvSpPr>
          <p:cNvPr id="979978" name="Line 10"/>
          <p:cNvSpPr>
            <a:spLocks noChangeShapeType="1"/>
          </p:cNvSpPr>
          <p:nvPr/>
        </p:nvSpPr>
        <p:spPr bwMode="auto">
          <a:xfrm flipV="1">
            <a:off x="914400" y="2976563"/>
            <a:ext cx="268288" cy="2967037"/>
          </a:xfrm>
          <a:prstGeom prst="line">
            <a:avLst/>
          </a:prstGeom>
          <a:noFill/>
          <a:ln w="3175">
            <a:solidFill>
              <a:srgbClr val="D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9979" name="Line 11"/>
          <p:cNvSpPr>
            <a:spLocks noChangeShapeType="1"/>
          </p:cNvSpPr>
          <p:nvPr/>
        </p:nvSpPr>
        <p:spPr bwMode="auto">
          <a:xfrm flipH="1" flipV="1">
            <a:off x="3886200" y="2971800"/>
            <a:ext cx="4419600" cy="2971800"/>
          </a:xfrm>
          <a:prstGeom prst="line">
            <a:avLst/>
          </a:prstGeom>
          <a:noFill/>
          <a:ln w="3175">
            <a:solidFill>
              <a:srgbClr val="D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79976" name="NotreDame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70413" y="1717675"/>
            <a:ext cx="4573587" cy="34305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9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7997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approaches</a:t>
            </a:r>
            <a:endParaRPr lang="en-US" dirty="0"/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3352800" cy="609600"/>
          </a:xfrm>
        </p:spPr>
        <p:txBody>
          <a:bodyPr/>
          <a:lstStyle/>
          <a:p>
            <a:r>
              <a:rPr lang="en-US" sz="2800" dirty="0" smtClean="0"/>
              <a:t>Computational geometry</a:t>
            </a:r>
          </a:p>
          <a:p>
            <a:pPr lvl="2"/>
            <a:r>
              <a:rPr lang="en-US" sz="2400" dirty="0" smtClean="0"/>
              <a:t>Boissonnat, 1984		Edelsbrunner, 1984</a:t>
            </a:r>
          </a:p>
          <a:p>
            <a:pPr lvl="2"/>
            <a:r>
              <a:rPr lang="en-US" sz="2400" dirty="0" smtClean="0"/>
              <a:t>Amenta et al., 1998	Dey et al., 2003</a:t>
            </a:r>
          </a:p>
          <a:p>
            <a:pPr>
              <a:spcBef>
                <a:spcPts val="2000"/>
              </a:spcBef>
            </a:pPr>
            <a:r>
              <a:rPr lang="en-US" sz="2800" dirty="0" smtClean="0"/>
              <a:t>Parametric surface fitting</a:t>
            </a:r>
          </a:p>
          <a:p>
            <a:pPr lvl="2"/>
            <a:r>
              <a:rPr lang="en-US" sz="2400" dirty="0" smtClean="0"/>
              <a:t>Terzopoulos et al., 1991	Chen et al., 1995</a:t>
            </a:r>
          </a:p>
          <a:p>
            <a:pPr>
              <a:spcBef>
                <a:spcPts val="2000"/>
              </a:spcBef>
            </a:pPr>
            <a:r>
              <a:rPr lang="en-US" sz="2800" dirty="0" smtClean="0"/>
              <a:t>Implicit function fitting</a:t>
            </a:r>
          </a:p>
          <a:p>
            <a:pPr lvl="2"/>
            <a:r>
              <a:rPr lang="en-US" sz="2400" dirty="0" smtClean="0"/>
              <a:t>Hoppe et al., 1992	Curless et al., 1996</a:t>
            </a:r>
          </a:p>
          <a:p>
            <a:pPr lvl="2"/>
            <a:r>
              <a:rPr lang="en-US" sz="2400" dirty="0" smtClean="0"/>
              <a:t>Whitaker, 1998		Carr et al., 2001</a:t>
            </a:r>
          </a:p>
          <a:p>
            <a:pPr lvl="2"/>
            <a:r>
              <a:rPr lang="en-US" sz="2400" dirty="0" smtClean="0"/>
              <a:t>Davis et al., 2002		Ohtake et al., 2004</a:t>
            </a:r>
          </a:p>
          <a:p>
            <a:pPr lvl="2"/>
            <a:r>
              <a:rPr lang="en-US" sz="2400" dirty="0" smtClean="0"/>
              <a:t>Turk et al., 2004		Shen et al., 2004</a:t>
            </a:r>
          </a:p>
          <a:p>
            <a:pPr lvl="2"/>
            <a:r>
              <a:rPr lang="en-US" sz="2400" dirty="0" smtClean="0"/>
              <a:t>Kazhdan, 2005		…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rcRect l="27984" t="16000" r="46275" b="37323"/>
          <a:stretch>
            <a:fillRect/>
          </a:stretch>
        </p:blipFill>
        <p:spPr bwMode="auto">
          <a:xfrm>
            <a:off x="38100" y="1676400"/>
            <a:ext cx="1792839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5425" name="Picture 1" descr="C:\hh\prevproj\2007\mvscpc\data\notredame_rd_x0.5.subset10.png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 l="28821" t="-541" r="25065" b="2809"/>
          <a:stretch>
            <a:fillRect/>
          </a:stretch>
        </p:blipFill>
        <p:spPr bwMode="auto">
          <a:xfrm>
            <a:off x="4732020" y="1524000"/>
            <a:ext cx="2011680" cy="2750820"/>
          </a:xfrm>
          <a:prstGeom prst="rect">
            <a:avLst/>
          </a:prstGeom>
          <a:noFill/>
        </p:spPr>
      </p:pic>
      <p:pic>
        <p:nvPicPr>
          <p:cNvPr id="960518" name="Picture 6"/>
          <p:cNvPicPr>
            <a:picLocks noChangeAspect="1" noChangeArrowheads="1"/>
          </p:cNvPicPr>
          <p:nvPr/>
        </p:nvPicPr>
        <p:blipFill>
          <a:blip r:embed="rId4"/>
          <a:srcRect l="24751" t="11340" r="22306" b="11516"/>
          <a:stretch>
            <a:fillRect/>
          </a:stretch>
        </p:blipFill>
        <p:spPr bwMode="auto">
          <a:xfrm>
            <a:off x="2209800" y="1669635"/>
            <a:ext cx="2252314" cy="24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052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 </a:t>
            </a:r>
            <a:r>
              <a:rPr lang="en-US" dirty="0"/>
              <a:t>for CPC</a:t>
            </a:r>
          </a:p>
        </p:txBody>
      </p:sp>
      <p:sp>
        <p:nvSpPr>
          <p:cNvPr id="960523" name="Rectangle 11"/>
          <p:cNvSpPr>
            <a:spLocks noChangeArrowheads="1"/>
          </p:cNvSpPr>
          <p:nvPr/>
        </p:nvSpPr>
        <p:spPr bwMode="auto">
          <a:xfrm>
            <a:off x="152400" y="4283095"/>
            <a:ext cx="3429000" cy="1764586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u="sng" dirty="0" smtClean="0"/>
              <a:t>Photo Tourism</a:t>
            </a:r>
            <a:endParaRPr lang="en-US" sz="2400" dirty="0" smtClean="0"/>
          </a:p>
          <a:p>
            <a:pPr>
              <a:spcBef>
                <a:spcPts val="1000"/>
              </a:spcBef>
            </a:pPr>
            <a:r>
              <a:rPr lang="en-US" sz="2400" dirty="0" smtClean="0"/>
              <a:t>Recover </a:t>
            </a:r>
            <a:r>
              <a:rPr lang="en-US" sz="2400" dirty="0"/>
              <a:t>camera poses</a:t>
            </a:r>
            <a:br>
              <a:rPr lang="en-US" sz="2400" dirty="0"/>
            </a:br>
            <a:r>
              <a:rPr lang="en-US" sz="2400" dirty="0"/>
              <a:t>and scene points (SfM</a:t>
            </a:r>
            <a:r>
              <a:rPr lang="en-US" sz="2400" dirty="0" smtClean="0"/>
              <a:t>)</a:t>
            </a:r>
          </a:p>
          <a:p>
            <a:pPr>
              <a:spcBef>
                <a:spcPts val="1000"/>
              </a:spcBef>
            </a:pPr>
            <a:r>
              <a:rPr lang="en-US" dirty="0" smtClean="0"/>
              <a:t>[</a:t>
            </a:r>
            <a:r>
              <a:rPr lang="en-US" dirty="0"/>
              <a:t>Snavely et al. 2006]</a:t>
            </a:r>
            <a:endParaRPr lang="de-DE" sz="2400" dirty="0"/>
          </a:p>
        </p:txBody>
      </p:sp>
      <p:sp>
        <p:nvSpPr>
          <p:cNvPr id="960524" name="Rectangle 12"/>
          <p:cNvSpPr>
            <a:spLocks noChangeArrowheads="1"/>
          </p:cNvSpPr>
          <p:nvPr/>
        </p:nvSpPr>
        <p:spPr bwMode="auto">
          <a:xfrm>
            <a:off x="3300046" y="4283095"/>
            <a:ext cx="3253154" cy="132856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u="sng" dirty="0" smtClean="0"/>
              <a:t>Multi-view stereo</a:t>
            </a:r>
            <a:endParaRPr lang="en-US" sz="2400" dirty="0" smtClean="0"/>
          </a:p>
          <a:p>
            <a:pPr>
              <a:spcBef>
                <a:spcPts val="1000"/>
              </a:spcBef>
            </a:pPr>
            <a:r>
              <a:rPr lang="en-US" sz="2400" dirty="0" smtClean="0"/>
              <a:t>Extract dense</a:t>
            </a:r>
            <a:br>
              <a:rPr lang="en-US" sz="2400" dirty="0" smtClean="0"/>
            </a:br>
            <a:r>
              <a:rPr lang="en-US" sz="2400" dirty="0" smtClean="0"/>
              <a:t>set of points</a:t>
            </a:r>
            <a:endParaRPr lang="de-DE" sz="2400" dirty="0"/>
          </a:p>
        </p:txBody>
      </p:sp>
      <p:grpSp>
        <p:nvGrpSpPr>
          <p:cNvPr id="2" name="Group 13"/>
          <p:cNvGrpSpPr/>
          <p:nvPr/>
        </p:nvGrpSpPr>
        <p:grpSpPr>
          <a:xfrm>
            <a:off x="1914525" y="2723806"/>
            <a:ext cx="351208" cy="351208"/>
            <a:chOff x="2676525" y="3200400"/>
            <a:chExt cx="533400" cy="533400"/>
          </a:xfrm>
        </p:grpSpPr>
        <p:sp>
          <p:nvSpPr>
            <p:cNvPr id="960516" name="Line 4"/>
            <p:cNvSpPr>
              <a:spLocks noChangeShapeType="1"/>
            </p:cNvSpPr>
            <p:nvPr/>
          </p:nvSpPr>
          <p:spPr bwMode="auto">
            <a:xfrm>
              <a:off x="2676525" y="3467100"/>
              <a:ext cx="533400" cy="0"/>
            </a:xfrm>
            <a:prstGeom prst="line">
              <a:avLst/>
            </a:prstGeom>
            <a:noFill/>
            <a:ln w="76200">
              <a:solidFill>
                <a:srgbClr val="00C8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0531" name="Line 19"/>
            <p:cNvSpPr>
              <a:spLocks noChangeShapeType="1"/>
            </p:cNvSpPr>
            <p:nvPr/>
          </p:nvSpPr>
          <p:spPr bwMode="auto">
            <a:xfrm rot="5400000">
              <a:off x="2676525" y="3467100"/>
              <a:ext cx="533400" cy="0"/>
            </a:xfrm>
            <a:prstGeom prst="line">
              <a:avLst/>
            </a:prstGeom>
            <a:noFill/>
            <a:ln w="76200">
              <a:solidFill>
                <a:srgbClr val="00C8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1905000" y="2898551"/>
            <a:ext cx="420532" cy="1719"/>
          </a:xfrm>
          <a:prstGeom prst="line">
            <a:avLst/>
          </a:prstGeom>
          <a:noFill/>
          <a:ln w="76200">
            <a:solidFill>
              <a:srgbClr val="00C8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C:\hh\prevproj\2007\mvscpc\data\NotreDameFacade_larg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2306" y="1581984"/>
            <a:ext cx="2031694" cy="2634852"/>
          </a:xfrm>
          <a:prstGeom prst="rect">
            <a:avLst/>
          </a:prstGeom>
          <a:noFill/>
        </p:spPr>
      </p:pic>
      <p:sp>
        <p:nvSpPr>
          <p:cNvPr id="13" name="Line 17"/>
          <p:cNvSpPr>
            <a:spLocks noChangeShapeType="1"/>
          </p:cNvSpPr>
          <p:nvPr/>
        </p:nvSpPr>
        <p:spPr bwMode="auto">
          <a:xfrm flipV="1">
            <a:off x="4343400" y="2898551"/>
            <a:ext cx="420532" cy="1719"/>
          </a:xfrm>
          <a:prstGeom prst="line">
            <a:avLst/>
          </a:prstGeom>
          <a:noFill/>
          <a:ln w="76200">
            <a:solidFill>
              <a:srgbClr val="00C8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0529" name="Line 17"/>
          <p:cNvSpPr>
            <a:spLocks noChangeShapeType="1"/>
          </p:cNvSpPr>
          <p:nvPr/>
        </p:nvSpPr>
        <p:spPr bwMode="auto">
          <a:xfrm flipV="1">
            <a:off x="6666068" y="2898551"/>
            <a:ext cx="420532" cy="1719"/>
          </a:xfrm>
          <a:prstGeom prst="line">
            <a:avLst/>
          </a:prstGeom>
          <a:noFill/>
          <a:ln w="76200">
            <a:solidFill>
              <a:srgbClr val="00C8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501179" y="4283095"/>
            <a:ext cx="2595196" cy="1764586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u="sng" dirty="0" smtClean="0"/>
              <a:t>Poisson </a:t>
            </a:r>
            <a:r>
              <a:rPr lang="en-US" sz="2400" u="sng" dirty="0" err="1" smtClean="0"/>
              <a:t>reconstr</a:t>
            </a:r>
            <a:r>
              <a:rPr lang="en-US" sz="2400" u="sng" dirty="0" smtClean="0"/>
              <a:t>.</a:t>
            </a:r>
          </a:p>
          <a:p>
            <a:pPr>
              <a:spcBef>
                <a:spcPts val="1000"/>
              </a:spcBef>
            </a:pPr>
            <a:r>
              <a:rPr lang="en-US" sz="2400" dirty="0" smtClean="0"/>
              <a:t>Compute</a:t>
            </a:r>
            <a:br>
              <a:rPr lang="en-US" sz="2400" dirty="0" smtClean="0"/>
            </a:br>
            <a:r>
              <a:rPr lang="en-US" sz="2400" dirty="0" smtClean="0"/>
              <a:t>surface</a:t>
            </a:r>
          </a:p>
          <a:p>
            <a:pPr>
              <a:spcBef>
                <a:spcPts val="1000"/>
              </a:spcBef>
            </a:pPr>
            <a:r>
              <a:rPr lang="en-US" dirty="0" smtClean="0">
                <a:solidFill>
                  <a:prstClr val="black"/>
                </a:solidFill>
              </a:rPr>
              <a:t>[Kazhdan et al. 2006]</a:t>
            </a:r>
            <a:endParaRPr lang="de-DE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523" grpId="0"/>
      <p:bldP spid="960524" grpId="0"/>
      <p:bldP spid="16" grpId="0" animBg="1"/>
      <p:bldP spid="16" grpId="1" animBg="1"/>
      <p:bldP spid="13" grpId="0" animBg="1"/>
      <p:bldP spid="960529" grpId="0" animBg="1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Classical </a:t>
            </a:r>
            <a:r>
              <a:rPr lang="de-DE" dirty="0" smtClean="0"/>
              <a:t>multi-view stereo</a:t>
            </a:r>
            <a:endParaRPr lang="de-DE" dirty="0"/>
          </a:p>
        </p:txBody>
      </p:sp>
      <p:pic>
        <p:nvPicPr>
          <p:cNvPr id="961544" name="Picture 8" descr="templeR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2098675"/>
            <a:ext cx="2106613" cy="2820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61545" name="Picture 9" descr="templeR0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" y="2098675"/>
            <a:ext cx="2117725" cy="2820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61551" name="Picture 15" descr="templeR00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6213" y="2098675"/>
            <a:ext cx="2112962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61554" name="Rectangle 18"/>
          <p:cNvSpPr>
            <a:spLocks noChangeArrowheads="1"/>
          </p:cNvSpPr>
          <p:nvPr/>
        </p:nvSpPr>
        <p:spPr bwMode="auto">
          <a:xfrm>
            <a:off x="708875" y="4994275"/>
            <a:ext cx="23086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dirty="0" smtClean="0">
                <a:cs typeface="Arial" charset="0"/>
                <a:sym typeface="Monotype Sorts" pitchFamily="2" charset="2"/>
              </a:rPr>
              <a:t>Reference </a:t>
            </a:r>
            <a:r>
              <a:rPr lang="en-US" sz="2400" dirty="0">
                <a:cs typeface="Arial" charset="0"/>
                <a:sym typeface="Monotype Sorts" pitchFamily="2" charset="2"/>
              </a:rPr>
              <a:t>view</a:t>
            </a:r>
          </a:p>
        </p:txBody>
      </p:sp>
      <p:sp>
        <p:nvSpPr>
          <p:cNvPr id="961555" name="Rectangle 19"/>
          <p:cNvSpPr>
            <a:spLocks noChangeArrowheads="1"/>
          </p:cNvSpPr>
          <p:nvPr/>
        </p:nvSpPr>
        <p:spPr bwMode="auto">
          <a:xfrm>
            <a:off x="5105400" y="4994275"/>
            <a:ext cx="2704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dirty="0" smtClean="0">
                <a:cs typeface="Arial" charset="0"/>
                <a:sym typeface="Monotype Sorts" pitchFamily="2" charset="2"/>
              </a:rPr>
              <a:t>Neighboring </a:t>
            </a:r>
            <a:r>
              <a:rPr lang="en-US" sz="2400" dirty="0">
                <a:cs typeface="Arial" charset="0"/>
                <a:sym typeface="Monotype Sorts" pitchFamily="2" charset="2"/>
              </a:rPr>
              <a:t>views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676400" y="2525712"/>
            <a:ext cx="533400" cy="500063"/>
            <a:chOff x="2411" y="3477"/>
            <a:chExt cx="190" cy="178"/>
          </a:xfrm>
        </p:grpSpPr>
        <p:sp>
          <p:nvSpPr>
            <p:cNvPr id="961557" name="Rectangle 21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558" name="Oval 22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7543800" y="2525712"/>
            <a:ext cx="533400" cy="500063"/>
            <a:chOff x="2411" y="3477"/>
            <a:chExt cx="190" cy="178"/>
          </a:xfrm>
        </p:grpSpPr>
        <p:sp>
          <p:nvSpPr>
            <p:cNvPr id="961560" name="Rectangle 24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561" name="Oval 25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4876800" y="2525712"/>
            <a:ext cx="533400" cy="500063"/>
            <a:chOff x="2411" y="3477"/>
            <a:chExt cx="190" cy="178"/>
          </a:xfrm>
        </p:grpSpPr>
        <p:sp>
          <p:nvSpPr>
            <p:cNvPr id="961563" name="Rectangle 27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564" name="Oval 28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1565" name="Line 29"/>
          <p:cNvSpPr>
            <a:spLocks noChangeShapeType="1"/>
          </p:cNvSpPr>
          <p:nvPr/>
        </p:nvSpPr>
        <p:spPr bwMode="auto">
          <a:xfrm flipV="1">
            <a:off x="609600" y="1136351"/>
            <a:ext cx="4017402" cy="2400599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1566" name="Line 30"/>
          <p:cNvSpPr>
            <a:spLocks noChangeShapeType="1"/>
          </p:cNvSpPr>
          <p:nvPr/>
        </p:nvSpPr>
        <p:spPr bwMode="auto">
          <a:xfrm flipH="1" flipV="1">
            <a:off x="4648200" y="1154112"/>
            <a:ext cx="4038600" cy="2057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1567" name="Line 31"/>
          <p:cNvSpPr>
            <a:spLocks noChangeShapeType="1"/>
          </p:cNvSpPr>
          <p:nvPr/>
        </p:nvSpPr>
        <p:spPr bwMode="auto">
          <a:xfrm flipH="1" flipV="1">
            <a:off x="4620126" y="1129476"/>
            <a:ext cx="1475874" cy="4444236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1569" name="Oval 33"/>
          <p:cNvSpPr>
            <a:spLocks noChangeArrowheads="1"/>
          </p:cNvSpPr>
          <p:nvPr/>
        </p:nvSpPr>
        <p:spPr bwMode="auto">
          <a:xfrm>
            <a:off x="4543425" y="106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37"/>
          <p:cNvGrpSpPr>
            <a:grpSpLocks/>
          </p:cNvGrpSpPr>
          <p:nvPr/>
        </p:nvGrpSpPr>
        <p:grpSpPr bwMode="auto">
          <a:xfrm rot="940802">
            <a:off x="103188" y="3395662"/>
            <a:ext cx="430212" cy="603250"/>
            <a:chOff x="422" y="3958"/>
            <a:chExt cx="271" cy="380"/>
          </a:xfrm>
        </p:grpSpPr>
        <p:grpSp>
          <p:nvGrpSpPr>
            <p:cNvPr id="6" name="Group 38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961575" name="Line 39"/>
              <p:cNvSpPr>
                <a:spLocks noChangeShapeType="1"/>
              </p:cNvSpPr>
              <p:nvPr/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576" name="Arc 40"/>
              <p:cNvSpPr>
                <a:spLocks/>
              </p:cNvSpPr>
              <p:nvPr/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3422"/>
                  <a:gd name="T2" fmla="*/ 21523 w 21600"/>
                  <a:gd name="T3" fmla="*/ 23422 h 23422"/>
                  <a:gd name="T4" fmla="*/ 0 w 21600"/>
                  <a:gd name="T5" fmla="*/ 21600 h 23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34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" name="Group 41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96157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38100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1579" name="Arc 43"/>
                <p:cNvSpPr>
                  <a:spLocks/>
                </p:cNvSpPr>
                <p:nvPr/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3422"/>
                    <a:gd name="T2" fmla="*/ 21523 w 21600"/>
                    <a:gd name="T3" fmla="*/ 23422 h 23422"/>
                    <a:gd name="T4" fmla="*/ 0 w 21600"/>
                    <a:gd name="T5" fmla="*/ 21600 h 23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42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61580" name="Arc 44"/>
            <p:cNvSpPr>
              <a:spLocks/>
            </p:cNvSpPr>
            <p:nvPr/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581" name="Arc 45"/>
            <p:cNvSpPr>
              <a:spLocks/>
            </p:cNvSpPr>
            <p:nvPr/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 rot="-4134333">
            <a:off x="6036468" y="5649119"/>
            <a:ext cx="430213" cy="603250"/>
            <a:chOff x="422" y="3958"/>
            <a:chExt cx="271" cy="380"/>
          </a:xfrm>
        </p:grpSpPr>
        <p:grpSp>
          <p:nvGrpSpPr>
            <p:cNvPr id="9" name="Group 47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961584" name="Line 48"/>
              <p:cNvSpPr>
                <a:spLocks noChangeShapeType="1"/>
              </p:cNvSpPr>
              <p:nvPr/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585" name="Arc 49"/>
              <p:cNvSpPr>
                <a:spLocks/>
              </p:cNvSpPr>
              <p:nvPr/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3422"/>
                  <a:gd name="T2" fmla="*/ 21523 w 21600"/>
                  <a:gd name="T3" fmla="*/ 23422 h 23422"/>
                  <a:gd name="T4" fmla="*/ 0 w 21600"/>
                  <a:gd name="T5" fmla="*/ 21600 h 23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34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" name="Group 50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961587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38100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1588" name="Arc 52"/>
                <p:cNvSpPr>
                  <a:spLocks/>
                </p:cNvSpPr>
                <p:nvPr/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3422"/>
                    <a:gd name="T2" fmla="*/ 21523 w 21600"/>
                    <a:gd name="T3" fmla="*/ 23422 h 23422"/>
                    <a:gd name="T4" fmla="*/ 0 w 21600"/>
                    <a:gd name="T5" fmla="*/ 21600 h 23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42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61589" name="Arc 53"/>
            <p:cNvSpPr>
              <a:spLocks/>
            </p:cNvSpPr>
            <p:nvPr/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590" name="Arc 54"/>
            <p:cNvSpPr>
              <a:spLocks/>
            </p:cNvSpPr>
            <p:nvPr/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5"/>
          <p:cNvGrpSpPr>
            <a:grpSpLocks/>
          </p:cNvGrpSpPr>
          <p:nvPr/>
        </p:nvGrpSpPr>
        <p:grpSpPr bwMode="auto">
          <a:xfrm rot="15403336">
            <a:off x="8697118" y="3048794"/>
            <a:ext cx="430213" cy="603250"/>
            <a:chOff x="422" y="3958"/>
            <a:chExt cx="271" cy="380"/>
          </a:xfrm>
        </p:grpSpPr>
        <p:grpSp>
          <p:nvGrpSpPr>
            <p:cNvPr id="12" name="Group 56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961593" name="Line 57"/>
              <p:cNvSpPr>
                <a:spLocks noChangeShapeType="1"/>
              </p:cNvSpPr>
              <p:nvPr/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594" name="Arc 58"/>
              <p:cNvSpPr>
                <a:spLocks/>
              </p:cNvSpPr>
              <p:nvPr/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3422"/>
                  <a:gd name="T2" fmla="*/ 21523 w 21600"/>
                  <a:gd name="T3" fmla="*/ 23422 h 23422"/>
                  <a:gd name="T4" fmla="*/ 0 w 21600"/>
                  <a:gd name="T5" fmla="*/ 21600 h 23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34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" name="Group 59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961596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38100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1597" name="Arc 61"/>
                <p:cNvSpPr>
                  <a:spLocks/>
                </p:cNvSpPr>
                <p:nvPr/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3422"/>
                    <a:gd name="T2" fmla="*/ 21523 w 21600"/>
                    <a:gd name="T3" fmla="*/ 23422 h 23422"/>
                    <a:gd name="T4" fmla="*/ 0 w 21600"/>
                    <a:gd name="T5" fmla="*/ 21600 h 23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42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61598" name="Arc 62"/>
            <p:cNvSpPr>
              <a:spLocks/>
            </p:cNvSpPr>
            <p:nvPr/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599" name="Arc 63"/>
            <p:cNvSpPr>
              <a:spLocks/>
            </p:cNvSpPr>
            <p:nvPr/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14400" y="5943600"/>
            <a:ext cx="5009448" cy="467820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2800" dirty="0" smtClean="0">
                <a:effectLst/>
              </a:rPr>
              <a:t>Typically, laboratory conditions.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65" grpId="0" animBg="1"/>
      <p:bldP spid="961566" grpId="0" animBg="1"/>
      <p:bldP spid="961567" grpId="0" animBg="1"/>
      <p:bldP spid="961569" grpId="0" animBg="1"/>
      <p:bldP spid="4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Challenges for Community Photo Collections</a:t>
            </a:r>
            <a:endParaRPr lang="en-US" sz="3400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90600"/>
            <a:ext cx="6553200" cy="2743200"/>
          </a:xfrm>
        </p:spPr>
        <p:txBody>
          <a:bodyPr/>
          <a:lstStyle/>
          <a:p>
            <a:r>
              <a:rPr lang="en-US" smtClean="0"/>
              <a:t>Tremendous variation due to</a:t>
            </a:r>
          </a:p>
          <a:p>
            <a:pPr lvl="1"/>
            <a:r>
              <a:rPr lang="en-US" smtClean="0"/>
              <a:t>photographers and cameras</a:t>
            </a:r>
          </a:p>
          <a:p>
            <a:pPr lvl="1"/>
            <a:r>
              <a:rPr lang="en-US" smtClean="0"/>
              <a:t>time of day, lighting, weather</a:t>
            </a:r>
          </a:p>
          <a:p>
            <a:pPr lvl="1"/>
            <a:r>
              <a:rPr lang="de-DE" smtClean="0"/>
              <a:t>foreground clutter</a:t>
            </a:r>
          </a:p>
          <a:p>
            <a:pPr lvl="1"/>
            <a:r>
              <a:rPr lang="de-DE" smtClean="0"/>
              <a:t>scale</a:t>
            </a:r>
          </a:p>
          <a:p>
            <a:endParaRPr lang="en-US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505200" y="3932238"/>
            <a:ext cx="5562600" cy="2178050"/>
            <a:chOff x="2208" y="1498"/>
            <a:chExt cx="3504" cy="1372"/>
          </a:xfrm>
        </p:grpSpPr>
        <p:pic>
          <p:nvPicPr>
            <p:cNvPr id="803850" name="Picture 10"/>
            <p:cNvPicPr>
              <a:picLocks noChangeAspect="1" noChangeArrowheads="1"/>
            </p:cNvPicPr>
            <p:nvPr/>
          </p:nvPicPr>
          <p:blipFill>
            <a:blip r:embed="rId2"/>
            <a:srcRect l="20047" t="22954" r="59952" b="53726"/>
            <a:stretch>
              <a:fillRect/>
            </a:stretch>
          </p:blipFill>
          <p:spPr bwMode="auto">
            <a:xfrm>
              <a:off x="2208" y="1498"/>
              <a:ext cx="1817" cy="1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4045" y="1498"/>
              <a:ext cx="1667" cy="1372"/>
              <a:chOff x="3949" y="1556"/>
              <a:chExt cx="1488" cy="1135"/>
            </a:xfrm>
          </p:grpSpPr>
          <p:pic>
            <p:nvPicPr>
              <p:cNvPr id="803851" name="Picture 11"/>
              <p:cNvPicPr>
                <a:picLocks noChangeAspect="1" noChangeArrowheads="1"/>
              </p:cNvPicPr>
              <p:nvPr/>
            </p:nvPicPr>
            <p:blipFill>
              <a:blip r:embed="rId2"/>
              <a:srcRect l="60162" t="22954" r="20033" b="53726"/>
              <a:stretch>
                <a:fillRect/>
              </a:stretch>
            </p:blipFill>
            <p:spPr bwMode="auto">
              <a:xfrm>
                <a:off x="3949" y="1556"/>
                <a:ext cx="1488" cy="1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03852" name="Picture 12"/>
              <p:cNvPicPr>
                <a:picLocks noChangeAspect="1" noChangeArrowheads="1"/>
              </p:cNvPicPr>
              <p:nvPr/>
            </p:nvPicPr>
            <p:blipFill>
              <a:blip r:embed="rId3"/>
              <a:srcRect l="751" t="1357" r="1370" b="1711"/>
              <a:stretch>
                <a:fillRect/>
              </a:stretch>
            </p:blipFill>
            <p:spPr bwMode="auto">
              <a:xfrm>
                <a:off x="3978" y="1592"/>
                <a:ext cx="1431" cy="10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803869" name="Picture 29"/>
          <p:cNvPicPr>
            <a:picLocks noChangeAspect="1" noChangeArrowheads="1"/>
          </p:cNvPicPr>
          <p:nvPr/>
        </p:nvPicPr>
        <p:blipFill>
          <a:blip r:embed="rId2"/>
          <a:srcRect l="246" t="22954" r="79953" b="53726"/>
          <a:stretch>
            <a:fillRect/>
          </a:stretch>
        </p:blipFill>
        <p:spPr bwMode="auto">
          <a:xfrm>
            <a:off x="228600" y="3932238"/>
            <a:ext cx="2855913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3870" name="Rectangle 30"/>
          <p:cNvSpPr>
            <a:spLocks noChangeArrowheads="1"/>
          </p:cNvSpPr>
          <p:nvPr/>
        </p:nvSpPr>
        <p:spPr bwMode="auto">
          <a:xfrm>
            <a:off x="591201" y="6049963"/>
            <a:ext cx="213071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200" dirty="0" smtClean="0">
                <a:cs typeface="Arial" charset="0"/>
                <a:sym typeface="Monotype Sorts" pitchFamily="2" charset="2"/>
              </a:rPr>
              <a:t>Reference </a:t>
            </a:r>
            <a:r>
              <a:rPr lang="en-US" sz="2200" dirty="0">
                <a:cs typeface="Arial" charset="0"/>
                <a:sym typeface="Monotype Sorts" pitchFamily="2" charset="2"/>
              </a:rPr>
              <a:t>view</a:t>
            </a:r>
          </a:p>
        </p:txBody>
      </p:sp>
      <p:sp>
        <p:nvSpPr>
          <p:cNvPr id="803871" name="Rectangle 31"/>
          <p:cNvSpPr>
            <a:spLocks noChangeArrowheads="1"/>
          </p:cNvSpPr>
          <p:nvPr/>
        </p:nvSpPr>
        <p:spPr bwMode="auto">
          <a:xfrm>
            <a:off x="5159092" y="6049963"/>
            <a:ext cx="24913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200" dirty="0" smtClean="0">
                <a:cs typeface="Arial" charset="0"/>
                <a:sym typeface="Monotype Sorts" pitchFamily="2" charset="2"/>
              </a:rPr>
              <a:t>Neighboring </a:t>
            </a:r>
            <a:r>
              <a:rPr lang="en-US" sz="2200" dirty="0">
                <a:cs typeface="Arial" charset="0"/>
                <a:sym typeface="Monotype Sorts" pitchFamily="2" charset="2"/>
              </a:rPr>
              <a:t>views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2133600" y="4191000"/>
            <a:ext cx="533400" cy="500063"/>
            <a:chOff x="2411" y="3477"/>
            <a:chExt cx="190" cy="178"/>
          </a:xfrm>
        </p:grpSpPr>
        <p:sp>
          <p:nvSpPr>
            <p:cNvPr id="803875" name="Rectangle 35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76" name="Oval 36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7696200" y="4572000"/>
            <a:ext cx="533400" cy="500063"/>
            <a:chOff x="2411" y="3477"/>
            <a:chExt cx="190" cy="178"/>
          </a:xfrm>
        </p:grpSpPr>
        <p:sp>
          <p:nvSpPr>
            <p:cNvPr id="803878" name="Rectangle 38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79" name="Oval 39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5257800" y="4724400"/>
            <a:ext cx="533400" cy="500063"/>
            <a:chOff x="2411" y="3477"/>
            <a:chExt cx="190" cy="178"/>
          </a:xfrm>
        </p:grpSpPr>
        <p:sp>
          <p:nvSpPr>
            <p:cNvPr id="803881" name="Rectangle 41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82" name="Oval 42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30" name="Line 70"/>
          <p:cNvSpPr>
            <a:spLocks noChangeShapeType="1"/>
          </p:cNvSpPr>
          <p:nvPr/>
        </p:nvSpPr>
        <p:spPr bwMode="auto">
          <a:xfrm flipH="1">
            <a:off x="4191000" y="2286000"/>
            <a:ext cx="2746375" cy="3794125"/>
          </a:xfrm>
          <a:prstGeom prst="lin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240" name="Line 80"/>
          <p:cNvSpPr>
            <a:spLocks noChangeShapeType="1"/>
          </p:cNvSpPr>
          <p:nvPr/>
        </p:nvSpPr>
        <p:spPr bwMode="auto">
          <a:xfrm>
            <a:off x="4800600" y="2514600"/>
            <a:ext cx="1600200" cy="3352800"/>
          </a:xfrm>
          <a:prstGeom prst="lin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per-pixel depth</a:t>
            </a:r>
            <a:endParaRPr lang="en-US" dirty="0"/>
          </a:p>
        </p:txBody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3352800" cy="609600"/>
          </a:xfrm>
        </p:spPr>
        <p:txBody>
          <a:bodyPr/>
          <a:lstStyle/>
          <a:p>
            <a:r>
              <a:rPr lang="en-US" dirty="0" smtClean="0"/>
              <a:t>Planar, Lambertian patch (5x5 pixels)</a:t>
            </a:r>
          </a:p>
          <a:p>
            <a:pPr lvl="1"/>
            <a:r>
              <a:rPr lang="en-US" dirty="0" smtClean="0"/>
              <a:t>Depth</a:t>
            </a:r>
          </a:p>
          <a:p>
            <a:pPr lvl="1"/>
            <a:r>
              <a:rPr lang="en-US" dirty="0" smtClean="0"/>
              <a:t>Normal</a:t>
            </a:r>
          </a:p>
          <a:p>
            <a:pPr lvl="1"/>
            <a:r>
              <a:rPr lang="en-US" dirty="0" smtClean="0"/>
              <a:t>Color scale per</a:t>
            </a:r>
            <a:br>
              <a:rPr lang="en-US" dirty="0" smtClean="0"/>
            </a:br>
            <a:r>
              <a:rPr lang="en-US" dirty="0" smtClean="0"/>
              <a:t>neighboring view</a:t>
            </a:r>
          </a:p>
          <a:p>
            <a:pPr>
              <a:spcBef>
                <a:spcPts val="2000"/>
              </a:spcBef>
            </a:pPr>
            <a:r>
              <a:rPr lang="en-US" dirty="0" smtClean="0"/>
              <a:t>Iterative least-square optimization</a:t>
            </a:r>
          </a:p>
          <a:p>
            <a:pPr lvl="1"/>
            <a:r>
              <a:rPr lang="en-US" dirty="0" smtClean="0"/>
              <a:t>Replace outliers views</a:t>
            </a:r>
            <a:endParaRPr lang="en-US" dirty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 rot="1007703">
            <a:off x="1295400" y="5916613"/>
            <a:ext cx="739775" cy="1038225"/>
            <a:chOff x="422" y="3958"/>
            <a:chExt cx="271" cy="380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860171" name="Line 11"/>
              <p:cNvSpPr>
                <a:spLocks noChangeShapeType="1"/>
              </p:cNvSpPr>
              <p:nvPr/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172" name="Arc 12"/>
              <p:cNvSpPr>
                <a:spLocks/>
              </p:cNvSpPr>
              <p:nvPr/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3422"/>
                  <a:gd name="T2" fmla="*/ 21523 w 21600"/>
                  <a:gd name="T3" fmla="*/ 23422 h 23422"/>
                  <a:gd name="T4" fmla="*/ 0 w 21600"/>
                  <a:gd name="T5" fmla="*/ 21600 h 23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34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860174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38100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0175" name="Arc 15"/>
                <p:cNvSpPr>
                  <a:spLocks/>
                </p:cNvSpPr>
                <p:nvPr/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3422"/>
                    <a:gd name="T2" fmla="*/ 21523 w 21600"/>
                    <a:gd name="T3" fmla="*/ 23422 h 23422"/>
                    <a:gd name="T4" fmla="*/ 0 w 21600"/>
                    <a:gd name="T5" fmla="*/ 21600 h 23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42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60176" name="Arc 16"/>
            <p:cNvSpPr>
              <a:spLocks/>
            </p:cNvSpPr>
            <p:nvPr/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177" name="Arc 17"/>
            <p:cNvSpPr>
              <a:spLocks/>
            </p:cNvSpPr>
            <p:nvPr/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4803775" y="3513138"/>
            <a:ext cx="1573213" cy="1185862"/>
            <a:chOff x="3026" y="2213"/>
            <a:chExt cx="991" cy="747"/>
          </a:xfrm>
        </p:grpSpPr>
        <p:sp>
          <p:nvSpPr>
            <p:cNvPr id="860178" name="AutoShape 18"/>
            <p:cNvSpPr>
              <a:spLocks noChangeArrowheads="1"/>
            </p:cNvSpPr>
            <p:nvPr/>
          </p:nvSpPr>
          <p:spPr bwMode="auto">
            <a:xfrm rot="1001259" flipH="1">
              <a:off x="3026" y="2213"/>
              <a:ext cx="991" cy="747"/>
            </a:xfrm>
            <a:prstGeom prst="parallelogram">
              <a:avLst>
                <a:gd name="adj" fmla="val 33166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180" name="Oval 20"/>
            <p:cNvSpPr>
              <a:spLocks noChangeArrowheads="1"/>
            </p:cNvSpPr>
            <p:nvPr/>
          </p:nvSpPr>
          <p:spPr bwMode="auto">
            <a:xfrm>
              <a:off x="3437" y="2504"/>
              <a:ext cx="165" cy="16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0181" name="Line 21"/>
          <p:cNvSpPr>
            <a:spLocks noChangeShapeType="1"/>
          </p:cNvSpPr>
          <p:nvPr/>
        </p:nvSpPr>
        <p:spPr bwMode="auto">
          <a:xfrm flipH="1">
            <a:off x="2344738" y="2759075"/>
            <a:ext cx="5507037" cy="3278188"/>
          </a:xfrm>
          <a:prstGeom prst="lin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192" name="Line 32"/>
          <p:cNvSpPr>
            <a:spLocks noChangeShapeType="1"/>
          </p:cNvSpPr>
          <p:nvPr/>
        </p:nvSpPr>
        <p:spPr bwMode="auto">
          <a:xfrm flipV="1">
            <a:off x="4800600" y="4114800"/>
            <a:ext cx="787400" cy="454025"/>
          </a:xfrm>
          <a:prstGeom prst="line">
            <a:avLst/>
          </a:prstGeom>
          <a:noFill/>
          <a:ln w="76200">
            <a:solidFill>
              <a:srgbClr val="00C8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199" name="Rectangle 39"/>
          <p:cNvSpPr>
            <a:spLocks noChangeArrowheads="1"/>
          </p:cNvSpPr>
          <p:nvPr/>
        </p:nvSpPr>
        <p:spPr bwMode="auto">
          <a:xfrm>
            <a:off x="6781800" y="5140325"/>
            <a:ext cx="1046163" cy="574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100" dirty="0">
                <a:solidFill>
                  <a:srgbClr val="C80000"/>
                </a:solidFill>
                <a:cs typeface="Arial" charset="0"/>
              </a:rPr>
              <a:t>R</a:t>
            </a:r>
            <a:r>
              <a:rPr lang="en-US" sz="3100" dirty="0">
                <a:solidFill>
                  <a:srgbClr val="00C800"/>
                </a:solidFill>
                <a:cs typeface="Arial" charset="0"/>
              </a:rPr>
              <a:t>G</a:t>
            </a:r>
            <a:r>
              <a:rPr lang="en-US" sz="3100" dirty="0">
                <a:solidFill>
                  <a:srgbClr val="0000C8"/>
                </a:solidFill>
                <a:cs typeface="Arial" charset="0"/>
              </a:rPr>
              <a:t>B</a:t>
            </a:r>
          </a:p>
        </p:txBody>
      </p:sp>
      <p:sp>
        <p:nvSpPr>
          <p:cNvPr id="860200" name="Rectangle 40"/>
          <p:cNvSpPr>
            <a:spLocks noChangeArrowheads="1"/>
          </p:cNvSpPr>
          <p:nvPr/>
        </p:nvSpPr>
        <p:spPr bwMode="auto">
          <a:xfrm>
            <a:off x="4495800" y="6096000"/>
            <a:ext cx="1046163" cy="574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100">
                <a:solidFill>
                  <a:srgbClr val="C80000"/>
                </a:solidFill>
                <a:cs typeface="Arial" charset="0"/>
              </a:rPr>
              <a:t>R</a:t>
            </a:r>
            <a:r>
              <a:rPr lang="en-US" sz="3100">
                <a:solidFill>
                  <a:srgbClr val="00C800"/>
                </a:solidFill>
                <a:cs typeface="Arial" charset="0"/>
              </a:rPr>
              <a:t>G</a:t>
            </a:r>
            <a:r>
              <a:rPr lang="en-US" sz="3100">
                <a:solidFill>
                  <a:srgbClr val="0000C8"/>
                </a:solidFill>
                <a:cs typeface="Arial" charset="0"/>
              </a:rPr>
              <a:t>B</a:t>
            </a: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5181600" y="3352800"/>
            <a:ext cx="762000" cy="1447800"/>
            <a:chOff x="3552" y="4224"/>
            <a:chExt cx="480" cy="912"/>
          </a:xfrm>
        </p:grpSpPr>
        <p:sp>
          <p:nvSpPr>
            <p:cNvPr id="860205" name="Oval 45"/>
            <p:cNvSpPr>
              <a:spLocks noChangeArrowheads="1"/>
            </p:cNvSpPr>
            <p:nvPr/>
          </p:nvSpPr>
          <p:spPr bwMode="auto">
            <a:xfrm>
              <a:off x="3757" y="4597"/>
              <a:ext cx="69" cy="16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06" name="Freeform 46"/>
            <p:cNvSpPr>
              <a:spLocks/>
            </p:cNvSpPr>
            <p:nvPr/>
          </p:nvSpPr>
          <p:spPr bwMode="auto">
            <a:xfrm>
              <a:off x="3552" y="4224"/>
              <a:ext cx="480" cy="912"/>
            </a:xfrm>
            <a:custGeom>
              <a:avLst/>
              <a:gdLst/>
              <a:ahLst/>
              <a:cxnLst>
                <a:cxn ang="0">
                  <a:pos x="0" y="768"/>
                </a:cxn>
                <a:cxn ang="0">
                  <a:pos x="0" y="0"/>
                </a:cxn>
                <a:cxn ang="0">
                  <a:pos x="480" y="144"/>
                </a:cxn>
                <a:cxn ang="0">
                  <a:pos x="480" y="912"/>
                </a:cxn>
                <a:cxn ang="0">
                  <a:pos x="0" y="768"/>
                </a:cxn>
              </a:cxnLst>
              <a:rect l="0" t="0" r="r" b="b"/>
              <a:pathLst>
                <a:path w="480" h="912">
                  <a:moveTo>
                    <a:pt x="0" y="768"/>
                  </a:moveTo>
                  <a:lnTo>
                    <a:pt x="0" y="0"/>
                  </a:lnTo>
                  <a:lnTo>
                    <a:pt x="480" y="144"/>
                  </a:lnTo>
                  <a:lnTo>
                    <a:pt x="480" y="912"/>
                  </a:lnTo>
                  <a:lnTo>
                    <a:pt x="0" y="768"/>
                  </a:lnTo>
                  <a:close/>
                </a:path>
              </a:pathLst>
            </a:custGeom>
            <a:noFill/>
            <a:ln w="38100" cap="flat" cmpd="sng">
              <a:solidFill>
                <a:srgbClr val="DC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4724400" y="3232150"/>
            <a:ext cx="1752600" cy="1752600"/>
            <a:chOff x="2016" y="4512"/>
            <a:chExt cx="1104" cy="1104"/>
          </a:xfrm>
        </p:grpSpPr>
        <p:sp>
          <p:nvSpPr>
            <p:cNvPr id="860207" name="Oval 47"/>
            <p:cNvSpPr>
              <a:spLocks noChangeArrowheads="1"/>
            </p:cNvSpPr>
            <p:nvPr/>
          </p:nvSpPr>
          <p:spPr bwMode="auto">
            <a:xfrm>
              <a:off x="2479" y="4992"/>
              <a:ext cx="179" cy="16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10" name="Freeform 50"/>
            <p:cNvSpPr>
              <a:spLocks/>
            </p:cNvSpPr>
            <p:nvPr/>
          </p:nvSpPr>
          <p:spPr bwMode="auto">
            <a:xfrm>
              <a:off x="2016" y="4512"/>
              <a:ext cx="1104" cy="11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04" y="336"/>
                </a:cxn>
                <a:cxn ang="0">
                  <a:pos x="1104" y="1152"/>
                </a:cxn>
                <a:cxn ang="0">
                  <a:pos x="0" y="816"/>
                </a:cxn>
                <a:cxn ang="0">
                  <a:pos x="0" y="0"/>
                </a:cxn>
              </a:cxnLst>
              <a:rect l="0" t="0" r="r" b="b"/>
              <a:pathLst>
                <a:path w="1104" h="1152">
                  <a:moveTo>
                    <a:pt x="0" y="0"/>
                  </a:moveTo>
                  <a:lnTo>
                    <a:pt x="1104" y="336"/>
                  </a:lnTo>
                  <a:lnTo>
                    <a:pt x="1104" y="1152"/>
                  </a:lnTo>
                  <a:lnTo>
                    <a:pt x="0" y="81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DC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0213" name="Line 53"/>
          <p:cNvSpPr>
            <a:spLocks noChangeShapeType="1"/>
          </p:cNvSpPr>
          <p:nvPr/>
        </p:nvSpPr>
        <p:spPr bwMode="auto">
          <a:xfrm flipV="1">
            <a:off x="5257800" y="4114800"/>
            <a:ext cx="330200" cy="533400"/>
          </a:xfrm>
          <a:prstGeom prst="line">
            <a:avLst/>
          </a:prstGeom>
          <a:noFill/>
          <a:ln w="76200">
            <a:solidFill>
              <a:srgbClr val="00C8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214" name="Line 54"/>
          <p:cNvSpPr>
            <a:spLocks noChangeShapeType="1"/>
          </p:cNvSpPr>
          <p:nvPr/>
        </p:nvSpPr>
        <p:spPr bwMode="auto">
          <a:xfrm flipV="1">
            <a:off x="4572000" y="4114800"/>
            <a:ext cx="1016000" cy="152400"/>
          </a:xfrm>
          <a:prstGeom prst="line">
            <a:avLst/>
          </a:prstGeom>
          <a:noFill/>
          <a:ln w="76200">
            <a:solidFill>
              <a:srgbClr val="00C8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" name="Group 61"/>
          <p:cNvGrpSpPr>
            <a:grpSpLocks/>
          </p:cNvGrpSpPr>
          <p:nvPr/>
        </p:nvGrpSpPr>
        <p:grpSpPr bwMode="auto">
          <a:xfrm rot="-567441">
            <a:off x="3543300" y="5903595"/>
            <a:ext cx="739775" cy="1038225"/>
            <a:chOff x="422" y="3958"/>
            <a:chExt cx="271" cy="380"/>
          </a:xfrm>
        </p:grpSpPr>
        <p:grpSp>
          <p:nvGrpSpPr>
            <p:cNvPr id="9" name="Group 62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860223" name="Line 63"/>
              <p:cNvSpPr>
                <a:spLocks noChangeShapeType="1"/>
              </p:cNvSpPr>
              <p:nvPr/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224" name="Arc 64"/>
              <p:cNvSpPr>
                <a:spLocks/>
              </p:cNvSpPr>
              <p:nvPr/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3422"/>
                  <a:gd name="T2" fmla="*/ 21523 w 21600"/>
                  <a:gd name="T3" fmla="*/ 23422 h 23422"/>
                  <a:gd name="T4" fmla="*/ 0 w 21600"/>
                  <a:gd name="T5" fmla="*/ 21600 h 23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34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" name="Group 65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860226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38100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0227" name="Arc 67"/>
                <p:cNvSpPr>
                  <a:spLocks/>
                </p:cNvSpPr>
                <p:nvPr/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3422"/>
                    <a:gd name="T2" fmla="*/ 21523 w 21600"/>
                    <a:gd name="T3" fmla="*/ 23422 h 23422"/>
                    <a:gd name="T4" fmla="*/ 0 w 21600"/>
                    <a:gd name="T5" fmla="*/ 21600 h 23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42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60228" name="Arc 68"/>
            <p:cNvSpPr>
              <a:spLocks/>
            </p:cNvSpPr>
            <p:nvPr/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29" name="Arc 69"/>
            <p:cNvSpPr>
              <a:spLocks/>
            </p:cNvSpPr>
            <p:nvPr/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71"/>
          <p:cNvGrpSpPr>
            <a:grpSpLocks/>
          </p:cNvGrpSpPr>
          <p:nvPr/>
        </p:nvGrpSpPr>
        <p:grpSpPr bwMode="auto">
          <a:xfrm rot="-4530118">
            <a:off x="6245225" y="5718175"/>
            <a:ext cx="739775" cy="1038225"/>
            <a:chOff x="422" y="3958"/>
            <a:chExt cx="271" cy="380"/>
          </a:xfrm>
        </p:grpSpPr>
        <p:grpSp>
          <p:nvGrpSpPr>
            <p:cNvPr id="12" name="Group 72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860233" name="Line 73"/>
              <p:cNvSpPr>
                <a:spLocks noChangeShapeType="1"/>
              </p:cNvSpPr>
              <p:nvPr/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234" name="Arc 74"/>
              <p:cNvSpPr>
                <a:spLocks/>
              </p:cNvSpPr>
              <p:nvPr/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3422"/>
                  <a:gd name="T2" fmla="*/ 21523 w 21600"/>
                  <a:gd name="T3" fmla="*/ 23422 h 23422"/>
                  <a:gd name="T4" fmla="*/ 0 w 21600"/>
                  <a:gd name="T5" fmla="*/ 21600 h 23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34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" name="Group 75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86023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38100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0237" name="Arc 77"/>
                <p:cNvSpPr>
                  <a:spLocks/>
                </p:cNvSpPr>
                <p:nvPr/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3422"/>
                    <a:gd name="T2" fmla="*/ 21523 w 21600"/>
                    <a:gd name="T3" fmla="*/ 23422 h 23422"/>
                    <a:gd name="T4" fmla="*/ 0 w 21600"/>
                    <a:gd name="T5" fmla="*/ 21600 h 23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42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60238" name="Arc 78"/>
            <p:cNvSpPr>
              <a:spLocks/>
            </p:cNvSpPr>
            <p:nvPr/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39" name="Arc 79"/>
            <p:cNvSpPr>
              <a:spLocks/>
            </p:cNvSpPr>
            <p:nvPr/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9.24855E-7 C 0.04097 -0.0326 0.14601 -0.11838 0.12622 -0.10289 C 0.10643 -0.0874 -0.09757 0.0763 -0.11927 0.09341 C -0.14097 0.11052 -0.04097 0.0326 2.22222E-6 9.24855E-7 Z " pathEditMode="relative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0" grpId="0" animBg="1"/>
      <p:bldP spid="860230" grpId="1" animBg="1"/>
      <p:bldP spid="860240" grpId="0" animBg="1"/>
      <p:bldP spid="860240" grpId="1" animBg="1"/>
      <p:bldP spid="860181" grpId="0" animBg="1"/>
      <p:bldP spid="860192" grpId="0" animBg="1"/>
      <p:bldP spid="860192" grpId="1" animBg="1"/>
      <p:bldP spid="860192" grpId="2" animBg="1"/>
      <p:bldP spid="860199" grpId="0" animBg="1"/>
      <p:bldP spid="860199" grpId="1" animBg="1"/>
      <p:bldP spid="860200" grpId="0" animBg="1"/>
      <p:bldP spid="860200" grpId="1" animBg="1"/>
      <p:bldP spid="860213" grpId="0" animBg="1"/>
      <p:bldP spid="860213" grpId="1" animBg="1"/>
      <p:bldP spid="860214" grpId="0" animBg="1"/>
      <p:bldP spid="860214" grpId="1" animBg="1"/>
      <p:bldP spid="860214" grpId="2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8" name="Picture 2" descr="animated-see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4575" y="1435100"/>
            <a:ext cx="3559175" cy="4614863"/>
          </a:xfrm>
          <a:prstGeom prst="rect">
            <a:avLst/>
          </a:prstGeom>
          <a:noFill/>
        </p:spPr>
      </p:pic>
      <p:sp>
        <p:nvSpPr>
          <p:cNvPr id="833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Prioritized region-growing</a:t>
            </a:r>
            <a:endParaRPr lang="en-US" dirty="0"/>
          </a:p>
        </p:txBody>
      </p:sp>
      <p:sp>
        <p:nvSpPr>
          <p:cNvPr id="8335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3352800" cy="609600"/>
          </a:xfrm>
        </p:spPr>
        <p:txBody>
          <a:bodyPr/>
          <a:lstStyle/>
          <a:p>
            <a:r>
              <a:rPr lang="en-US" dirty="0" smtClean="0"/>
              <a:t>[Otto and Chao 1989]</a:t>
            </a:r>
            <a:endParaRPr lang="en-US" dirty="0"/>
          </a:p>
        </p:txBody>
      </p:sp>
      <p:pic>
        <p:nvPicPr>
          <p:cNvPr id="833541" name="Picture 5" descr="animatedne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4575" y="1435100"/>
            <a:ext cx="3559175" cy="4614863"/>
          </a:xfrm>
          <a:prstGeom prst="rect">
            <a:avLst/>
          </a:prstGeom>
          <a:noFill/>
        </p:spPr>
      </p:pic>
      <p:pic>
        <p:nvPicPr>
          <p:cNvPr id="833543" name="Picture 7" descr="animatednew-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4575" y="1436688"/>
            <a:ext cx="3559175" cy="4614862"/>
          </a:xfrm>
          <a:prstGeom prst="rect">
            <a:avLst/>
          </a:prstGeom>
          <a:noFill/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61975" y="1436688"/>
            <a:ext cx="3562350" cy="5049837"/>
            <a:chOff x="354" y="712"/>
            <a:chExt cx="2244" cy="3181"/>
          </a:xfrm>
        </p:grpSpPr>
        <p:pic>
          <p:nvPicPr>
            <p:cNvPr id="833545" name="Picture 9" descr="50926001@N00_5862854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4" y="712"/>
              <a:ext cx="2244" cy="2907"/>
            </a:xfrm>
            <a:prstGeom prst="rect">
              <a:avLst/>
            </a:prstGeom>
            <a:noFill/>
          </p:spPr>
        </p:pic>
        <p:sp>
          <p:nvSpPr>
            <p:cNvPr id="833546" name="Text Box 10"/>
            <p:cNvSpPr txBox="1">
              <a:spLocks noChangeArrowheads="1"/>
            </p:cNvSpPr>
            <p:nvPr/>
          </p:nvSpPr>
          <p:spPr bwMode="auto">
            <a:xfrm>
              <a:off x="899" y="3641"/>
              <a:ext cx="123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l" eaLnBrk="0" hangingPunct="0">
                <a:spcBef>
                  <a:spcPct val="20000"/>
                </a:spcBef>
                <a:buClr>
                  <a:srgbClr val="003399"/>
                </a:buClr>
                <a:buFont typeface="Monotype Sorts" pitchFamily="2" charset="2"/>
                <a:buNone/>
              </a:pPr>
              <a:r>
                <a:rPr kumimoji="1" lang="en-US" sz="2000" dirty="0" smtClean="0">
                  <a:latin typeface="Helvetica" pitchFamily="34" charset="0"/>
                </a:rPr>
                <a:t>Reference </a:t>
              </a:r>
              <a:r>
                <a:rPr kumimoji="1" lang="en-US" sz="2000" dirty="0">
                  <a:latin typeface="Helvetica" pitchFamily="34" charset="0"/>
                </a:rPr>
                <a:t>view</a:t>
              </a:r>
            </a:p>
          </p:txBody>
        </p:sp>
      </p:grpSp>
      <p:sp>
        <p:nvSpPr>
          <p:cNvPr id="833547" name="Text Box 11"/>
          <p:cNvSpPr txBox="1">
            <a:spLocks noChangeArrowheads="1"/>
          </p:cNvSpPr>
          <p:nvPr/>
        </p:nvSpPr>
        <p:spPr bwMode="auto">
          <a:xfrm>
            <a:off x="4800600" y="6107430"/>
            <a:ext cx="37898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3399"/>
              </a:buClr>
              <a:buFont typeface="Monotype Sorts" pitchFamily="2" charset="2"/>
              <a:buNone/>
            </a:pPr>
            <a:r>
              <a:rPr kumimoji="1" lang="en-US" sz="2000" dirty="0" smtClean="0">
                <a:latin typeface="Helvetica" pitchFamily="34" charset="0"/>
              </a:rPr>
              <a:t>(</a:t>
            </a:r>
            <a:r>
              <a:rPr kumimoji="1" lang="en-US" dirty="0">
                <a:latin typeface="Helvetica" pitchFamily="34" charset="0"/>
              </a:rPr>
              <a:t>C</a:t>
            </a:r>
            <a:r>
              <a:rPr kumimoji="1" lang="en-US" sz="2000" dirty="0" smtClean="0">
                <a:latin typeface="Helvetica" pitchFamily="34" charset="0"/>
              </a:rPr>
              <a:t>olor </a:t>
            </a:r>
            <a:r>
              <a:rPr kumimoji="1" lang="en-US" sz="2000" dirty="0">
                <a:latin typeface="Helvetica" pitchFamily="34" charset="0"/>
              </a:rPr>
              <a:t>code: confidence values)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0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000" t="8667" r="23500" b="14667"/>
          <a:stretch>
            <a:fillRect/>
          </a:stretch>
        </p:blipFill>
        <p:spPr bwMode="auto">
          <a:xfrm>
            <a:off x="808038" y="685800"/>
            <a:ext cx="636428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2804" name="Rectangle 4"/>
          <p:cNvSpPr>
            <a:spLocks noChangeArrowheads="1"/>
          </p:cNvSpPr>
          <p:nvPr/>
        </p:nvSpPr>
        <p:spPr bwMode="auto">
          <a:xfrm>
            <a:off x="3065463" y="5537200"/>
            <a:ext cx="1382712" cy="10366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72813" name="Freeform 13"/>
          <p:cNvSpPr>
            <a:spLocks/>
          </p:cNvSpPr>
          <p:nvPr/>
        </p:nvSpPr>
        <p:spPr bwMode="auto">
          <a:xfrm>
            <a:off x="152400" y="1371600"/>
            <a:ext cx="1371600" cy="5867400"/>
          </a:xfrm>
          <a:custGeom>
            <a:avLst/>
            <a:gdLst/>
            <a:ahLst/>
            <a:cxnLst>
              <a:cxn ang="0">
                <a:pos x="768" y="3552"/>
              </a:cxn>
              <a:cxn ang="0">
                <a:pos x="768" y="2496"/>
              </a:cxn>
              <a:cxn ang="0">
                <a:pos x="720" y="2448"/>
              </a:cxn>
              <a:cxn ang="0">
                <a:pos x="720" y="1344"/>
              </a:cxn>
              <a:cxn ang="0">
                <a:pos x="720" y="1200"/>
              </a:cxn>
              <a:cxn ang="0">
                <a:pos x="816" y="1152"/>
              </a:cxn>
              <a:cxn ang="0">
                <a:pos x="816" y="816"/>
              </a:cxn>
              <a:cxn ang="0">
                <a:pos x="864" y="672"/>
              </a:cxn>
              <a:cxn ang="0">
                <a:pos x="864" y="96"/>
              </a:cxn>
              <a:cxn ang="0">
                <a:pos x="0" y="0"/>
              </a:cxn>
              <a:cxn ang="0">
                <a:pos x="0" y="3696"/>
              </a:cxn>
              <a:cxn ang="0">
                <a:pos x="672" y="3696"/>
              </a:cxn>
            </a:cxnLst>
            <a:rect l="0" t="0" r="r" b="b"/>
            <a:pathLst>
              <a:path w="864" h="3696">
                <a:moveTo>
                  <a:pt x="768" y="3552"/>
                </a:moveTo>
                <a:lnTo>
                  <a:pt x="768" y="2496"/>
                </a:lnTo>
                <a:lnTo>
                  <a:pt x="720" y="2448"/>
                </a:lnTo>
                <a:lnTo>
                  <a:pt x="720" y="1344"/>
                </a:lnTo>
                <a:lnTo>
                  <a:pt x="720" y="1200"/>
                </a:lnTo>
                <a:lnTo>
                  <a:pt x="816" y="1152"/>
                </a:lnTo>
                <a:lnTo>
                  <a:pt x="816" y="816"/>
                </a:lnTo>
                <a:lnTo>
                  <a:pt x="864" y="672"/>
                </a:lnTo>
                <a:lnTo>
                  <a:pt x="864" y="96"/>
                </a:lnTo>
                <a:lnTo>
                  <a:pt x="0" y="0"/>
                </a:lnTo>
                <a:lnTo>
                  <a:pt x="0" y="3696"/>
                </a:lnTo>
                <a:lnTo>
                  <a:pt x="672" y="3696"/>
                </a:lnTo>
              </a:path>
            </a:pathLst>
          </a:custGeom>
          <a:solidFill>
            <a:schemeClr val="bg1"/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2814" name="Freeform 14"/>
          <p:cNvSpPr>
            <a:spLocks/>
          </p:cNvSpPr>
          <p:nvPr/>
        </p:nvSpPr>
        <p:spPr bwMode="auto">
          <a:xfrm>
            <a:off x="3276600" y="762000"/>
            <a:ext cx="1066800" cy="1981200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96" y="432"/>
              </a:cxn>
              <a:cxn ang="0">
                <a:pos x="96" y="1200"/>
              </a:cxn>
              <a:cxn ang="0">
                <a:pos x="576" y="1200"/>
              </a:cxn>
              <a:cxn ang="0">
                <a:pos x="576" y="528"/>
              </a:cxn>
              <a:cxn ang="0">
                <a:pos x="576" y="288"/>
              </a:cxn>
              <a:cxn ang="0">
                <a:pos x="672" y="48"/>
              </a:cxn>
              <a:cxn ang="0">
                <a:pos x="48" y="0"/>
              </a:cxn>
            </a:cxnLst>
            <a:rect l="0" t="0" r="r" b="b"/>
            <a:pathLst>
              <a:path w="672" h="1200">
                <a:moveTo>
                  <a:pt x="0" y="96"/>
                </a:moveTo>
                <a:lnTo>
                  <a:pt x="96" y="432"/>
                </a:lnTo>
                <a:lnTo>
                  <a:pt x="96" y="1200"/>
                </a:lnTo>
                <a:lnTo>
                  <a:pt x="576" y="1200"/>
                </a:lnTo>
                <a:lnTo>
                  <a:pt x="576" y="528"/>
                </a:lnTo>
                <a:lnTo>
                  <a:pt x="576" y="288"/>
                </a:lnTo>
                <a:lnTo>
                  <a:pt x="672" y="48"/>
                </a:lnTo>
                <a:lnTo>
                  <a:pt x="48" y="0"/>
                </a:lnTo>
              </a:path>
            </a:pathLst>
          </a:custGeom>
          <a:solidFill>
            <a:schemeClr val="bg1"/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2815" name="Freeform 15"/>
          <p:cNvSpPr>
            <a:spLocks/>
          </p:cNvSpPr>
          <p:nvPr/>
        </p:nvSpPr>
        <p:spPr bwMode="auto">
          <a:xfrm>
            <a:off x="5715000" y="609600"/>
            <a:ext cx="1447800" cy="6400800"/>
          </a:xfrm>
          <a:custGeom>
            <a:avLst/>
            <a:gdLst/>
            <a:ahLst/>
            <a:cxnLst>
              <a:cxn ang="0">
                <a:pos x="0" y="288"/>
              </a:cxn>
              <a:cxn ang="0">
                <a:pos x="0" y="1296"/>
              </a:cxn>
              <a:cxn ang="0">
                <a:pos x="48" y="1392"/>
              </a:cxn>
              <a:cxn ang="0">
                <a:pos x="96" y="2688"/>
              </a:cxn>
              <a:cxn ang="0">
                <a:pos x="96" y="3744"/>
              </a:cxn>
              <a:cxn ang="0">
                <a:pos x="96" y="3984"/>
              </a:cxn>
              <a:cxn ang="0">
                <a:pos x="576" y="4032"/>
              </a:cxn>
              <a:cxn ang="0">
                <a:pos x="912" y="3456"/>
              </a:cxn>
              <a:cxn ang="0">
                <a:pos x="1200" y="2256"/>
              </a:cxn>
              <a:cxn ang="0">
                <a:pos x="336" y="480"/>
              </a:cxn>
              <a:cxn ang="0">
                <a:pos x="96" y="0"/>
              </a:cxn>
            </a:cxnLst>
            <a:rect l="0" t="0" r="r" b="b"/>
            <a:pathLst>
              <a:path w="1200" h="4032">
                <a:moveTo>
                  <a:pt x="0" y="288"/>
                </a:moveTo>
                <a:lnTo>
                  <a:pt x="0" y="1296"/>
                </a:lnTo>
                <a:lnTo>
                  <a:pt x="48" y="1392"/>
                </a:lnTo>
                <a:lnTo>
                  <a:pt x="96" y="2688"/>
                </a:lnTo>
                <a:lnTo>
                  <a:pt x="96" y="3744"/>
                </a:lnTo>
                <a:lnTo>
                  <a:pt x="96" y="3984"/>
                </a:lnTo>
                <a:lnTo>
                  <a:pt x="576" y="4032"/>
                </a:lnTo>
                <a:lnTo>
                  <a:pt x="912" y="3456"/>
                </a:lnTo>
                <a:lnTo>
                  <a:pt x="1200" y="2256"/>
                </a:lnTo>
                <a:lnTo>
                  <a:pt x="336" y="480"/>
                </a:lnTo>
                <a:lnTo>
                  <a:pt x="96" y="0"/>
                </a:lnTo>
              </a:path>
            </a:pathLst>
          </a:custGeom>
          <a:solidFill>
            <a:schemeClr val="bg1"/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: Notre Dame de Paris</a:t>
            </a:r>
            <a:endParaRPr lang="en-US" dirty="0"/>
          </a:p>
        </p:txBody>
      </p:sp>
      <p:sp>
        <p:nvSpPr>
          <p:cNvPr id="972811" name="Rectangle 11"/>
          <p:cNvSpPr>
            <a:spLocks noChangeArrowheads="1"/>
          </p:cNvSpPr>
          <p:nvPr/>
        </p:nvSpPr>
        <p:spPr bwMode="auto">
          <a:xfrm>
            <a:off x="6324600" y="1736725"/>
            <a:ext cx="2771913" cy="83099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653 images</a:t>
            </a:r>
            <a:br>
              <a:rPr lang="en-US" sz="2400" dirty="0"/>
            </a:br>
            <a:r>
              <a:rPr lang="en-US" sz="2400" dirty="0"/>
              <a:t>313 photographers</a:t>
            </a:r>
            <a:endParaRPr lang="de-DE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0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71780" name="Picture 4"/>
          <p:cNvPicPr>
            <a:picLocks noChangeAspect="1" noChangeArrowheads="1"/>
          </p:cNvPicPr>
          <p:nvPr/>
        </p:nvPicPr>
        <p:blipFill>
          <a:blip r:embed="rId2"/>
          <a:srcRect l="3731" t="5473" r="6717" b="49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1781" name="Rectangle 5"/>
          <p:cNvSpPr>
            <a:spLocks noChangeArrowheads="1"/>
          </p:cNvSpPr>
          <p:nvPr/>
        </p:nvSpPr>
        <p:spPr bwMode="auto">
          <a:xfrm>
            <a:off x="3200400" y="2209800"/>
            <a:ext cx="2819400" cy="2209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178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833" name="Picture 9" descr="521015629_54fce1e220_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3600" y="1809750"/>
            <a:ext cx="4318000" cy="3238500"/>
          </a:xfrm>
          <a:prstGeom prst="rect">
            <a:avLst/>
          </a:prstGeom>
          <a:noFill/>
        </p:spPr>
      </p:pic>
      <p:pic>
        <p:nvPicPr>
          <p:cNvPr id="973834" name="Picture 10"/>
          <p:cNvPicPr>
            <a:picLocks noChangeAspect="1" noChangeArrowheads="1"/>
          </p:cNvPicPr>
          <p:nvPr/>
        </p:nvPicPr>
        <p:blipFill>
          <a:blip r:embed="rId3"/>
          <a:srcRect l="35225" t="34724" r="38284" b="38245"/>
          <a:stretch>
            <a:fillRect/>
          </a:stretch>
        </p:blipFill>
        <p:spPr bwMode="auto">
          <a:xfrm>
            <a:off x="177800" y="1806575"/>
            <a:ext cx="4241800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2112010" y="6392545"/>
            <a:ext cx="5527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129 images taken by 98 photographers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952500" y="1112838"/>
            <a:ext cx="7239000" cy="5287962"/>
            <a:chOff x="5227" y="-3646"/>
            <a:chExt cx="20399" cy="14902"/>
          </a:xfrm>
        </p:grpSpPr>
        <p:pic>
          <p:nvPicPr>
            <p:cNvPr id="702469" name="Picture 5" descr="jodie_lisa_216760932_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097" y="-3391"/>
              <a:ext cx="1232" cy="1640"/>
            </a:xfrm>
            <a:prstGeom prst="rect">
              <a:avLst/>
            </a:prstGeom>
            <a:noFill/>
          </p:spPr>
        </p:pic>
        <p:pic>
          <p:nvPicPr>
            <p:cNvPr id="702470" name="Picture 6" descr="jpeicott_169247591_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318" y="-3391"/>
              <a:ext cx="1232" cy="1640"/>
            </a:xfrm>
            <a:prstGeom prst="rect">
              <a:avLst/>
            </a:prstGeom>
            <a:noFill/>
          </p:spPr>
        </p:pic>
        <p:pic>
          <p:nvPicPr>
            <p:cNvPr id="702471" name="Picture 7" descr="10388927@N00_27059583_p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35" y="1379"/>
              <a:ext cx="1640" cy="1232"/>
            </a:xfrm>
            <a:prstGeom prst="rect">
              <a:avLst/>
            </a:prstGeom>
            <a:noFill/>
          </p:spPr>
        </p:pic>
        <p:pic>
          <p:nvPicPr>
            <p:cNvPr id="702472" name="Picture 8" descr="25682183@N00_64719338_p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307" y="-3211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473" name="Picture 9" descr="27166320@N00_134504990_p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27" y="3023"/>
              <a:ext cx="1552" cy="2072"/>
            </a:xfrm>
            <a:prstGeom prst="rect">
              <a:avLst/>
            </a:prstGeom>
            <a:noFill/>
          </p:spPr>
        </p:pic>
        <p:pic>
          <p:nvPicPr>
            <p:cNvPr id="702474" name="Picture 10" descr="32209293@N00_17513432_p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889" y="3547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475" name="Picture 11" descr="39123223@N00_21120611_pt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1030" y="3547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476" name="Picture 12" descr="39123223@N00_21120613_pt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3547" y="1483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477" name="Picture 13" descr="41314755@N00_19266954_p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3716" y="-753"/>
              <a:ext cx="768" cy="1024"/>
            </a:xfrm>
            <a:prstGeom prst="rect">
              <a:avLst/>
            </a:prstGeom>
            <a:noFill/>
          </p:spPr>
        </p:pic>
        <p:grpSp>
          <p:nvGrpSpPr>
            <p:cNvPr id="3" name="Group 14"/>
            <p:cNvGrpSpPr>
              <a:grpSpLocks noChangeAspect="1"/>
            </p:cNvGrpSpPr>
            <p:nvPr/>
          </p:nvGrpSpPr>
          <p:grpSpPr bwMode="auto">
            <a:xfrm>
              <a:off x="19437" y="-3575"/>
              <a:ext cx="696" cy="2008"/>
              <a:chOff x="19633" y="-3743"/>
              <a:chExt cx="696" cy="2008"/>
            </a:xfrm>
          </p:grpSpPr>
          <p:pic>
            <p:nvPicPr>
              <p:cNvPr id="702479" name="Picture 15" descr="24106883@N00_303959623_pt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9633" y="-2751"/>
                <a:ext cx="696" cy="1016"/>
              </a:xfrm>
              <a:prstGeom prst="rect">
                <a:avLst/>
              </a:prstGeom>
              <a:noFill/>
            </p:spPr>
          </p:pic>
          <p:pic>
            <p:nvPicPr>
              <p:cNvPr id="702480" name="Picture 16" descr="41314767@N00_27718136_pt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9673" y="-3743"/>
                <a:ext cx="616" cy="816"/>
              </a:xfrm>
              <a:prstGeom prst="rect">
                <a:avLst/>
              </a:prstGeom>
              <a:noFill/>
            </p:spPr>
          </p:pic>
        </p:grpSp>
        <p:pic>
          <p:nvPicPr>
            <p:cNvPr id="702481" name="Picture 17" descr="54774414@N00_139953678_pt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758" y="-3083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482" name="Picture 18" descr="54968089@N00_322701724_pt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695" y="-3391"/>
              <a:ext cx="1232" cy="1640"/>
            </a:xfrm>
            <a:prstGeom prst="rect">
              <a:avLst/>
            </a:prstGeom>
            <a:noFill/>
          </p:spPr>
        </p:pic>
        <p:grpSp>
          <p:nvGrpSpPr>
            <p:cNvPr id="4" name="Group 19"/>
            <p:cNvGrpSpPr>
              <a:grpSpLocks noChangeAspect="1"/>
            </p:cNvGrpSpPr>
            <p:nvPr/>
          </p:nvGrpSpPr>
          <p:grpSpPr bwMode="auto">
            <a:xfrm>
              <a:off x="11499" y="-3369"/>
              <a:ext cx="1024" cy="1596"/>
              <a:chOff x="13416" y="-2678"/>
              <a:chExt cx="1024" cy="1596"/>
            </a:xfrm>
          </p:grpSpPr>
          <p:pic>
            <p:nvPicPr>
              <p:cNvPr id="702484" name="Picture 20" descr="jpmcdonough_16451613_pt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13416" y="-2678"/>
                <a:ext cx="1024" cy="768"/>
              </a:xfrm>
              <a:prstGeom prst="rect">
                <a:avLst/>
              </a:prstGeom>
              <a:noFill/>
            </p:spPr>
          </p:pic>
          <p:pic>
            <p:nvPicPr>
              <p:cNvPr id="702485" name="Picture 21" descr="79315412@N00_149243882_pt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13416" y="-1850"/>
                <a:ext cx="1024" cy="768"/>
              </a:xfrm>
              <a:prstGeom prst="rect">
                <a:avLst/>
              </a:prstGeom>
              <a:noFill/>
            </p:spPr>
          </p:pic>
        </p:grpSp>
        <p:grpSp>
          <p:nvGrpSpPr>
            <p:cNvPr id="5" name="Group 22"/>
            <p:cNvGrpSpPr>
              <a:grpSpLocks noChangeAspect="1"/>
            </p:cNvGrpSpPr>
            <p:nvPr/>
          </p:nvGrpSpPr>
          <p:grpSpPr bwMode="auto">
            <a:xfrm>
              <a:off x="6948" y="-3477"/>
              <a:ext cx="640" cy="1812"/>
              <a:chOff x="7525" y="-512"/>
              <a:chExt cx="640" cy="1812"/>
            </a:xfrm>
          </p:grpSpPr>
          <p:pic>
            <p:nvPicPr>
              <p:cNvPr id="702487" name="Picture 23" descr="54347301@N00_8142620_pt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7653" y="-512"/>
                <a:ext cx="384" cy="512"/>
              </a:xfrm>
              <a:prstGeom prst="rect">
                <a:avLst/>
              </a:prstGeom>
              <a:noFill/>
            </p:spPr>
          </p:pic>
          <p:pic>
            <p:nvPicPr>
              <p:cNvPr id="702488" name="Picture 24" descr="80322160@N00_148141348_pt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7605" y="660"/>
                <a:ext cx="480" cy="640"/>
              </a:xfrm>
              <a:prstGeom prst="rect">
                <a:avLst/>
              </a:prstGeom>
              <a:noFill/>
            </p:spPr>
          </p:pic>
          <p:pic>
            <p:nvPicPr>
              <p:cNvPr id="702489" name="Picture 25" descr="80322160@N00_167411895_pt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7525" y="94"/>
                <a:ext cx="640" cy="472"/>
              </a:xfrm>
              <a:prstGeom prst="rect">
                <a:avLst/>
              </a:prstGeom>
              <a:noFill/>
            </p:spPr>
          </p:pic>
        </p:grpSp>
        <p:pic>
          <p:nvPicPr>
            <p:cNvPr id="702490" name="Picture 26" descr="adamsofen_172586918_pt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2692" y="-3491"/>
              <a:ext cx="2456" cy="1840"/>
            </a:xfrm>
            <a:prstGeom prst="rect">
              <a:avLst/>
            </a:prstGeom>
            <a:noFill/>
          </p:spPr>
        </p:pic>
        <p:pic>
          <p:nvPicPr>
            <p:cNvPr id="702491" name="Picture 27" descr="adelaidenascimento_177968654_pt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20302" y="-3607"/>
              <a:ext cx="1552" cy="2072"/>
            </a:xfrm>
            <a:prstGeom prst="rect">
              <a:avLst/>
            </a:prstGeom>
            <a:noFill/>
          </p:spPr>
        </p:pic>
        <p:pic>
          <p:nvPicPr>
            <p:cNvPr id="702492" name="Picture 28" descr="alexa627_118607441_pt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22024" y="-3347"/>
              <a:ext cx="2072" cy="1552"/>
            </a:xfrm>
            <a:prstGeom prst="rect">
              <a:avLst/>
            </a:prstGeom>
            <a:noFill/>
          </p:spPr>
        </p:pic>
        <p:pic>
          <p:nvPicPr>
            <p:cNvPr id="702493" name="Picture 29" descr="am_le_41012580_pt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864" y="-921"/>
              <a:ext cx="1816" cy="1360"/>
            </a:xfrm>
            <a:prstGeom prst="rect">
              <a:avLst/>
            </a:prstGeom>
            <a:noFill/>
          </p:spPr>
        </p:pic>
        <p:pic>
          <p:nvPicPr>
            <p:cNvPr id="702494" name="Picture 30" descr="andyocc_78696851_pt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11649" y="-881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495" name="Picture 31" descr="asten_113381500_pt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13332" y="9708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496" name="Picture 32" descr="asten_113381578_pt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9862" y="-881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497" name="Picture 33" descr="astonlau_83266397_pt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12790" y="-933"/>
              <a:ext cx="1840" cy="1384"/>
            </a:xfrm>
            <a:prstGeom prst="rect">
              <a:avLst/>
            </a:prstGeom>
            <a:noFill/>
          </p:spPr>
        </p:pic>
        <p:pic>
          <p:nvPicPr>
            <p:cNvPr id="702498" name="Picture 34" descr="austinpmaher_810426_pt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16711" y="-781"/>
              <a:ext cx="1440" cy="1080"/>
            </a:xfrm>
            <a:prstGeom prst="rect">
              <a:avLst/>
            </a:prstGeom>
            <a:noFill/>
          </p:spPr>
        </p:pic>
        <p:pic>
          <p:nvPicPr>
            <p:cNvPr id="702499" name="Picture 35" descr="bepster_116339332_pt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21718" y="-921"/>
              <a:ext cx="1816" cy="1360"/>
            </a:xfrm>
            <a:prstGeom prst="rect">
              <a:avLst/>
            </a:prstGeom>
            <a:noFill/>
          </p:spPr>
        </p:pic>
        <p:pic>
          <p:nvPicPr>
            <p:cNvPr id="702500" name="Picture 36" descr="carlos_seo_119570963_pt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24666" y="-881"/>
              <a:ext cx="960" cy="1280"/>
            </a:xfrm>
            <a:prstGeom prst="rect">
              <a:avLst/>
            </a:prstGeom>
            <a:noFill/>
          </p:spPr>
        </p:pic>
        <p:grpSp>
          <p:nvGrpSpPr>
            <p:cNvPr id="6" name="Group 37"/>
            <p:cNvGrpSpPr>
              <a:grpSpLocks noChangeAspect="1"/>
            </p:cNvGrpSpPr>
            <p:nvPr/>
          </p:nvGrpSpPr>
          <p:grpSpPr bwMode="auto">
            <a:xfrm>
              <a:off x="11003" y="-933"/>
              <a:ext cx="464" cy="1384"/>
              <a:chOff x="12783" y="908"/>
              <a:chExt cx="464" cy="1384"/>
            </a:xfrm>
          </p:grpSpPr>
          <p:pic>
            <p:nvPicPr>
              <p:cNvPr id="702502" name="Picture 38" descr="ash2276_310641960_pt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12783" y="908"/>
                <a:ext cx="464" cy="640"/>
              </a:xfrm>
              <a:prstGeom prst="rect">
                <a:avLst/>
              </a:prstGeom>
              <a:noFill/>
            </p:spPr>
          </p:pic>
          <p:pic>
            <p:nvPicPr>
              <p:cNvPr id="702503" name="Picture 39" descr="cburrell_73451194_pt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12803" y="1652"/>
                <a:ext cx="424" cy="640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40"/>
            <p:cNvGrpSpPr>
              <a:grpSpLocks noChangeAspect="1"/>
            </p:cNvGrpSpPr>
            <p:nvPr/>
          </p:nvGrpSpPr>
          <p:grpSpPr bwMode="auto">
            <a:xfrm>
              <a:off x="18332" y="-1161"/>
              <a:ext cx="1183" cy="1840"/>
              <a:chOff x="18071" y="820"/>
              <a:chExt cx="1183" cy="1840"/>
            </a:xfrm>
          </p:grpSpPr>
          <p:pic>
            <p:nvPicPr>
              <p:cNvPr id="702505" name="Picture 41" descr="bepster_116339331_pt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18202" y="1700"/>
                <a:ext cx="920" cy="960"/>
              </a:xfrm>
              <a:prstGeom prst="rect">
                <a:avLst/>
              </a:prstGeom>
              <a:noFill/>
            </p:spPr>
          </p:pic>
          <p:grpSp>
            <p:nvGrpSpPr>
              <p:cNvPr id="8" name="Group 42"/>
              <p:cNvGrpSpPr>
                <a:grpSpLocks noChangeAspect="1"/>
              </p:cNvGrpSpPr>
              <p:nvPr/>
            </p:nvGrpSpPr>
            <p:grpSpPr bwMode="auto">
              <a:xfrm>
                <a:off x="18071" y="820"/>
                <a:ext cx="1183" cy="816"/>
                <a:chOff x="18071" y="820"/>
                <a:chExt cx="1183" cy="816"/>
              </a:xfrm>
            </p:grpSpPr>
            <p:pic>
              <p:nvPicPr>
                <p:cNvPr id="702507" name="Picture 43" descr="carvader_34535841_pt"/>
                <p:cNvPicPr>
                  <a:picLocks noChangeAspect="1" noChangeArrowheads="1"/>
                </p:cNvPicPr>
                <p:nvPr/>
              </p:nvPicPr>
              <p:blipFill>
                <a:blip r:embed="rId34"/>
                <a:srcRect/>
                <a:stretch>
                  <a:fillRect/>
                </a:stretch>
              </p:blipFill>
              <p:spPr bwMode="auto">
                <a:xfrm>
                  <a:off x="18774" y="908"/>
                  <a:ext cx="480" cy="64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2508" name="Picture 44" descr="cheddie_118130350_pt"/>
                <p:cNvPicPr>
                  <a:picLocks noChangeAspect="1" noChangeArrowheads="1"/>
                </p:cNvPicPr>
                <p:nvPr/>
              </p:nvPicPr>
              <p:blipFill>
                <a:blip r:embed="rId35"/>
                <a:srcRect/>
                <a:stretch>
                  <a:fillRect/>
                </a:stretch>
              </p:blipFill>
              <p:spPr bwMode="auto">
                <a:xfrm>
                  <a:off x="18071" y="820"/>
                  <a:ext cx="616" cy="816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702509" name="Picture 45" descr="chiara_shenoy_65646351_pt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4812" y="-753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510" name="Picture 46" descr="chrislieber_118885434_pt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19697" y="-1469"/>
              <a:ext cx="1840" cy="2456"/>
            </a:xfrm>
            <a:prstGeom prst="rect">
              <a:avLst/>
            </a:prstGeom>
            <a:noFill/>
          </p:spPr>
        </p:pic>
        <p:pic>
          <p:nvPicPr>
            <p:cNvPr id="702511" name="Picture 47" descr="darrynj_157187605_pt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5227" y="-1161"/>
              <a:ext cx="2456" cy="1840"/>
            </a:xfrm>
            <a:prstGeom prst="rect">
              <a:avLst/>
            </a:prstGeom>
            <a:noFill/>
          </p:spPr>
        </p:pic>
        <p:pic>
          <p:nvPicPr>
            <p:cNvPr id="702512" name="Picture 48" descr="dchai_69232797_pt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5227" y="1315"/>
              <a:ext cx="1816" cy="1360"/>
            </a:xfrm>
            <a:prstGeom prst="rect">
              <a:avLst/>
            </a:prstGeom>
            <a:noFill/>
          </p:spPr>
        </p:pic>
        <p:pic>
          <p:nvPicPr>
            <p:cNvPr id="702513" name="Picture 49" descr="devinmitchell_99509163_pt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24394" y="1175"/>
              <a:ext cx="1232" cy="1640"/>
            </a:xfrm>
            <a:prstGeom prst="rect">
              <a:avLst/>
            </a:prstGeom>
            <a:noFill/>
          </p:spPr>
        </p:pic>
        <p:pic>
          <p:nvPicPr>
            <p:cNvPr id="702514" name="Picture 50" descr="devinmitchell_99509411_pt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9453" y="1379"/>
              <a:ext cx="1640" cy="1232"/>
            </a:xfrm>
            <a:prstGeom prst="rect">
              <a:avLst/>
            </a:prstGeom>
            <a:noFill/>
          </p:spPr>
        </p:pic>
        <p:pic>
          <p:nvPicPr>
            <p:cNvPr id="702515" name="Picture 51" descr="dsiao_36275251_pt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12273" y="1379"/>
              <a:ext cx="1640" cy="1232"/>
            </a:xfrm>
            <a:prstGeom prst="rect">
              <a:avLst/>
            </a:prstGeom>
            <a:noFill/>
          </p:spPr>
        </p:pic>
        <p:pic>
          <p:nvPicPr>
            <p:cNvPr id="702516" name="Picture 52" descr="ebflatclar_18065538_pt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13991" y="959"/>
              <a:ext cx="1552" cy="2072"/>
            </a:xfrm>
            <a:prstGeom prst="rect">
              <a:avLst/>
            </a:prstGeom>
            <a:noFill/>
          </p:spPr>
        </p:pic>
        <p:pic>
          <p:nvPicPr>
            <p:cNvPr id="702517" name="Picture 53" descr="eugeniayjulian_21160725_pt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15621" y="1087"/>
              <a:ext cx="1360" cy="1816"/>
            </a:xfrm>
            <a:prstGeom prst="rect">
              <a:avLst/>
            </a:prstGeom>
            <a:noFill/>
          </p:spPr>
        </p:pic>
        <p:pic>
          <p:nvPicPr>
            <p:cNvPr id="702518" name="Picture 54" descr="eugeniayjulian_21160831_pt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17059" y="1087"/>
              <a:ext cx="1360" cy="1816"/>
            </a:xfrm>
            <a:prstGeom prst="rect">
              <a:avLst/>
            </a:prstGeom>
            <a:noFill/>
          </p:spPr>
        </p:pic>
        <p:pic>
          <p:nvPicPr>
            <p:cNvPr id="702519" name="Picture 55" descr="eugeniayjulian_21161114_pt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18497" y="1087"/>
              <a:ext cx="1360" cy="1816"/>
            </a:xfrm>
            <a:prstGeom prst="rect">
              <a:avLst/>
            </a:prstGeom>
            <a:noFill/>
          </p:spPr>
        </p:pic>
        <p:pic>
          <p:nvPicPr>
            <p:cNvPr id="702520" name="Picture 56" descr="eugeniayjulian_21161360_pt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21653" y="1315"/>
              <a:ext cx="1816" cy="1360"/>
            </a:xfrm>
            <a:prstGeom prst="rect">
              <a:avLst/>
            </a:prstGeom>
            <a:noFill/>
          </p:spPr>
        </p:pic>
        <p:pic>
          <p:nvPicPr>
            <p:cNvPr id="702521" name="Picture 57" descr="eugeniayjulian_21161476_pt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23810" y="3379"/>
              <a:ext cx="1816" cy="1360"/>
            </a:xfrm>
            <a:prstGeom prst="rect">
              <a:avLst/>
            </a:prstGeom>
            <a:noFill/>
          </p:spPr>
        </p:pic>
        <p:pic>
          <p:nvPicPr>
            <p:cNvPr id="702522" name="Picture 58" descr="fboosman_65650635_pt"/>
            <p:cNvPicPr>
              <a:picLocks noChangeAspect="1" noChangeArrowheads="1"/>
            </p:cNvPicPr>
            <p:nvPr/>
          </p:nvPicPr>
          <p:blipFill>
            <a:blip r:embed="rId49"/>
            <a:srcRect/>
            <a:stretch>
              <a:fillRect/>
            </a:stretch>
          </p:blipFill>
          <p:spPr bwMode="auto">
            <a:xfrm>
              <a:off x="7621" y="3151"/>
              <a:ext cx="1360" cy="1816"/>
            </a:xfrm>
            <a:prstGeom prst="rect">
              <a:avLst/>
            </a:prstGeom>
            <a:noFill/>
          </p:spPr>
        </p:pic>
        <p:pic>
          <p:nvPicPr>
            <p:cNvPr id="702523" name="Picture 59" descr="fboosman_65650636_pt"/>
            <p:cNvPicPr>
              <a:picLocks noChangeAspect="1" noChangeArrowheads="1"/>
            </p:cNvPicPr>
            <p:nvPr/>
          </p:nvPicPr>
          <p:blipFill>
            <a:blip r:embed="rId50"/>
            <a:srcRect/>
            <a:stretch>
              <a:fillRect/>
            </a:stretch>
          </p:blipFill>
          <p:spPr bwMode="auto">
            <a:xfrm>
              <a:off x="11979" y="3379"/>
              <a:ext cx="1816" cy="1360"/>
            </a:xfrm>
            <a:prstGeom prst="rect">
              <a:avLst/>
            </a:prstGeom>
            <a:noFill/>
          </p:spPr>
        </p:pic>
        <p:pic>
          <p:nvPicPr>
            <p:cNvPr id="702524" name="Picture 60" descr="felipe_alfaro_33292478_pt"/>
            <p:cNvPicPr>
              <a:picLocks noChangeAspect="1" noChangeArrowheads="1"/>
            </p:cNvPicPr>
            <p:nvPr/>
          </p:nvPicPr>
          <p:blipFill>
            <a:blip r:embed="rId51"/>
            <a:srcRect/>
            <a:stretch>
              <a:fillRect/>
            </a:stretch>
          </p:blipFill>
          <p:spPr bwMode="auto">
            <a:xfrm>
              <a:off x="16849" y="3419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525" name="Picture 61" descr="glindsay65_67210930_pt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118" y="3547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526" name="Picture 62" descr="got80s_88665470_pt"/>
            <p:cNvPicPr>
              <a:picLocks noChangeAspect="1" noChangeArrowheads="1"/>
            </p:cNvPicPr>
            <p:nvPr/>
          </p:nvPicPr>
          <p:blipFill>
            <a:blip r:embed="rId53"/>
            <a:srcRect/>
            <a:stretch>
              <a:fillRect/>
            </a:stretch>
          </p:blipFill>
          <p:spPr bwMode="auto">
            <a:xfrm>
              <a:off x="13977" y="3419"/>
              <a:ext cx="960" cy="1280"/>
            </a:xfrm>
            <a:prstGeom prst="rect">
              <a:avLst/>
            </a:prstGeom>
            <a:noFill/>
          </p:spPr>
        </p:pic>
        <p:grpSp>
          <p:nvGrpSpPr>
            <p:cNvPr id="9" name="Group 63"/>
            <p:cNvGrpSpPr>
              <a:grpSpLocks noChangeAspect="1"/>
            </p:cNvGrpSpPr>
            <p:nvPr/>
          </p:nvGrpSpPr>
          <p:grpSpPr bwMode="auto">
            <a:xfrm>
              <a:off x="10368" y="3300"/>
              <a:ext cx="480" cy="1519"/>
              <a:chOff x="11601" y="4821"/>
              <a:chExt cx="480" cy="1519"/>
            </a:xfrm>
          </p:grpSpPr>
          <p:pic>
            <p:nvPicPr>
              <p:cNvPr id="702528" name="Picture 64" descr="14797147@N00_65571829_pt"/>
              <p:cNvPicPr>
                <a:picLocks noChangeAspect="1" noChangeArrowheads="1"/>
              </p:cNvPicPr>
              <p:nvPr/>
            </p:nvPicPr>
            <p:blipFill>
              <a:blip r:embed="rId54"/>
              <a:srcRect/>
              <a:stretch>
                <a:fillRect/>
              </a:stretch>
            </p:blipFill>
            <p:spPr bwMode="auto">
              <a:xfrm>
                <a:off x="11601" y="4821"/>
                <a:ext cx="480" cy="640"/>
              </a:xfrm>
              <a:prstGeom prst="rect">
                <a:avLst/>
              </a:prstGeom>
              <a:noFill/>
            </p:spPr>
          </p:pic>
          <p:pic>
            <p:nvPicPr>
              <p:cNvPr id="702529" name="Picture 65" descr="grahamcase_154237529_pt"/>
              <p:cNvPicPr>
                <a:picLocks noChangeAspect="1" noChangeArrowheads="1"/>
              </p:cNvPicPr>
              <p:nvPr/>
            </p:nvPicPr>
            <p:blipFill>
              <a:blip r:embed="rId55"/>
              <a:srcRect/>
              <a:stretch>
                <a:fillRect/>
              </a:stretch>
            </p:blipFill>
            <p:spPr bwMode="auto">
              <a:xfrm>
                <a:off x="11601" y="5740"/>
                <a:ext cx="480" cy="600"/>
              </a:xfrm>
              <a:prstGeom prst="rect">
                <a:avLst/>
              </a:prstGeom>
              <a:noFill/>
            </p:spPr>
          </p:pic>
        </p:grpSp>
        <p:grpSp>
          <p:nvGrpSpPr>
            <p:cNvPr id="10" name="Group 66"/>
            <p:cNvGrpSpPr>
              <a:grpSpLocks noChangeAspect="1"/>
            </p:cNvGrpSpPr>
            <p:nvPr/>
          </p:nvGrpSpPr>
          <p:grpSpPr bwMode="auto">
            <a:xfrm>
              <a:off x="9163" y="3255"/>
              <a:ext cx="1024" cy="1608"/>
              <a:chOff x="10690" y="4320"/>
              <a:chExt cx="1024" cy="1608"/>
            </a:xfrm>
          </p:grpSpPr>
          <p:pic>
            <p:nvPicPr>
              <p:cNvPr id="702531" name="Picture 67" descr="35485757@N00_39477422_pt"/>
              <p:cNvPicPr>
                <a:picLocks noChangeAspect="1" noChangeArrowheads="1"/>
              </p:cNvPicPr>
              <p:nvPr/>
            </p:nvPicPr>
            <p:blipFill>
              <a:blip r:embed="rId56"/>
              <a:srcRect/>
              <a:stretch>
                <a:fillRect/>
              </a:stretch>
            </p:blipFill>
            <p:spPr bwMode="auto">
              <a:xfrm>
                <a:off x="10690" y="5160"/>
                <a:ext cx="1024" cy="768"/>
              </a:xfrm>
              <a:prstGeom prst="rect">
                <a:avLst/>
              </a:prstGeom>
              <a:noFill/>
            </p:spPr>
          </p:pic>
          <p:pic>
            <p:nvPicPr>
              <p:cNvPr id="702532" name="Picture 68" descr="hoshiko_123664750_pt"/>
              <p:cNvPicPr>
                <a:picLocks noChangeAspect="1" noChangeArrowheads="1"/>
              </p:cNvPicPr>
              <p:nvPr/>
            </p:nvPicPr>
            <p:blipFill>
              <a:blip r:embed="rId57"/>
              <a:srcRect/>
              <a:stretch>
                <a:fillRect/>
              </a:stretch>
            </p:blipFill>
            <p:spPr bwMode="auto">
              <a:xfrm>
                <a:off x="10690" y="4320"/>
                <a:ext cx="1024" cy="768"/>
              </a:xfrm>
              <a:prstGeom prst="rect">
                <a:avLst/>
              </a:prstGeom>
              <a:noFill/>
            </p:spPr>
          </p:pic>
        </p:grpSp>
        <p:pic>
          <p:nvPicPr>
            <p:cNvPr id="702533" name="Picture 69" descr="hoshiko_123666274_pt"/>
            <p:cNvPicPr>
              <a:picLocks noChangeAspect="1" noChangeArrowheads="1"/>
            </p:cNvPicPr>
            <p:nvPr/>
          </p:nvPicPr>
          <p:blipFill>
            <a:blip r:embed="rId58"/>
            <a:srcRect/>
            <a:stretch>
              <a:fillRect/>
            </a:stretch>
          </p:blipFill>
          <p:spPr bwMode="auto">
            <a:xfrm>
              <a:off x="10810" y="8072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534" name="Picture 70" descr="hoshiko_123666983_pt"/>
            <p:cNvPicPr>
              <a:picLocks noChangeAspect="1" noChangeArrowheads="1"/>
            </p:cNvPicPr>
            <p:nvPr/>
          </p:nvPicPr>
          <p:blipFill>
            <a:blip r:embed="rId59"/>
            <a:srcRect/>
            <a:stretch>
              <a:fillRect/>
            </a:stretch>
          </p:blipFill>
          <p:spPr bwMode="auto">
            <a:xfrm>
              <a:off x="24858" y="8072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535" name="Picture 71" descr="hoshiko_123667315_pt"/>
            <p:cNvPicPr>
              <a:picLocks noChangeAspect="1" noChangeArrowheads="1"/>
            </p:cNvPicPr>
            <p:nvPr/>
          </p:nvPicPr>
          <p:blipFill>
            <a:blip r:embed="rId60"/>
            <a:srcRect/>
            <a:stretch>
              <a:fillRect/>
            </a:stretch>
          </p:blipFill>
          <p:spPr bwMode="auto">
            <a:xfrm>
              <a:off x="12954" y="8200"/>
              <a:ext cx="1024" cy="768"/>
            </a:xfrm>
            <a:prstGeom prst="rect">
              <a:avLst/>
            </a:prstGeom>
            <a:noFill/>
          </p:spPr>
        </p:pic>
        <p:pic>
          <p:nvPicPr>
            <p:cNvPr id="702536" name="Picture 72" descr="idowens_20844385_pt"/>
            <p:cNvPicPr>
              <a:picLocks noChangeAspect="1" noChangeArrowheads="1"/>
            </p:cNvPicPr>
            <p:nvPr/>
          </p:nvPicPr>
          <p:blipFill>
            <a:blip r:embed="rId61"/>
            <a:srcRect/>
            <a:stretch>
              <a:fillRect/>
            </a:stretch>
          </p:blipFill>
          <p:spPr bwMode="auto">
            <a:xfrm>
              <a:off x="5227" y="5142"/>
              <a:ext cx="1840" cy="2456"/>
            </a:xfrm>
            <a:prstGeom prst="rect">
              <a:avLst/>
            </a:prstGeom>
            <a:noFill/>
          </p:spPr>
        </p:pic>
        <p:pic>
          <p:nvPicPr>
            <p:cNvPr id="702537" name="Picture 73" descr="idowens_20844471_pt"/>
            <p:cNvPicPr>
              <a:picLocks noChangeAspect="1" noChangeArrowheads="1"/>
            </p:cNvPicPr>
            <p:nvPr/>
          </p:nvPicPr>
          <p:blipFill>
            <a:blip r:embed="rId62"/>
            <a:srcRect/>
            <a:stretch>
              <a:fillRect/>
            </a:stretch>
          </p:blipFill>
          <p:spPr bwMode="auto">
            <a:xfrm>
              <a:off x="20839" y="2831"/>
              <a:ext cx="1840" cy="2456"/>
            </a:xfrm>
            <a:prstGeom prst="rect">
              <a:avLst/>
            </a:prstGeom>
            <a:noFill/>
          </p:spPr>
        </p:pic>
        <p:pic>
          <p:nvPicPr>
            <p:cNvPr id="702538" name="Picture 74" descr="ishung_79015254_pt"/>
            <p:cNvPicPr>
              <a:picLocks noChangeAspect="1" noChangeArrowheads="1"/>
            </p:cNvPicPr>
            <p:nvPr/>
          </p:nvPicPr>
          <p:blipFill>
            <a:blip r:embed="rId63"/>
            <a:srcRect/>
            <a:stretch>
              <a:fillRect/>
            </a:stretch>
          </p:blipFill>
          <p:spPr bwMode="auto">
            <a:xfrm>
              <a:off x="22860" y="3547"/>
              <a:ext cx="768" cy="1024"/>
            </a:xfrm>
            <a:prstGeom prst="rect">
              <a:avLst/>
            </a:prstGeom>
            <a:noFill/>
          </p:spPr>
        </p:pic>
        <p:grpSp>
          <p:nvGrpSpPr>
            <p:cNvPr id="11" name="Group 75"/>
            <p:cNvGrpSpPr>
              <a:grpSpLocks noChangeAspect="1"/>
            </p:cNvGrpSpPr>
            <p:nvPr/>
          </p:nvGrpSpPr>
          <p:grpSpPr bwMode="auto">
            <a:xfrm>
              <a:off x="16067" y="3258"/>
              <a:ext cx="600" cy="1601"/>
              <a:chOff x="16452" y="4320"/>
              <a:chExt cx="600" cy="1601"/>
            </a:xfrm>
          </p:grpSpPr>
          <p:pic>
            <p:nvPicPr>
              <p:cNvPr id="702540" name="Picture 76" descr="gerryl_17189232_pt"/>
              <p:cNvPicPr>
                <a:picLocks noChangeAspect="1" noChangeArrowheads="1"/>
              </p:cNvPicPr>
              <p:nvPr/>
            </p:nvPicPr>
            <p:blipFill>
              <a:blip r:embed="rId64"/>
              <a:srcRect/>
              <a:stretch>
                <a:fillRect/>
              </a:stretch>
            </p:blipFill>
            <p:spPr bwMode="auto">
              <a:xfrm>
                <a:off x="16452" y="4320"/>
                <a:ext cx="600" cy="840"/>
              </a:xfrm>
              <a:prstGeom prst="rect">
                <a:avLst/>
              </a:prstGeom>
              <a:noFill/>
            </p:spPr>
          </p:pic>
          <p:pic>
            <p:nvPicPr>
              <p:cNvPr id="702541" name="Picture 77" descr="jacobarnold_10670611_pt"/>
              <p:cNvPicPr>
                <a:picLocks noChangeAspect="1" noChangeArrowheads="1"/>
              </p:cNvPicPr>
              <p:nvPr/>
            </p:nvPicPr>
            <p:blipFill>
              <a:blip r:embed="rId65"/>
              <a:srcRect/>
              <a:stretch>
                <a:fillRect/>
              </a:stretch>
            </p:blipFill>
            <p:spPr bwMode="auto">
              <a:xfrm>
                <a:off x="16512" y="5281"/>
                <a:ext cx="480" cy="640"/>
              </a:xfrm>
              <a:prstGeom prst="rect">
                <a:avLst/>
              </a:prstGeom>
              <a:noFill/>
            </p:spPr>
          </p:pic>
        </p:grpSp>
        <p:pic>
          <p:nvPicPr>
            <p:cNvPr id="702542" name="Picture 78" descr="jamiekathy_155661986_pt"/>
            <p:cNvPicPr>
              <a:picLocks noChangeAspect="1" noChangeArrowheads="1"/>
            </p:cNvPicPr>
            <p:nvPr/>
          </p:nvPicPr>
          <p:blipFill>
            <a:blip r:embed="rId66"/>
            <a:srcRect/>
            <a:stretch>
              <a:fillRect/>
            </a:stretch>
          </p:blipFill>
          <p:spPr bwMode="auto">
            <a:xfrm>
              <a:off x="18940" y="3547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543" name="Picture 79" descr="jamiekathy_155662011_pt"/>
            <p:cNvPicPr>
              <a:picLocks noChangeAspect="1" noChangeArrowheads="1"/>
            </p:cNvPicPr>
            <p:nvPr/>
          </p:nvPicPr>
          <p:blipFill>
            <a:blip r:embed="rId67"/>
            <a:srcRect/>
            <a:stretch>
              <a:fillRect/>
            </a:stretch>
          </p:blipFill>
          <p:spPr bwMode="auto">
            <a:xfrm>
              <a:off x="17990" y="3547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544" name="Picture 80" descr="jimp79_2475100_pt"/>
            <p:cNvPicPr>
              <a:picLocks noChangeAspect="1" noChangeArrowheads="1"/>
            </p:cNvPicPr>
            <p:nvPr/>
          </p:nvPicPr>
          <p:blipFill>
            <a:blip r:embed="rId68"/>
            <a:srcRect/>
            <a:stretch>
              <a:fillRect/>
            </a:stretch>
          </p:blipFill>
          <p:spPr bwMode="auto">
            <a:xfrm>
              <a:off x="24266" y="-3479"/>
              <a:ext cx="1360" cy="1816"/>
            </a:xfrm>
            <a:prstGeom prst="rect">
              <a:avLst/>
            </a:prstGeom>
            <a:noFill/>
          </p:spPr>
        </p:pic>
        <p:pic>
          <p:nvPicPr>
            <p:cNvPr id="702545" name="Picture 81" descr="pmalhi_164403870_pt"/>
            <p:cNvPicPr>
              <a:picLocks noChangeAspect="1" noChangeArrowheads="1"/>
            </p:cNvPicPr>
            <p:nvPr/>
          </p:nvPicPr>
          <p:blipFill>
            <a:blip r:embed="rId69"/>
            <a:srcRect/>
            <a:stretch>
              <a:fillRect/>
            </a:stretch>
          </p:blipFill>
          <p:spPr bwMode="auto">
            <a:xfrm>
              <a:off x="6748" y="10028"/>
              <a:ext cx="480" cy="640"/>
            </a:xfrm>
            <a:prstGeom prst="rect">
              <a:avLst/>
            </a:prstGeom>
            <a:noFill/>
          </p:spPr>
        </p:pic>
        <p:pic>
          <p:nvPicPr>
            <p:cNvPr id="702546" name="Picture 82" descr="prasenberg_270030906_pt"/>
            <p:cNvPicPr>
              <a:picLocks noChangeAspect="1" noChangeArrowheads="1"/>
            </p:cNvPicPr>
            <p:nvPr/>
          </p:nvPicPr>
          <p:blipFill>
            <a:blip r:embed="rId70"/>
            <a:srcRect/>
            <a:stretch>
              <a:fillRect/>
            </a:stretch>
          </p:blipFill>
          <p:spPr bwMode="auto">
            <a:xfrm>
              <a:off x="15210" y="8072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547" name="Picture 83" descr="prasenberg_270030935_pt"/>
            <p:cNvPicPr>
              <a:picLocks noChangeAspect="1" noChangeArrowheads="1"/>
            </p:cNvPicPr>
            <p:nvPr/>
          </p:nvPicPr>
          <p:blipFill>
            <a:blip r:embed="rId71"/>
            <a:srcRect/>
            <a:stretch>
              <a:fillRect/>
            </a:stretch>
          </p:blipFill>
          <p:spPr bwMode="auto">
            <a:xfrm>
              <a:off x="15761" y="-753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548" name="Picture 84" descr="prasenberg_270030961_pt"/>
            <p:cNvPicPr>
              <a:picLocks noChangeAspect="1" noChangeArrowheads="1"/>
            </p:cNvPicPr>
            <p:nvPr/>
          </p:nvPicPr>
          <p:blipFill>
            <a:blip r:embed="rId72"/>
            <a:srcRect/>
            <a:stretch>
              <a:fillRect/>
            </a:stretch>
          </p:blipFill>
          <p:spPr bwMode="auto">
            <a:xfrm>
              <a:off x="12403" y="9836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549" name="Picture 85" descr="prasenjeet_ghosh_188705853_pt"/>
            <p:cNvPicPr>
              <a:picLocks noChangeAspect="1" noChangeArrowheads="1"/>
            </p:cNvPicPr>
            <p:nvPr/>
          </p:nvPicPr>
          <p:blipFill>
            <a:blip r:embed="rId73"/>
            <a:srcRect/>
            <a:stretch>
              <a:fillRect/>
            </a:stretch>
          </p:blipFill>
          <p:spPr bwMode="auto">
            <a:xfrm>
              <a:off x="7389" y="9692"/>
              <a:ext cx="984" cy="1312"/>
            </a:xfrm>
            <a:prstGeom prst="rect">
              <a:avLst/>
            </a:prstGeom>
            <a:noFill/>
          </p:spPr>
        </p:pic>
        <p:pic>
          <p:nvPicPr>
            <p:cNvPr id="702550" name="Picture 86" descr="prasenjeet_ghosh_188705985_pt"/>
            <p:cNvPicPr>
              <a:picLocks noChangeAspect="1" noChangeArrowheads="1"/>
            </p:cNvPicPr>
            <p:nvPr/>
          </p:nvPicPr>
          <p:blipFill>
            <a:blip r:embed="rId74"/>
            <a:srcRect/>
            <a:stretch>
              <a:fillRect/>
            </a:stretch>
          </p:blipFill>
          <p:spPr bwMode="auto">
            <a:xfrm>
              <a:off x="8391" y="1339"/>
              <a:ext cx="984" cy="1312"/>
            </a:xfrm>
            <a:prstGeom prst="rect">
              <a:avLst/>
            </a:prstGeom>
            <a:noFill/>
          </p:spPr>
        </p:pic>
        <p:grpSp>
          <p:nvGrpSpPr>
            <p:cNvPr id="12" name="Group 87"/>
            <p:cNvGrpSpPr>
              <a:grpSpLocks noChangeAspect="1"/>
            </p:cNvGrpSpPr>
            <p:nvPr/>
          </p:nvGrpSpPr>
          <p:grpSpPr bwMode="auto">
            <a:xfrm>
              <a:off x="6960" y="3436"/>
              <a:ext cx="480" cy="1245"/>
              <a:chOff x="15617" y="6152"/>
              <a:chExt cx="480" cy="1245"/>
            </a:xfrm>
          </p:grpSpPr>
          <p:pic>
            <p:nvPicPr>
              <p:cNvPr id="702552" name="Picture 88" descr="entropybound_2733302_pt"/>
              <p:cNvPicPr>
                <a:picLocks noChangeAspect="1" noChangeArrowheads="1"/>
              </p:cNvPicPr>
              <p:nvPr/>
            </p:nvPicPr>
            <p:blipFill>
              <a:blip r:embed="rId75"/>
              <a:srcRect/>
              <a:stretch>
                <a:fillRect/>
              </a:stretch>
            </p:blipFill>
            <p:spPr bwMode="auto">
              <a:xfrm>
                <a:off x="15666" y="6152"/>
                <a:ext cx="384" cy="512"/>
              </a:xfrm>
              <a:prstGeom prst="rect">
                <a:avLst/>
              </a:prstGeom>
              <a:noFill/>
            </p:spPr>
          </p:pic>
          <p:pic>
            <p:nvPicPr>
              <p:cNvPr id="702553" name="Picture 89" descr="katiegoldstein_139182180_pt"/>
              <p:cNvPicPr>
                <a:picLocks noChangeAspect="1" noChangeArrowheads="1"/>
              </p:cNvPicPr>
              <p:nvPr/>
            </p:nvPicPr>
            <p:blipFill>
              <a:blip r:embed="rId76"/>
              <a:srcRect/>
              <a:stretch>
                <a:fillRect/>
              </a:stretch>
            </p:blipFill>
            <p:spPr bwMode="auto">
              <a:xfrm>
                <a:off x="15617" y="6757"/>
                <a:ext cx="480" cy="640"/>
              </a:xfrm>
              <a:prstGeom prst="rect">
                <a:avLst/>
              </a:prstGeom>
              <a:noFill/>
            </p:spPr>
          </p:pic>
        </p:grpSp>
        <p:grpSp>
          <p:nvGrpSpPr>
            <p:cNvPr id="13" name="Group 90"/>
            <p:cNvGrpSpPr>
              <a:grpSpLocks noChangeAspect="1"/>
            </p:cNvGrpSpPr>
            <p:nvPr/>
          </p:nvGrpSpPr>
          <p:grpSpPr bwMode="auto">
            <a:xfrm>
              <a:off x="10401" y="5635"/>
              <a:ext cx="481" cy="1469"/>
              <a:chOff x="10262" y="5426"/>
              <a:chExt cx="481" cy="1469"/>
            </a:xfrm>
          </p:grpSpPr>
          <p:pic>
            <p:nvPicPr>
              <p:cNvPr id="702555" name="Picture 91" descr="karina_figueroa_187880149_pt"/>
              <p:cNvPicPr>
                <a:picLocks noChangeAspect="1" noChangeArrowheads="1"/>
              </p:cNvPicPr>
              <p:nvPr/>
            </p:nvPicPr>
            <p:blipFill>
              <a:blip r:embed="rId77"/>
              <a:srcRect/>
              <a:stretch>
                <a:fillRect/>
              </a:stretch>
            </p:blipFill>
            <p:spPr bwMode="auto">
              <a:xfrm>
                <a:off x="10263" y="6255"/>
                <a:ext cx="480" cy="640"/>
              </a:xfrm>
              <a:prstGeom prst="rect">
                <a:avLst/>
              </a:prstGeom>
              <a:noFill/>
            </p:spPr>
          </p:pic>
          <p:pic>
            <p:nvPicPr>
              <p:cNvPr id="702556" name="Picture 92" descr="katmaiad_77369172_pt"/>
              <p:cNvPicPr>
                <a:picLocks noChangeAspect="1" noChangeArrowheads="1"/>
              </p:cNvPicPr>
              <p:nvPr/>
            </p:nvPicPr>
            <p:blipFill>
              <a:blip r:embed="rId78"/>
              <a:srcRect/>
              <a:stretch>
                <a:fillRect/>
              </a:stretch>
            </p:blipFill>
            <p:spPr bwMode="auto">
              <a:xfrm>
                <a:off x="10262" y="5426"/>
                <a:ext cx="480" cy="640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Group 93"/>
            <p:cNvGrpSpPr>
              <a:grpSpLocks noChangeAspect="1"/>
            </p:cNvGrpSpPr>
            <p:nvPr/>
          </p:nvGrpSpPr>
          <p:grpSpPr bwMode="auto">
            <a:xfrm>
              <a:off x="17369" y="-3646"/>
              <a:ext cx="768" cy="2151"/>
              <a:chOff x="16898" y="-3176"/>
              <a:chExt cx="768" cy="2151"/>
            </a:xfrm>
          </p:grpSpPr>
          <p:pic>
            <p:nvPicPr>
              <p:cNvPr id="702558" name="Picture 94" descr="jye_150516444_pt"/>
              <p:cNvPicPr>
                <a:picLocks noChangeAspect="1" noChangeArrowheads="1"/>
              </p:cNvPicPr>
              <p:nvPr/>
            </p:nvPicPr>
            <p:blipFill>
              <a:blip r:embed="rId79"/>
              <a:srcRect/>
              <a:stretch>
                <a:fillRect/>
              </a:stretch>
            </p:blipFill>
            <p:spPr bwMode="auto">
              <a:xfrm>
                <a:off x="16898" y="-3176"/>
                <a:ext cx="768" cy="1024"/>
              </a:xfrm>
              <a:prstGeom prst="rect">
                <a:avLst/>
              </a:prstGeom>
              <a:noFill/>
            </p:spPr>
          </p:pic>
          <p:pic>
            <p:nvPicPr>
              <p:cNvPr id="702559" name="Picture 95" descr="lexiphanic_141301074_pt"/>
              <p:cNvPicPr>
                <a:picLocks noChangeAspect="1" noChangeArrowheads="1"/>
              </p:cNvPicPr>
              <p:nvPr/>
            </p:nvPicPr>
            <p:blipFill>
              <a:blip r:embed="rId80"/>
              <a:srcRect/>
              <a:stretch>
                <a:fillRect/>
              </a:stretch>
            </p:blipFill>
            <p:spPr bwMode="auto">
              <a:xfrm>
                <a:off x="16942" y="-2049"/>
                <a:ext cx="680" cy="1024"/>
              </a:xfrm>
              <a:prstGeom prst="rect">
                <a:avLst/>
              </a:prstGeom>
              <a:noFill/>
            </p:spPr>
          </p:pic>
        </p:grpSp>
        <p:pic>
          <p:nvPicPr>
            <p:cNvPr id="702560" name="Picture 96" descr="lordrust_3600181_pt"/>
            <p:cNvPicPr>
              <a:picLocks noChangeAspect="1" noChangeArrowheads="1"/>
            </p:cNvPicPr>
            <p:nvPr/>
          </p:nvPicPr>
          <p:blipFill>
            <a:blip r:embed="rId81"/>
            <a:srcRect/>
            <a:stretch>
              <a:fillRect/>
            </a:stretch>
          </p:blipFill>
          <p:spPr bwMode="auto">
            <a:xfrm>
              <a:off x="19082" y="10040"/>
              <a:ext cx="816" cy="616"/>
            </a:xfrm>
            <a:prstGeom prst="rect">
              <a:avLst/>
            </a:prstGeom>
            <a:noFill/>
          </p:spPr>
        </p:pic>
        <p:pic>
          <p:nvPicPr>
            <p:cNvPr id="702561" name="Picture 97" descr="lydz_58998111_pt"/>
            <p:cNvPicPr>
              <a:picLocks noChangeAspect="1" noChangeArrowheads="1"/>
            </p:cNvPicPr>
            <p:nvPr/>
          </p:nvPicPr>
          <p:blipFill>
            <a:blip r:embed="rId82"/>
            <a:srcRect/>
            <a:stretch>
              <a:fillRect/>
            </a:stretch>
          </p:blipFill>
          <p:spPr bwMode="auto">
            <a:xfrm>
              <a:off x="10353" y="9708"/>
              <a:ext cx="960" cy="1280"/>
            </a:xfrm>
            <a:prstGeom prst="rect">
              <a:avLst/>
            </a:prstGeom>
            <a:noFill/>
          </p:spPr>
        </p:pic>
        <p:grpSp>
          <p:nvGrpSpPr>
            <p:cNvPr id="15" name="Group 98"/>
            <p:cNvGrpSpPr>
              <a:grpSpLocks noChangeAspect="1"/>
            </p:cNvGrpSpPr>
            <p:nvPr/>
          </p:nvGrpSpPr>
          <p:grpSpPr bwMode="auto">
            <a:xfrm>
              <a:off x="16720" y="-3304"/>
              <a:ext cx="480" cy="1465"/>
              <a:chOff x="22177" y="11278"/>
              <a:chExt cx="480" cy="1465"/>
            </a:xfrm>
          </p:grpSpPr>
          <p:pic>
            <p:nvPicPr>
              <p:cNvPr id="702563" name="Picture 99" descr="koooky_125768791_pt"/>
              <p:cNvPicPr>
                <a:picLocks noChangeAspect="1" noChangeArrowheads="1"/>
              </p:cNvPicPr>
              <p:nvPr/>
            </p:nvPicPr>
            <p:blipFill>
              <a:blip r:embed="rId83"/>
              <a:srcRect/>
              <a:stretch>
                <a:fillRect/>
              </a:stretch>
            </p:blipFill>
            <p:spPr bwMode="auto">
              <a:xfrm>
                <a:off x="22177" y="11278"/>
                <a:ext cx="480" cy="640"/>
              </a:xfrm>
              <a:prstGeom prst="rect">
                <a:avLst/>
              </a:prstGeom>
              <a:noFill/>
            </p:spPr>
          </p:pic>
          <p:pic>
            <p:nvPicPr>
              <p:cNvPr id="702564" name="Picture 100" descr="mattmonk_11122120_pt"/>
              <p:cNvPicPr>
                <a:picLocks noChangeAspect="1" noChangeArrowheads="1"/>
              </p:cNvPicPr>
              <p:nvPr/>
            </p:nvPicPr>
            <p:blipFill>
              <a:blip r:embed="rId84"/>
              <a:srcRect/>
              <a:stretch>
                <a:fillRect/>
              </a:stretch>
            </p:blipFill>
            <p:spPr bwMode="auto">
              <a:xfrm>
                <a:off x="22177" y="12103"/>
                <a:ext cx="480" cy="640"/>
              </a:xfrm>
              <a:prstGeom prst="rect">
                <a:avLst/>
              </a:prstGeom>
              <a:noFill/>
            </p:spPr>
          </p:pic>
        </p:grpSp>
        <p:pic>
          <p:nvPicPr>
            <p:cNvPr id="702565" name="Picture 101" descr="mister_g_74294819_pt"/>
            <p:cNvPicPr>
              <a:picLocks noChangeAspect="1" noChangeArrowheads="1"/>
            </p:cNvPicPr>
            <p:nvPr/>
          </p:nvPicPr>
          <p:blipFill>
            <a:blip r:embed="rId85"/>
            <a:srcRect/>
            <a:stretch>
              <a:fillRect/>
            </a:stretch>
          </p:blipFill>
          <p:spPr bwMode="auto">
            <a:xfrm>
              <a:off x="5227" y="9440"/>
              <a:ext cx="1360" cy="1816"/>
            </a:xfrm>
            <a:prstGeom prst="rect">
              <a:avLst/>
            </a:prstGeom>
            <a:noFill/>
          </p:spPr>
        </p:pic>
        <p:pic>
          <p:nvPicPr>
            <p:cNvPr id="702566" name="Picture 102" descr="mitch54_81650504_pt"/>
            <p:cNvPicPr>
              <a:picLocks noChangeAspect="1" noChangeArrowheads="1"/>
            </p:cNvPicPr>
            <p:nvPr/>
          </p:nvPicPr>
          <p:blipFill>
            <a:blip r:embed="rId86"/>
            <a:srcRect/>
            <a:stretch>
              <a:fillRect/>
            </a:stretch>
          </p:blipFill>
          <p:spPr bwMode="auto">
            <a:xfrm>
              <a:off x="12347" y="5142"/>
              <a:ext cx="1840" cy="2456"/>
            </a:xfrm>
            <a:prstGeom prst="rect">
              <a:avLst/>
            </a:prstGeom>
            <a:noFill/>
          </p:spPr>
        </p:pic>
        <p:pic>
          <p:nvPicPr>
            <p:cNvPr id="702567" name="Picture 103" descr="mroz_9825235_pt"/>
            <p:cNvPicPr>
              <a:picLocks noChangeAspect="1" noChangeArrowheads="1"/>
            </p:cNvPicPr>
            <p:nvPr/>
          </p:nvPicPr>
          <p:blipFill>
            <a:blip r:embed="rId87"/>
            <a:srcRect/>
            <a:stretch>
              <a:fillRect/>
            </a:stretch>
          </p:blipFill>
          <p:spPr bwMode="auto">
            <a:xfrm>
              <a:off x="24266" y="9440"/>
              <a:ext cx="1360" cy="1816"/>
            </a:xfrm>
            <a:prstGeom prst="rect">
              <a:avLst/>
            </a:prstGeom>
            <a:noFill/>
          </p:spPr>
        </p:pic>
        <p:pic>
          <p:nvPicPr>
            <p:cNvPr id="702568" name="Picture 104" descr="mroz_9825258_pt"/>
            <p:cNvPicPr>
              <a:picLocks noChangeAspect="1" noChangeArrowheads="1"/>
            </p:cNvPicPr>
            <p:nvPr/>
          </p:nvPicPr>
          <p:blipFill>
            <a:blip r:embed="rId88"/>
            <a:srcRect/>
            <a:stretch>
              <a:fillRect/>
            </a:stretch>
          </p:blipFill>
          <p:spPr bwMode="auto">
            <a:xfrm>
              <a:off x="11171" y="1315"/>
              <a:ext cx="1024" cy="1360"/>
            </a:xfrm>
            <a:prstGeom prst="rect">
              <a:avLst/>
            </a:prstGeom>
            <a:noFill/>
          </p:spPr>
        </p:pic>
        <p:pic>
          <p:nvPicPr>
            <p:cNvPr id="702569" name="Picture 105" descr="mroz_9825274_pt"/>
            <p:cNvPicPr>
              <a:picLocks noChangeAspect="1" noChangeArrowheads="1"/>
            </p:cNvPicPr>
            <p:nvPr/>
          </p:nvPicPr>
          <p:blipFill>
            <a:blip r:embed="rId89"/>
            <a:srcRect/>
            <a:stretch>
              <a:fillRect/>
            </a:stretch>
          </p:blipFill>
          <p:spPr bwMode="auto">
            <a:xfrm>
              <a:off x="8534" y="9684"/>
              <a:ext cx="1000" cy="1328"/>
            </a:xfrm>
            <a:prstGeom prst="rect">
              <a:avLst/>
            </a:prstGeom>
            <a:noFill/>
          </p:spPr>
        </p:pic>
        <p:pic>
          <p:nvPicPr>
            <p:cNvPr id="702570" name="Picture 106" descr="mroz_9825292_pt"/>
            <p:cNvPicPr>
              <a:picLocks noChangeAspect="1" noChangeArrowheads="1"/>
            </p:cNvPicPr>
            <p:nvPr/>
          </p:nvPicPr>
          <p:blipFill>
            <a:blip r:embed="rId90"/>
            <a:srcRect/>
            <a:stretch>
              <a:fillRect/>
            </a:stretch>
          </p:blipFill>
          <p:spPr bwMode="auto">
            <a:xfrm>
              <a:off x="21224" y="5462"/>
              <a:ext cx="1360" cy="1816"/>
            </a:xfrm>
            <a:prstGeom prst="rect">
              <a:avLst/>
            </a:prstGeom>
            <a:noFill/>
          </p:spPr>
        </p:pic>
        <p:grpSp>
          <p:nvGrpSpPr>
            <p:cNvPr id="16" name="Group 107"/>
            <p:cNvGrpSpPr>
              <a:grpSpLocks noChangeAspect="1"/>
            </p:cNvGrpSpPr>
            <p:nvPr/>
          </p:nvGrpSpPr>
          <p:grpSpPr bwMode="auto">
            <a:xfrm>
              <a:off x="7119" y="5039"/>
              <a:ext cx="1816" cy="2661"/>
              <a:chOff x="7114" y="5039"/>
              <a:chExt cx="1816" cy="2661"/>
            </a:xfrm>
          </p:grpSpPr>
          <p:pic>
            <p:nvPicPr>
              <p:cNvPr id="702572" name="Picture 108" descr="mobilesworking_95918626_pt"/>
              <p:cNvPicPr>
                <a:picLocks noChangeAspect="1" noChangeArrowheads="1"/>
              </p:cNvPicPr>
              <p:nvPr/>
            </p:nvPicPr>
            <p:blipFill>
              <a:blip r:embed="rId91"/>
              <a:srcRect/>
              <a:stretch>
                <a:fillRect/>
              </a:stretch>
            </p:blipFill>
            <p:spPr bwMode="auto">
              <a:xfrm>
                <a:off x="7114" y="5039"/>
                <a:ext cx="1816" cy="1360"/>
              </a:xfrm>
              <a:prstGeom prst="rect">
                <a:avLst/>
              </a:prstGeom>
              <a:noFill/>
            </p:spPr>
          </p:pic>
          <p:pic>
            <p:nvPicPr>
              <p:cNvPr id="702573" name="Picture 109" descr="mteson_168280667_pt"/>
              <p:cNvPicPr>
                <a:picLocks noChangeAspect="1" noChangeArrowheads="1"/>
              </p:cNvPicPr>
              <p:nvPr/>
            </p:nvPicPr>
            <p:blipFill>
              <a:blip r:embed="rId92"/>
              <a:srcRect/>
              <a:stretch>
                <a:fillRect/>
              </a:stretch>
            </p:blipFill>
            <p:spPr bwMode="auto">
              <a:xfrm>
                <a:off x="7202" y="6468"/>
                <a:ext cx="1640" cy="1232"/>
              </a:xfrm>
              <a:prstGeom prst="rect">
                <a:avLst/>
              </a:prstGeom>
              <a:noFill/>
            </p:spPr>
          </p:pic>
        </p:grpSp>
        <p:pic>
          <p:nvPicPr>
            <p:cNvPr id="702574" name="Picture 110" descr="newler_118507799_pt"/>
            <p:cNvPicPr>
              <a:picLocks noChangeAspect="1" noChangeArrowheads="1"/>
            </p:cNvPicPr>
            <p:nvPr/>
          </p:nvPicPr>
          <p:blipFill>
            <a:blip r:embed="rId93"/>
            <a:srcRect/>
            <a:stretch>
              <a:fillRect/>
            </a:stretch>
          </p:blipFill>
          <p:spPr bwMode="auto">
            <a:xfrm>
              <a:off x="20989" y="10028"/>
              <a:ext cx="480" cy="640"/>
            </a:xfrm>
            <a:prstGeom prst="rect">
              <a:avLst/>
            </a:prstGeom>
            <a:noFill/>
          </p:spPr>
        </p:pic>
        <p:pic>
          <p:nvPicPr>
            <p:cNvPr id="702575" name="Picture 111" descr="nsca_78071573_pt"/>
            <p:cNvPicPr>
              <a:picLocks noChangeAspect="1" noChangeArrowheads="1"/>
            </p:cNvPicPr>
            <p:nvPr/>
          </p:nvPicPr>
          <p:blipFill>
            <a:blip r:embed="rId94"/>
            <a:srcRect/>
            <a:stretch>
              <a:fillRect/>
            </a:stretch>
          </p:blipFill>
          <p:spPr bwMode="auto">
            <a:xfrm>
              <a:off x="14453" y="9528"/>
              <a:ext cx="1232" cy="1640"/>
            </a:xfrm>
            <a:prstGeom prst="rect">
              <a:avLst/>
            </a:prstGeom>
            <a:noFill/>
          </p:spPr>
        </p:pic>
        <p:pic>
          <p:nvPicPr>
            <p:cNvPr id="702576" name="Picture 112" descr="pacefamily_128474125_pt"/>
            <p:cNvPicPr>
              <a:picLocks noChangeAspect="1" noChangeArrowheads="1"/>
            </p:cNvPicPr>
            <p:nvPr/>
          </p:nvPicPr>
          <p:blipFill>
            <a:blip r:embed="rId95"/>
            <a:srcRect/>
            <a:stretch>
              <a:fillRect/>
            </a:stretch>
          </p:blipFill>
          <p:spPr bwMode="auto">
            <a:xfrm>
              <a:off x="17961" y="9708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577" name="Picture 113" descr="pealco_31291068_pt"/>
            <p:cNvPicPr>
              <a:picLocks noChangeAspect="1" noChangeArrowheads="1"/>
            </p:cNvPicPr>
            <p:nvPr/>
          </p:nvPicPr>
          <p:blipFill>
            <a:blip r:embed="rId96"/>
            <a:srcRect/>
            <a:stretch>
              <a:fillRect/>
            </a:stretch>
          </p:blipFill>
          <p:spPr bwMode="auto">
            <a:xfrm>
              <a:off x="19939" y="5550"/>
              <a:ext cx="1232" cy="1640"/>
            </a:xfrm>
            <a:prstGeom prst="rect">
              <a:avLst/>
            </a:prstGeom>
            <a:noFill/>
          </p:spPr>
        </p:pic>
        <p:pic>
          <p:nvPicPr>
            <p:cNvPr id="702578" name="Picture 114" descr="picsofdoom_153530174_pt"/>
            <p:cNvPicPr>
              <a:picLocks noChangeAspect="1" noChangeArrowheads="1"/>
            </p:cNvPicPr>
            <p:nvPr/>
          </p:nvPicPr>
          <p:blipFill>
            <a:blip r:embed="rId97"/>
            <a:srcRect/>
            <a:stretch>
              <a:fillRect/>
            </a:stretch>
          </p:blipFill>
          <p:spPr bwMode="auto">
            <a:xfrm>
              <a:off x="21630" y="9940"/>
              <a:ext cx="616" cy="816"/>
            </a:xfrm>
            <a:prstGeom prst="rect">
              <a:avLst/>
            </a:prstGeom>
            <a:noFill/>
          </p:spPr>
        </p:pic>
        <p:pic>
          <p:nvPicPr>
            <p:cNvPr id="702579" name="Picture 115" descr="pkaminsky_23316443_pt"/>
            <p:cNvPicPr>
              <a:picLocks noChangeAspect="1" noChangeArrowheads="1"/>
            </p:cNvPicPr>
            <p:nvPr/>
          </p:nvPicPr>
          <p:blipFill>
            <a:blip r:embed="rId98"/>
            <a:srcRect/>
            <a:stretch>
              <a:fillRect/>
            </a:stretch>
          </p:blipFill>
          <p:spPr bwMode="auto">
            <a:xfrm>
              <a:off x="23336" y="9836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580" name="Picture 116" descr="true2death_124217145_pt"/>
            <p:cNvPicPr>
              <a:picLocks noChangeAspect="1" noChangeArrowheads="1"/>
            </p:cNvPicPr>
            <p:nvPr/>
          </p:nvPicPr>
          <p:blipFill>
            <a:blip r:embed="rId99"/>
            <a:srcRect/>
            <a:stretch>
              <a:fillRect/>
            </a:stretch>
          </p:blipFill>
          <p:spPr bwMode="auto">
            <a:xfrm>
              <a:off x="7306" y="7944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581" name="Picture 117" descr="true2death_124217146_pt"/>
            <p:cNvPicPr>
              <a:picLocks noChangeAspect="1" noChangeArrowheads="1"/>
            </p:cNvPicPr>
            <p:nvPr/>
          </p:nvPicPr>
          <p:blipFill>
            <a:blip r:embed="rId100"/>
            <a:srcRect/>
            <a:stretch>
              <a:fillRect/>
            </a:stretch>
          </p:blipFill>
          <p:spPr bwMode="auto">
            <a:xfrm>
              <a:off x="8474" y="7944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582" name="Picture 118" descr="true2death_124217147_pt"/>
            <p:cNvPicPr>
              <a:picLocks noChangeAspect="1" noChangeArrowheads="1"/>
            </p:cNvPicPr>
            <p:nvPr/>
          </p:nvPicPr>
          <p:blipFill>
            <a:blip r:embed="rId101"/>
            <a:srcRect/>
            <a:stretch>
              <a:fillRect/>
            </a:stretch>
          </p:blipFill>
          <p:spPr bwMode="auto">
            <a:xfrm>
              <a:off x="9642" y="7944"/>
              <a:ext cx="960" cy="1280"/>
            </a:xfrm>
            <a:prstGeom prst="rect">
              <a:avLst/>
            </a:prstGeom>
            <a:noFill/>
          </p:spPr>
        </p:pic>
        <p:grpSp>
          <p:nvGrpSpPr>
            <p:cNvPr id="17" name="Group 119"/>
            <p:cNvGrpSpPr>
              <a:grpSpLocks noChangeAspect="1"/>
            </p:cNvGrpSpPr>
            <p:nvPr/>
          </p:nvGrpSpPr>
          <p:grpSpPr bwMode="auto">
            <a:xfrm>
              <a:off x="6458" y="7943"/>
              <a:ext cx="640" cy="1282"/>
              <a:chOff x="7138" y="7337"/>
              <a:chExt cx="640" cy="1282"/>
            </a:xfrm>
          </p:grpSpPr>
          <p:pic>
            <p:nvPicPr>
              <p:cNvPr id="702584" name="Picture 120" descr="mcghie_155465307_pt"/>
              <p:cNvPicPr>
                <a:picLocks noChangeAspect="1" noChangeArrowheads="1"/>
              </p:cNvPicPr>
              <p:nvPr/>
            </p:nvPicPr>
            <p:blipFill>
              <a:blip r:embed="rId102"/>
              <a:srcRect/>
              <a:stretch>
                <a:fillRect/>
              </a:stretch>
            </p:blipFill>
            <p:spPr bwMode="auto">
              <a:xfrm>
                <a:off x="7138" y="7337"/>
                <a:ext cx="640" cy="480"/>
              </a:xfrm>
              <a:prstGeom prst="rect">
                <a:avLst/>
              </a:prstGeom>
              <a:noFill/>
            </p:spPr>
          </p:pic>
          <p:pic>
            <p:nvPicPr>
              <p:cNvPr id="702585" name="Picture 121" descr="ukahbob_153428799_pt"/>
              <p:cNvPicPr>
                <a:picLocks noChangeAspect="1" noChangeArrowheads="1"/>
              </p:cNvPicPr>
              <p:nvPr/>
            </p:nvPicPr>
            <p:blipFill>
              <a:blip r:embed="rId103"/>
              <a:srcRect/>
              <a:stretch>
                <a:fillRect/>
              </a:stretch>
            </p:blipFill>
            <p:spPr bwMode="auto">
              <a:xfrm>
                <a:off x="7218" y="7931"/>
                <a:ext cx="480" cy="688"/>
              </a:xfrm>
              <a:prstGeom prst="rect">
                <a:avLst/>
              </a:prstGeom>
              <a:noFill/>
            </p:spPr>
          </p:pic>
        </p:grpSp>
        <p:pic>
          <p:nvPicPr>
            <p:cNvPr id="702586" name="Picture 122" descr="virginieaubert_90786587_pt"/>
            <p:cNvPicPr>
              <a:picLocks noChangeAspect="1" noChangeArrowheads="1"/>
            </p:cNvPicPr>
            <p:nvPr/>
          </p:nvPicPr>
          <p:blipFill>
            <a:blip r:embed="rId104"/>
            <a:srcRect/>
            <a:stretch>
              <a:fillRect/>
            </a:stretch>
          </p:blipFill>
          <p:spPr bwMode="auto">
            <a:xfrm>
              <a:off x="14240" y="5462"/>
              <a:ext cx="1360" cy="1816"/>
            </a:xfrm>
            <a:prstGeom prst="rect">
              <a:avLst/>
            </a:prstGeom>
            <a:noFill/>
          </p:spPr>
        </p:pic>
        <p:pic>
          <p:nvPicPr>
            <p:cNvPr id="702587" name="Picture 123" descr="yakman_30263696_pt"/>
            <p:cNvPicPr>
              <a:picLocks noChangeAspect="1" noChangeArrowheads="1"/>
            </p:cNvPicPr>
            <p:nvPr/>
          </p:nvPicPr>
          <p:blipFill>
            <a:blip r:embed="rId105"/>
            <a:srcRect/>
            <a:stretch>
              <a:fillRect/>
            </a:stretch>
          </p:blipFill>
          <p:spPr bwMode="auto">
            <a:xfrm>
              <a:off x="5227" y="8200"/>
              <a:ext cx="1024" cy="768"/>
            </a:xfrm>
            <a:prstGeom prst="rect">
              <a:avLst/>
            </a:prstGeom>
            <a:noFill/>
          </p:spPr>
        </p:pic>
        <p:pic>
          <p:nvPicPr>
            <p:cNvPr id="702588" name="Picture 124" descr="zachmarshall_76251364_pt"/>
            <p:cNvPicPr>
              <a:picLocks noChangeAspect="1" noChangeArrowheads="1"/>
            </p:cNvPicPr>
            <p:nvPr/>
          </p:nvPicPr>
          <p:blipFill>
            <a:blip r:embed="rId106"/>
            <a:srcRect/>
            <a:stretch>
              <a:fillRect/>
            </a:stretch>
          </p:blipFill>
          <p:spPr bwMode="auto">
            <a:xfrm>
              <a:off x="15653" y="5346"/>
              <a:ext cx="1536" cy="2048"/>
            </a:xfrm>
            <a:prstGeom prst="rect">
              <a:avLst/>
            </a:prstGeom>
            <a:noFill/>
          </p:spPr>
        </p:pic>
        <p:pic>
          <p:nvPicPr>
            <p:cNvPr id="702589" name="Picture 125" descr="randalfino_111212939_pt"/>
            <p:cNvPicPr>
              <a:picLocks noChangeAspect="1" noChangeArrowheads="1"/>
            </p:cNvPicPr>
            <p:nvPr/>
          </p:nvPicPr>
          <p:blipFill>
            <a:blip r:embed="rId107"/>
            <a:srcRect/>
            <a:stretch>
              <a:fillRect/>
            </a:stretch>
          </p:blipFill>
          <p:spPr bwMode="auto">
            <a:xfrm>
              <a:off x="14186" y="8056"/>
              <a:ext cx="816" cy="1056"/>
            </a:xfrm>
            <a:prstGeom prst="rect">
              <a:avLst/>
            </a:prstGeom>
            <a:noFill/>
          </p:spPr>
        </p:pic>
        <p:pic>
          <p:nvPicPr>
            <p:cNvPr id="702590" name="Picture 126" descr="rdsam_56121411_pt"/>
            <p:cNvPicPr>
              <a:picLocks noChangeAspect="1" noChangeArrowheads="1"/>
            </p:cNvPicPr>
            <p:nvPr/>
          </p:nvPicPr>
          <p:blipFill>
            <a:blip r:embed="rId108"/>
            <a:srcRect/>
            <a:stretch>
              <a:fillRect/>
            </a:stretch>
          </p:blipFill>
          <p:spPr bwMode="auto">
            <a:xfrm>
              <a:off x="8988" y="5462"/>
              <a:ext cx="1360" cy="1816"/>
            </a:xfrm>
            <a:prstGeom prst="rect">
              <a:avLst/>
            </a:prstGeom>
            <a:noFill/>
          </p:spPr>
        </p:pic>
        <p:pic>
          <p:nvPicPr>
            <p:cNvPr id="702591" name="Picture 127" descr="repete_29099067_pt"/>
            <p:cNvPicPr>
              <a:picLocks noChangeAspect="1" noChangeArrowheads="1"/>
            </p:cNvPicPr>
            <p:nvPr/>
          </p:nvPicPr>
          <p:blipFill>
            <a:blip r:embed="rId109"/>
            <a:srcRect/>
            <a:stretch>
              <a:fillRect/>
            </a:stretch>
          </p:blipFill>
          <p:spPr bwMode="auto">
            <a:xfrm>
              <a:off x="24242" y="5450"/>
              <a:ext cx="1384" cy="1840"/>
            </a:xfrm>
            <a:prstGeom prst="rect">
              <a:avLst/>
            </a:prstGeom>
            <a:noFill/>
          </p:spPr>
        </p:pic>
        <p:pic>
          <p:nvPicPr>
            <p:cNvPr id="702592" name="Picture 128" descr="rob_sheppard_156487868_pt"/>
            <p:cNvPicPr>
              <a:picLocks noChangeAspect="1" noChangeArrowheads="1"/>
            </p:cNvPicPr>
            <p:nvPr/>
          </p:nvPicPr>
          <p:blipFill>
            <a:blip r:embed="rId110"/>
            <a:srcRect/>
            <a:stretch>
              <a:fillRect/>
            </a:stretch>
          </p:blipFill>
          <p:spPr bwMode="auto">
            <a:xfrm>
              <a:off x="16874" y="7944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593" name="Picture 129" descr="rob_sheppard_156487978_pt"/>
            <p:cNvPicPr>
              <a:picLocks noChangeAspect="1" noChangeArrowheads="1"/>
            </p:cNvPicPr>
            <p:nvPr/>
          </p:nvPicPr>
          <p:blipFill>
            <a:blip r:embed="rId111"/>
            <a:srcRect/>
            <a:stretch>
              <a:fillRect/>
            </a:stretch>
          </p:blipFill>
          <p:spPr bwMode="auto">
            <a:xfrm>
              <a:off x="18042" y="7944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594" name="Picture 130" descr="rob_sheppard_156488106_pt"/>
            <p:cNvPicPr>
              <a:picLocks noChangeAspect="1" noChangeArrowheads="1"/>
            </p:cNvPicPr>
            <p:nvPr/>
          </p:nvPicPr>
          <p:blipFill>
            <a:blip r:embed="rId112"/>
            <a:srcRect/>
            <a:stretch>
              <a:fillRect/>
            </a:stretch>
          </p:blipFill>
          <p:spPr bwMode="auto">
            <a:xfrm>
              <a:off x="19210" y="7944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595" name="Picture 131" descr="rob_sheppard_156488182_pt"/>
            <p:cNvPicPr>
              <a:picLocks noChangeAspect="1" noChangeArrowheads="1"/>
            </p:cNvPicPr>
            <p:nvPr/>
          </p:nvPicPr>
          <p:blipFill>
            <a:blip r:embed="rId113"/>
            <a:srcRect/>
            <a:stretch>
              <a:fillRect/>
            </a:stretch>
          </p:blipFill>
          <p:spPr bwMode="auto">
            <a:xfrm>
              <a:off x="20378" y="7944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596" name="Picture 132" descr="rob_sheppard_156488286_pt"/>
            <p:cNvPicPr>
              <a:picLocks noChangeAspect="1" noChangeArrowheads="1"/>
            </p:cNvPicPr>
            <p:nvPr/>
          </p:nvPicPr>
          <p:blipFill>
            <a:blip r:embed="rId114"/>
            <a:srcRect/>
            <a:stretch>
              <a:fillRect/>
            </a:stretch>
          </p:blipFill>
          <p:spPr bwMode="auto">
            <a:xfrm>
              <a:off x="22522" y="7944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597" name="Picture 133" descr="rob_sheppard_156488403_pt"/>
            <p:cNvPicPr>
              <a:picLocks noChangeAspect="1" noChangeArrowheads="1"/>
            </p:cNvPicPr>
            <p:nvPr/>
          </p:nvPicPr>
          <p:blipFill>
            <a:blip r:embed="rId115"/>
            <a:srcRect/>
            <a:stretch>
              <a:fillRect/>
            </a:stretch>
          </p:blipFill>
          <p:spPr bwMode="auto">
            <a:xfrm>
              <a:off x="23690" y="7944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598" name="Picture 134" descr="sacred_destinations_165286576_pt"/>
            <p:cNvPicPr>
              <a:picLocks noChangeAspect="1" noChangeArrowheads="1"/>
            </p:cNvPicPr>
            <p:nvPr/>
          </p:nvPicPr>
          <p:blipFill>
            <a:blip r:embed="rId116"/>
            <a:srcRect/>
            <a:stretch>
              <a:fillRect/>
            </a:stretch>
          </p:blipFill>
          <p:spPr bwMode="auto">
            <a:xfrm>
              <a:off x="21546" y="8072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599" name="Picture 135" descr="sangsara_22353292_pt"/>
            <p:cNvPicPr>
              <a:picLocks noChangeAspect="1" noChangeArrowheads="1"/>
            </p:cNvPicPr>
            <p:nvPr/>
          </p:nvPicPr>
          <p:blipFill>
            <a:blip r:embed="rId117"/>
            <a:srcRect/>
            <a:stretch>
              <a:fillRect/>
            </a:stretch>
          </p:blipFill>
          <p:spPr bwMode="auto">
            <a:xfrm>
              <a:off x="18526" y="5462"/>
              <a:ext cx="1360" cy="1816"/>
            </a:xfrm>
            <a:prstGeom prst="rect">
              <a:avLst/>
            </a:prstGeom>
            <a:noFill/>
          </p:spPr>
        </p:pic>
        <p:pic>
          <p:nvPicPr>
            <p:cNvPr id="702600" name="Picture 136" descr="sethbc_81462810_pt"/>
            <p:cNvPicPr>
              <a:picLocks noChangeAspect="1" noChangeArrowheads="1"/>
            </p:cNvPicPr>
            <p:nvPr/>
          </p:nvPicPr>
          <p:blipFill>
            <a:blip r:embed="rId118"/>
            <a:srcRect/>
            <a:stretch>
              <a:fillRect/>
            </a:stretch>
          </p:blipFill>
          <p:spPr bwMode="auto">
            <a:xfrm>
              <a:off x="22637" y="5334"/>
              <a:ext cx="1552" cy="2072"/>
            </a:xfrm>
            <a:prstGeom prst="rect">
              <a:avLst/>
            </a:prstGeom>
            <a:noFill/>
          </p:spPr>
        </p:pic>
        <p:pic>
          <p:nvPicPr>
            <p:cNvPr id="702601" name="Picture 137" descr="sjungling_5975852_pt"/>
            <p:cNvPicPr>
              <a:picLocks noChangeAspect="1" noChangeArrowheads="1"/>
            </p:cNvPicPr>
            <p:nvPr/>
          </p:nvPicPr>
          <p:blipFill>
            <a:blip r:embed="rId119"/>
            <a:srcRect/>
            <a:stretch>
              <a:fillRect/>
            </a:stretch>
          </p:blipFill>
          <p:spPr bwMode="auto">
            <a:xfrm>
              <a:off x="10935" y="5462"/>
              <a:ext cx="1360" cy="1816"/>
            </a:xfrm>
            <a:prstGeom prst="rect">
              <a:avLst/>
            </a:prstGeom>
            <a:noFill/>
          </p:spPr>
        </p:pic>
        <p:pic>
          <p:nvPicPr>
            <p:cNvPr id="702602" name="Picture 138" descr="soumit_117730753_pt"/>
            <p:cNvPicPr>
              <a:picLocks noChangeAspect="1" noChangeArrowheads="1"/>
            </p:cNvPicPr>
            <p:nvPr/>
          </p:nvPicPr>
          <p:blipFill>
            <a:blip r:embed="rId120"/>
            <a:srcRect/>
            <a:stretch>
              <a:fillRect/>
            </a:stretch>
          </p:blipFill>
          <p:spPr bwMode="auto">
            <a:xfrm>
              <a:off x="22407" y="9836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603" name="Picture 139" descr="soumit_117730891_pt"/>
            <p:cNvPicPr>
              <a:picLocks noChangeAspect="1" noChangeArrowheads="1"/>
            </p:cNvPicPr>
            <p:nvPr/>
          </p:nvPicPr>
          <p:blipFill>
            <a:blip r:embed="rId121"/>
            <a:srcRect/>
            <a:stretch>
              <a:fillRect/>
            </a:stretch>
          </p:blipFill>
          <p:spPr bwMode="auto">
            <a:xfrm>
              <a:off x="20059" y="9836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604" name="Picture 140" descr="soumit_117730919_pt"/>
            <p:cNvPicPr>
              <a:picLocks noChangeAspect="1" noChangeArrowheads="1"/>
            </p:cNvPicPr>
            <p:nvPr/>
          </p:nvPicPr>
          <p:blipFill>
            <a:blip r:embed="rId122"/>
            <a:srcRect/>
            <a:stretch>
              <a:fillRect/>
            </a:stretch>
          </p:blipFill>
          <p:spPr bwMode="auto">
            <a:xfrm>
              <a:off x="17032" y="9836"/>
              <a:ext cx="768" cy="1024"/>
            </a:xfrm>
            <a:prstGeom prst="rect">
              <a:avLst/>
            </a:prstGeom>
            <a:noFill/>
          </p:spPr>
        </p:pic>
        <p:pic>
          <p:nvPicPr>
            <p:cNvPr id="702605" name="Picture 141" descr="strangeluck7_83465096_pt"/>
            <p:cNvPicPr>
              <a:picLocks noChangeAspect="1" noChangeArrowheads="1"/>
            </p:cNvPicPr>
            <p:nvPr/>
          </p:nvPicPr>
          <p:blipFill>
            <a:blip r:embed="rId123"/>
            <a:srcRect/>
            <a:stretch>
              <a:fillRect/>
            </a:stretch>
          </p:blipFill>
          <p:spPr bwMode="auto">
            <a:xfrm>
              <a:off x="15847" y="9964"/>
              <a:ext cx="1024" cy="768"/>
            </a:xfrm>
            <a:prstGeom prst="rect">
              <a:avLst/>
            </a:prstGeom>
            <a:noFill/>
          </p:spPr>
        </p:pic>
        <p:pic>
          <p:nvPicPr>
            <p:cNvPr id="702606" name="Picture 142" descr="strawberryfrog_11247003_pt"/>
            <p:cNvPicPr>
              <a:picLocks noChangeAspect="1" noChangeArrowheads="1"/>
            </p:cNvPicPr>
            <p:nvPr/>
          </p:nvPicPr>
          <p:blipFill>
            <a:blip r:embed="rId124"/>
            <a:srcRect/>
            <a:stretch>
              <a:fillRect/>
            </a:stretch>
          </p:blipFill>
          <p:spPr bwMode="auto">
            <a:xfrm>
              <a:off x="9695" y="9940"/>
              <a:ext cx="496" cy="816"/>
            </a:xfrm>
            <a:prstGeom prst="rect">
              <a:avLst/>
            </a:prstGeom>
            <a:noFill/>
          </p:spPr>
        </p:pic>
        <p:pic>
          <p:nvPicPr>
            <p:cNvPr id="702607" name="Picture 143" descr="superfi_158923852_pt"/>
            <p:cNvPicPr>
              <a:picLocks noChangeAspect="1" noChangeArrowheads="1"/>
            </p:cNvPicPr>
            <p:nvPr/>
          </p:nvPicPr>
          <p:blipFill>
            <a:blip r:embed="rId125"/>
            <a:srcRect/>
            <a:stretch>
              <a:fillRect/>
            </a:stretch>
          </p:blipFill>
          <p:spPr bwMode="auto">
            <a:xfrm>
              <a:off x="16186" y="8264"/>
              <a:ext cx="480" cy="640"/>
            </a:xfrm>
            <a:prstGeom prst="rect">
              <a:avLst/>
            </a:prstGeom>
            <a:noFill/>
          </p:spPr>
        </p:pic>
        <p:pic>
          <p:nvPicPr>
            <p:cNvPr id="702608" name="Picture 144" descr="supersko_136397715_pt"/>
            <p:cNvPicPr>
              <a:picLocks noChangeAspect="1" noChangeArrowheads="1"/>
            </p:cNvPicPr>
            <p:nvPr/>
          </p:nvPicPr>
          <p:blipFill>
            <a:blip r:embed="rId126"/>
            <a:srcRect/>
            <a:stretch>
              <a:fillRect/>
            </a:stretch>
          </p:blipFill>
          <p:spPr bwMode="auto">
            <a:xfrm>
              <a:off x="11786" y="7944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2609" name="Picture 145" descr="tatianaf_26627538_pt"/>
            <p:cNvPicPr>
              <a:picLocks noChangeAspect="1" noChangeArrowheads="1"/>
            </p:cNvPicPr>
            <p:nvPr/>
          </p:nvPicPr>
          <p:blipFill>
            <a:blip r:embed="rId127"/>
            <a:srcRect/>
            <a:stretch>
              <a:fillRect/>
            </a:stretch>
          </p:blipFill>
          <p:spPr bwMode="auto">
            <a:xfrm>
              <a:off x="17242" y="5550"/>
              <a:ext cx="1232" cy="1640"/>
            </a:xfrm>
            <a:prstGeom prst="rect">
              <a:avLst/>
            </a:prstGeom>
            <a:noFill/>
          </p:spPr>
        </p:pic>
        <p:pic>
          <p:nvPicPr>
            <p:cNvPr id="702610" name="Picture 146" descr="timothyrosenberg_154577962_pt"/>
            <p:cNvPicPr>
              <a:picLocks noChangeAspect="1" noChangeArrowheads="1"/>
            </p:cNvPicPr>
            <p:nvPr/>
          </p:nvPicPr>
          <p:blipFill>
            <a:blip r:embed="rId128"/>
            <a:srcRect/>
            <a:stretch>
              <a:fillRect/>
            </a:stretch>
          </p:blipFill>
          <p:spPr bwMode="auto">
            <a:xfrm>
              <a:off x="7121" y="1103"/>
              <a:ext cx="1192" cy="1784"/>
            </a:xfrm>
            <a:prstGeom prst="rect">
              <a:avLst/>
            </a:prstGeom>
            <a:noFill/>
          </p:spPr>
        </p:pic>
        <p:grpSp>
          <p:nvGrpSpPr>
            <p:cNvPr id="18" name="Group 147"/>
            <p:cNvGrpSpPr>
              <a:grpSpLocks noChangeAspect="1"/>
            </p:cNvGrpSpPr>
            <p:nvPr/>
          </p:nvGrpSpPr>
          <p:grpSpPr bwMode="auto">
            <a:xfrm>
              <a:off x="11474" y="9489"/>
              <a:ext cx="768" cy="1718"/>
              <a:chOff x="10522" y="9529"/>
              <a:chExt cx="768" cy="1718"/>
            </a:xfrm>
          </p:grpSpPr>
          <p:pic>
            <p:nvPicPr>
              <p:cNvPr id="702612" name="Picture 148" descr="newler_118507874_pt"/>
              <p:cNvPicPr>
                <a:picLocks noChangeAspect="1" noChangeArrowheads="1"/>
              </p:cNvPicPr>
              <p:nvPr/>
            </p:nvPicPr>
            <p:blipFill>
              <a:blip r:embed="rId129"/>
              <a:srcRect/>
              <a:stretch>
                <a:fillRect/>
              </a:stretch>
            </p:blipFill>
            <p:spPr bwMode="auto">
              <a:xfrm>
                <a:off x="10586" y="9529"/>
                <a:ext cx="640" cy="480"/>
              </a:xfrm>
              <a:prstGeom prst="rect">
                <a:avLst/>
              </a:prstGeom>
              <a:noFill/>
            </p:spPr>
          </p:pic>
          <p:pic>
            <p:nvPicPr>
              <p:cNvPr id="702613" name="Picture 149" descr="timothyrosenberg_154577963_pt"/>
              <p:cNvPicPr>
                <a:picLocks noChangeAspect="1" noChangeArrowheads="1"/>
              </p:cNvPicPr>
              <p:nvPr/>
            </p:nvPicPr>
            <p:blipFill>
              <a:blip r:embed="rId130"/>
              <a:srcRect/>
              <a:stretch>
                <a:fillRect/>
              </a:stretch>
            </p:blipFill>
            <p:spPr bwMode="auto">
              <a:xfrm>
                <a:off x="10522" y="10095"/>
                <a:ext cx="768" cy="1152"/>
              </a:xfrm>
              <a:prstGeom prst="rect">
                <a:avLst/>
              </a:prstGeom>
              <a:noFill/>
            </p:spPr>
          </p:pic>
        </p:grpSp>
        <p:pic>
          <p:nvPicPr>
            <p:cNvPr id="702614" name="Picture 150" descr="trayser_27686256_pt"/>
            <p:cNvPicPr>
              <a:picLocks noChangeAspect="1" noChangeArrowheads="1"/>
            </p:cNvPicPr>
            <p:nvPr/>
          </p:nvPicPr>
          <p:blipFill>
            <a:blip r:embed="rId131"/>
            <a:srcRect/>
            <a:stretch>
              <a:fillRect/>
            </a:stretch>
          </p:blipFill>
          <p:spPr bwMode="auto">
            <a:xfrm>
              <a:off x="5227" y="-3607"/>
              <a:ext cx="1552" cy="2072"/>
            </a:xfrm>
            <a:prstGeom prst="rect">
              <a:avLst/>
            </a:prstGeom>
            <a:noFill/>
          </p:spPr>
        </p:pic>
      </p:grpSp>
      <p:sp>
        <p:nvSpPr>
          <p:cNvPr id="702615" name="Rectangle 15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Venus de Milo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491" name="Picture 3"/>
          <p:cNvPicPr>
            <a:picLocks noChangeAspect="1" noChangeArrowheads="1"/>
          </p:cNvPicPr>
          <p:nvPr/>
        </p:nvPicPr>
        <p:blipFill>
          <a:blip r:embed="rId2"/>
          <a:srcRect l="7556" t="4267" r="9481" b="6679"/>
          <a:stretch>
            <a:fillRect/>
          </a:stretch>
        </p:blipFill>
        <p:spPr bwMode="auto">
          <a:xfrm>
            <a:off x="4800600" y="0"/>
            <a:ext cx="300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349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715000" cy="990600"/>
          </a:xfrm>
          <a:noFill/>
          <a:ln/>
        </p:spPr>
        <p:txBody>
          <a:bodyPr/>
          <a:lstStyle/>
          <a:p>
            <a:r>
              <a:rPr lang="en-US" dirty="0"/>
              <a:t>Venus de Milo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</a:t>
            </a:r>
            <a:r>
              <a:rPr lang="en-US" dirty="0" smtClean="0"/>
              <a:t>function approach</a:t>
            </a:r>
            <a:endParaRPr lang="en-US" dirty="0"/>
          </a:p>
        </p:txBody>
      </p:sp>
      <p:pic>
        <p:nvPicPr>
          <p:cNvPr id="63495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174615" y="1573847"/>
            <a:ext cx="3617912" cy="3886200"/>
          </a:xfrm>
          <a:ln>
            <a:solidFill>
              <a:srgbClr val="000000"/>
            </a:solidFill>
          </a:ln>
        </p:spPr>
      </p:pic>
      <p:sp>
        <p:nvSpPr>
          <p:cNvPr id="63503" name="Rectangle 1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5435" y="1550987"/>
            <a:ext cx="4413250" cy="1981200"/>
          </a:xfrm>
          <a:noFill/>
          <a:ln/>
        </p:spPr>
        <p:txBody>
          <a:bodyPr/>
          <a:lstStyle/>
          <a:p>
            <a:r>
              <a:rPr lang="en-US" sz="2800" dirty="0"/>
              <a:t>Define a function with value less than zero outside the </a:t>
            </a:r>
            <a:r>
              <a:rPr lang="en-US" sz="2800" dirty="0" smtClean="0"/>
              <a:t>model, </a:t>
            </a:r>
            <a:r>
              <a:rPr lang="en-US" sz="2800" dirty="0"/>
              <a:t>and greater than zero </a:t>
            </a:r>
            <a:r>
              <a:rPr lang="en-US" sz="2800" dirty="0" smtClean="0"/>
              <a:t>inside.</a:t>
            </a:r>
            <a:endParaRPr lang="en-US" sz="2800" dirty="0"/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124450" y="5549900"/>
            <a:ext cx="3790950" cy="469900"/>
            <a:chOff x="3026" y="3767"/>
            <a:chExt cx="2388" cy="296"/>
          </a:xfrm>
        </p:grpSpPr>
        <p:sp>
          <p:nvSpPr>
            <p:cNvPr id="63496" name="Rectangle 8"/>
            <p:cNvSpPr>
              <a:spLocks noChangeArrowheads="1"/>
            </p:cNvSpPr>
            <p:nvPr/>
          </p:nvSpPr>
          <p:spPr bwMode="auto">
            <a:xfrm>
              <a:off x="3055" y="3767"/>
              <a:ext cx="1140" cy="104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7" name="Text Box 9"/>
            <p:cNvSpPr txBox="1">
              <a:spLocks noChangeArrowheads="1"/>
            </p:cNvSpPr>
            <p:nvPr/>
          </p:nvSpPr>
          <p:spPr bwMode="auto">
            <a:xfrm>
              <a:off x="3026" y="3851"/>
              <a:ext cx="29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/>
                <a:t>&lt; 0</a:t>
              </a:r>
            </a:p>
          </p:txBody>
        </p:sp>
        <p:sp>
          <p:nvSpPr>
            <p:cNvPr id="63498" name="Text Box 10"/>
            <p:cNvSpPr txBox="1">
              <a:spLocks noChangeArrowheads="1"/>
            </p:cNvSpPr>
            <p:nvPr/>
          </p:nvSpPr>
          <p:spPr bwMode="auto">
            <a:xfrm>
              <a:off x="5140" y="3853"/>
              <a:ext cx="27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&gt; 0</a:t>
              </a:r>
            </a:p>
          </p:txBody>
        </p:sp>
        <p:sp>
          <p:nvSpPr>
            <p:cNvPr id="63499" name="Text Box 11"/>
            <p:cNvSpPr txBox="1">
              <a:spLocks noChangeArrowheads="1"/>
            </p:cNvSpPr>
            <p:nvPr/>
          </p:nvSpPr>
          <p:spPr bwMode="auto">
            <a:xfrm>
              <a:off x="4121" y="3849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/>
                <a:t>0</a:t>
              </a:r>
            </a:p>
          </p:txBody>
        </p:sp>
        <p:sp>
          <p:nvSpPr>
            <p:cNvPr id="63500" name="Rectangle 12"/>
            <p:cNvSpPr>
              <a:spLocks noChangeArrowheads="1"/>
            </p:cNvSpPr>
            <p:nvPr/>
          </p:nvSpPr>
          <p:spPr bwMode="auto">
            <a:xfrm>
              <a:off x="4193" y="3767"/>
              <a:ext cx="1148" cy="104"/>
            </a:xfrm>
            <a:prstGeom prst="rect">
              <a:avLst/>
            </a:prstGeom>
            <a:gradFill rotWithShape="1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Freeform 10"/>
          <p:cNvSpPr>
            <a:spLocks/>
          </p:cNvSpPr>
          <p:nvPr/>
        </p:nvSpPr>
        <p:spPr bwMode="blackGray">
          <a:xfrm>
            <a:off x="5260023" y="1589087"/>
            <a:ext cx="3443287" cy="3749675"/>
          </a:xfrm>
          <a:custGeom>
            <a:avLst/>
            <a:gdLst/>
            <a:ahLst/>
            <a:cxnLst>
              <a:cxn ang="0">
                <a:pos x="1016" y="136"/>
              </a:cxn>
              <a:cxn ang="0">
                <a:pos x="632" y="40"/>
              </a:cxn>
              <a:cxn ang="0">
                <a:pos x="152" y="376"/>
              </a:cxn>
              <a:cxn ang="0">
                <a:pos x="56" y="1000"/>
              </a:cxn>
              <a:cxn ang="0">
                <a:pos x="488" y="1480"/>
              </a:cxn>
              <a:cxn ang="0">
                <a:pos x="865" y="1395"/>
              </a:cxn>
              <a:cxn ang="0">
                <a:pos x="825" y="1065"/>
              </a:cxn>
              <a:cxn ang="0">
                <a:pos x="839" y="699"/>
              </a:cxn>
              <a:cxn ang="0">
                <a:pos x="1208" y="664"/>
              </a:cxn>
              <a:cxn ang="0">
                <a:pos x="1544" y="568"/>
              </a:cxn>
              <a:cxn ang="0">
                <a:pos x="1448" y="184"/>
              </a:cxn>
              <a:cxn ang="0">
                <a:pos x="1178" y="292"/>
              </a:cxn>
              <a:cxn ang="0">
                <a:pos x="1016" y="136"/>
              </a:cxn>
            </a:cxnLst>
            <a:rect l="0" t="0" r="r" b="b"/>
            <a:pathLst>
              <a:path w="1584" h="1536">
                <a:moveTo>
                  <a:pt x="1016" y="136"/>
                </a:moveTo>
                <a:cubicBezTo>
                  <a:pt x="917" y="78"/>
                  <a:pt x="776" y="0"/>
                  <a:pt x="632" y="40"/>
                </a:cubicBezTo>
                <a:cubicBezTo>
                  <a:pt x="488" y="80"/>
                  <a:pt x="248" y="216"/>
                  <a:pt x="152" y="376"/>
                </a:cubicBezTo>
                <a:cubicBezTo>
                  <a:pt x="56" y="536"/>
                  <a:pt x="0" y="816"/>
                  <a:pt x="56" y="1000"/>
                </a:cubicBezTo>
                <a:cubicBezTo>
                  <a:pt x="112" y="1184"/>
                  <a:pt x="328" y="1424"/>
                  <a:pt x="488" y="1480"/>
                </a:cubicBezTo>
                <a:cubicBezTo>
                  <a:pt x="648" y="1536"/>
                  <a:pt x="801" y="1467"/>
                  <a:pt x="865" y="1395"/>
                </a:cubicBezTo>
                <a:cubicBezTo>
                  <a:pt x="929" y="1323"/>
                  <a:pt x="873" y="1193"/>
                  <a:pt x="825" y="1065"/>
                </a:cubicBezTo>
                <a:cubicBezTo>
                  <a:pt x="777" y="937"/>
                  <a:pt x="715" y="832"/>
                  <a:pt x="839" y="699"/>
                </a:cubicBezTo>
                <a:cubicBezTo>
                  <a:pt x="963" y="566"/>
                  <a:pt x="1068" y="638"/>
                  <a:pt x="1208" y="664"/>
                </a:cubicBezTo>
                <a:cubicBezTo>
                  <a:pt x="1348" y="690"/>
                  <a:pt x="1504" y="648"/>
                  <a:pt x="1544" y="568"/>
                </a:cubicBezTo>
                <a:cubicBezTo>
                  <a:pt x="1584" y="488"/>
                  <a:pt x="1520" y="232"/>
                  <a:pt x="1448" y="184"/>
                </a:cubicBezTo>
                <a:cubicBezTo>
                  <a:pt x="1376" y="136"/>
                  <a:pt x="1285" y="319"/>
                  <a:pt x="1178" y="292"/>
                </a:cubicBezTo>
                <a:cubicBezTo>
                  <a:pt x="1071" y="265"/>
                  <a:pt x="1115" y="194"/>
                  <a:pt x="1016" y="136"/>
                </a:cubicBezTo>
                <a:close/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" name="Rectangle 15"/>
          <p:cNvSpPr txBox="1">
            <a:spLocks noChangeArrowheads="1"/>
          </p:cNvSpPr>
          <p:nvPr/>
        </p:nvSpPr>
        <p:spPr bwMode="auto">
          <a:xfrm>
            <a:off x="305435" y="3608387"/>
            <a:ext cx="4413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Monotype Sorts" pitchFamily="2" charset="2"/>
              <a:buChar char="l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Extract the zero set.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339850" y="1066800"/>
            <a:ext cx="6465888" cy="5370513"/>
            <a:chOff x="7516" y="-6104"/>
            <a:chExt cx="12552" cy="10424"/>
          </a:xfrm>
        </p:grpSpPr>
        <p:pic>
          <p:nvPicPr>
            <p:cNvPr id="706564" name="Picture 4" descr="healinglight_377424757_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16" y="-2132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565" name="Picture 5" descr="holaday_photos_134175244_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965" y="-2052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6566" name="Picture 6" descr="holaday_photos_134175252_p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414" y="-2052"/>
              <a:ext cx="960" cy="1280"/>
            </a:xfrm>
            <a:prstGeom prst="rect">
              <a:avLst/>
            </a:prstGeom>
            <a:noFill/>
          </p:spPr>
        </p:pic>
        <p:pic>
          <p:nvPicPr>
            <p:cNvPr id="706567" name="Picture 7" descr="holaday_photos_134175395_p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730" y="-4836"/>
              <a:ext cx="1280" cy="960"/>
            </a:xfrm>
            <a:prstGeom prst="rect">
              <a:avLst/>
            </a:prstGeom>
            <a:noFill/>
          </p:spPr>
        </p:pic>
        <p:pic>
          <p:nvPicPr>
            <p:cNvPr id="706568" name="Picture 8" descr="holaday_photos_134175408_p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16" y="-4764"/>
              <a:ext cx="1168" cy="816"/>
            </a:xfrm>
            <a:prstGeom prst="rect">
              <a:avLst/>
            </a:prstGeom>
            <a:noFill/>
          </p:spPr>
        </p:pic>
        <p:pic>
          <p:nvPicPr>
            <p:cNvPr id="706569" name="Picture 9" descr="jawahar_43283328_p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647" y="-384"/>
              <a:ext cx="1832" cy="1368"/>
            </a:xfrm>
            <a:prstGeom prst="rect">
              <a:avLst/>
            </a:prstGeom>
            <a:noFill/>
          </p:spPr>
        </p:pic>
        <p:pic>
          <p:nvPicPr>
            <p:cNvPr id="706570" name="Picture 10" descr="paulmannix_321427277_pt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650" y="-380"/>
              <a:ext cx="1816" cy="1360"/>
            </a:xfrm>
            <a:prstGeom prst="rect">
              <a:avLst/>
            </a:prstGeom>
            <a:noFill/>
          </p:spPr>
        </p:pic>
        <p:pic>
          <p:nvPicPr>
            <p:cNvPr id="706571" name="Picture 11" descr="stellar_98797828_pt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887" y="-4972"/>
              <a:ext cx="1640" cy="1232"/>
            </a:xfrm>
            <a:prstGeom prst="rect">
              <a:avLst/>
            </a:prstGeom>
            <a:noFill/>
          </p:spPr>
        </p:pic>
        <p:pic>
          <p:nvPicPr>
            <p:cNvPr id="706572" name="Picture 12" descr="argenberg_312022294_p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501" y="-4784"/>
              <a:ext cx="1280" cy="856"/>
            </a:xfrm>
            <a:prstGeom prst="rect">
              <a:avLst/>
            </a:prstGeom>
            <a:noFill/>
          </p:spPr>
        </p:pic>
        <p:pic>
          <p:nvPicPr>
            <p:cNvPr id="706573" name="Picture 13" descr="augie_dog_187202578_pt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2637" y="-520"/>
              <a:ext cx="1232" cy="1640"/>
            </a:xfrm>
            <a:prstGeom prst="rect">
              <a:avLst/>
            </a:prstGeom>
            <a:noFill/>
          </p:spPr>
        </p:pic>
        <p:pic>
          <p:nvPicPr>
            <p:cNvPr id="706574" name="Picture 14" descr="augie_dog_187202851_pt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040" y="-520"/>
              <a:ext cx="1232" cy="1640"/>
            </a:xfrm>
            <a:prstGeom prst="rect">
              <a:avLst/>
            </a:prstGeom>
            <a:noFill/>
          </p:spPr>
        </p:pic>
        <p:pic>
          <p:nvPicPr>
            <p:cNvPr id="706575" name="Picture 15" descr="augie_dog_187203087_pt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5443" y="-520"/>
              <a:ext cx="1232" cy="1640"/>
            </a:xfrm>
            <a:prstGeom prst="rect">
              <a:avLst/>
            </a:prstGeom>
            <a:noFill/>
          </p:spPr>
        </p:pic>
        <p:pic>
          <p:nvPicPr>
            <p:cNvPr id="706576" name="Picture 16" descr="augie_dog_187203178_pt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9301" y="-3660"/>
              <a:ext cx="1640" cy="1232"/>
            </a:xfrm>
            <a:prstGeom prst="rect">
              <a:avLst/>
            </a:prstGeom>
            <a:noFill/>
          </p:spPr>
        </p:pic>
        <p:pic>
          <p:nvPicPr>
            <p:cNvPr id="706577" name="Picture 17" descr="epengfei_169874621_pt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406" y="1364"/>
              <a:ext cx="1816" cy="1360"/>
            </a:xfrm>
            <a:prstGeom prst="rect">
              <a:avLst/>
            </a:prstGeom>
            <a:noFill/>
          </p:spPr>
        </p:pic>
        <p:pic>
          <p:nvPicPr>
            <p:cNvPr id="706578" name="Picture 18" descr="fotoric_382794856_pt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3431" y="1344"/>
              <a:ext cx="1752" cy="1400"/>
            </a:xfrm>
            <a:prstGeom prst="rect">
              <a:avLst/>
            </a:prstGeom>
            <a:noFill/>
          </p:spPr>
        </p:pic>
        <p:pic>
          <p:nvPicPr>
            <p:cNvPr id="706579" name="Picture 19" descr="gaspa_164341881_pt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1286" y="-3588"/>
              <a:ext cx="1640" cy="1088"/>
            </a:xfrm>
            <a:prstGeom prst="rect">
              <a:avLst/>
            </a:prstGeom>
            <a:noFill/>
          </p:spPr>
        </p:pic>
        <p:pic>
          <p:nvPicPr>
            <p:cNvPr id="706580" name="Picture 20" descr="gaspa_164343345_pt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7516" y="-6104"/>
              <a:ext cx="1640" cy="1088"/>
            </a:xfrm>
            <a:prstGeom prst="rect">
              <a:avLst/>
            </a:prstGeom>
            <a:noFill/>
          </p:spPr>
        </p:pic>
        <p:pic>
          <p:nvPicPr>
            <p:cNvPr id="706581" name="Picture 21" descr="healinglight_371412070_pt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3857" y="-4836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582" name="Picture 22" descr="healinglight_371412339_pt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6846" y="-420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583" name="Picture 23" descr="healinglight_371412624_pt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1863" y="-2132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584" name="Picture 24" descr="healinglight_371412886_pt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9882" y="1324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585" name="Picture 25" descr="healinglight_371413241_pt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8628" y="-6104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586" name="Picture 26" descr="healinglight_372156670_pt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2080" y="-6104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587" name="Picture 27" descr="healinglight_372157796_pt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6210" y="-2132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588" name="Picture 28" descr="healinglight_372158662_pt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7659" y="-2132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589" name="Picture 29" descr="healinglight_372159916_pt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17977" y="-420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590" name="Picture 30" descr="healinglight_372161540_pt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2214" y="-4836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591" name="Picture 31" descr="healinglight_372162693_pt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13312" y="-2132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592" name="Picture 32" descr="healinglight_373356808_pt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14263" y="-6104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593" name="Picture 33" descr="healinglight_373357244_pt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6984" y="-4836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594" name="Picture 34" descr="healinglight_374171037_pt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18628" y="-4836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595" name="Picture 35" descr="healinglight_374171340_pt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14761" y="-2132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596" name="Picture 36" descr="healinglight_374171615_pt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19108" y="-2132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597" name="Picture 37" descr="healinglight_374171855_pt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13272" y="-3524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598" name="Picture 38" descr="healinglight_374172222_pt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057" y="-3524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599" name="Picture 39" descr="healinglight_374172563_pt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19108" y="-420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600" name="Picture 40" descr="healinglight_374172876_pt"/>
            <p:cNvPicPr>
              <a:picLocks noChangeAspect="1" noChangeArrowheads="1"/>
            </p:cNvPicPr>
            <p:nvPr/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16842" y="-3524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601" name="Picture 41" descr="healinglight_374173165_pt"/>
            <p:cNvPicPr>
              <a:picLocks noChangeAspect="1" noChangeArrowheads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 bwMode="auto">
            <a:xfrm>
              <a:off x="7516" y="-420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602" name="Picture 42" descr="healinglight_374631315_pt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2248" y="1324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603" name="Picture 43" descr="healinglight_374632115_pt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8628" y="-3524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604" name="Picture 44" descr="healinglight_374633767_pt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7516" y="-3524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605" name="Picture 45" descr="healinglight_374634271_pt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7516" y="1324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606" name="Picture 46" descr="healinglight_374635477_pt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16445" y="-6104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607" name="Picture 47" descr="healinglight_376312629_pt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11065" y="1324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608" name="Picture 48" descr="healinglight_376312888_pt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17445" y="1564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609" name="Picture 49" descr="healinglight_376313107_pt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9898" y="-6104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610" name="Picture 50" descr="healinglight_376313266_pt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13660" y="3360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611" name="Picture 51" descr="healinglight_376638258_pt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16972" y="3360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612" name="Picture 52" descr="healinglight_376638786_pt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10348" y="3360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613" name="Picture 53" descr="healinglight_376639050_pt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15316" y="3360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614" name="Picture 54" descr="healinglight_376639457_pt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18628" y="3360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615" name="Picture 55" descr="healinglight_376641524_pt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9172" y="2880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616" name="Picture 56" descr="healinglight_377417864_pt"/>
            <p:cNvPicPr>
              <a:picLocks noChangeAspect="1" noChangeArrowheads="1"/>
            </p:cNvPicPr>
            <p:nvPr/>
          </p:nvPicPr>
          <p:blipFill>
            <a:blip r:embed="rId49"/>
            <a:srcRect/>
            <a:stretch>
              <a:fillRect/>
            </a:stretch>
          </p:blipFill>
          <p:spPr bwMode="auto">
            <a:xfrm>
              <a:off x="19108" y="1324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617" name="Picture 57" descr="healinglight_377421664_pt"/>
            <p:cNvPicPr>
              <a:picLocks noChangeAspect="1" noChangeArrowheads="1"/>
            </p:cNvPicPr>
            <p:nvPr/>
          </p:nvPicPr>
          <p:blipFill>
            <a:blip r:embed="rId50"/>
            <a:srcRect/>
            <a:stretch>
              <a:fillRect/>
            </a:stretch>
          </p:blipFill>
          <p:spPr bwMode="auto">
            <a:xfrm>
              <a:off x="8699" y="1324"/>
              <a:ext cx="960" cy="1440"/>
            </a:xfrm>
            <a:prstGeom prst="rect">
              <a:avLst/>
            </a:prstGeom>
            <a:noFill/>
          </p:spPr>
        </p:pic>
        <p:pic>
          <p:nvPicPr>
            <p:cNvPr id="706618" name="Picture 58" descr="healinglight_377422511_pt"/>
            <p:cNvPicPr>
              <a:picLocks noChangeAspect="1" noChangeArrowheads="1"/>
            </p:cNvPicPr>
            <p:nvPr/>
          </p:nvPicPr>
          <p:blipFill>
            <a:blip r:embed="rId51"/>
            <a:srcRect/>
            <a:stretch>
              <a:fillRect/>
            </a:stretch>
          </p:blipFill>
          <p:spPr bwMode="auto">
            <a:xfrm>
              <a:off x="7516" y="3360"/>
              <a:ext cx="1440" cy="960"/>
            </a:xfrm>
            <a:prstGeom prst="rect">
              <a:avLst/>
            </a:prstGeom>
            <a:noFill/>
          </p:spPr>
        </p:pic>
        <p:pic>
          <p:nvPicPr>
            <p:cNvPr id="706619" name="Picture 59" descr="healinglight_377423205_pt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2004" y="3360"/>
              <a:ext cx="1440" cy="960"/>
            </a:xfrm>
            <a:prstGeom prst="rect">
              <a:avLst/>
            </a:prstGeom>
            <a:noFill/>
          </p:spPr>
        </p:pic>
      </p:grpSp>
      <p:sp>
        <p:nvSpPr>
          <p:cNvPr id="706620" name="Rectangle 60"/>
          <p:cNvSpPr>
            <a:spLocks noChangeArrowheads="1"/>
          </p:cNvSpPr>
          <p:nvPr/>
        </p:nvSpPr>
        <p:spPr bwMode="auto">
          <a:xfrm>
            <a:off x="2420938" y="6461125"/>
            <a:ext cx="430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56 images taken by 8 photographers</a:t>
            </a:r>
          </a:p>
        </p:txBody>
      </p:sp>
      <p:sp>
        <p:nvSpPr>
          <p:cNvPr id="706621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Duomo </a:t>
            </a:r>
            <a:r>
              <a:rPr lang="en-US" dirty="0" smtClean="0"/>
              <a:t>in Pisa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9635" name="Rectangle 3"/>
          <p:cNvSpPr>
            <a:spLocks noChangeArrowheads="1"/>
          </p:cNvSpPr>
          <p:nvPr/>
        </p:nvSpPr>
        <p:spPr bwMode="auto">
          <a:xfrm>
            <a:off x="3913188" y="2765425"/>
            <a:ext cx="1319212" cy="561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096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5088" y="241300"/>
            <a:ext cx="6472237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96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6675" y="241300"/>
            <a:ext cx="6472238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96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339725"/>
            <a:ext cx="79121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9639" name="Rectangle 7"/>
          <p:cNvSpPr>
            <a:spLocks noChangeArrowheads="1"/>
          </p:cNvSpPr>
          <p:nvPr/>
        </p:nvSpPr>
        <p:spPr bwMode="auto">
          <a:xfrm>
            <a:off x="1150938" y="5810250"/>
            <a:ext cx="68373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90% of reconstruction within 12.8 cm of ground truth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for a 51 m tall building using the metric of [Seitz et al. 2006]</a:t>
            </a:r>
          </a:p>
        </p:txBody>
      </p:sp>
      <p:sp>
        <p:nvSpPr>
          <p:cNvPr id="709640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267200" cy="990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Duomo (Pisa)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63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838200"/>
            <a:ext cx="8534400" cy="533400"/>
          </a:xfrm>
        </p:spPr>
        <p:txBody>
          <a:bodyPr/>
          <a:lstStyle/>
          <a:p>
            <a:pPr>
              <a:spcBef>
                <a:spcPts val="11500"/>
              </a:spcBef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Poisson surface reconstruction</a:t>
            </a:r>
            <a:endParaRPr lang="en-US" sz="2400" dirty="0" smtClean="0"/>
          </a:p>
          <a:p>
            <a:pPr>
              <a:spcBef>
                <a:spcPts val="11500"/>
              </a:spcBef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Multilevel streaming for out-of-core surface reconstruction</a:t>
            </a:r>
            <a:endParaRPr lang="en-US" sz="2400" dirty="0" smtClean="0"/>
          </a:p>
          <a:p>
            <a:pPr>
              <a:spcBef>
                <a:spcPts val="11500"/>
              </a:spcBef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Multi-view stereo for community photo collections</a:t>
            </a:r>
            <a:endParaRPr lang="en-US" sz="2000" dirty="0"/>
          </a:p>
        </p:txBody>
      </p:sp>
      <p:pic>
        <p:nvPicPr>
          <p:cNvPr id="8" name="Picture 7" descr="uniform"/>
          <p:cNvPicPr>
            <a:picLocks noChangeAspect="1" noChangeArrowheads="1"/>
          </p:cNvPicPr>
          <p:nvPr/>
        </p:nvPicPr>
        <p:blipFill>
          <a:blip r:embed="rId2"/>
          <a:srcRect t="7430" b="5944"/>
          <a:stretch>
            <a:fillRect/>
          </a:stretch>
        </p:blipFill>
        <p:spPr bwMode="auto">
          <a:xfrm>
            <a:off x="2808720" y="1344119"/>
            <a:ext cx="1351174" cy="1170481"/>
          </a:xfrm>
          <a:prstGeom prst="rect">
            <a:avLst/>
          </a:prstGeom>
          <a:noFill/>
        </p:spPr>
      </p:pic>
      <p:pic>
        <p:nvPicPr>
          <p:cNvPr id="9" name="Picture 8" descr="uniform"/>
          <p:cNvPicPr>
            <a:picLocks noChangeAspect="1" noChangeArrowheads="1"/>
          </p:cNvPicPr>
          <p:nvPr/>
        </p:nvPicPr>
        <p:blipFill>
          <a:blip r:embed="rId3"/>
          <a:srcRect t="7489" b="5992"/>
          <a:stretch>
            <a:fillRect/>
          </a:stretch>
        </p:blipFill>
        <p:spPr bwMode="auto">
          <a:xfrm>
            <a:off x="792595" y="1347894"/>
            <a:ext cx="1344188" cy="1162986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 bwMode="auto">
          <a:xfrm>
            <a:off x="2240395" y="1805021"/>
            <a:ext cx="381000" cy="228600"/>
          </a:xfrm>
          <a:prstGeom prst="rightArrow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670675" y="3200400"/>
            <a:ext cx="5303520" cy="1265906"/>
            <a:chOff x="1706880" y="3048000"/>
            <a:chExt cx="6400800" cy="1527817"/>
          </a:xfrm>
        </p:grpSpPr>
        <p:pic>
          <p:nvPicPr>
            <p:cNvPr id="14" name="Picture 2" descr="C:\hh\proj\mlstream\latex\sgp2007\Images\mlstream_cover_image.png"/>
            <p:cNvPicPr>
              <a:picLocks noChangeAspect="1" noChangeArrowheads="1"/>
            </p:cNvPicPr>
            <p:nvPr/>
          </p:nvPicPr>
          <p:blipFill>
            <a:blip r:embed="rId4"/>
            <a:srcRect l="46858" r="39784" b="50192"/>
            <a:stretch>
              <a:fillRect/>
            </a:stretch>
          </p:blipFill>
          <p:spPr bwMode="auto">
            <a:xfrm>
              <a:off x="1706880" y="3048000"/>
              <a:ext cx="1402080" cy="1485900"/>
            </a:xfrm>
            <a:prstGeom prst="rect">
              <a:avLst/>
            </a:prstGeom>
            <a:noFill/>
          </p:spPr>
        </p:pic>
        <p:pic>
          <p:nvPicPr>
            <p:cNvPr id="15" name="Picture 2" descr="C:\hh\proj\mlstream\latex\sgp2007\Images\mlstream_cover_image.png"/>
            <p:cNvPicPr>
              <a:picLocks noChangeAspect="1" noChangeArrowheads="1"/>
            </p:cNvPicPr>
            <p:nvPr/>
          </p:nvPicPr>
          <p:blipFill>
            <a:blip r:embed="rId4"/>
            <a:srcRect l="60144" r="26135" b="49936"/>
            <a:stretch>
              <a:fillRect/>
            </a:stretch>
          </p:blipFill>
          <p:spPr bwMode="auto">
            <a:xfrm>
              <a:off x="3398520" y="3048000"/>
              <a:ext cx="1440180" cy="1493520"/>
            </a:xfrm>
            <a:prstGeom prst="rect">
              <a:avLst/>
            </a:prstGeom>
            <a:noFill/>
          </p:spPr>
        </p:pic>
        <p:pic>
          <p:nvPicPr>
            <p:cNvPr id="16" name="Picture 2" descr="C:\hh\proj\mlstream\latex\sgp2007\Images\mlstream_cover_image.png"/>
            <p:cNvPicPr>
              <a:picLocks noChangeAspect="1" noChangeArrowheads="1"/>
            </p:cNvPicPr>
            <p:nvPr/>
          </p:nvPicPr>
          <p:blipFill>
            <a:blip r:embed="rId4"/>
            <a:srcRect l="46858" t="49042" r="39784"/>
            <a:stretch>
              <a:fillRect/>
            </a:stretch>
          </p:blipFill>
          <p:spPr bwMode="auto">
            <a:xfrm>
              <a:off x="4953000" y="3048000"/>
              <a:ext cx="1402080" cy="1520197"/>
            </a:xfrm>
            <a:prstGeom prst="rect">
              <a:avLst/>
            </a:prstGeom>
            <a:noFill/>
          </p:spPr>
        </p:pic>
        <p:pic>
          <p:nvPicPr>
            <p:cNvPr id="17" name="Picture 2" descr="C:\hh\proj\mlstream\latex\sgp2007\Images\mlstream_cover_image.png"/>
            <p:cNvPicPr>
              <a:picLocks noChangeAspect="1" noChangeArrowheads="1"/>
            </p:cNvPicPr>
            <p:nvPr/>
          </p:nvPicPr>
          <p:blipFill>
            <a:blip r:embed="rId4"/>
            <a:srcRect l="59999" t="48787" r="25917"/>
            <a:stretch>
              <a:fillRect/>
            </a:stretch>
          </p:blipFill>
          <p:spPr bwMode="auto">
            <a:xfrm>
              <a:off x="6629400" y="3048000"/>
              <a:ext cx="1478280" cy="1527817"/>
            </a:xfrm>
            <a:prstGeom prst="rect">
              <a:avLst/>
            </a:prstGeom>
            <a:noFill/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 r="59070" b="3465"/>
          <a:stretch>
            <a:fillRect/>
          </a:stretch>
        </p:blipFill>
        <p:spPr bwMode="blackGray">
          <a:xfrm>
            <a:off x="716395" y="5088183"/>
            <a:ext cx="1066685" cy="132983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blackGray">
          <a:xfrm>
            <a:off x="4267200" y="5023775"/>
            <a:ext cx="1112405" cy="145865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21" name="Right Arrow 20"/>
          <p:cNvSpPr/>
          <p:nvPr/>
        </p:nvSpPr>
        <p:spPr bwMode="auto">
          <a:xfrm>
            <a:off x="2057400" y="5638800"/>
            <a:ext cx="381000" cy="228600"/>
          </a:xfrm>
          <a:prstGeom prst="rightArrow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2" name="Picture 1" descr="C:\hh\prevproj\2007\mvscpc\data\notredame_rd_x0.5.subset10.png"/>
          <p:cNvPicPr>
            <a:picLocks noChangeAspect="1" noChangeArrowheads="1"/>
          </p:cNvPicPr>
          <p:nvPr/>
        </p:nvPicPr>
        <p:blipFill>
          <a:blip r:embed="rId7">
            <a:lum bright="30000"/>
          </a:blip>
          <a:srcRect l="28821" t="-541" r="25065" b="2809"/>
          <a:stretch>
            <a:fillRect/>
          </a:stretch>
        </p:blipFill>
        <p:spPr bwMode="auto">
          <a:xfrm>
            <a:off x="2514600" y="4953000"/>
            <a:ext cx="1170229" cy="1600200"/>
          </a:xfrm>
          <a:prstGeom prst="rect">
            <a:avLst/>
          </a:prstGeom>
          <a:noFill/>
        </p:spPr>
      </p:pic>
      <p:sp>
        <p:nvSpPr>
          <p:cNvPr id="23" name="Right Arrow 22"/>
          <p:cNvSpPr/>
          <p:nvPr/>
        </p:nvSpPr>
        <p:spPr bwMode="auto">
          <a:xfrm>
            <a:off x="3810000" y="5638800"/>
            <a:ext cx="381000" cy="228600"/>
          </a:xfrm>
          <a:prstGeom prst="rightArrow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90714" y="1295400"/>
            <a:ext cx="2963183" cy="90383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>
              <a:spcBef>
                <a:spcPts val="1000"/>
              </a:spcBef>
            </a:pPr>
            <a:r>
              <a:rPr lang="en-US" sz="2400" dirty="0" smtClean="0">
                <a:effectLst/>
              </a:rPr>
              <a:t>- Higher dimensions?</a:t>
            </a:r>
          </a:p>
          <a:p>
            <a:pPr marL="0" algn="l">
              <a:spcBef>
                <a:spcPts val="1000"/>
              </a:spcBef>
            </a:pPr>
            <a:r>
              <a:rPr lang="en-US" sz="2400" dirty="0" smtClean="0">
                <a:effectLst/>
              </a:rPr>
              <a:t>- Temporal data?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90714" y="5181600"/>
            <a:ext cx="2725170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algn="l">
              <a:spcBef>
                <a:spcPts val="1000"/>
              </a:spcBef>
            </a:pPr>
            <a:r>
              <a:rPr lang="en-US" sz="2400" dirty="0" smtClean="0">
                <a:effectLst/>
              </a:rPr>
              <a:t>- Colored surfaces?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90714" y="3352800"/>
            <a:ext cx="3000886" cy="406265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>
              <a:spcBef>
                <a:spcPts val="1000"/>
              </a:spcBef>
            </a:pPr>
            <a:r>
              <a:rPr lang="en-US" sz="2400" dirty="0" smtClean="0">
                <a:effectLst/>
              </a:rPr>
              <a:t>- Parallel processing?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 my collaborators</a:t>
            </a:r>
            <a:endParaRPr lang="en-US" dirty="0"/>
          </a:p>
        </p:txBody>
      </p:sp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4591050" y="5909846"/>
            <a:ext cx="29511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/>
                <a:cs typeface="Arial" charset="0"/>
              </a:rPr>
              <a:t>University of Washington</a:t>
            </a:r>
          </a:p>
        </p:txBody>
      </p:sp>
      <p:pic>
        <p:nvPicPr>
          <p:cNvPr id="15" name="Picture 28" descr="noah"/>
          <p:cNvPicPr>
            <a:picLocks noChangeAspect="1" noChangeArrowheads="1"/>
          </p:cNvPicPr>
          <p:nvPr/>
        </p:nvPicPr>
        <p:blipFill>
          <a:blip r:embed="rId2"/>
          <a:srcRect l="9710" r="5992"/>
          <a:stretch>
            <a:fillRect/>
          </a:stretch>
        </p:blipFill>
        <p:spPr bwMode="auto">
          <a:xfrm>
            <a:off x="3267075" y="4025900"/>
            <a:ext cx="129540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2857500" y="5546309"/>
            <a:ext cx="2114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/>
                <a:cs typeface="Arial" charset="0"/>
              </a:rPr>
              <a:t>Noah Snavely</a:t>
            </a:r>
          </a:p>
        </p:txBody>
      </p:sp>
      <p:pic>
        <p:nvPicPr>
          <p:cNvPr id="13" name="Picture 33" descr="curless"/>
          <p:cNvPicPr>
            <a:picLocks noChangeAspect="1" noChangeArrowheads="1"/>
          </p:cNvPicPr>
          <p:nvPr/>
        </p:nvPicPr>
        <p:blipFill>
          <a:blip r:embed="rId3"/>
          <a:srcRect l="16708" r="21334"/>
          <a:stretch>
            <a:fillRect/>
          </a:stretch>
        </p:blipFill>
        <p:spPr bwMode="auto">
          <a:xfrm>
            <a:off x="5337810" y="4025900"/>
            <a:ext cx="1356360" cy="1530350"/>
          </a:xfrm>
          <a:prstGeom prst="rect">
            <a:avLst/>
          </a:prstGeom>
          <a:noFill/>
        </p:spPr>
      </p:pic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5103812" y="5546309"/>
            <a:ext cx="19256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/>
                <a:cs typeface="Arial" charset="0"/>
              </a:rPr>
              <a:t>Brian Curless</a:t>
            </a:r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7105650" y="5546309"/>
            <a:ext cx="1733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/>
                <a:cs typeface="Arial" charset="0"/>
              </a:rPr>
              <a:t>Steve Seitz</a:t>
            </a:r>
          </a:p>
        </p:txBody>
      </p:sp>
      <p:pic>
        <p:nvPicPr>
          <p:cNvPr id="12" name="Picture 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6163" y="4025900"/>
            <a:ext cx="115252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3218" name="Picture 2" descr="http://www.gris.informatik.tu-darmstadt.de/~mgoesele/images/MichaelGoesel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9256" y="4025900"/>
            <a:ext cx="1161227" cy="1526335"/>
          </a:xfrm>
          <a:prstGeom prst="rect">
            <a:avLst/>
          </a:prstGeom>
          <a:noFill/>
        </p:spPr>
      </p:pic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346869" y="5546309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effectLst/>
                <a:cs typeface="Arial" charset="0"/>
              </a:rPr>
              <a:t>Michael Goesele</a:t>
            </a:r>
            <a:endParaRPr lang="en-US" dirty="0">
              <a:effectLst/>
              <a:cs typeface="Arial" charset="0"/>
            </a:endParaRPr>
          </a:p>
        </p:txBody>
      </p:sp>
      <p:sp>
        <p:nvSpPr>
          <p:cNvPr id="21" name="Text Box 30"/>
          <p:cNvSpPr txBox="1">
            <a:spLocks noChangeArrowheads="1"/>
          </p:cNvSpPr>
          <p:nvPr/>
        </p:nvSpPr>
        <p:spPr bwMode="auto">
          <a:xfrm>
            <a:off x="247650" y="5909846"/>
            <a:ext cx="24844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/>
                <a:cs typeface="Arial" charset="0"/>
              </a:rPr>
              <a:t>University of 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effectLst/>
                <a:cs typeface="Arial" charset="0"/>
              </a:rPr>
              <a:t>Darmstadt</a:t>
            </a:r>
            <a:endParaRPr lang="en-US" sz="1600" i="1" dirty="0">
              <a:solidFill>
                <a:schemeClr val="accent1">
                  <a:lumMod val="75000"/>
                </a:schemeClr>
              </a:solidFill>
              <a:effectLst/>
              <a:cs typeface="Arial" charset="0"/>
            </a:endParaRPr>
          </a:p>
        </p:txBody>
      </p:sp>
      <p:pic>
        <p:nvPicPr>
          <p:cNvPr id="393220" name="Picture 4" descr="http://www.cs.princeton.edu/~dpd/Sabbat/2005/07.23-08.06.05PrincetonSiggraphGoogle/IMG_1099.jpg"/>
          <p:cNvPicPr>
            <a:picLocks noChangeAspect="1" noChangeArrowheads="1"/>
          </p:cNvPicPr>
          <p:nvPr/>
        </p:nvPicPr>
        <p:blipFill>
          <a:blip r:embed="rId6"/>
          <a:srcRect l="27906" r="35972" b="44899"/>
          <a:stretch>
            <a:fillRect/>
          </a:stretch>
        </p:blipFill>
        <p:spPr bwMode="auto">
          <a:xfrm>
            <a:off x="876892" y="1295400"/>
            <a:ext cx="1332316" cy="1524000"/>
          </a:xfrm>
          <a:prstGeom prst="rect">
            <a:avLst/>
          </a:prstGeom>
          <a:noFill/>
        </p:spPr>
      </p:pic>
      <p:pic>
        <p:nvPicPr>
          <p:cNvPr id="393221" name="Picture 5" descr="C:\Users\hhoppe\Pictures\2006\sardinia\20060626_154856.jpg"/>
          <p:cNvPicPr>
            <a:picLocks noChangeAspect="1" noChangeArrowheads="1"/>
          </p:cNvPicPr>
          <p:nvPr/>
        </p:nvPicPr>
        <p:blipFill>
          <a:blip r:embed="rId7"/>
          <a:srcRect l="39833" t="11889" r="43167" b="59333"/>
          <a:stretch>
            <a:fillRect/>
          </a:stretch>
        </p:blipFill>
        <p:spPr bwMode="auto">
          <a:xfrm>
            <a:off x="2993741" y="1295400"/>
            <a:ext cx="1194369" cy="1516380"/>
          </a:xfrm>
          <a:prstGeom prst="rect">
            <a:avLst/>
          </a:prstGeom>
          <a:noFill/>
        </p:spPr>
      </p:pic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2533650" y="2895600"/>
            <a:ext cx="2114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effectLst/>
                <a:cs typeface="Arial" charset="0"/>
              </a:rPr>
              <a:t>Matt Bolitho</a:t>
            </a:r>
            <a:endParaRPr lang="en-US" dirty="0">
              <a:effectLst/>
              <a:cs typeface="Arial" charset="0"/>
            </a:endParaRP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400050" y="2895600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effectLst/>
                <a:cs typeface="Arial" charset="0"/>
              </a:rPr>
              <a:t>Misha Kazhdan</a:t>
            </a:r>
            <a:endParaRPr lang="en-US" dirty="0">
              <a:effectLst/>
              <a:cs typeface="Arial" charset="0"/>
            </a:endParaRPr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2129631" y="3259137"/>
            <a:ext cx="27662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effectLst/>
                <a:cs typeface="Arial" charset="0"/>
              </a:rPr>
              <a:t>Johns Hopkins University </a:t>
            </a:r>
            <a:endParaRPr lang="en-US" sz="1600" i="1" dirty="0">
              <a:solidFill>
                <a:schemeClr val="accent1">
                  <a:lumMod val="75000"/>
                </a:schemeClr>
              </a:solidFill>
              <a:effectLst/>
              <a:cs typeface="Arial" charset="0"/>
            </a:endParaRPr>
          </a:p>
        </p:txBody>
      </p:sp>
      <p:pic>
        <p:nvPicPr>
          <p:cNvPr id="393223" name="Picture 7" descr="http://hssl.cs.jhu.edu/~randal/cs.jhu/Home_files/rb.jpg"/>
          <p:cNvPicPr>
            <a:picLocks noChangeAspect="1" noChangeArrowheads="1"/>
          </p:cNvPicPr>
          <p:nvPr/>
        </p:nvPicPr>
        <p:blipFill>
          <a:blip r:embed="rId8"/>
          <a:srcRect l="24870" r="20867" b="9548"/>
          <a:stretch>
            <a:fillRect/>
          </a:stretch>
        </p:blipFill>
        <p:spPr bwMode="auto">
          <a:xfrm>
            <a:off x="4962525" y="1295400"/>
            <a:ext cx="1219200" cy="1524000"/>
          </a:xfrm>
          <a:prstGeom prst="rect">
            <a:avLst/>
          </a:prstGeom>
          <a:noFill/>
        </p:spPr>
      </p:pic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4514850" y="2895600"/>
            <a:ext cx="2114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effectLst/>
                <a:cs typeface="Arial" charset="0"/>
              </a:rPr>
              <a:t>Randal Burns</a:t>
            </a:r>
            <a:endParaRPr lang="en-US" dirty="0">
              <a:effectLst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Poisson surface reconstruction</a:t>
            </a:r>
            <a:br>
              <a:rPr lang="en-US" dirty="0" smtClean="0"/>
            </a:br>
            <a:r>
              <a:rPr lang="en-US" dirty="0" smtClean="0"/>
              <a:t> source code:</a:t>
            </a:r>
          </a:p>
          <a:p>
            <a:pPr lvl="1"/>
            <a:r>
              <a:rPr lang="en-US" dirty="0" smtClean="0"/>
              <a:t>http://www.cs.jhu.edu/~misha/Code/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4373737"/>
            <a:ext cx="3864905" cy="960263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/>
            <a:r>
              <a:rPr lang="en-US" sz="6000" b="1" dirty="0" smtClean="0">
                <a:effectLst/>
                <a:latin typeface="Times New Roman" pitchFamily="18" charset="0"/>
                <a:cs typeface="Times New Roman" pitchFamily="18" charset="0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5840" name="Object 32"/>
          <p:cNvGraphicFramePr>
            <a:graphicFrameLocks noChangeAspect="1"/>
          </p:cNvGraphicFramePr>
          <p:nvPr/>
        </p:nvGraphicFramePr>
        <p:xfrm>
          <a:off x="2590800" y="2819400"/>
          <a:ext cx="2873375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624" name="Bitmap Image" r:id="rId4" imgW="4401164" imgH="3142857" progId="Paint.Picture">
                  <p:embed/>
                </p:oleObj>
              </mc:Choice>
              <mc:Fallback>
                <p:oleObj name="Bitmap Image" r:id="rId4" imgW="4401164" imgH="3142857" progId="Paint.Pictur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819400"/>
                        <a:ext cx="2873375" cy="205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Tradeoffs: Global schemes</a:t>
            </a:r>
            <a:endParaRPr lang="en-US" dirty="0"/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  Considers all points together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–</a:t>
            </a:r>
            <a:r>
              <a:rPr lang="en-US" b="1" dirty="0" smtClean="0"/>
              <a:t>  </a:t>
            </a:r>
            <a:r>
              <a:rPr lang="en-US" dirty="0" smtClean="0"/>
              <a:t>Involves large, dense system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–</a:t>
            </a:r>
            <a:r>
              <a:rPr lang="en-US" dirty="0" smtClean="0"/>
              <a:t>  Difficult to control surface away from samples</a:t>
            </a:r>
          </a:p>
          <a:p>
            <a:endParaRPr lang="en-US" dirty="0"/>
          </a:p>
        </p:txBody>
      </p:sp>
      <p:sp>
        <p:nvSpPr>
          <p:cNvPr id="375838" name="Text Box 30"/>
          <p:cNvSpPr txBox="1">
            <a:spLocks noChangeArrowheads="1"/>
          </p:cNvSpPr>
          <p:nvPr/>
        </p:nvSpPr>
        <p:spPr bwMode="auto">
          <a:xfrm>
            <a:off x="3092450" y="6143625"/>
            <a:ext cx="1919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Carr et al. 2001, FastRBF</a:t>
            </a:r>
          </a:p>
        </p:txBody>
      </p:sp>
      <p:graphicFrame>
        <p:nvGraphicFramePr>
          <p:cNvPr id="375841" name="Object 33"/>
          <p:cNvGraphicFramePr>
            <a:graphicFrameLocks noChangeAspect="1"/>
          </p:cNvGraphicFramePr>
          <p:nvPr/>
        </p:nvGraphicFramePr>
        <p:xfrm>
          <a:off x="2797175" y="4859338"/>
          <a:ext cx="2595563" cy="134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625" name="Bitmap Image" r:id="rId6" imgW="3971429" imgH="2057143" progId="Paint.Picture">
                  <p:embed/>
                </p:oleObj>
              </mc:Choice>
              <mc:Fallback>
                <p:oleObj name="Bitmap Image" r:id="rId6" imgW="3971429" imgH="2057143" progId="Paint.Pictur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7175" y="4859338"/>
                        <a:ext cx="2595563" cy="134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5842" name="AutoShape 34"/>
          <p:cNvSpPr>
            <a:spLocks noChangeArrowheads="1"/>
          </p:cNvSpPr>
          <p:nvPr/>
        </p:nvSpPr>
        <p:spPr bwMode="auto">
          <a:xfrm>
            <a:off x="3924300" y="4683125"/>
            <a:ext cx="265113" cy="301625"/>
          </a:xfrm>
          <a:prstGeom prst="downArrow">
            <a:avLst>
              <a:gd name="adj1" fmla="val 43713"/>
              <a:gd name="adj2" fmla="val 3952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Tradeoffs: Local schemes</a:t>
            </a:r>
            <a:endParaRPr lang="en-US" dirty="0"/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3352800" cy="6096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  Only consider local neighborhood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fast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–</a:t>
            </a:r>
            <a:r>
              <a:rPr lang="en-US" b="1" dirty="0" smtClean="0"/>
              <a:t>  </a:t>
            </a:r>
            <a:r>
              <a:rPr lang="en-US" dirty="0" smtClean="0"/>
              <a:t>Less robust to noise, outliers, misregistration, …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886200" y="5135562"/>
            <a:ext cx="18510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Ohtake et al. 2004, MPU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667000"/>
            <a:ext cx="3788562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h20070706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qem_vis199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  <a:txDef>
      <a:spPr>
        <a:noFill/>
      </a:spPr>
      <a:bodyPr wrap="none" lIns="18288" tIns="18288" rIns="18288" bIns="18288" rtlCol="0">
        <a:spAutoFit/>
      </a:bodyPr>
      <a:lstStyle>
        <a:defPPr marL="0">
          <a:defRPr sz="2400" dirty="0" smtClean="0">
            <a:effectLst/>
          </a:defRPr>
        </a:defPPr>
      </a:lstStyle>
    </a:txDef>
  </a:objectDefaults>
  <a:extraClrSchemeLst>
    <a:extraClrScheme>
      <a:clrScheme name="qem_vis1999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em_vis1999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4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6">
        <a:dk1>
          <a:srgbClr val="000000"/>
        </a:dk1>
        <a:lt1>
          <a:srgbClr val="FFFFFF"/>
        </a:lt1>
        <a:dk2>
          <a:srgbClr val="772655"/>
        </a:dk2>
        <a:lt2>
          <a:srgbClr val="5FFFF0"/>
        </a:lt2>
        <a:accent1>
          <a:srgbClr val="952CA7"/>
        </a:accent1>
        <a:accent2>
          <a:srgbClr val="FAFD00"/>
        </a:accent2>
        <a:accent3>
          <a:srgbClr val="BDACB4"/>
        </a:accent3>
        <a:accent4>
          <a:srgbClr val="DADADA"/>
        </a:accent4>
        <a:accent5>
          <a:srgbClr val="C8ACD0"/>
        </a:accent5>
        <a:accent6>
          <a:srgbClr val="E3E500"/>
        </a:accent6>
        <a:hlink>
          <a:srgbClr val="FEAA2E"/>
        </a:hlink>
        <a:folHlink>
          <a:srgbClr val="D989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em_vis1999 7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8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em_vis1999 9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DBDBD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AEAEA"/>
        </a:accent5>
        <a:accent6>
          <a:srgbClr val="005CE7"/>
        </a:accent6>
        <a:hlink>
          <a:srgbClr val="FF0033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ixel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48354</TotalTime>
  <Words>1492</Words>
  <Application>Microsoft Office PowerPoint</Application>
  <PresentationFormat>On-screen Show (4:3)</PresentationFormat>
  <Paragraphs>563</Paragraphs>
  <Slides>74</Slides>
  <Notes>33</Notes>
  <HiddenSlides>0</HiddenSlides>
  <MMClips>4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hh20070706</vt:lpstr>
      <vt:lpstr>Pixel</vt:lpstr>
      <vt:lpstr>Bitmap Image</vt:lpstr>
      <vt:lpstr>Equation</vt:lpstr>
      <vt:lpstr>Visio</vt:lpstr>
      <vt:lpstr>Poisson Surface Reconstruction and its Applications</vt:lpstr>
      <vt:lpstr>PowerPoint Presentation</vt:lpstr>
      <vt:lpstr>Poisson Surface Reconstruction</vt:lpstr>
      <vt:lpstr>Motivation</vt:lpstr>
      <vt:lpstr>Reconstruction difficulties</vt:lpstr>
      <vt:lpstr>General approaches</vt:lpstr>
      <vt:lpstr>Implicit function approach</vt:lpstr>
      <vt:lpstr>Tradeoffs: Global schemes</vt:lpstr>
      <vt:lpstr>Tradeoffs: Local schemes</vt:lpstr>
      <vt:lpstr>Our scheme</vt:lpstr>
      <vt:lpstr>Poisson surface reconstruction</vt:lpstr>
      <vt:lpstr>Poisson approach</vt:lpstr>
      <vt:lpstr>Discretization</vt:lpstr>
      <vt:lpstr>Implementation</vt:lpstr>
      <vt:lpstr>Implementation: Adapted octree</vt:lpstr>
      <vt:lpstr>Implementation: Vector field</vt:lpstr>
      <vt:lpstr>Implementation: Vector field</vt:lpstr>
      <vt:lpstr>Implementation: Vector field</vt:lpstr>
      <vt:lpstr>Implementation: Vector field</vt:lpstr>
      <vt:lpstr>Implementation: Vector field</vt:lpstr>
      <vt:lpstr>Implementation: Vector field</vt:lpstr>
      <vt:lpstr>Implementation: Vector field</vt:lpstr>
      <vt:lpstr>Implementation: Vector field</vt:lpstr>
      <vt:lpstr>Implementation: Indicator function</vt:lpstr>
      <vt:lpstr>Implementation: Indicator function</vt:lpstr>
      <vt:lpstr>Implementation: Indicator function</vt:lpstr>
      <vt:lpstr>Implementation: Surface extraction</vt:lpstr>
      <vt:lpstr>Comparison to earlier work</vt:lpstr>
      <vt:lpstr>Performance comparison (on bunny)</vt:lpstr>
      <vt:lpstr>VRIP comparison</vt:lpstr>
      <vt:lpstr>Result: Michelangelo’s David</vt:lpstr>
      <vt:lpstr>David – chisel marks</vt:lpstr>
      <vt:lpstr>David – drill marks</vt:lpstr>
      <vt:lpstr>Scalability – Buddha model</vt:lpstr>
      <vt:lpstr>Conclusion</vt:lpstr>
      <vt:lpstr>Multilevel Streaming for Out-of-Core Surface Reconstruction</vt:lpstr>
      <vt:lpstr>Motivation</vt:lpstr>
      <vt:lpstr>Streaming idea</vt:lpstr>
      <vt:lpstr>Earlier streaming applications</vt:lpstr>
      <vt:lpstr>Poisson surface reconstruction</vt:lpstr>
      <vt:lpstr>Challenges</vt:lpstr>
      <vt:lpstr>Streaming the octree</vt:lpstr>
      <vt:lpstr>Streaming the octree</vt:lpstr>
      <vt:lpstr>Streaming the octree</vt:lpstr>
      <vt:lpstr>Streaming the octree</vt:lpstr>
      <vt:lpstr>Streaming the octree</vt:lpstr>
      <vt:lpstr>Streaming the octree</vt:lpstr>
      <vt:lpstr>Challenges</vt:lpstr>
      <vt:lpstr>Streaming the reconstruction</vt:lpstr>
      <vt:lpstr>Streaming the solver</vt:lpstr>
      <vt:lpstr>Cascadic multigrid</vt:lpstr>
      <vt:lpstr>Single multi-level streaming pass</vt:lpstr>
      <vt:lpstr>Total of 3 passes</vt:lpstr>
      <vt:lpstr>Result: David</vt:lpstr>
      <vt:lpstr>David comparison</vt:lpstr>
      <vt:lpstr>Even larger example: St. Matthew</vt:lpstr>
      <vt:lpstr>Multi-View Stereo for Community Photo Collections</vt:lpstr>
      <vt:lpstr>Somehow avoid the laser scanner?</vt:lpstr>
      <vt:lpstr>Photos from community collection</vt:lpstr>
      <vt:lpstr>Multi-view stereo for CPC</vt:lpstr>
      <vt:lpstr>Classical multi-view stereo</vt:lpstr>
      <vt:lpstr>Challenges for Community Photo Collections</vt:lpstr>
      <vt:lpstr>Optimizing per-pixel depth</vt:lpstr>
      <vt:lpstr>Prioritized region-growing</vt:lpstr>
      <vt:lpstr>Result : Notre Dame de Paris</vt:lpstr>
      <vt:lpstr>PowerPoint Presentation</vt:lpstr>
      <vt:lpstr>PowerPoint Presentation</vt:lpstr>
      <vt:lpstr>Venus de Milo</vt:lpstr>
      <vt:lpstr>Venus de Milo</vt:lpstr>
      <vt:lpstr>Duomo in Pisa</vt:lpstr>
      <vt:lpstr>Duomo (Pisa)</vt:lpstr>
      <vt:lpstr>Summary and future work</vt:lpstr>
      <vt:lpstr>Thanks to my collaborators</vt:lpstr>
      <vt:lpstr>Resource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Hugues Hoppe</dc:creator>
  <cp:lastModifiedBy>Hugues Hoppe</cp:lastModifiedBy>
  <cp:revision>2874</cp:revision>
  <dcterms:created xsi:type="dcterms:W3CDTF">1999-08-16T18:11:54Z</dcterms:created>
  <dcterms:modified xsi:type="dcterms:W3CDTF">2010-09-29T17:32:45Z</dcterms:modified>
</cp:coreProperties>
</file>