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58" r:id="rId3"/>
    <p:sldId id="259" r:id="rId4"/>
    <p:sldId id="290" r:id="rId5"/>
    <p:sldId id="332" r:id="rId6"/>
    <p:sldId id="296" r:id="rId7"/>
    <p:sldId id="272" r:id="rId8"/>
    <p:sldId id="350" r:id="rId9"/>
    <p:sldId id="268" r:id="rId10"/>
    <p:sldId id="273" r:id="rId11"/>
    <p:sldId id="269" r:id="rId12"/>
    <p:sldId id="276" r:id="rId13"/>
    <p:sldId id="281" r:id="rId14"/>
    <p:sldId id="327" r:id="rId15"/>
    <p:sldId id="278" r:id="rId16"/>
    <p:sldId id="279" r:id="rId17"/>
    <p:sldId id="285" r:id="rId18"/>
    <p:sldId id="354" r:id="rId19"/>
    <p:sldId id="359" r:id="rId20"/>
    <p:sldId id="301" r:id="rId21"/>
    <p:sldId id="303" r:id="rId22"/>
    <p:sldId id="353" r:id="rId23"/>
    <p:sldId id="340" r:id="rId24"/>
    <p:sldId id="309" r:id="rId25"/>
    <p:sldId id="308" r:id="rId26"/>
    <p:sldId id="311" r:id="rId27"/>
    <p:sldId id="319" r:id="rId28"/>
    <p:sldId id="315" r:id="rId29"/>
    <p:sldId id="330" r:id="rId30"/>
    <p:sldId id="347" r:id="rId31"/>
    <p:sldId id="329" r:id="rId32"/>
    <p:sldId id="324" r:id="rId33"/>
    <p:sldId id="352" r:id="rId34"/>
    <p:sldId id="326" r:id="rId35"/>
  </p:sldIdLst>
  <p:sldSz cx="9144000" cy="5143500" type="screen16x9"/>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D8A"/>
    <a:srgbClr val="FFFFFF"/>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08" autoAdjust="0"/>
    <p:restoredTop sz="64078" autoAdjust="0"/>
  </p:normalViewPr>
  <p:slideViewPr>
    <p:cSldViewPr>
      <p:cViewPr varScale="1">
        <p:scale>
          <a:sx n="72" d="100"/>
          <a:sy n="72" d="100"/>
        </p:scale>
        <p:origin x="-1872" y="-8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963"/>
          </a:xfrm>
          <a:prstGeom prst="rect">
            <a:avLst/>
          </a:prstGeom>
        </p:spPr>
        <p:txBody>
          <a:bodyPr vert="horz" lIns="91440" tIns="45720" rIns="91440" bIns="45720" rtlCol="0"/>
          <a:lstStyle>
            <a:lvl1pPr algn="r">
              <a:defRPr sz="1200"/>
            </a:lvl1pPr>
          </a:lstStyle>
          <a:p>
            <a:fld id="{0CCE21FF-5A1F-452F-BBA0-5D063B70F486}" type="datetimeFigureOut">
              <a:rPr lang="en-US" smtClean="0"/>
              <a:t>7/25/2013</a:t>
            </a:fld>
            <a:endParaRPr lang="en-US"/>
          </a:p>
        </p:txBody>
      </p:sp>
      <p:sp>
        <p:nvSpPr>
          <p:cNvPr id="4" name="Footer Placeholder 3"/>
          <p:cNvSpPr>
            <a:spLocks noGrp="1"/>
          </p:cNvSpPr>
          <p:nvPr>
            <p:ph type="ftr" sz="quarter" idx="2"/>
          </p:nvPr>
        </p:nvSpPr>
        <p:spPr>
          <a:xfrm>
            <a:off x="0" y="8775684"/>
            <a:ext cx="2971800"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5684"/>
            <a:ext cx="2971800" cy="461963"/>
          </a:xfrm>
          <a:prstGeom prst="rect">
            <a:avLst/>
          </a:prstGeom>
        </p:spPr>
        <p:txBody>
          <a:bodyPr vert="horz" lIns="91440" tIns="45720" rIns="91440" bIns="45720" rtlCol="0" anchor="b"/>
          <a:lstStyle>
            <a:lvl1pPr algn="r">
              <a:defRPr sz="1200"/>
            </a:lvl1pPr>
          </a:lstStyle>
          <a:p>
            <a:fld id="{72F21BF5-4367-4300-B6A1-41E9975E8EC7}" type="slidenum">
              <a:rPr lang="en-US" smtClean="0"/>
              <a:t>‹#›</a:t>
            </a:fld>
            <a:endParaRPr lang="en-US"/>
          </a:p>
        </p:txBody>
      </p:sp>
    </p:spTree>
    <p:extLst>
      <p:ext uri="{BB962C8B-B14F-4D97-AF65-F5344CB8AC3E}">
        <p14:creationId xmlns:p14="http://schemas.microsoft.com/office/powerpoint/2010/main" val="3712539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963"/>
          </a:xfrm>
          <a:prstGeom prst="rect">
            <a:avLst/>
          </a:prstGeom>
        </p:spPr>
        <p:txBody>
          <a:bodyPr vert="horz" lIns="91440" tIns="45720" rIns="91440" bIns="45720" rtlCol="0"/>
          <a:lstStyle>
            <a:lvl1pPr algn="r">
              <a:defRPr sz="1200"/>
            </a:lvl1pPr>
          </a:lstStyle>
          <a:p>
            <a:fld id="{D4D1265B-99E2-4912-9EDE-07B62138462C}" type="datetimeFigureOut">
              <a:rPr lang="en-US" smtClean="0"/>
              <a:t>7/25/2013</a:t>
            </a:fld>
            <a:endParaRPr lang="en-US"/>
          </a:p>
        </p:txBody>
      </p:sp>
      <p:sp>
        <p:nvSpPr>
          <p:cNvPr id="4" name="Slide Image Placeholder 3"/>
          <p:cNvSpPr>
            <a:spLocks noGrp="1" noRot="1" noChangeAspect="1"/>
          </p:cNvSpPr>
          <p:nvPr>
            <p:ph type="sldImg" idx="2"/>
          </p:nvPr>
        </p:nvSpPr>
        <p:spPr>
          <a:xfrm>
            <a:off x="350838" y="693738"/>
            <a:ext cx="61563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8644"/>
            <a:ext cx="5486400" cy="41576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5684"/>
            <a:ext cx="2971800"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684"/>
            <a:ext cx="2971800" cy="461963"/>
          </a:xfrm>
          <a:prstGeom prst="rect">
            <a:avLst/>
          </a:prstGeom>
        </p:spPr>
        <p:txBody>
          <a:bodyPr vert="horz" lIns="91440" tIns="45720" rIns="91440" bIns="45720" rtlCol="0" anchor="b"/>
          <a:lstStyle>
            <a:lvl1pPr algn="r">
              <a:defRPr sz="1200"/>
            </a:lvl1pPr>
          </a:lstStyle>
          <a:p>
            <a:fld id="{C992A451-080C-4F6F-8B28-75C90885F691}" type="slidenum">
              <a:rPr lang="en-US" smtClean="0"/>
              <a:t>‹#›</a:t>
            </a:fld>
            <a:endParaRPr lang="en-US"/>
          </a:p>
        </p:txBody>
      </p:sp>
    </p:spTree>
    <p:extLst>
      <p:ext uri="{BB962C8B-B14F-4D97-AF65-F5344CB8AC3E}">
        <p14:creationId xmlns:p14="http://schemas.microsoft.com/office/powerpoint/2010/main" val="3832305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a:t>
            </a:r>
          </a:p>
          <a:p>
            <a:r>
              <a:rPr lang="en-US" dirty="0" smtClean="0"/>
              <a:t>In</a:t>
            </a:r>
            <a:r>
              <a:rPr lang="en-US" baseline="0" dirty="0" smtClean="0"/>
              <a:t> this talk I will describe work, done in collaboration with Hugues Hoppe of Microsoft Research, on extending the Poisson surface reconstruction algorithm.</a:t>
            </a:r>
            <a:endParaRPr lang="en-US" dirty="0"/>
          </a:p>
        </p:txBody>
      </p:sp>
      <p:sp>
        <p:nvSpPr>
          <p:cNvPr id="4" name="Slide Number Placeholder 3"/>
          <p:cNvSpPr>
            <a:spLocks noGrp="1"/>
          </p:cNvSpPr>
          <p:nvPr>
            <p:ph type="sldNum" sz="quarter" idx="10"/>
          </p:nvPr>
        </p:nvSpPr>
        <p:spPr/>
        <p:txBody>
          <a:bodyPr/>
          <a:lstStyle/>
          <a:p>
            <a:fld id="{C992A451-080C-4F6F-8B28-75C90885F691}" type="slidenum">
              <a:rPr lang="en-US" smtClean="0"/>
              <a:t>1</a:t>
            </a:fld>
            <a:endParaRPr lang="en-US"/>
          </a:p>
        </p:txBody>
      </p:sp>
    </p:spTree>
    <p:extLst>
      <p:ext uri="{BB962C8B-B14F-4D97-AF65-F5344CB8AC3E}">
        <p14:creationId xmlns:p14="http://schemas.microsoft.com/office/powerpoint/2010/main" val="287188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a:t>
            </a:r>
            <a:r>
              <a:rPr lang="en-US" baseline="0" dirty="0" smtClean="0"/>
              <a:t> we address both concerns.</a:t>
            </a:r>
          </a:p>
          <a:p>
            <a:r>
              <a:rPr lang="en-US" baseline="0" dirty="0" smtClean="0"/>
              <a:t>We show how to obtain sharp reconstructions, with the same triangle budget.</a:t>
            </a:r>
          </a:p>
          <a:p>
            <a:r>
              <a:rPr lang="en-US" baseline="0" dirty="0" smtClean="0"/>
              <a:t>And we show that this can be done more efficiently, by designing a linear time solver.</a:t>
            </a:r>
            <a:endParaRPr lang="en-US" dirty="0"/>
          </a:p>
        </p:txBody>
      </p:sp>
      <p:sp>
        <p:nvSpPr>
          <p:cNvPr id="4" name="Slide Number Placeholder 3"/>
          <p:cNvSpPr>
            <a:spLocks noGrp="1"/>
          </p:cNvSpPr>
          <p:nvPr>
            <p:ph type="sldNum" sz="quarter" idx="10"/>
          </p:nvPr>
        </p:nvSpPr>
        <p:spPr/>
        <p:txBody>
          <a:bodyPr/>
          <a:lstStyle/>
          <a:p>
            <a:fld id="{C992A451-080C-4F6F-8B28-75C90885F691}" type="slidenum">
              <a:rPr lang="en-US" smtClean="0"/>
              <a:t>10</a:t>
            </a:fld>
            <a:endParaRPr lang="en-US"/>
          </a:p>
        </p:txBody>
      </p:sp>
    </p:spTree>
    <p:extLst>
      <p:ext uri="{BB962C8B-B14F-4D97-AF65-F5344CB8AC3E}">
        <p14:creationId xmlns:p14="http://schemas.microsoft.com/office/powerpoint/2010/main" val="1005946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look</a:t>
            </a:r>
            <a:r>
              <a:rPr lang="en-US" baseline="0" dirty="0" smtClean="0"/>
              <a:t> at both of these contributions in turn, starting with higher quality reconstructions.</a:t>
            </a:r>
            <a:endParaRPr lang="en-US" dirty="0"/>
          </a:p>
        </p:txBody>
      </p:sp>
      <p:sp>
        <p:nvSpPr>
          <p:cNvPr id="4" name="Slide Number Placeholder 3"/>
          <p:cNvSpPr>
            <a:spLocks noGrp="1"/>
          </p:cNvSpPr>
          <p:nvPr>
            <p:ph type="sldNum" sz="quarter" idx="10"/>
          </p:nvPr>
        </p:nvSpPr>
        <p:spPr/>
        <p:txBody>
          <a:bodyPr/>
          <a:lstStyle/>
          <a:p>
            <a:fld id="{C992A451-080C-4F6F-8B28-75C90885F691}" type="slidenum">
              <a:rPr lang="en-US" smtClean="0"/>
              <a:t>11</a:t>
            </a:fld>
            <a:endParaRPr lang="en-US"/>
          </a:p>
        </p:txBody>
      </p:sp>
    </p:spTree>
    <p:extLst>
      <p:ext uri="{BB962C8B-B14F-4D97-AF65-F5344CB8AC3E}">
        <p14:creationId xmlns:p14="http://schemas.microsoft.com/office/powerpoint/2010/main" val="3231431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original</a:t>
            </a:r>
            <a:r>
              <a:rPr lang="en-US" baseline="0" dirty="0" smtClean="0"/>
              <a:t> algorithm, the implicit function is obtained by finding the scalar function whose gradient best matches the point samples.</a:t>
            </a:r>
          </a:p>
          <a:p>
            <a:endParaRPr lang="en-US" baseline="0" dirty="0" smtClean="0"/>
          </a:p>
          <a:p>
            <a:r>
              <a:rPr lang="en-US" baseline="0" dirty="0" smtClean="0"/>
              <a:t>Inspired by earlier approaches,</a:t>
            </a:r>
          </a:p>
          <a:p>
            <a:r>
              <a:rPr lang="en-US" baseline="0" dirty="0" smtClean="0"/>
              <a:t>[CLICK]</a:t>
            </a:r>
          </a:p>
          <a:p>
            <a:r>
              <a:rPr lang="en-US" baseline="0" dirty="0" smtClean="0"/>
              <a:t>We modify the optimization by incorporating a screening energy that explicitly encourages the function to be zero-valued at the sample positions.</a:t>
            </a:r>
          </a:p>
          <a:p>
            <a:endParaRPr lang="en-US" baseline="0" dirty="0" smtClean="0"/>
          </a:p>
          <a:p>
            <a:r>
              <a:rPr lang="en-US" baseline="0" dirty="0" smtClean="0"/>
              <a:t>[CLICK]</a:t>
            </a:r>
          </a:p>
          <a:p>
            <a:r>
              <a:rPr lang="en-US" baseline="0" dirty="0" smtClean="0"/>
              <a:t>The advantage of this approach is that the added energy is still positive and quadratic, so the system is still characterized by a symmetric positive definite matrix, and the same multigrid hierarchy used to solve the original Poisson equation can be used to solve the screened equation.</a:t>
            </a:r>
          </a:p>
          <a:p>
            <a:endParaRPr lang="en-US" baseline="0" dirty="0" smtClean="0"/>
          </a:p>
          <a:p>
            <a:r>
              <a:rPr lang="en-US" baseline="0" dirty="0" smtClean="0"/>
              <a:t>[CLICK]</a:t>
            </a:r>
          </a:p>
          <a:p>
            <a:r>
              <a:rPr lang="en-US" baseline="0" dirty="0" smtClean="0"/>
              <a:t>On the other hand, the modified energy is inhomogeneous, making it more difficult to formulate and solve the system efficiently.</a:t>
            </a:r>
          </a:p>
          <a:p>
            <a:endParaRPr lang="en-US" dirty="0"/>
          </a:p>
        </p:txBody>
      </p:sp>
      <p:sp>
        <p:nvSpPr>
          <p:cNvPr id="4" name="Slide Number Placeholder 3"/>
          <p:cNvSpPr>
            <a:spLocks noGrp="1"/>
          </p:cNvSpPr>
          <p:nvPr>
            <p:ph type="sldNum" sz="quarter" idx="10"/>
          </p:nvPr>
        </p:nvSpPr>
        <p:spPr/>
        <p:txBody>
          <a:bodyPr/>
          <a:lstStyle/>
          <a:p>
            <a:fld id="{C992A451-080C-4F6F-8B28-75C90885F691}" type="slidenum">
              <a:rPr lang="en-US" smtClean="0"/>
              <a:t>12</a:t>
            </a:fld>
            <a:endParaRPr lang="en-US"/>
          </a:p>
        </p:txBody>
      </p:sp>
    </p:spTree>
    <p:extLst>
      <p:ext uri="{BB962C8B-B14F-4D97-AF65-F5344CB8AC3E}">
        <p14:creationId xmlns:p14="http://schemas.microsoft.com/office/powerpoint/2010/main" val="3464887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see why</a:t>
            </a:r>
            <a:r>
              <a:rPr lang="en-US" baseline="0" dirty="0" smtClean="0"/>
              <a:t> this is, recall the finite elements framework.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idea is to transform the continuous system of equations into a finite-dimensional system by discretizing over a finite basis.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way, the problem of finding the indicator function reduces to solving a linear system for its coefficients.</a:t>
            </a:r>
          </a:p>
        </p:txBody>
      </p:sp>
      <p:sp>
        <p:nvSpPr>
          <p:cNvPr id="4" name="Slide Number Placeholder 3"/>
          <p:cNvSpPr>
            <a:spLocks noGrp="1"/>
          </p:cNvSpPr>
          <p:nvPr>
            <p:ph type="sldNum" sz="quarter" idx="10"/>
          </p:nvPr>
        </p:nvSpPr>
        <p:spPr/>
        <p:txBody>
          <a:bodyPr/>
          <a:lstStyle/>
          <a:p>
            <a:fld id="{C992A451-080C-4F6F-8B28-75C90885F691}" type="slidenum">
              <a:rPr lang="en-US" smtClean="0"/>
              <a:t>13</a:t>
            </a:fld>
            <a:endParaRPr lang="en-US"/>
          </a:p>
        </p:txBody>
      </p:sp>
    </p:spTree>
    <p:extLst>
      <p:ext uri="{BB962C8B-B14F-4D97-AF65-F5344CB8AC3E}">
        <p14:creationId xmlns:p14="http://schemas.microsoft.com/office/powerpoint/2010/main" val="4041408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context of surface</a:t>
            </a:r>
            <a:r>
              <a:rPr lang="en-US" baseline="0" dirty="0" smtClean="0"/>
              <a:t> reconstruction, the basis we use is made up of B-splines indexed by the cells of the octree.</a:t>
            </a:r>
          </a:p>
          <a:p>
            <a:endParaRPr lang="en-US" baseline="0" dirty="0" smtClean="0"/>
          </a:p>
          <a:p>
            <a:r>
              <a:rPr lang="en-US" baseline="0" dirty="0" smtClean="0"/>
              <a:t>That is,</a:t>
            </a:r>
          </a:p>
          <a:p>
            <a:r>
              <a:rPr lang="en-US" baseline="0" dirty="0" smtClean="0"/>
              <a:t>[CLICK]</a:t>
            </a:r>
          </a:p>
          <a:p>
            <a:r>
              <a:rPr lang="en-US" baseline="0" dirty="0" smtClean="0"/>
              <a:t>To each cell of the tree, we assign a tri-</a:t>
            </a:r>
            <a:r>
              <a:rPr lang="en-US" baseline="0" dirty="0" err="1" smtClean="0"/>
              <a:t>variate</a:t>
            </a:r>
            <a:r>
              <a:rPr lang="en-US" baseline="0" dirty="0" smtClean="0"/>
              <a:t> B-spline that is centered on the cell and scaled to match the cell’s extent.</a:t>
            </a:r>
          </a:p>
          <a:p>
            <a:endParaRPr lang="en-US" baseline="0" dirty="0" smtClean="0"/>
          </a:p>
          <a:p>
            <a:r>
              <a:rPr lang="en-US" baseline="0" dirty="0" smtClean="0"/>
              <a:t>[CLICK]</a:t>
            </a:r>
          </a:p>
          <a:p>
            <a:r>
              <a:rPr lang="en-US" baseline="0" dirty="0" smtClean="0"/>
              <a:t>Thus, there are fewer B-splines associated with coarser cells, they are smoother, and have larger support.</a:t>
            </a:r>
            <a:endParaRPr lang="en-US" dirty="0"/>
          </a:p>
        </p:txBody>
      </p:sp>
      <p:sp>
        <p:nvSpPr>
          <p:cNvPr id="4" name="Slide Number Placeholder 3"/>
          <p:cNvSpPr>
            <a:spLocks noGrp="1"/>
          </p:cNvSpPr>
          <p:nvPr>
            <p:ph type="sldNum" sz="quarter" idx="10"/>
          </p:nvPr>
        </p:nvSpPr>
        <p:spPr/>
        <p:txBody>
          <a:bodyPr/>
          <a:lstStyle/>
          <a:p>
            <a:fld id="{C992A451-080C-4F6F-8B28-75C90885F691}" type="slidenum">
              <a:rPr lang="en-US" smtClean="0"/>
              <a:t>14</a:t>
            </a:fld>
            <a:endParaRPr lang="en-US"/>
          </a:p>
        </p:txBody>
      </p:sp>
    </p:spTree>
    <p:extLst>
      <p:ext uri="{BB962C8B-B14F-4D97-AF65-F5344CB8AC3E}">
        <p14:creationId xmlns:p14="http://schemas.microsoft.com/office/powerpoint/2010/main" val="850327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original Poisson reconstruction, this defines a linear system,</a:t>
            </a:r>
            <a:r>
              <a:rPr lang="en-US" baseline="0" dirty="0" smtClean="0"/>
              <a:t> Lx=b, where the matrix entries are obtained by integrating the dot-product of gradients of the basis function.</a:t>
            </a:r>
          </a:p>
          <a:p>
            <a:endParaRPr lang="en-US" baseline="0" dirty="0" smtClean="0"/>
          </a:p>
          <a:p>
            <a:r>
              <a:rPr lang="en-US" baseline="0" dirty="0" smtClean="0"/>
              <a:t>[CLICK]</a:t>
            </a:r>
          </a:p>
          <a:p>
            <a:r>
              <a:rPr lang="en-US" baseline="0" dirty="0" smtClean="0"/>
              <a:t>For the screened Poisson reconstruction, the coefficients are modified by adding the sum of the product of basis function, taken over the point-set.</a:t>
            </a:r>
            <a:endParaRPr lang="en-US" dirty="0"/>
          </a:p>
        </p:txBody>
      </p:sp>
      <p:sp>
        <p:nvSpPr>
          <p:cNvPr id="4" name="Slide Number Placeholder 3"/>
          <p:cNvSpPr>
            <a:spLocks noGrp="1"/>
          </p:cNvSpPr>
          <p:nvPr>
            <p:ph type="sldNum" sz="quarter" idx="10"/>
          </p:nvPr>
        </p:nvSpPr>
        <p:spPr/>
        <p:txBody>
          <a:bodyPr/>
          <a:lstStyle/>
          <a:p>
            <a:fld id="{C992A451-080C-4F6F-8B28-75C90885F691}" type="slidenum">
              <a:rPr lang="en-US" smtClean="0"/>
              <a:t>15</a:t>
            </a:fld>
            <a:endParaRPr lang="en-US"/>
          </a:p>
        </p:txBody>
      </p:sp>
    </p:spTree>
    <p:extLst>
      <p:ext uri="{BB962C8B-B14F-4D97-AF65-F5344CB8AC3E}">
        <p14:creationId xmlns:p14="http://schemas.microsoft.com/office/powerpoint/2010/main" val="3307310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advantage of this approach is that,</a:t>
            </a:r>
            <a:r>
              <a:rPr lang="en-US" baseline="0" dirty="0" smtClean="0"/>
              <a:t> conceptually, modifying the system is straightforward.</a:t>
            </a:r>
          </a:p>
          <a:p>
            <a:r>
              <a:rPr lang="en-US" dirty="0" smtClean="0"/>
              <a:t>Moreover,</a:t>
            </a:r>
            <a:r>
              <a:rPr lang="en-US" baseline="0" dirty="0" smtClean="0"/>
              <a:t> a matrix entry will only be modified if the original, unscreened coefficient was non-zero – so the </a:t>
            </a:r>
            <a:r>
              <a:rPr lang="en-US" baseline="0" dirty="0" err="1" smtClean="0"/>
              <a:t>sparsity</a:t>
            </a:r>
            <a:r>
              <a:rPr lang="en-US" baseline="0" dirty="0" smtClean="0"/>
              <a:t> of the linear system doesn’t change.</a:t>
            </a:r>
          </a:p>
          <a:p>
            <a:endParaRPr lang="en-US" baseline="0" dirty="0" smtClean="0"/>
          </a:p>
          <a:p>
            <a:r>
              <a:rPr lang="en-US" baseline="0" dirty="0" smtClean="0"/>
              <a:t>However,</a:t>
            </a:r>
          </a:p>
          <a:p>
            <a:r>
              <a:rPr lang="en-US" baseline="0" dirty="0" smtClean="0"/>
              <a:t>[CLICK]</a:t>
            </a:r>
          </a:p>
          <a:p>
            <a:r>
              <a:rPr lang="en-US" baseline="0" dirty="0" smtClean="0"/>
              <a:t>Now the matrix coefficients depend not only the relative position of the cells, but also on how the point samples are distributed within them.</a:t>
            </a:r>
          </a:p>
          <a:p>
            <a:r>
              <a:rPr lang="en-US" baseline="0" dirty="0" smtClean="0"/>
              <a:t>This makes defining the linear system inefficient because:</a:t>
            </a:r>
          </a:p>
          <a:p>
            <a:r>
              <a:rPr lang="en-US" baseline="0" dirty="0" smtClean="0"/>
              <a:t>We can’t represent the matrix by a fixed stencil, and</a:t>
            </a:r>
          </a:p>
          <a:p>
            <a:r>
              <a:rPr lang="en-US" baseline="0" dirty="0" smtClean="0"/>
              <a:t>[CLICK]</a:t>
            </a:r>
          </a:p>
          <a:p>
            <a:r>
              <a:rPr lang="en-US" baseline="0" dirty="0" smtClean="0"/>
              <a:t>The definition of the coarser matrix entries becomes computationally expensive, as more points fall within the supports of the basis functions.</a:t>
            </a:r>
          </a:p>
        </p:txBody>
      </p:sp>
      <p:sp>
        <p:nvSpPr>
          <p:cNvPr id="4" name="Slide Number Placeholder 3"/>
          <p:cNvSpPr>
            <a:spLocks noGrp="1"/>
          </p:cNvSpPr>
          <p:nvPr>
            <p:ph type="sldNum" sz="quarter" idx="10"/>
          </p:nvPr>
        </p:nvSpPr>
        <p:spPr/>
        <p:txBody>
          <a:bodyPr/>
          <a:lstStyle/>
          <a:p>
            <a:fld id="{C992A451-080C-4F6F-8B28-75C90885F691}" type="slidenum">
              <a:rPr lang="en-US" smtClean="0"/>
              <a:t>16</a:t>
            </a:fld>
            <a:endParaRPr lang="en-US"/>
          </a:p>
        </p:txBody>
      </p:sp>
    </p:spTree>
    <p:extLst>
      <p:ext uri="{BB962C8B-B14F-4D97-AF65-F5344CB8AC3E}">
        <p14:creationId xmlns:p14="http://schemas.microsoft.com/office/powerpoint/2010/main" val="4018461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make the computation</a:t>
            </a:r>
            <a:r>
              <a:rPr lang="en-US" baseline="0" dirty="0" smtClean="0"/>
              <a:t> of the new system matrices more efficient, we recall that at coarser resolutions, we have fewer basis functions and they are smoother.</a:t>
            </a:r>
          </a:p>
          <a:p>
            <a:r>
              <a:rPr lang="en-US" baseline="0" dirty="0" smtClean="0"/>
              <a:t>[CLICK]</a:t>
            </a:r>
          </a:p>
          <a:p>
            <a:r>
              <a:rPr lang="en-US" baseline="0" dirty="0" smtClean="0"/>
              <a:t>So we don’t need to constrain the positions of the zero-crossing as precisely.</a:t>
            </a:r>
          </a:p>
          <a:p>
            <a:endParaRPr lang="en-US" baseline="0" dirty="0" smtClean="0"/>
          </a:p>
          <a:p>
            <a:r>
              <a:rPr lang="en-US" baseline="0" dirty="0" smtClean="0"/>
              <a:t>[CLICK]</a:t>
            </a:r>
          </a:p>
          <a:p>
            <a:r>
              <a:rPr lang="en-US" baseline="0" dirty="0" smtClean="0"/>
              <a:t>We take advantage of this by replacing the multiple samples falling within a cell with a single weighted point, with weight proportional to the number of points in the cell.</a:t>
            </a:r>
          </a:p>
          <a:p>
            <a:endParaRPr lang="en-US" baseline="0" dirty="0" smtClean="0"/>
          </a:p>
          <a:p>
            <a:r>
              <a:rPr lang="en-US" baseline="0" dirty="0" smtClean="0"/>
              <a:t>Then when we incorporate the screening constraints,</a:t>
            </a:r>
          </a:p>
          <a:p>
            <a:r>
              <a:rPr lang="en-US" baseline="0" dirty="0" smtClean="0"/>
              <a:t>[CLICK]</a:t>
            </a:r>
          </a:p>
          <a:p>
            <a:r>
              <a:rPr lang="en-US" baseline="0" dirty="0" smtClean="0"/>
              <a:t>we only have to take the sum over a small number of points</a:t>
            </a:r>
          </a:p>
          <a:p>
            <a:r>
              <a:rPr lang="en-US" baseline="0" dirty="0" smtClean="0"/>
              <a:t>[CLICK]</a:t>
            </a:r>
          </a:p>
          <a:p>
            <a:r>
              <a:rPr lang="en-US" baseline="0" dirty="0" smtClean="0"/>
              <a:t>Regardless of the level of the octree</a:t>
            </a:r>
          </a:p>
        </p:txBody>
      </p:sp>
      <p:sp>
        <p:nvSpPr>
          <p:cNvPr id="4" name="Slide Number Placeholder 3"/>
          <p:cNvSpPr>
            <a:spLocks noGrp="1"/>
          </p:cNvSpPr>
          <p:nvPr>
            <p:ph type="sldNum" sz="quarter" idx="10"/>
          </p:nvPr>
        </p:nvSpPr>
        <p:spPr/>
        <p:txBody>
          <a:bodyPr/>
          <a:lstStyle/>
          <a:p>
            <a:fld id="{C992A451-080C-4F6F-8B28-75C90885F691}" type="slidenum">
              <a:rPr lang="en-US" smtClean="0"/>
              <a:t>17</a:t>
            </a:fld>
            <a:endParaRPr lang="en-US"/>
          </a:p>
        </p:txBody>
      </p:sp>
    </p:spTree>
    <p:extLst>
      <p:ext uri="{BB962C8B-B14F-4D97-AF65-F5344CB8AC3E}">
        <p14:creationId xmlns:p14="http://schemas.microsoft.com/office/powerpoint/2010/main" val="1123881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Independent</a:t>
            </a:r>
            <a:r>
              <a:rPr lang="en-US" baseline="0" dirty="0" smtClean="0"/>
              <a:t> of the screening, there is still the issue of the log-linear complexity of the original Poisson solver:</a:t>
            </a:r>
          </a:p>
          <a:p>
            <a:r>
              <a:rPr lang="en-US" baseline="0" dirty="0" smtClean="0"/>
              <a:t>[CLICK]</a:t>
            </a:r>
          </a:p>
          <a:p>
            <a:endParaRPr lang="en-US" baseline="0" dirty="0" smtClean="0"/>
          </a:p>
          <a:p>
            <a:r>
              <a:rPr lang="en-US" baseline="0" dirty="0" smtClean="0"/>
              <a:t>Prior to computing the correction term at a given resolution, we need to adjust the constraints to account for the corrections already obtained at </a:t>
            </a:r>
            <a:r>
              <a:rPr lang="en-US" i="0" u="sng" baseline="0" dirty="0" smtClean="0"/>
              <a:t>all</a:t>
            </a:r>
            <a:r>
              <a:rPr lang="en-US" baseline="0" dirty="0" smtClean="0"/>
              <a:t> coarser resolutions.</a:t>
            </a:r>
            <a:endParaRPr lang="en-US" dirty="0"/>
          </a:p>
        </p:txBody>
      </p:sp>
      <p:sp>
        <p:nvSpPr>
          <p:cNvPr id="4" name="Slide Number Placeholder 3"/>
          <p:cNvSpPr>
            <a:spLocks noGrp="1"/>
          </p:cNvSpPr>
          <p:nvPr>
            <p:ph type="sldNum" sz="quarter" idx="10"/>
          </p:nvPr>
        </p:nvSpPr>
        <p:spPr/>
        <p:txBody>
          <a:bodyPr/>
          <a:lstStyle/>
          <a:p>
            <a:fld id="{C992A451-080C-4F6F-8B28-75C90885F691}" type="slidenum">
              <a:rPr lang="en-US" smtClean="0"/>
              <a:t>18</a:t>
            </a:fld>
            <a:endParaRPr lang="en-US"/>
          </a:p>
        </p:txBody>
      </p:sp>
    </p:spTree>
    <p:extLst>
      <p:ext uri="{BB962C8B-B14F-4D97-AF65-F5344CB8AC3E}">
        <p14:creationId xmlns:p14="http://schemas.microsoft.com/office/powerpoint/2010/main" val="1123881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problem doesn’t arise</a:t>
            </a:r>
            <a:r>
              <a:rPr lang="en-US" baseline="0" dirty="0" smtClean="0"/>
              <a:t> in traditional multigrid because the function spaces nest.</a:t>
            </a:r>
          </a:p>
          <a:p>
            <a:r>
              <a:rPr lang="en-US" baseline="0" dirty="0" smtClean="0"/>
              <a:t>That is,</a:t>
            </a:r>
          </a:p>
          <a:p>
            <a:r>
              <a:rPr lang="en-US" baseline="0" dirty="0" smtClean="0"/>
              <a:t>[CLICK]</a:t>
            </a:r>
          </a:p>
          <a:p>
            <a:r>
              <a:rPr lang="en-US" baseline="0" dirty="0" smtClean="0"/>
              <a:t>Given a B-spline at a coarser level of the hierarchy,</a:t>
            </a:r>
          </a:p>
          <a:p>
            <a:r>
              <a:rPr lang="en-US" baseline="0" dirty="0" smtClean="0"/>
              <a:t>[CLICK]</a:t>
            </a:r>
          </a:p>
          <a:p>
            <a:r>
              <a:rPr lang="en-US" baseline="0" dirty="0" smtClean="0"/>
              <a:t>We can always express it as the linear combination of B-splines at the next level.</a:t>
            </a:r>
          </a:p>
          <a:p>
            <a:r>
              <a:rPr lang="en-US" baseline="0" dirty="0" smtClean="0"/>
              <a:t>[CLICK]</a:t>
            </a:r>
          </a:p>
          <a:p>
            <a:r>
              <a:rPr lang="en-US" baseline="0" dirty="0" smtClean="0"/>
              <a:t>And those can be expressed as the linear combinations of still finer B-splines.</a:t>
            </a:r>
          </a:p>
          <a:p>
            <a:r>
              <a:rPr lang="en-US" baseline="0" dirty="0" smtClean="0"/>
              <a:t>And so on.</a:t>
            </a:r>
          </a:p>
          <a:p>
            <a:endParaRPr lang="en-US" baseline="0" dirty="0" smtClean="0"/>
          </a:p>
          <a:p>
            <a:r>
              <a:rPr lang="en-US" baseline="0" dirty="0" smtClean="0"/>
              <a:t>[CLICK]</a:t>
            </a:r>
          </a:p>
          <a:p>
            <a:r>
              <a:rPr lang="en-US" baseline="0" dirty="0" smtClean="0"/>
              <a:t>In particular, this means that we can always </a:t>
            </a:r>
            <a:r>
              <a:rPr lang="en-US" baseline="0" dirty="0" err="1" smtClean="0"/>
              <a:t>upsample</a:t>
            </a:r>
            <a:r>
              <a:rPr lang="en-US" baseline="0" dirty="0" smtClean="0"/>
              <a:t> the coarser solutions to finer levels of the tree, and don’t need to account for each solution separately.</a:t>
            </a:r>
            <a:endParaRPr lang="en-US" dirty="0"/>
          </a:p>
        </p:txBody>
      </p:sp>
      <p:sp>
        <p:nvSpPr>
          <p:cNvPr id="4" name="Slide Number Placeholder 3"/>
          <p:cNvSpPr>
            <a:spLocks noGrp="1"/>
          </p:cNvSpPr>
          <p:nvPr>
            <p:ph type="sldNum" sz="quarter" idx="10"/>
          </p:nvPr>
        </p:nvSpPr>
        <p:spPr/>
        <p:txBody>
          <a:bodyPr/>
          <a:lstStyle/>
          <a:p>
            <a:fld id="{C992A451-080C-4F6F-8B28-75C90885F691}" type="slidenum">
              <a:rPr lang="en-US" smtClean="0"/>
              <a:t>19</a:t>
            </a:fld>
            <a:endParaRPr lang="en-US"/>
          </a:p>
        </p:txBody>
      </p:sp>
    </p:spTree>
    <p:extLst>
      <p:ext uri="{BB962C8B-B14F-4D97-AF65-F5344CB8AC3E}">
        <p14:creationId xmlns:p14="http://schemas.microsoft.com/office/powerpoint/2010/main" val="303807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last few years, 3D</a:t>
            </a:r>
            <a:r>
              <a:rPr lang="en-US" baseline="0" dirty="0" smtClean="0"/>
              <a:t> scanners have become ubiquitous, providing a fast and inexpensive way for acquiring 3D data.</a:t>
            </a:r>
            <a:endParaRPr lang="en-US" dirty="0"/>
          </a:p>
        </p:txBody>
      </p:sp>
      <p:sp>
        <p:nvSpPr>
          <p:cNvPr id="4" name="Slide Number Placeholder 3"/>
          <p:cNvSpPr>
            <a:spLocks noGrp="1"/>
          </p:cNvSpPr>
          <p:nvPr>
            <p:ph type="sldNum" sz="quarter" idx="10"/>
          </p:nvPr>
        </p:nvSpPr>
        <p:spPr/>
        <p:txBody>
          <a:bodyPr/>
          <a:lstStyle/>
          <a:p>
            <a:fld id="{C992A451-080C-4F6F-8B28-75C90885F691}" type="slidenum">
              <a:rPr lang="en-US" smtClean="0"/>
              <a:t>2</a:t>
            </a:fld>
            <a:endParaRPr lang="en-US"/>
          </a:p>
        </p:txBody>
      </p:sp>
    </p:spTree>
    <p:extLst>
      <p:ext uri="{BB962C8B-B14F-4D97-AF65-F5344CB8AC3E}">
        <p14:creationId xmlns:p14="http://schemas.microsoft.com/office/powerpoint/2010/main" val="1270027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contrast, in the adaptive setting,</a:t>
            </a:r>
          </a:p>
          <a:p>
            <a:r>
              <a:rPr lang="en-US" baseline="0" dirty="0" smtClean="0"/>
              <a:t>[CLICK]</a:t>
            </a:r>
          </a:p>
          <a:p>
            <a:r>
              <a:rPr lang="en-US" baseline="0" dirty="0" smtClean="0"/>
              <a:t>A coarser basis function can’t necessarily be represented as the linear combination of finer basis functions, because not all of the required basis functions are in the space.</a:t>
            </a:r>
          </a:p>
          <a:p>
            <a:r>
              <a:rPr lang="en-US" baseline="0" dirty="0" smtClean="0"/>
              <a:t>[CLICK]</a:t>
            </a:r>
          </a:p>
          <a:p>
            <a:r>
              <a:rPr lang="en-US" baseline="0" dirty="0" smtClean="0"/>
              <a:t>Requiring us to store the coarser correction terms individually and adjust the system constraints using each one in term.</a:t>
            </a:r>
          </a:p>
          <a:p>
            <a:endParaRPr lang="en-US" baseline="0" dirty="0" smtClean="0"/>
          </a:p>
          <a:p>
            <a:r>
              <a:rPr lang="en-US" baseline="0" dirty="0" smtClean="0"/>
              <a:t>We address this problem by enriching the function spaces.</a:t>
            </a:r>
          </a:p>
        </p:txBody>
      </p:sp>
      <p:sp>
        <p:nvSpPr>
          <p:cNvPr id="4" name="Slide Number Placeholder 3"/>
          <p:cNvSpPr>
            <a:spLocks noGrp="1"/>
          </p:cNvSpPr>
          <p:nvPr>
            <p:ph type="sldNum" sz="quarter" idx="10"/>
          </p:nvPr>
        </p:nvSpPr>
        <p:spPr/>
        <p:txBody>
          <a:bodyPr/>
          <a:lstStyle/>
          <a:p>
            <a:fld id="{C992A451-080C-4F6F-8B28-75C90885F691}" type="slidenum">
              <a:rPr lang="en-US" smtClean="0"/>
              <a:t>20</a:t>
            </a:fld>
            <a:endParaRPr lang="en-US"/>
          </a:p>
        </p:txBody>
      </p:sp>
    </p:spTree>
    <p:extLst>
      <p:ext uri="{BB962C8B-B14F-4D97-AF65-F5344CB8AC3E}">
        <p14:creationId xmlns:p14="http://schemas.microsoft.com/office/powerpoint/2010/main" val="1891962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naïve solution would be to enrich the function spaces by adding </a:t>
            </a:r>
            <a:r>
              <a:rPr lang="en-US" baseline="0" dirty="0" smtClean="0"/>
              <a:t>the basis function needed to support </a:t>
            </a:r>
            <a:r>
              <a:rPr lang="en-US" baseline="0" dirty="0" err="1" smtClean="0"/>
              <a:t>upsampling</a:t>
            </a:r>
            <a:r>
              <a:rPr lang="en-US" baseline="0" dirty="0" smtClean="0"/>
              <a:t>,</a:t>
            </a:r>
          </a:p>
          <a:p>
            <a:r>
              <a:rPr lang="en-US" baseline="0" dirty="0" smtClean="0"/>
              <a:t>But this results in a complete octree.</a:t>
            </a:r>
            <a:endParaRPr lang="en-US" dirty="0"/>
          </a:p>
        </p:txBody>
      </p:sp>
      <p:sp>
        <p:nvSpPr>
          <p:cNvPr id="4" name="Slide Number Placeholder 3"/>
          <p:cNvSpPr>
            <a:spLocks noGrp="1"/>
          </p:cNvSpPr>
          <p:nvPr>
            <p:ph type="sldNum" sz="quarter" idx="10"/>
          </p:nvPr>
        </p:nvSpPr>
        <p:spPr/>
        <p:txBody>
          <a:bodyPr/>
          <a:lstStyle/>
          <a:p>
            <a:fld id="{C992A451-080C-4F6F-8B28-75C90885F691}" type="slidenum">
              <a:rPr lang="en-US" smtClean="0"/>
              <a:t>21</a:t>
            </a:fld>
            <a:endParaRPr lang="en-US"/>
          </a:p>
        </p:txBody>
      </p:sp>
    </p:spTree>
    <p:extLst>
      <p:ext uri="{BB962C8B-B14F-4D97-AF65-F5344CB8AC3E}">
        <p14:creationId xmlns:p14="http://schemas.microsoft.com/office/powerpoint/2010/main" val="150281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key observation</a:t>
            </a:r>
            <a:r>
              <a:rPr lang="en-US" baseline="0" dirty="0" smtClean="0"/>
              <a:t> is that we only need to maintain the part of the coarser solution that can affect the constraints at finer resolutions.</a:t>
            </a:r>
          </a:p>
        </p:txBody>
      </p:sp>
      <p:sp>
        <p:nvSpPr>
          <p:cNvPr id="4" name="Slide Number Placeholder 3"/>
          <p:cNvSpPr>
            <a:spLocks noGrp="1"/>
          </p:cNvSpPr>
          <p:nvPr>
            <p:ph type="sldNum" sz="quarter" idx="10"/>
          </p:nvPr>
        </p:nvSpPr>
        <p:spPr/>
        <p:txBody>
          <a:bodyPr/>
          <a:lstStyle/>
          <a:p>
            <a:fld id="{C992A451-080C-4F6F-8B28-75C90885F691}" type="slidenum">
              <a:rPr lang="en-US" smtClean="0"/>
              <a:t>22</a:t>
            </a:fld>
            <a:endParaRPr lang="en-US"/>
          </a:p>
        </p:txBody>
      </p:sp>
    </p:spTree>
    <p:extLst>
      <p:ext uri="{BB962C8B-B14F-4D97-AF65-F5344CB8AC3E}">
        <p14:creationId xmlns:p14="http://schemas.microsoft.com/office/powerpoint/2010/main" val="2051229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motivates an following</a:t>
            </a:r>
            <a:r>
              <a:rPr lang="en-US" baseline="0" dirty="0" smtClean="0"/>
              <a:t> </a:t>
            </a:r>
            <a:r>
              <a:rPr lang="en-US" dirty="0" smtClean="0"/>
              <a:t>enrichment algorithm:</a:t>
            </a:r>
          </a:p>
          <a:p>
            <a:r>
              <a:rPr lang="en-US" dirty="0" smtClean="0"/>
              <a:t>Working fine to coarse</a:t>
            </a:r>
            <a:endParaRPr lang="en-US" baseline="0" dirty="0" smtClean="0"/>
          </a:p>
          <a:p>
            <a:r>
              <a:rPr lang="en-US" baseline="0" dirty="0" smtClean="0"/>
              <a:t>[CLICK]</a:t>
            </a:r>
          </a:p>
          <a:p>
            <a:r>
              <a:rPr lang="en-US" baseline="0" dirty="0" smtClean="0"/>
              <a:t>We identify the support of functions at the next finer level.</a:t>
            </a:r>
          </a:p>
          <a:p>
            <a:r>
              <a:rPr lang="en-US" baseline="0" dirty="0" smtClean="0"/>
              <a:t>For each function at the current level we check if its support overlaps.</a:t>
            </a:r>
          </a:p>
          <a:p>
            <a:r>
              <a:rPr lang="en-US" baseline="0" dirty="0" smtClean="0"/>
              <a:t>[CLICK]</a:t>
            </a:r>
          </a:p>
          <a:p>
            <a:r>
              <a:rPr lang="en-US" baseline="0" dirty="0" smtClean="0"/>
              <a:t>If the support doesn’t overlap, then any part of the solution represented by that coarser function wouldn’t be seen at the finest level, so we can ignore it.</a:t>
            </a:r>
          </a:p>
          <a:p>
            <a:endParaRPr lang="en-US" baseline="0" dirty="0" smtClean="0"/>
          </a:p>
          <a:p>
            <a:r>
              <a:rPr lang="en-US" baseline="0" dirty="0" smtClean="0"/>
              <a:t>[CLICK]</a:t>
            </a:r>
          </a:p>
          <a:p>
            <a:r>
              <a:rPr lang="en-US" baseline="0" dirty="0" smtClean="0"/>
              <a:t>If it does overlap, we add the coarser function to the basis.</a:t>
            </a:r>
          </a:p>
          <a:p>
            <a:endParaRPr lang="en-US" baseline="0" dirty="0" smtClean="0"/>
          </a:p>
          <a:p>
            <a:r>
              <a:rPr lang="en-US" baseline="0" dirty="0" smtClean="0"/>
              <a:t>[CLICK]</a:t>
            </a:r>
          </a:p>
          <a:p>
            <a:r>
              <a:rPr lang="en-US" baseline="0" dirty="0" smtClean="0"/>
              <a:t>Continuing in this way, for the rest of the coarser functions,</a:t>
            </a:r>
          </a:p>
          <a:p>
            <a:r>
              <a:rPr lang="en-US" baseline="0" dirty="0" smtClean="0"/>
              <a:t>[CLICK]</a:t>
            </a:r>
          </a:p>
          <a:p>
            <a:r>
              <a:rPr lang="en-US" baseline="0" dirty="0" smtClean="0"/>
              <a:t>And then repeating the process for coarser levels, we obtain an enriched set of function spaces that support </a:t>
            </a:r>
            <a:r>
              <a:rPr lang="en-US" baseline="0" dirty="0" err="1" smtClean="0"/>
              <a:t>upsampling</a:t>
            </a:r>
            <a:r>
              <a:rPr lang="en-US" baseline="0" dirty="0" smtClean="0"/>
              <a:t> and are still adaptive.</a:t>
            </a:r>
          </a:p>
        </p:txBody>
      </p:sp>
      <p:sp>
        <p:nvSpPr>
          <p:cNvPr id="4" name="Slide Number Placeholder 3"/>
          <p:cNvSpPr>
            <a:spLocks noGrp="1"/>
          </p:cNvSpPr>
          <p:nvPr>
            <p:ph type="sldNum" sz="quarter" idx="10"/>
          </p:nvPr>
        </p:nvSpPr>
        <p:spPr/>
        <p:txBody>
          <a:bodyPr/>
          <a:lstStyle/>
          <a:p>
            <a:fld id="{C992A451-080C-4F6F-8B28-75C90885F691}" type="slidenum">
              <a:rPr lang="en-US" smtClean="0"/>
              <a:t>23</a:t>
            </a:fld>
            <a:endParaRPr lang="en-US"/>
          </a:p>
        </p:txBody>
      </p:sp>
    </p:spTree>
    <p:extLst>
      <p:ext uri="{BB962C8B-B14F-4D97-AF65-F5344CB8AC3E}">
        <p14:creationId xmlns:p14="http://schemas.microsoft.com/office/powerpoint/2010/main" val="2081580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terms of the octree representation, this amounts</a:t>
            </a:r>
            <a:r>
              <a:rPr lang="en-US" baseline="0" dirty="0" smtClean="0"/>
              <a:t> to refining the coarser levels of the tree near the samples.</a:t>
            </a:r>
            <a:endParaRPr lang="en-US" dirty="0"/>
          </a:p>
        </p:txBody>
      </p:sp>
      <p:sp>
        <p:nvSpPr>
          <p:cNvPr id="4" name="Slide Number Placeholder 3"/>
          <p:cNvSpPr>
            <a:spLocks noGrp="1"/>
          </p:cNvSpPr>
          <p:nvPr>
            <p:ph type="sldNum" sz="quarter" idx="10"/>
          </p:nvPr>
        </p:nvSpPr>
        <p:spPr/>
        <p:txBody>
          <a:bodyPr/>
          <a:lstStyle/>
          <a:p>
            <a:fld id="{C992A451-080C-4F6F-8B28-75C90885F691}" type="slidenum">
              <a:rPr lang="en-US" smtClean="0"/>
              <a:t>24</a:t>
            </a:fld>
            <a:endParaRPr lang="en-US"/>
          </a:p>
        </p:txBody>
      </p:sp>
    </p:spTree>
    <p:extLst>
      <p:ext uri="{BB962C8B-B14F-4D97-AF65-F5344CB8AC3E}">
        <p14:creationId xmlns:p14="http://schemas.microsoft.com/office/powerpoint/2010/main" val="2054052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r>
              <a:rPr lang="en-US" baseline="0" dirty="0" smtClean="0"/>
              <a:t>e can now modify the solver so that adjusting the constraints at each level only requires knowing the visible part of the solution that was </a:t>
            </a:r>
            <a:r>
              <a:rPr lang="en-US" baseline="0" dirty="0" err="1" smtClean="0"/>
              <a:t>upsampled</a:t>
            </a:r>
            <a:r>
              <a:rPr lang="en-US" baseline="0" dirty="0" smtClean="0"/>
              <a:t> to the previous level.</a:t>
            </a:r>
          </a:p>
          <a:p>
            <a:endParaRPr lang="en-US" baseline="0" dirty="0" smtClean="0"/>
          </a:p>
          <a:p>
            <a:r>
              <a:rPr lang="en-US" baseline="0" dirty="0" smtClean="0"/>
              <a:t>As before, we start at the coarsest level and compute the solution there.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a:t>
            </a:r>
          </a:p>
          <a:p>
            <a:r>
              <a:rPr lang="en-US" dirty="0" smtClean="0"/>
              <a:t>Since we are at the coarsest</a:t>
            </a:r>
            <a:r>
              <a:rPr lang="en-US" baseline="0" dirty="0" smtClean="0"/>
              <a:t> resolution, </a:t>
            </a:r>
            <a:r>
              <a:rPr lang="en-US" dirty="0" smtClean="0"/>
              <a:t>the solution,</a:t>
            </a:r>
            <a:r>
              <a:rPr lang="en-US" baseline="0" dirty="0" smtClean="0"/>
              <a:t> the correction, and the visible solution are equal.</a:t>
            </a:r>
          </a:p>
          <a:p>
            <a:r>
              <a:rPr lang="en-US" baseline="0" dirty="0" smtClean="0"/>
              <a:t>[CLICK]</a:t>
            </a:r>
          </a:p>
          <a:p>
            <a:r>
              <a:rPr lang="en-US" baseline="0" dirty="0" smtClean="0"/>
              <a:t>Using the visible solution, we modify the constraints at the next level</a:t>
            </a:r>
          </a:p>
          <a:p>
            <a:r>
              <a:rPr lang="en-US" baseline="0" dirty="0" smtClean="0"/>
              <a:t>[CLICK]</a:t>
            </a:r>
          </a:p>
          <a:p>
            <a:r>
              <a:rPr lang="en-US" baseline="0" dirty="0" smtClean="0"/>
              <a:t>And compute the correction term there</a:t>
            </a:r>
          </a:p>
          <a:p>
            <a:r>
              <a:rPr lang="en-US" baseline="0" dirty="0" smtClean="0"/>
              <a:t>[CLICK]</a:t>
            </a:r>
          </a:p>
          <a:p>
            <a:r>
              <a:rPr lang="en-US" baseline="0" dirty="0" smtClean="0"/>
              <a:t>We obtain the finer visible solution by </a:t>
            </a:r>
            <a:r>
              <a:rPr lang="en-US" baseline="0" dirty="0" err="1" smtClean="0"/>
              <a:t>upsampling</a:t>
            </a:r>
            <a:r>
              <a:rPr lang="en-US" baseline="0" dirty="0" smtClean="0"/>
              <a:t> the visible solution from the previous level and adding the correction term from the current level.</a:t>
            </a:r>
          </a:p>
          <a:p>
            <a:r>
              <a:rPr lang="en-US" baseline="0" dirty="0" smtClean="0"/>
              <a:t>[CLICK]</a:t>
            </a:r>
          </a:p>
          <a:p>
            <a:r>
              <a:rPr lang="en-US" baseline="0" dirty="0" smtClean="0"/>
              <a:t>Now we proceed as before, updating the constraints at the next level, computing the correction, and adding the correction term to the </a:t>
            </a:r>
            <a:r>
              <a:rPr lang="en-US" baseline="0" dirty="0" err="1" smtClean="0"/>
              <a:t>upsampled</a:t>
            </a:r>
            <a:r>
              <a:rPr lang="en-US" baseline="0" dirty="0" smtClean="0"/>
              <a:t> visible solution.</a:t>
            </a:r>
          </a:p>
          <a:p>
            <a:r>
              <a:rPr lang="en-US" baseline="0" dirty="0" smtClean="0"/>
              <a:t>[CLICK]</a:t>
            </a:r>
          </a:p>
          <a:p>
            <a:r>
              <a:rPr lang="en-US" baseline="0" dirty="0" smtClean="0"/>
              <a:t>This time, because of the adaptivity of the octree,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a:t>
            </a:r>
          </a:p>
          <a:p>
            <a:r>
              <a:rPr lang="en-US" baseline="0" dirty="0" smtClean="0"/>
              <a:t>the visible solution differs from the true solution.</a:t>
            </a:r>
          </a:p>
          <a:p>
            <a:r>
              <a:rPr lang="en-US" baseline="0" dirty="0" smtClean="0"/>
              <a:t>However, the important point is that where they differ is precisely where the are no finer nodes in the octree. So the difference is imperceptible at the finer levels.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we proceed as before.</a:t>
            </a:r>
          </a:p>
          <a:p>
            <a:endParaRPr lang="en-US" dirty="0"/>
          </a:p>
        </p:txBody>
      </p:sp>
      <p:sp>
        <p:nvSpPr>
          <p:cNvPr id="4" name="Slide Number Placeholder 3"/>
          <p:cNvSpPr>
            <a:spLocks noGrp="1"/>
          </p:cNvSpPr>
          <p:nvPr>
            <p:ph type="sldNum" sz="quarter" idx="10"/>
          </p:nvPr>
        </p:nvSpPr>
        <p:spPr/>
        <p:txBody>
          <a:bodyPr/>
          <a:lstStyle/>
          <a:p>
            <a:fld id="{C992A451-080C-4F6F-8B28-75C90885F691}" type="slidenum">
              <a:rPr lang="en-US" smtClean="0"/>
              <a:t>25</a:t>
            </a:fld>
            <a:endParaRPr lang="en-US"/>
          </a:p>
        </p:txBody>
      </p:sp>
    </p:spTree>
    <p:extLst>
      <p:ext uri="{BB962C8B-B14F-4D97-AF65-F5344CB8AC3E}">
        <p14:creationId xmlns:p14="http://schemas.microsoft.com/office/powerpoint/2010/main" val="2486824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a:t>
            </a:r>
            <a:r>
              <a:rPr lang="en-US" baseline="0" dirty="0" smtClean="0"/>
              <a:t> a look at the implication of these changes.</a:t>
            </a:r>
            <a:endParaRPr lang="en-US" dirty="0"/>
          </a:p>
        </p:txBody>
      </p:sp>
      <p:sp>
        <p:nvSpPr>
          <p:cNvPr id="4" name="Slide Number Placeholder 3"/>
          <p:cNvSpPr>
            <a:spLocks noGrp="1"/>
          </p:cNvSpPr>
          <p:nvPr>
            <p:ph type="sldNum" sz="quarter" idx="10"/>
          </p:nvPr>
        </p:nvSpPr>
        <p:spPr/>
        <p:txBody>
          <a:bodyPr/>
          <a:lstStyle/>
          <a:p>
            <a:fld id="{C992A451-080C-4F6F-8B28-75C90885F691}" type="slidenum">
              <a:rPr lang="en-US" smtClean="0"/>
              <a:t>26</a:t>
            </a:fld>
            <a:endParaRPr lang="en-US"/>
          </a:p>
        </p:txBody>
      </p:sp>
    </p:spTree>
    <p:extLst>
      <p:ext uri="{BB962C8B-B14F-4D97-AF65-F5344CB8AC3E}">
        <p14:creationId xmlns:p14="http://schemas.microsoft.com/office/powerpoint/2010/main" val="2161642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We begin with a visual</a:t>
            </a:r>
            <a:r>
              <a:rPr lang="en-US" b="0" baseline="0" dirty="0" smtClean="0"/>
              <a:t> </a:t>
            </a:r>
            <a:r>
              <a:rPr lang="en-US" b="0" dirty="0" smtClean="0"/>
              <a:t>inspection of the reconstructed surfaces.</a:t>
            </a:r>
          </a:p>
          <a:p>
            <a:r>
              <a:rPr lang="en-US" b="0" dirty="0" smtClean="0"/>
              <a:t>[CLICK]</a:t>
            </a:r>
          </a:p>
          <a:p>
            <a:r>
              <a:rPr lang="en-US" b="0" dirty="0" smtClean="0"/>
              <a:t>On</a:t>
            </a:r>
            <a:r>
              <a:rPr lang="en-US" b="0" baseline="0" dirty="0" smtClean="0"/>
              <a:t> the left you see the head of the Neptune model, obtained using the original Poisson reconstruction, and on the right you see our screened reconstruction.</a:t>
            </a:r>
          </a:p>
          <a:p>
            <a:endParaRPr lang="en-US" b="0" baseline="0" dirty="0" smtClean="0"/>
          </a:p>
          <a:p>
            <a:r>
              <a:rPr lang="en-US" b="0" baseline="0" dirty="0" smtClean="0"/>
              <a:t>At this resolution, it is hard to see the difference.</a:t>
            </a:r>
          </a:p>
          <a:p>
            <a:r>
              <a:rPr lang="en-US" b="0" baseline="0" dirty="0" smtClean="0"/>
              <a:t>[CLICK]</a:t>
            </a:r>
          </a:p>
          <a:p>
            <a:r>
              <a:rPr lang="en-US" b="0" baseline="0" dirty="0" smtClean="0"/>
              <a:t>We can get a better sense of what’s going on by zooming in on a small cross-section, showing both the section of the surface on the mustache and the input points around it.</a:t>
            </a:r>
          </a:p>
          <a:p>
            <a:r>
              <a:rPr lang="en-US" b="0" baseline="0" dirty="0" smtClean="0"/>
              <a:t>As the figures on the bottom show, using our screened Poisson reconstruction gives a surface that more accurately fits the data.</a:t>
            </a:r>
          </a:p>
          <a:p>
            <a:endParaRPr lang="en-US" b="0" baseline="0" dirty="0" smtClean="0"/>
          </a:p>
          <a:p>
            <a:r>
              <a:rPr lang="en-US" b="0" baseline="0" dirty="0" smtClean="0"/>
              <a:t>[CLICK]</a:t>
            </a:r>
          </a:p>
          <a:p>
            <a:r>
              <a:rPr lang="en-US" b="0" baseline="0" dirty="0" smtClean="0"/>
              <a:t>Comparing to the Smooth Signed Distance reconstruction of </a:t>
            </a:r>
            <a:r>
              <a:rPr lang="en-US" b="0" baseline="0" dirty="0" err="1" smtClean="0"/>
              <a:t>Calakli</a:t>
            </a:r>
            <a:r>
              <a:rPr lang="en-US" b="0" baseline="0" dirty="0" smtClean="0"/>
              <a:t> and </a:t>
            </a:r>
            <a:r>
              <a:rPr lang="en-US" b="0" baseline="0" dirty="0" err="1" smtClean="0"/>
              <a:t>Taubin</a:t>
            </a:r>
            <a:r>
              <a:rPr lang="en-US" b="0" baseline="0" dirty="0" smtClean="0"/>
              <a:t>, we see that our screening gives reconstructions competitive with recent techniques.</a:t>
            </a:r>
            <a:endParaRPr lang="en-US" b="0" dirty="0"/>
          </a:p>
        </p:txBody>
      </p:sp>
      <p:sp>
        <p:nvSpPr>
          <p:cNvPr id="4" name="Slide Number Placeholder 3"/>
          <p:cNvSpPr>
            <a:spLocks noGrp="1"/>
          </p:cNvSpPr>
          <p:nvPr>
            <p:ph type="sldNum" sz="quarter" idx="10"/>
          </p:nvPr>
        </p:nvSpPr>
        <p:spPr/>
        <p:txBody>
          <a:bodyPr/>
          <a:lstStyle/>
          <a:p>
            <a:fld id="{C992A451-080C-4F6F-8B28-75C90885F691}" type="slidenum">
              <a:rPr lang="en-US" smtClean="0"/>
              <a:t>27</a:t>
            </a:fld>
            <a:endParaRPr lang="en-US"/>
          </a:p>
        </p:txBody>
      </p:sp>
    </p:spTree>
    <p:extLst>
      <p:ext uri="{BB962C8B-B14F-4D97-AF65-F5344CB8AC3E}">
        <p14:creationId xmlns:p14="http://schemas.microsoft.com/office/powerpoint/2010/main" val="2247895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a:t>
            </a:r>
            <a:r>
              <a:rPr lang="en-US" baseline="0" dirty="0" smtClean="0"/>
              <a:t>g at the David model, and focusing on a cross-section of the pupil, we again see that screening results in a surface that more accurately fits in the data.</a:t>
            </a:r>
          </a:p>
          <a:p>
            <a:r>
              <a:rPr lang="en-US" baseline="0" dirty="0" smtClean="0"/>
              <a:t>In this case, perhaps because of the noise in the data, the method of </a:t>
            </a:r>
            <a:r>
              <a:rPr lang="en-US" baseline="0" dirty="0" err="1" smtClean="0"/>
              <a:t>Calakli</a:t>
            </a:r>
            <a:r>
              <a:rPr lang="en-US" baseline="0" dirty="0" smtClean="0"/>
              <a:t> and </a:t>
            </a:r>
            <a:r>
              <a:rPr lang="en-US" baseline="0" dirty="0" err="1" smtClean="0"/>
              <a:t>Taubin</a:t>
            </a:r>
            <a:r>
              <a:rPr lang="en-US" baseline="0" dirty="0" smtClean="0"/>
              <a:t> has more trouble fitting the points.</a:t>
            </a:r>
          </a:p>
        </p:txBody>
      </p:sp>
      <p:sp>
        <p:nvSpPr>
          <p:cNvPr id="4" name="Slide Number Placeholder 3"/>
          <p:cNvSpPr>
            <a:spLocks noGrp="1"/>
          </p:cNvSpPr>
          <p:nvPr>
            <p:ph type="sldNum" sz="quarter" idx="10"/>
          </p:nvPr>
        </p:nvSpPr>
        <p:spPr/>
        <p:txBody>
          <a:bodyPr/>
          <a:lstStyle/>
          <a:p>
            <a:fld id="{C992A451-080C-4F6F-8B28-75C90885F691}" type="slidenum">
              <a:rPr lang="en-US" smtClean="0"/>
              <a:t>28</a:t>
            </a:fld>
            <a:endParaRPr lang="en-US"/>
          </a:p>
        </p:txBody>
      </p:sp>
    </p:spTree>
    <p:extLst>
      <p:ext uri="{BB962C8B-B14F-4D97-AF65-F5344CB8AC3E}">
        <p14:creationId xmlns:p14="http://schemas.microsoft.com/office/powerpoint/2010/main" val="1457728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also</a:t>
            </a:r>
            <a:r>
              <a:rPr lang="en-US" baseline="0" dirty="0" smtClean="0"/>
              <a:t> evaluate the performance of our implementation.</a:t>
            </a:r>
          </a:p>
          <a:p>
            <a:endParaRPr lang="en-US" baseline="0" dirty="0" smtClean="0"/>
          </a:p>
          <a:p>
            <a:r>
              <a:rPr lang="en-US" baseline="0" dirty="0" smtClean="0"/>
              <a:t>If we just consider the unscreened reconstruction</a:t>
            </a:r>
          </a:p>
          <a:p>
            <a:r>
              <a:rPr lang="en-US" baseline="0" dirty="0" smtClean="0"/>
              <a:t>[CLICK]</a:t>
            </a:r>
          </a:p>
          <a:p>
            <a:r>
              <a:rPr lang="en-US" baseline="0" dirty="0" smtClean="0"/>
              <a:t>We see that replacing the log-linear solver with a linear time solver solver results in an almost three-fold reduction in running time.</a:t>
            </a:r>
          </a:p>
          <a:p>
            <a:endParaRPr lang="en-US" baseline="0" dirty="0" smtClean="0"/>
          </a:p>
          <a:p>
            <a:r>
              <a:rPr lang="en-US" baseline="0" dirty="0" smtClean="0"/>
              <a:t>When we take screening into account,</a:t>
            </a:r>
          </a:p>
          <a:p>
            <a:r>
              <a:rPr lang="en-US" baseline="0" dirty="0" smtClean="0"/>
              <a:t>[CLICK]</a:t>
            </a:r>
          </a:p>
          <a:p>
            <a:r>
              <a:rPr lang="en-US" baseline="0" dirty="0" smtClean="0"/>
              <a:t>We see a small hit in running time, due to the enriched function space, the added cost of computing the matrix coefficients, and the inhomogeneity of the system.</a:t>
            </a:r>
          </a:p>
          <a:p>
            <a:endParaRPr lang="en-US" baseline="0" dirty="0" smtClean="0"/>
          </a:p>
          <a:p>
            <a:r>
              <a:rPr lang="en-US" baseline="0" dirty="0" smtClean="0"/>
              <a:t>For both systems, our use of a multigrid solver</a:t>
            </a:r>
          </a:p>
          <a:p>
            <a:r>
              <a:rPr lang="en-US" baseline="0" dirty="0" smtClean="0"/>
              <a:t>[CLICK]</a:t>
            </a:r>
          </a:p>
          <a:p>
            <a:r>
              <a:rPr lang="en-US" baseline="0" dirty="0" smtClean="0"/>
              <a:t>Provides significant gains over single-resolution methods that resort to the less efficient conjugate-gradients technique.</a:t>
            </a:r>
          </a:p>
          <a:p>
            <a:endParaRPr lang="en-US" baseline="0" dirty="0" smtClean="0"/>
          </a:p>
          <a:p>
            <a:r>
              <a:rPr lang="en-US" baseline="0" dirty="0" smtClean="0"/>
              <a:t>We also observe that even though we enrich the function space,</a:t>
            </a:r>
          </a:p>
          <a:p>
            <a:r>
              <a:rPr lang="en-US" baseline="0" dirty="0" smtClean="0"/>
              <a:t>[CLICK]</a:t>
            </a:r>
          </a:p>
          <a:p>
            <a:r>
              <a:rPr lang="en-US" baseline="0" dirty="0" smtClean="0"/>
              <a:t>The additional overhead in space is not significant.</a:t>
            </a:r>
          </a:p>
          <a:p>
            <a:endParaRPr lang="en-US" dirty="0"/>
          </a:p>
        </p:txBody>
      </p:sp>
      <p:sp>
        <p:nvSpPr>
          <p:cNvPr id="4" name="Slide Number Placeholder 3"/>
          <p:cNvSpPr>
            <a:spLocks noGrp="1"/>
          </p:cNvSpPr>
          <p:nvPr>
            <p:ph type="sldNum" sz="quarter" idx="10"/>
          </p:nvPr>
        </p:nvSpPr>
        <p:spPr/>
        <p:txBody>
          <a:bodyPr/>
          <a:lstStyle/>
          <a:p>
            <a:fld id="{C992A451-080C-4F6F-8B28-75C90885F691}" type="slidenum">
              <a:rPr lang="en-US" smtClean="0"/>
              <a:t>29</a:t>
            </a:fld>
            <a:endParaRPr lang="en-US"/>
          </a:p>
        </p:txBody>
      </p:sp>
    </p:spTree>
    <p:extLst>
      <p:ext uri="{BB962C8B-B14F-4D97-AF65-F5344CB8AC3E}">
        <p14:creationId xmlns:p14="http://schemas.microsoft.com/office/powerpoint/2010/main" val="2686752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challenges related to the area of scanning</a:t>
            </a:r>
            <a:r>
              <a:rPr lang="en-US" baseline="0" dirty="0" smtClean="0"/>
              <a:t> has been transforming the raw data returned by the scanners into manifold surface geometry.</a:t>
            </a:r>
          </a:p>
          <a:p>
            <a:r>
              <a:rPr lang="en-US" baseline="0" dirty="0" smtClean="0"/>
              <a:t>This process of surface reconstruction enables further downstream geometry processing such as</a:t>
            </a:r>
          </a:p>
          <a:p>
            <a:pPr marL="171450" indent="-171450">
              <a:buFont typeface="Arial" pitchFamily="34" charset="0"/>
              <a:buChar char="•"/>
            </a:pPr>
            <a:r>
              <a:rPr lang="en-US" baseline="0" dirty="0" smtClean="0"/>
              <a:t>Mesh parameterization for texture mapping</a:t>
            </a:r>
          </a:p>
          <a:p>
            <a:pPr marL="171450" indent="-171450">
              <a:buFont typeface="Arial" pitchFamily="34" charset="0"/>
              <a:buChar char="•"/>
            </a:pPr>
            <a:r>
              <a:rPr lang="en-US" baseline="0" dirty="0" smtClean="0"/>
              <a:t>Decimation to obtain lower complexity models,</a:t>
            </a:r>
          </a:p>
          <a:p>
            <a:pPr marL="171450" indent="-171450">
              <a:buFont typeface="Arial" pitchFamily="34" charset="0"/>
              <a:buChar char="•"/>
            </a:pPr>
            <a:r>
              <a:rPr lang="en-US" baseline="0" dirty="0" smtClean="0"/>
              <a:t>Filtering for exaggerating detail in the model,</a:t>
            </a:r>
          </a:p>
          <a:p>
            <a:r>
              <a:rPr lang="en-US" baseline="0" dirty="0" smtClean="0"/>
              <a:t>And so on</a:t>
            </a:r>
          </a:p>
        </p:txBody>
      </p:sp>
      <p:sp>
        <p:nvSpPr>
          <p:cNvPr id="4" name="Slide Number Placeholder 3"/>
          <p:cNvSpPr>
            <a:spLocks noGrp="1"/>
          </p:cNvSpPr>
          <p:nvPr>
            <p:ph type="sldNum" sz="quarter" idx="10"/>
          </p:nvPr>
        </p:nvSpPr>
        <p:spPr/>
        <p:txBody>
          <a:bodyPr/>
          <a:lstStyle/>
          <a:p>
            <a:fld id="{C992A451-080C-4F6F-8B28-75C90885F691}" type="slidenum">
              <a:rPr lang="en-US" smtClean="0"/>
              <a:t>3</a:t>
            </a:fld>
            <a:endParaRPr lang="en-US"/>
          </a:p>
        </p:txBody>
      </p:sp>
    </p:spTree>
    <p:extLst>
      <p:ext uri="{BB962C8B-B14F-4D97-AF65-F5344CB8AC3E}">
        <p14:creationId xmlns:p14="http://schemas.microsoft.com/office/powerpoint/2010/main" val="737018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a:t>
            </a:r>
            <a:r>
              <a:rPr lang="en-US" baseline="0" dirty="0" smtClean="0"/>
              <a:t> the performance numbers for the David head, we see similar results:</a:t>
            </a:r>
          </a:p>
          <a:p>
            <a:pPr marL="171450" indent="-171450">
              <a:buFont typeface="Arial" pitchFamily="34" charset="0"/>
              <a:buChar char="•"/>
            </a:pPr>
            <a:r>
              <a:rPr lang="en-US" baseline="0" dirty="0" smtClean="0"/>
              <a:t>An almost three-fold improvement in the running time for the unscreened reconstruction due to the improved solver,</a:t>
            </a:r>
          </a:p>
          <a:p>
            <a:pPr marL="171450" indent="-171450">
              <a:buFont typeface="Arial" pitchFamily="34" charset="0"/>
              <a:buChar char="•"/>
            </a:pPr>
            <a:r>
              <a:rPr lang="en-US" baseline="0" dirty="0" smtClean="0"/>
              <a:t>A negligible increase in running time and memory usage for the screened Poisson reconstruction,</a:t>
            </a:r>
          </a:p>
          <a:p>
            <a:pPr marL="171450" indent="-171450">
              <a:buFont typeface="Arial" pitchFamily="34" charset="0"/>
              <a:buChar char="•"/>
            </a:pPr>
            <a:r>
              <a:rPr lang="en-US" baseline="0" dirty="0" smtClean="0"/>
              <a:t>And significant efficiency gains due to the use of a multigrid solver.</a:t>
            </a:r>
            <a:endParaRPr lang="en-US" dirty="0"/>
          </a:p>
        </p:txBody>
      </p:sp>
      <p:sp>
        <p:nvSpPr>
          <p:cNvPr id="4" name="Slide Number Placeholder 3"/>
          <p:cNvSpPr>
            <a:spLocks noGrp="1"/>
          </p:cNvSpPr>
          <p:nvPr>
            <p:ph type="sldNum" sz="quarter" idx="10"/>
          </p:nvPr>
        </p:nvSpPr>
        <p:spPr/>
        <p:txBody>
          <a:bodyPr/>
          <a:lstStyle/>
          <a:p>
            <a:fld id="{C992A451-080C-4F6F-8B28-75C90885F691}" type="slidenum">
              <a:rPr lang="en-US" smtClean="0"/>
              <a:t>30</a:t>
            </a:fld>
            <a:endParaRPr lang="en-US"/>
          </a:p>
        </p:txBody>
      </p:sp>
    </p:spTree>
    <p:extLst>
      <p:ext uri="{BB962C8B-B14F-4D97-AF65-F5344CB8AC3E}">
        <p14:creationId xmlns:p14="http://schemas.microsoft.com/office/powerpoint/2010/main" val="38308490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we have found that</a:t>
            </a:r>
            <a:r>
              <a:rPr lang="en-US" baseline="0" dirty="0" smtClean="0"/>
              <a:t> the method works well on many models, we stress that the method does not work for all datasets.</a:t>
            </a:r>
          </a:p>
          <a:p>
            <a:endParaRPr lang="en-US" baseline="0" dirty="0" smtClean="0"/>
          </a:p>
          <a:p>
            <a:r>
              <a:rPr lang="en-US" baseline="0" dirty="0" smtClean="0"/>
              <a:t>In particular, screening only makes sense when the point set has little noise, so that interpolation is desirable.</a:t>
            </a:r>
          </a:p>
          <a:p>
            <a:endParaRPr lang="en-US" baseline="0" dirty="0" smtClean="0"/>
          </a:p>
          <a:p>
            <a:r>
              <a:rPr lang="en-US" baseline="0" dirty="0" smtClean="0"/>
              <a:t>For models like the Lucy,</a:t>
            </a:r>
          </a:p>
          <a:p>
            <a:r>
              <a:rPr lang="en-US" baseline="0" dirty="0" smtClean="0"/>
              <a:t>[CLICK]</a:t>
            </a:r>
          </a:p>
          <a:p>
            <a:r>
              <a:rPr lang="en-US" baseline="0" dirty="0" smtClean="0"/>
              <a:t>Where the point samples are noisy and the scans aren’t well-registered, screening results in lower quality reconstructions.</a:t>
            </a:r>
            <a:endParaRPr lang="en-US" dirty="0"/>
          </a:p>
        </p:txBody>
      </p:sp>
      <p:sp>
        <p:nvSpPr>
          <p:cNvPr id="4" name="Slide Number Placeholder 3"/>
          <p:cNvSpPr>
            <a:spLocks noGrp="1"/>
          </p:cNvSpPr>
          <p:nvPr>
            <p:ph type="sldNum" sz="quarter" idx="10"/>
          </p:nvPr>
        </p:nvSpPr>
        <p:spPr/>
        <p:txBody>
          <a:bodyPr/>
          <a:lstStyle/>
          <a:p>
            <a:fld id="{C992A451-080C-4F6F-8B28-75C90885F691}" type="slidenum">
              <a:rPr lang="en-US" smtClean="0"/>
              <a:t>31</a:t>
            </a:fld>
            <a:endParaRPr lang="en-US"/>
          </a:p>
        </p:txBody>
      </p:sp>
    </p:spTree>
    <p:extLst>
      <p:ext uri="{BB962C8B-B14F-4D97-AF65-F5344CB8AC3E}">
        <p14:creationId xmlns:p14="http://schemas.microsoft.com/office/powerpoint/2010/main" val="22416216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a:t>
            </a:r>
            <a:r>
              <a:rPr lang="en-US" baseline="0" dirty="0" smtClean="0"/>
              <a:t> this work has shown how to extend the Poisson reconstruction algorithm to better interpolate the samples.</a:t>
            </a:r>
          </a:p>
          <a:p>
            <a:r>
              <a:rPr lang="en-US" baseline="0" dirty="0" smtClean="0"/>
              <a:t>We have shown that this results in higher-quality reconstructions,</a:t>
            </a:r>
          </a:p>
          <a:p>
            <a:r>
              <a:rPr lang="en-US" baseline="0" dirty="0" smtClean="0"/>
              <a:t>And we have described an optimal, linear-time, implementation of a hierarchical solver that makes the method efficient.</a:t>
            </a:r>
            <a:endParaRPr lang="en-US" dirty="0"/>
          </a:p>
        </p:txBody>
      </p:sp>
      <p:sp>
        <p:nvSpPr>
          <p:cNvPr id="4" name="Slide Number Placeholder 3"/>
          <p:cNvSpPr>
            <a:spLocks noGrp="1"/>
          </p:cNvSpPr>
          <p:nvPr>
            <p:ph type="sldNum" sz="quarter" idx="10"/>
          </p:nvPr>
        </p:nvSpPr>
        <p:spPr/>
        <p:txBody>
          <a:bodyPr/>
          <a:lstStyle/>
          <a:p>
            <a:fld id="{C992A451-080C-4F6F-8B28-75C90885F691}" type="slidenum">
              <a:rPr lang="en-US" smtClean="0"/>
              <a:t>32</a:t>
            </a:fld>
            <a:endParaRPr lang="en-US"/>
          </a:p>
        </p:txBody>
      </p:sp>
    </p:spTree>
    <p:extLst>
      <p:ext uri="{BB962C8B-B14F-4D97-AF65-F5344CB8AC3E}">
        <p14:creationId xmlns:p14="http://schemas.microsoft.com/office/powerpoint/2010/main" val="594100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future, we would</a:t>
            </a:r>
            <a:r>
              <a:rPr lang="en-US" baseline="0" dirty="0" smtClean="0"/>
              <a:t> like to consider several challenges.</a:t>
            </a:r>
          </a:p>
          <a:p>
            <a:endParaRPr lang="en-US" baseline="0" dirty="0" smtClean="0"/>
          </a:p>
          <a:p>
            <a:r>
              <a:rPr lang="en-US" baseline="0" dirty="0" smtClean="0"/>
              <a:t>First,</a:t>
            </a:r>
          </a:p>
          <a:p>
            <a:r>
              <a:rPr lang="en-US" baseline="0" dirty="0" smtClean="0"/>
              <a:t>[CLICK]</a:t>
            </a:r>
          </a:p>
          <a:p>
            <a:r>
              <a:rPr lang="en-US" baseline="0" dirty="0" smtClean="0"/>
              <a:t>We would like to analyze the situation of noisy data better, exploring adaptively setting the screening weights to support better reconstruction where the data is good.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Following up on feedback from users</a:t>
            </a:r>
          </a:p>
          <a:p>
            <a:r>
              <a:rPr lang="en-US" baseline="0" dirty="0" smtClean="0"/>
              <a:t>[CLICK]</a:t>
            </a:r>
          </a:p>
          <a:p>
            <a:r>
              <a:rPr lang="en-US" baseline="0" dirty="0" smtClean="0"/>
              <a:t>We have also been looking at extending the technique to non-water-tight reconstruction, so as not to introduce surfaces where point samples are missing.</a:t>
            </a:r>
          </a:p>
          <a:p>
            <a:r>
              <a:rPr lang="en-US" baseline="0" dirty="0" smtClean="0"/>
              <a:t>In fact, we put this in parentheses because this a problem we have just recently solved, and we have made this implementation publicly available.</a:t>
            </a:r>
          </a:p>
          <a:p>
            <a:endParaRPr lang="en-US" baseline="0" dirty="0" smtClean="0"/>
          </a:p>
          <a:p>
            <a:r>
              <a:rPr lang="en-US" baseline="0" dirty="0" smtClean="0"/>
              <a:t>[CLICK]</a:t>
            </a:r>
          </a:p>
          <a:p>
            <a:r>
              <a:rPr lang="en-US" baseline="0" dirty="0" smtClean="0"/>
              <a:t>We are also exploring extensions of the solver. The current linear-time implementation supports a strictly coarse-to-fine approach. We would like to extend it to support more general multigrid, including multiple V- and W-cycles.</a:t>
            </a:r>
          </a:p>
        </p:txBody>
      </p:sp>
      <p:sp>
        <p:nvSpPr>
          <p:cNvPr id="4" name="Slide Number Placeholder 3"/>
          <p:cNvSpPr>
            <a:spLocks noGrp="1"/>
          </p:cNvSpPr>
          <p:nvPr>
            <p:ph type="sldNum" sz="quarter" idx="10"/>
          </p:nvPr>
        </p:nvSpPr>
        <p:spPr/>
        <p:txBody>
          <a:bodyPr/>
          <a:lstStyle/>
          <a:p>
            <a:fld id="{C992A451-080C-4F6F-8B28-75C90885F691}" type="slidenum">
              <a:rPr lang="en-US" smtClean="0"/>
              <a:t>33</a:t>
            </a:fld>
            <a:endParaRPr lang="en-US"/>
          </a:p>
        </p:txBody>
      </p:sp>
    </p:spTree>
    <p:extLst>
      <p:ext uri="{BB962C8B-B14F-4D97-AF65-F5344CB8AC3E}">
        <p14:creationId xmlns:p14="http://schemas.microsoft.com/office/powerpoint/2010/main" val="11091439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we would like to conclude b</a:t>
            </a:r>
            <a:r>
              <a:rPr lang="en-US" baseline="0" dirty="0" smtClean="0"/>
              <a:t>y thanking everybody who has made this work possible, including sharing of data, code, and funds.</a:t>
            </a:r>
          </a:p>
          <a:p>
            <a:endParaRPr lang="en-US" baseline="0" dirty="0" smtClean="0"/>
          </a:p>
          <a:p>
            <a:r>
              <a:rPr lang="en-US" baseline="0" dirty="0" smtClean="0"/>
              <a:t>Thank you very much for </a:t>
            </a:r>
            <a:r>
              <a:rPr lang="en-US" baseline="0" smtClean="0"/>
              <a:t>your attention.</a:t>
            </a:r>
            <a:endParaRPr lang="en-US" dirty="0"/>
          </a:p>
        </p:txBody>
      </p:sp>
      <p:sp>
        <p:nvSpPr>
          <p:cNvPr id="4" name="Slide Number Placeholder 3"/>
          <p:cNvSpPr>
            <a:spLocks noGrp="1"/>
          </p:cNvSpPr>
          <p:nvPr>
            <p:ph type="sldNum" sz="quarter" idx="10"/>
          </p:nvPr>
        </p:nvSpPr>
        <p:spPr/>
        <p:txBody>
          <a:bodyPr/>
          <a:lstStyle/>
          <a:p>
            <a:fld id="{C992A451-080C-4F6F-8B28-75C90885F691}" type="slidenum">
              <a:rPr lang="en-US" smtClean="0"/>
              <a:t>34</a:t>
            </a:fld>
            <a:endParaRPr lang="en-US"/>
          </a:p>
        </p:txBody>
      </p:sp>
    </p:spTree>
    <p:extLst>
      <p:ext uri="{BB962C8B-B14F-4D97-AF65-F5344CB8AC3E}">
        <p14:creationId xmlns:p14="http://schemas.microsoft.com/office/powerpoint/2010/main" val="1188487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common</a:t>
            </a:r>
            <a:r>
              <a:rPr lang="en-US" baseline="0" dirty="0" smtClean="0"/>
              <a:t> ways to address this problem has been to represent the surface by an implicit function.</a:t>
            </a:r>
          </a:p>
          <a:p>
            <a:r>
              <a:rPr lang="en-US" baseline="0" dirty="0" smtClean="0"/>
              <a:t>Given the scanned points, a 3D scalar function is fit to the data, with value less than zero inside the model and value greater than zero outside.</a:t>
            </a:r>
          </a:p>
          <a:p>
            <a:endParaRPr lang="en-US" baseline="0" dirty="0" smtClean="0"/>
          </a:p>
          <a:p>
            <a:r>
              <a:rPr lang="en-US" baseline="0" dirty="0" smtClean="0"/>
              <a:t>Then</a:t>
            </a:r>
          </a:p>
          <a:p>
            <a:r>
              <a:rPr lang="en-US" baseline="0" dirty="0" smtClean="0"/>
              <a:t>[CLICK]</a:t>
            </a:r>
          </a:p>
          <a:p>
            <a:r>
              <a:rPr lang="en-US" baseline="0" dirty="0" smtClean="0"/>
              <a:t>The reconstructed surface is obtained by extracting the subset of points at which the function equals zero.</a:t>
            </a:r>
            <a:endParaRPr lang="en-US" dirty="0"/>
          </a:p>
        </p:txBody>
      </p:sp>
      <p:sp>
        <p:nvSpPr>
          <p:cNvPr id="4" name="Slide Number Placeholder 3"/>
          <p:cNvSpPr>
            <a:spLocks noGrp="1"/>
          </p:cNvSpPr>
          <p:nvPr>
            <p:ph type="sldNum" sz="quarter" idx="10"/>
          </p:nvPr>
        </p:nvSpPr>
        <p:spPr/>
        <p:txBody>
          <a:bodyPr/>
          <a:lstStyle/>
          <a:p>
            <a:fld id="{C992A451-080C-4F6F-8B28-75C90885F691}" type="slidenum">
              <a:rPr lang="en-US" smtClean="0"/>
              <a:t>4</a:t>
            </a:fld>
            <a:endParaRPr lang="en-US"/>
          </a:p>
        </p:txBody>
      </p:sp>
    </p:spTree>
    <p:extLst>
      <p:ext uri="{BB962C8B-B14F-4D97-AF65-F5344CB8AC3E}">
        <p14:creationId xmlns:p14="http://schemas.microsoft.com/office/powerpoint/2010/main" val="360088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the importance of the reconstruction problem</a:t>
            </a:r>
            <a:r>
              <a:rPr lang="en-US" baseline="0" dirty="0" smtClean="0"/>
              <a:t>, numerous implicit techniques have been proposed for addressing the problem.</a:t>
            </a:r>
          </a:p>
          <a:p>
            <a:endParaRPr lang="en-US" baseline="0" dirty="0" smtClean="0"/>
          </a:p>
          <a:p>
            <a:r>
              <a:rPr lang="en-US" baseline="0" dirty="0" smtClean="0"/>
              <a:t>[CLICK]</a:t>
            </a:r>
          </a:p>
          <a:p>
            <a:r>
              <a:rPr lang="en-US" baseline="0" dirty="0" smtClean="0"/>
              <a:t>In this work we focus on the Poisson reconstruction algorithm, which we describe in more detail.</a:t>
            </a:r>
          </a:p>
        </p:txBody>
      </p:sp>
      <p:sp>
        <p:nvSpPr>
          <p:cNvPr id="4" name="Slide Number Placeholder 3"/>
          <p:cNvSpPr>
            <a:spLocks noGrp="1"/>
          </p:cNvSpPr>
          <p:nvPr>
            <p:ph type="sldNum" sz="quarter" idx="10"/>
          </p:nvPr>
        </p:nvSpPr>
        <p:spPr/>
        <p:txBody>
          <a:bodyPr/>
          <a:lstStyle/>
          <a:p>
            <a:fld id="{C992A451-080C-4F6F-8B28-75C90885F691}" type="slidenum">
              <a:rPr lang="en-US" smtClean="0"/>
              <a:t>5</a:t>
            </a:fld>
            <a:endParaRPr lang="en-US"/>
          </a:p>
        </p:txBody>
      </p:sp>
    </p:spTree>
    <p:extLst>
      <p:ext uri="{BB962C8B-B14F-4D97-AF65-F5344CB8AC3E}">
        <p14:creationId xmlns:p14="http://schemas.microsoft.com/office/powerpoint/2010/main" val="1073766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idea behind this</a:t>
            </a:r>
            <a:r>
              <a:rPr lang="en-US" baseline="0" dirty="0" smtClean="0"/>
              <a:t> approach is as follows:</a:t>
            </a:r>
            <a:endParaRPr lang="en-US" dirty="0" smtClean="0"/>
          </a:p>
          <a:p>
            <a:r>
              <a:rPr lang="en-US" dirty="0" smtClean="0"/>
              <a:t>I</a:t>
            </a:r>
            <a:r>
              <a:rPr lang="en-US" baseline="0" dirty="0" smtClean="0"/>
              <a:t>f one considers the indicator function with constant negative value inside the model and constant positive value outside, the gradient of this function will be zero away from the boundary, and the oriented samples can be understood to be a discretization of the gradient.</a:t>
            </a:r>
          </a:p>
          <a:p>
            <a:endParaRPr lang="en-US" baseline="0" dirty="0" smtClean="0"/>
          </a:p>
          <a:p>
            <a:r>
              <a:rPr lang="en-US" baseline="0" dirty="0" smtClean="0"/>
              <a:t>[CLICK]</a:t>
            </a:r>
          </a:p>
          <a:p>
            <a:r>
              <a:rPr lang="en-US" dirty="0" smtClean="0"/>
              <a:t>Thus, the problem of surface reconstruction can be solved by inverting the </a:t>
            </a:r>
            <a:r>
              <a:rPr lang="en-US" baseline="0" dirty="0" smtClean="0"/>
              <a:t>process:</a:t>
            </a:r>
          </a:p>
          <a:p>
            <a:r>
              <a:rPr lang="en-US" baseline="0" dirty="0" smtClean="0"/>
              <a:t>Finding the scalar function whose gradients best fit the scanned point samples.</a:t>
            </a:r>
            <a:endParaRPr lang="en-US" dirty="0" smtClean="0"/>
          </a:p>
          <a:p>
            <a:endParaRPr lang="en-US" dirty="0"/>
          </a:p>
        </p:txBody>
      </p:sp>
      <p:sp>
        <p:nvSpPr>
          <p:cNvPr id="4" name="Slide Number Placeholder 3"/>
          <p:cNvSpPr>
            <a:spLocks noGrp="1"/>
          </p:cNvSpPr>
          <p:nvPr>
            <p:ph type="sldNum" sz="quarter" idx="10"/>
          </p:nvPr>
        </p:nvSpPr>
        <p:spPr/>
        <p:txBody>
          <a:bodyPr/>
          <a:lstStyle/>
          <a:p>
            <a:fld id="{C992A451-080C-4F6F-8B28-75C90885F691}" type="slidenum">
              <a:rPr lang="en-US" smtClean="0"/>
              <a:t>6</a:t>
            </a:fld>
            <a:endParaRPr lang="en-US"/>
          </a:p>
        </p:txBody>
      </p:sp>
    </p:spTree>
    <p:extLst>
      <p:ext uri="{BB962C8B-B14F-4D97-AF65-F5344CB8AC3E}">
        <p14:creationId xmlns:p14="http://schemas.microsoft.com/office/powerpoint/2010/main" val="4133039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practice,</a:t>
            </a:r>
            <a:r>
              <a:rPr lang="en-US" baseline="0" dirty="0" smtClean="0"/>
              <a:t> the reconstruction is performed as follows.</a:t>
            </a:r>
          </a:p>
          <a:p>
            <a:r>
              <a:rPr lang="en-US" baseline="0" dirty="0" smtClean="0"/>
              <a:t>First, the point samples are extended into a continuous vector field and the divergence of the vector field is computed.</a:t>
            </a:r>
          </a:p>
          <a:p>
            <a:endParaRPr lang="en-US" baseline="0" dirty="0" smtClean="0"/>
          </a:p>
          <a:p>
            <a:r>
              <a:rPr lang="en-US" baseline="0" dirty="0" smtClean="0"/>
              <a:t>[CLICK]</a:t>
            </a:r>
          </a:p>
          <a:p>
            <a:r>
              <a:rPr lang="en-US" baseline="0" dirty="0" smtClean="0"/>
              <a:t>Then, the Poisson equation is solved to get back the scalar field with best-fitting gradients.</a:t>
            </a:r>
          </a:p>
          <a:p>
            <a:endParaRPr lang="en-US" dirty="0"/>
          </a:p>
        </p:txBody>
      </p:sp>
      <p:sp>
        <p:nvSpPr>
          <p:cNvPr id="4" name="Slide Number Placeholder 3"/>
          <p:cNvSpPr>
            <a:spLocks noGrp="1"/>
          </p:cNvSpPr>
          <p:nvPr>
            <p:ph type="sldNum" sz="quarter" idx="10"/>
          </p:nvPr>
        </p:nvSpPr>
        <p:spPr/>
        <p:txBody>
          <a:bodyPr/>
          <a:lstStyle/>
          <a:p>
            <a:fld id="{C992A451-080C-4F6F-8B28-75C90885F691}" type="slidenum">
              <a:rPr lang="en-US" smtClean="0"/>
              <a:t>7</a:t>
            </a:fld>
            <a:endParaRPr lang="en-US"/>
          </a:p>
        </p:txBody>
      </p:sp>
    </p:spTree>
    <p:extLst>
      <p:ext uri="{BB962C8B-B14F-4D97-AF65-F5344CB8AC3E}">
        <p14:creationId xmlns:p14="http://schemas.microsoft.com/office/powerpoint/2010/main" val="2807469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system is solved by discretizing over an adapted octree, and proceeds as follows:</a:t>
            </a:r>
          </a:p>
          <a:p>
            <a:endParaRPr lang="en-US" baseline="0" dirty="0" smtClean="0"/>
          </a:p>
          <a:p>
            <a:r>
              <a:rPr lang="en-US" baseline="0" dirty="0" smtClean="0"/>
              <a:t>Starting at the coarsest resolution,</a:t>
            </a:r>
          </a:p>
          <a:p>
            <a:r>
              <a:rPr lang="en-US" baseline="0" dirty="0" smtClean="0"/>
              <a:t>[CLICK]</a:t>
            </a:r>
          </a:p>
          <a:p>
            <a:r>
              <a:rPr lang="en-US" baseline="0" dirty="0" smtClean="0"/>
              <a:t>We obtain an initial estimate of the solution.</a:t>
            </a:r>
          </a:p>
          <a:p>
            <a:endParaRPr lang="en-US" baseline="0" dirty="0" smtClean="0"/>
          </a:p>
          <a:p>
            <a:r>
              <a:rPr lang="en-US" baseline="0" dirty="0" smtClean="0"/>
              <a:t>Then, proceeding to the next finer level of the hierarchy, </a:t>
            </a:r>
          </a:p>
          <a:p>
            <a:r>
              <a:rPr lang="en-US" baseline="0" dirty="0" smtClean="0"/>
              <a:t>[CLICK]</a:t>
            </a:r>
          </a:p>
          <a:p>
            <a:r>
              <a:rPr lang="en-US" baseline="0" dirty="0" smtClean="0"/>
              <a:t>We first subtract off the divergence constraints already met at the coarser resolution, and then</a:t>
            </a:r>
          </a:p>
          <a:p>
            <a:r>
              <a:rPr lang="en-US" baseline="0" dirty="0" smtClean="0"/>
              <a:t>[CLICK]</a:t>
            </a:r>
          </a:p>
          <a:p>
            <a:r>
              <a:rPr lang="en-US" baseline="0" dirty="0" smtClean="0"/>
              <a:t>Compute the solution to the residual system, obtaining finer details of the implicit function.</a:t>
            </a:r>
          </a:p>
          <a:p>
            <a:endParaRPr lang="en-US" baseline="0" dirty="0" smtClean="0"/>
          </a:p>
          <a:p>
            <a:r>
              <a:rPr lang="en-US" baseline="0" dirty="0" smtClean="0"/>
              <a:t>Iterating over successively finer resolutions,</a:t>
            </a:r>
          </a:p>
          <a:p>
            <a:r>
              <a:rPr lang="en-US" baseline="0" dirty="0" smtClean="0"/>
              <a:t>[CLICK]</a:t>
            </a:r>
          </a:p>
          <a:p>
            <a:r>
              <a:rPr lang="en-US" baseline="0" dirty="0" smtClean="0"/>
              <a:t>We subtract off the met constraints, and solve the residual system to obtain the finer correction term…</a:t>
            </a:r>
          </a:p>
          <a:p>
            <a:r>
              <a:rPr lang="en-US" baseline="0" dirty="0" smtClean="0"/>
              <a:t>… obtaining the indicator function as the sum of the solutions from the different levels.</a:t>
            </a:r>
          </a:p>
        </p:txBody>
      </p:sp>
      <p:sp>
        <p:nvSpPr>
          <p:cNvPr id="4" name="Slide Number Placeholder 3"/>
          <p:cNvSpPr>
            <a:spLocks noGrp="1"/>
          </p:cNvSpPr>
          <p:nvPr>
            <p:ph type="sldNum" sz="quarter" idx="10"/>
          </p:nvPr>
        </p:nvSpPr>
        <p:spPr/>
        <p:txBody>
          <a:bodyPr/>
          <a:lstStyle/>
          <a:p>
            <a:fld id="{C992A451-080C-4F6F-8B28-75C90885F691}" type="slidenum">
              <a:rPr lang="en-US" smtClean="0"/>
              <a:t>8</a:t>
            </a:fld>
            <a:endParaRPr lang="en-US"/>
          </a:p>
        </p:txBody>
      </p:sp>
    </p:spTree>
    <p:extLst>
      <p:ext uri="{BB962C8B-B14F-4D97-AF65-F5344CB8AC3E}">
        <p14:creationId xmlns:p14="http://schemas.microsoft.com/office/powerpoint/2010/main" val="2486824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chosen</a:t>
            </a:r>
            <a:r>
              <a:rPr lang="en-US" baseline="0" dirty="0" smtClean="0"/>
              <a:t> this approach, in part, because it has been shown to be quite robust in the presence of noise and non-uniform sampling.</a:t>
            </a:r>
          </a:p>
          <a:p>
            <a:endParaRPr lang="en-US" baseline="0" dirty="0" smtClean="0"/>
          </a:p>
          <a:p>
            <a:r>
              <a:rPr lang="en-US" baseline="0" dirty="0" smtClean="0"/>
              <a:t>However it suffers from two limitations:</a:t>
            </a:r>
          </a:p>
          <a:p>
            <a:r>
              <a:rPr lang="en-US" baseline="0" dirty="0" smtClean="0"/>
              <a:t>First, it generates reconstructions that have less detail than the input point samples.</a:t>
            </a:r>
          </a:p>
          <a:p>
            <a:r>
              <a:rPr lang="en-US" baseline="0" dirty="0" smtClean="0"/>
              <a:t>And second, the running time is not optimal.</a:t>
            </a:r>
            <a:endParaRPr lang="en-US" dirty="0"/>
          </a:p>
        </p:txBody>
      </p:sp>
      <p:sp>
        <p:nvSpPr>
          <p:cNvPr id="4" name="Slide Number Placeholder 3"/>
          <p:cNvSpPr>
            <a:spLocks noGrp="1"/>
          </p:cNvSpPr>
          <p:nvPr>
            <p:ph type="sldNum" sz="quarter" idx="10"/>
          </p:nvPr>
        </p:nvSpPr>
        <p:spPr/>
        <p:txBody>
          <a:bodyPr/>
          <a:lstStyle/>
          <a:p>
            <a:fld id="{C992A451-080C-4F6F-8B28-75C90885F691}" type="slidenum">
              <a:rPr lang="en-US" smtClean="0"/>
              <a:t>9</a:t>
            </a:fld>
            <a:endParaRPr lang="en-US"/>
          </a:p>
        </p:txBody>
      </p:sp>
    </p:spTree>
    <p:extLst>
      <p:ext uri="{BB962C8B-B14F-4D97-AF65-F5344CB8AC3E}">
        <p14:creationId xmlns:p14="http://schemas.microsoft.com/office/powerpoint/2010/main" val="1434629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4295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895350"/>
            <a:ext cx="8229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7429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895350"/>
            <a:ext cx="82296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7/25/2013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2.png"/><Relationship Id="rId7" Type="http://schemas.openxmlformats.org/officeDocument/2006/relationships/image" Target="../media/image48.png"/><Relationship Id="rId12" Type="http://schemas.openxmlformats.org/officeDocument/2006/relationships/image" Target="../media/image54.png"/><Relationship Id="rId2" Type="http://schemas.openxmlformats.org/officeDocument/2006/relationships/notesSlide" Target="../notesSlides/notesSlide13.xml"/><Relationship Id="rId16"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3.png"/><Relationship Id="rId5" Type="http://schemas.openxmlformats.org/officeDocument/2006/relationships/image" Target="../media/image470.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0.png"/><Relationship Id="rId7" Type="http://schemas.openxmlformats.org/officeDocument/2006/relationships/image" Target="../media/image6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49.png"/><Relationship Id="rId4" Type="http://schemas.openxmlformats.org/officeDocument/2006/relationships/image" Target="../media/image63.png"/><Relationship Id="rId9" Type="http://schemas.openxmlformats.org/officeDocument/2006/relationships/image" Target="../media/image67.png"/></Relationships>
</file>

<file path=ppt/slides/_rels/slide1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0.png"/><Relationship Id="rId7" Type="http://schemas.openxmlformats.org/officeDocument/2006/relationships/image" Target="../media/image6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2.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8.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3.png"/><Relationship Id="rId7"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8.png"/><Relationship Id="rId5" Type="http://schemas.openxmlformats.org/officeDocument/2006/relationships/image" Target="../media/image30.jpeg"/><Relationship Id="rId10" Type="http://schemas.openxmlformats.org/officeDocument/2006/relationships/image" Target="../media/image36.jpeg"/><Relationship Id="rId4" Type="http://schemas.openxmlformats.org/officeDocument/2006/relationships/image" Target="../media/image74.png"/><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9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pn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png"/></Relationships>
</file>

<file path=ppt/slides/_rels/slide2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92.png"/></Relationships>
</file>

<file path=ppt/slides/_rels/slide25.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png"/><Relationship Id="rId3" Type="http://schemas.openxmlformats.org/officeDocument/2006/relationships/image" Target="../media/image93.jpeg"/><Relationship Id="rId7" Type="http://schemas.openxmlformats.org/officeDocument/2006/relationships/image" Target="../media/image97.png"/><Relationship Id="rId12" Type="http://schemas.openxmlformats.org/officeDocument/2006/relationships/image" Target="../media/image10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96.jpeg"/><Relationship Id="rId11" Type="http://schemas.openxmlformats.org/officeDocument/2006/relationships/image" Target="../media/image101.png"/><Relationship Id="rId5" Type="http://schemas.openxmlformats.org/officeDocument/2006/relationships/image" Target="../media/image95.png"/><Relationship Id="rId15" Type="http://schemas.openxmlformats.org/officeDocument/2006/relationships/image" Target="../media/image1011.png"/><Relationship Id="rId10" Type="http://schemas.openxmlformats.org/officeDocument/2006/relationships/image" Target="../media/image100.jpeg"/><Relationship Id="rId4" Type="http://schemas.openxmlformats.org/officeDocument/2006/relationships/image" Target="../media/image94.png"/><Relationship Id="rId9" Type="http://schemas.openxmlformats.org/officeDocument/2006/relationships/image" Target="../media/image9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14.png"/><Relationship Id="rId3" Type="http://schemas.openxmlformats.org/officeDocument/2006/relationships/image" Target="../media/image104.png"/><Relationship Id="rId7" Type="http://schemas.openxmlformats.org/officeDocument/2006/relationships/image" Target="../media/image108.png"/><Relationship Id="rId12" Type="http://schemas.openxmlformats.org/officeDocument/2006/relationships/image" Target="../media/image11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07.png"/><Relationship Id="rId11" Type="http://schemas.openxmlformats.org/officeDocument/2006/relationships/image" Target="../media/image113.png"/><Relationship Id="rId5" Type="http://schemas.openxmlformats.org/officeDocument/2006/relationships/image" Target="../media/image106.png"/><Relationship Id="rId15" Type="http://schemas.openxmlformats.org/officeDocument/2006/relationships/image" Target="../media/image1140.png"/><Relationship Id="rId10" Type="http://schemas.openxmlformats.org/officeDocument/2006/relationships/image" Target="../media/image109.png"/><Relationship Id="rId4" Type="http://schemas.openxmlformats.org/officeDocument/2006/relationships/image" Target="../media/image105.png"/><Relationship Id="rId9" Type="http://schemas.openxmlformats.org/officeDocument/2006/relationships/image" Target="../media/image111.png"/><Relationship Id="rId14" Type="http://schemas.openxmlformats.org/officeDocument/2006/relationships/image" Target="../media/image115.png"/></Relationships>
</file>

<file path=ppt/slides/_rels/slide28.xml.rels><?xml version="1.0" encoding="UTF-8" standalone="yes"?>
<Relationships xmlns="http://schemas.openxmlformats.org/package/2006/relationships"><Relationship Id="rId8" Type="http://schemas.openxmlformats.org/officeDocument/2006/relationships/image" Target="../media/image950.png"/><Relationship Id="rId13" Type="http://schemas.openxmlformats.org/officeDocument/2006/relationships/image" Target="../media/image122.png"/><Relationship Id="rId3" Type="http://schemas.openxmlformats.org/officeDocument/2006/relationships/image" Target="../media/image116.png"/><Relationship Id="rId7" Type="http://schemas.openxmlformats.org/officeDocument/2006/relationships/image" Target="../media/image120.png"/><Relationship Id="rId12" Type="http://schemas.openxmlformats.org/officeDocument/2006/relationships/image" Target="../media/image99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19.png"/><Relationship Id="rId11" Type="http://schemas.openxmlformats.org/officeDocument/2006/relationships/image" Target="../media/image980.png"/><Relationship Id="rId5" Type="http://schemas.openxmlformats.org/officeDocument/2006/relationships/image" Target="../media/image118.png"/><Relationship Id="rId10" Type="http://schemas.openxmlformats.org/officeDocument/2006/relationships/image" Target="../media/image121.png"/><Relationship Id="rId4" Type="http://schemas.openxmlformats.org/officeDocument/2006/relationships/image" Target="../media/image117.png"/><Relationship Id="rId9" Type="http://schemas.openxmlformats.org/officeDocument/2006/relationships/image" Target="../media/image960.png"/><Relationship Id="rId14" Type="http://schemas.openxmlformats.org/officeDocument/2006/relationships/image" Target="../media/image1010.png"/></Relationships>
</file>

<file path=ppt/slides/_rels/slide2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070.png"/><Relationship Id="rId3" Type="http://schemas.openxmlformats.org/officeDocument/2006/relationships/image" Target="../media/image123.jpeg"/><Relationship Id="rId7" Type="http://schemas.openxmlformats.org/officeDocument/2006/relationships/image" Target="../media/image106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28.jpeg"/></Relationships>
</file>

<file path=ppt/slides/_rels/slide34.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www.cs.jhu.edu/~misha/Code/PoissonRecon" TargetMode="External"/><Relationship Id="rId5" Type="http://schemas.openxmlformats.org/officeDocument/2006/relationships/image" Target="../media/image131.png"/><Relationship Id="rId4" Type="http://schemas.openxmlformats.org/officeDocument/2006/relationships/image" Target="../media/image13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40.png"/><Relationship Id="rId3" Type="http://schemas.openxmlformats.org/officeDocument/2006/relationships/image" Target="../media/image29.png"/><Relationship Id="rId7" Type="http://schemas.openxmlformats.org/officeDocument/2006/relationships/image" Target="../media/image33.jpeg"/><Relationship Id="rId12" Type="http://schemas.openxmlformats.org/officeDocument/2006/relationships/image" Target="../media/image36.jpeg"/><Relationship Id="rId17" Type="http://schemas.openxmlformats.org/officeDocument/2006/relationships/image" Target="../media/image38.png"/><Relationship Id="rId2" Type="http://schemas.openxmlformats.org/officeDocument/2006/relationships/notesSlide" Target="../notesSlides/notesSlide8.xml"/><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5.png"/><Relationship Id="rId5" Type="http://schemas.openxmlformats.org/officeDocument/2006/relationships/image" Target="../media/image31.jpeg"/><Relationship Id="rId15" Type="http://schemas.openxmlformats.org/officeDocument/2006/relationships/image" Target="../media/image36.png"/><Relationship Id="rId10" Type="http://schemas.openxmlformats.org/officeDocument/2006/relationships/image" Target="../media/image34.png"/><Relationship Id="rId4" Type="http://schemas.openxmlformats.org/officeDocument/2006/relationships/image" Target="../media/image30.jpeg"/><Relationship Id="rId9" Type="http://schemas.openxmlformats.org/officeDocument/2006/relationships/image" Target="../media/image23.png"/><Relationship Id="rId14" Type="http://schemas.openxmlformats.org/officeDocument/2006/relationships/image" Target="../media/image35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16831"/>
            <a:ext cx="9144000" cy="1102519"/>
          </a:xfrm>
        </p:spPr>
        <p:txBody>
          <a:bodyPr>
            <a:normAutofit fontScale="90000"/>
          </a:bodyPr>
          <a:lstStyle/>
          <a:p>
            <a:r>
              <a:rPr lang="en-US" dirty="0" smtClean="0"/>
              <a:t>Screened Poisson</a:t>
            </a:r>
            <a:br>
              <a:rPr lang="en-US" dirty="0" smtClean="0"/>
            </a:br>
            <a:r>
              <a:rPr lang="en-US" dirty="0" smtClean="0"/>
              <a:t>Surface Reconstruction</a:t>
            </a:r>
            <a:endParaRPr lang="en-US" dirty="0"/>
          </a:p>
        </p:txBody>
      </p:sp>
      <p:sp>
        <p:nvSpPr>
          <p:cNvPr id="4" name="TextBox 3"/>
          <p:cNvSpPr txBox="1"/>
          <p:nvPr/>
        </p:nvSpPr>
        <p:spPr>
          <a:xfrm>
            <a:off x="1198099" y="2927687"/>
            <a:ext cx="3289427" cy="892552"/>
          </a:xfrm>
          <a:prstGeom prst="rect">
            <a:avLst/>
          </a:prstGeom>
          <a:noFill/>
        </p:spPr>
        <p:txBody>
          <a:bodyPr wrap="none" rtlCol="0">
            <a:spAutoFit/>
          </a:bodyPr>
          <a:lstStyle/>
          <a:p>
            <a:pPr algn="ctr"/>
            <a:r>
              <a:rPr lang="en-US" sz="2800" dirty="0" smtClean="0">
                <a:solidFill>
                  <a:schemeClr val="tx1">
                    <a:lumMod val="65000"/>
                    <a:lumOff val="35000"/>
                  </a:schemeClr>
                </a:solidFill>
              </a:rPr>
              <a:t>Misha Kazhdan</a:t>
            </a:r>
          </a:p>
          <a:p>
            <a:pPr algn="ctr"/>
            <a:r>
              <a:rPr lang="en-US" sz="2400" dirty="0" smtClean="0">
                <a:solidFill>
                  <a:schemeClr val="tx1">
                    <a:lumMod val="65000"/>
                    <a:lumOff val="35000"/>
                  </a:schemeClr>
                </a:solidFill>
              </a:rPr>
              <a:t>Johns Hopkins University</a:t>
            </a:r>
            <a:endParaRPr lang="en-US" sz="2400" dirty="0">
              <a:solidFill>
                <a:schemeClr val="tx1">
                  <a:lumMod val="65000"/>
                  <a:lumOff val="35000"/>
                </a:schemeClr>
              </a:solidFill>
            </a:endParaRPr>
          </a:p>
        </p:txBody>
      </p:sp>
      <p:sp>
        <p:nvSpPr>
          <p:cNvPr id="5" name="TextBox 4"/>
          <p:cNvSpPr txBox="1"/>
          <p:nvPr/>
        </p:nvSpPr>
        <p:spPr>
          <a:xfrm>
            <a:off x="5253274" y="2927687"/>
            <a:ext cx="2591992" cy="892552"/>
          </a:xfrm>
          <a:prstGeom prst="rect">
            <a:avLst/>
          </a:prstGeom>
          <a:noFill/>
        </p:spPr>
        <p:txBody>
          <a:bodyPr wrap="none" rtlCol="0">
            <a:spAutoFit/>
          </a:bodyPr>
          <a:lstStyle/>
          <a:p>
            <a:pPr algn="ctr"/>
            <a:r>
              <a:rPr lang="en-US" sz="2800" dirty="0" smtClean="0">
                <a:solidFill>
                  <a:schemeClr val="tx1">
                    <a:lumMod val="65000"/>
                    <a:lumOff val="35000"/>
                  </a:schemeClr>
                </a:solidFill>
              </a:rPr>
              <a:t>Hugues Hoppe</a:t>
            </a:r>
          </a:p>
          <a:p>
            <a:pPr algn="ctr"/>
            <a:r>
              <a:rPr lang="en-US" sz="2400" dirty="0" smtClean="0">
                <a:solidFill>
                  <a:schemeClr val="tx1">
                    <a:lumMod val="65000"/>
                    <a:lumOff val="35000"/>
                  </a:schemeClr>
                </a:solidFill>
              </a:rPr>
              <a:t>Microsoft Research</a:t>
            </a:r>
            <a:endParaRPr lang="en-US" sz="2400" dirty="0">
              <a:solidFill>
                <a:schemeClr val="tx1">
                  <a:lumMod val="65000"/>
                  <a:lumOff val="35000"/>
                </a:schemeClr>
              </a:solidFill>
            </a:endParaRPr>
          </a:p>
        </p:txBody>
      </p:sp>
    </p:spTree>
    <p:extLst>
      <p:ext uri="{BB962C8B-B14F-4D97-AF65-F5344CB8AC3E}">
        <p14:creationId xmlns:p14="http://schemas.microsoft.com/office/powerpoint/2010/main" val="2824858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58610" y="2061614"/>
            <a:ext cx="2560790" cy="3024736"/>
            <a:chOff x="202074" y="1941870"/>
            <a:chExt cx="2673861" cy="3158295"/>
          </a:xfrm>
        </p:grpSpPr>
        <p:pic>
          <p:nvPicPr>
            <p:cNvPr id="4" name="Picture 3" descr="C:\Papers\ScreenedPoissonRecon\Images\Evaluation\Points\temp\david.pr0.trimmed.bmp"/>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621" t="1110" r="11387" b="9129"/>
            <a:stretch/>
          </p:blipFill>
          <p:spPr bwMode="auto">
            <a:xfrm>
              <a:off x="202074" y="1941870"/>
              <a:ext cx="2673861" cy="315829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spect="1"/>
            </p:cNvSpPr>
            <p:nvPr/>
          </p:nvSpPr>
          <p:spPr>
            <a:xfrm>
              <a:off x="1390595" y="3104337"/>
              <a:ext cx="421533" cy="42153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fontScale="90000"/>
          </a:bodyPr>
          <a:lstStyle/>
          <a:p>
            <a:r>
              <a:rPr lang="en-US" b="1" dirty="0" smtClean="0"/>
              <a:t>Screened</a:t>
            </a:r>
            <a:r>
              <a:rPr lang="en-US" dirty="0" smtClean="0"/>
              <a:t> Poisson Reconstruction</a:t>
            </a:r>
            <a:endParaRPr lang="en-US" dirty="0"/>
          </a:p>
        </p:txBody>
      </p:sp>
      <p:sp>
        <p:nvSpPr>
          <p:cNvPr id="3" name="Content Placeholder 2"/>
          <p:cNvSpPr>
            <a:spLocks noGrp="1"/>
          </p:cNvSpPr>
          <p:nvPr>
            <p:ph idx="1"/>
          </p:nvPr>
        </p:nvSpPr>
        <p:spPr>
          <a:xfrm>
            <a:off x="457200" y="762614"/>
            <a:ext cx="8229600" cy="1265904"/>
          </a:xfrm>
        </p:spPr>
        <p:txBody>
          <a:bodyPr>
            <a:normAutofit/>
          </a:bodyPr>
          <a:lstStyle/>
          <a:p>
            <a:r>
              <a:rPr lang="en-US" dirty="0" smtClean="0"/>
              <a:t>Higher fidelity  –  at same triangle count</a:t>
            </a:r>
          </a:p>
          <a:p>
            <a:r>
              <a:rPr lang="en-US" dirty="0" smtClean="0"/>
              <a:t>Faster  –  solver time is linear</a:t>
            </a:r>
            <a:endParaRPr lang="en-US" dirty="0"/>
          </a:p>
        </p:txBody>
      </p:sp>
      <p:sp>
        <p:nvSpPr>
          <p:cNvPr id="59" name="TextBox 58"/>
          <p:cNvSpPr txBox="1"/>
          <p:nvPr/>
        </p:nvSpPr>
        <p:spPr>
          <a:xfrm>
            <a:off x="6142359" y="4586121"/>
            <a:ext cx="2586756" cy="424029"/>
          </a:xfrm>
          <a:prstGeom prst="rect">
            <a:avLst/>
          </a:prstGeom>
          <a:noFill/>
          <a:ln w="25400">
            <a:noFill/>
          </a:ln>
        </p:spPr>
        <p:txBody>
          <a:bodyPr wrap="square" tIns="91440" bIns="0" rtlCol="0">
            <a:spAutoFit/>
          </a:bodyPr>
          <a:lstStyle/>
          <a:p>
            <a:pPr algn="ctr"/>
            <a:r>
              <a:rPr lang="en-US" sz="2400" dirty="0" smtClean="0"/>
              <a:t>Screened Poisson</a:t>
            </a:r>
            <a:endParaRPr lang="en-US" sz="2400" dirty="0"/>
          </a:p>
        </p:txBody>
      </p:sp>
      <p:pic>
        <p:nvPicPr>
          <p:cNvPr id="60" name="Picture 59" descr="C:\Papers\ScreenedPoissonRecon\Images\Evaluation\Points\david.pr4.10.zoom.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2359" y="2084610"/>
            <a:ext cx="2589597" cy="2589598"/>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61" name="Rectangle 60"/>
          <p:cNvSpPr/>
          <p:nvPr/>
        </p:nvSpPr>
        <p:spPr>
          <a:xfrm>
            <a:off x="6133229" y="2084610"/>
            <a:ext cx="2598727" cy="292554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3200400" y="4583878"/>
            <a:ext cx="2598726" cy="424029"/>
          </a:xfrm>
          <a:prstGeom prst="rect">
            <a:avLst/>
          </a:prstGeom>
          <a:noFill/>
          <a:ln w="25400">
            <a:noFill/>
          </a:ln>
        </p:spPr>
        <p:txBody>
          <a:bodyPr wrap="square" tIns="91440" bIns="0" rtlCol="0">
            <a:spAutoFit/>
          </a:bodyPr>
          <a:lstStyle/>
          <a:p>
            <a:pPr algn="ctr"/>
            <a:r>
              <a:rPr lang="en-US" sz="2400" dirty="0" smtClean="0"/>
              <a:t>Poisson</a:t>
            </a:r>
            <a:endParaRPr lang="en-US" sz="2400" dirty="0"/>
          </a:p>
        </p:txBody>
      </p:sp>
      <p:pic>
        <p:nvPicPr>
          <p:cNvPr id="64" name="Picture 3" descr="C:\Papers\ScreenedPoissonRecon\Images\Evaluation\Points\david.pr.10.zoom.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9530" y="2084554"/>
            <a:ext cx="2589597" cy="2589598"/>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65" name="Rectangle 64"/>
          <p:cNvSpPr/>
          <p:nvPr/>
        </p:nvSpPr>
        <p:spPr>
          <a:xfrm>
            <a:off x="3200400" y="2084554"/>
            <a:ext cx="2598727" cy="292554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1977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pPr>
              <a:spcBef>
                <a:spcPts val="1500"/>
              </a:spcBef>
            </a:pPr>
            <a:r>
              <a:rPr lang="en-US" dirty="0" smtClean="0">
                <a:solidFill>
                  <a:schemeClr val="bg1">
                    <a:lumMod val="50000"/>
                  </a:schemeClr>
                </a:solidFill>
              </a:rPr>
              <a:t>Introduction</a:t>
            </a:r>
          </a:p>
          <a:p>
            <a:pPr>
              <a:spcBef>
                <a:spcPts val="1500"/>
              </a:spcBef>
            </a:pPr>
            <a:r>
              <a:rPr lang="en-US" dirty="0" smtClean="0"/>
              <a:t>Better / faster reconstruction</a:t>
            </a:r>
            <a:endParaRPr lang="en-US" dirty="0"/>
          </a:p>
          <a:p>
            <a:pPr>
              <a:spcBef>
                <a:spcPts val="1500"/>
              </a:spcBef>
            </a:pPr>
            <a:r>
              <a:rPr lang="en-US" dirty="0" smtClean="0">
                <a:solidFill>
                  <a:schemeClr val="bg1">
                    <a:lumMod val="50000"/>
                  </a:schemeClr>
                </a:solidFill>
              </a:rPr>
              <a:t>Evaluation</a:t>
            </a:r>
          </a:p>
          <a:p>
            <a:pPr>
              <a:spcBef>
                <a:spcPts val="1500"/>
              </a:spcBef>
            </a:pPr>
            <a:r>
              <a:rPr lang="en-US" dirty="0" smtClean="0">
                <a:solidFill>
                  <a:schemeClr val="bg1">
                    <a:lumMod val="50000"/>
                  </a:schemeClr>
                </a:solidFill>
              </a:rPr>
              <a:t>Conclusion</a:t>
            </a:r>
            <a:endParaRPr lang="en-US" dirty="0">
              <a:solidFill>
                <a:schemeClr val="bg1">
                  <a:lumMod val="50000"/>
                </a:schemeClr>
              </a:solidFill>
            </a:endParaRPr>
          </a:p>
        </p:txBody>
      </p:sp>
    </p:spTree>
    <p:extLst>
      <p:ext uri="{BB962C8B-B14F-4D97-AF65-F5344CB8AC3E}">
        <p14:creationId xmlns:p14="http://schemas.microsoft.com/office/powerpoint/2010/main" val="3386560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5410199" y="1447800"/>
            <a:ext cx="2798265" cy="1657350"/>
          </a:xfrm>
          <a:prstGeom prst="roundRect">
            <a:avLst>
              <a:gd name="adj" fmla="val 9428"/>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smtClean="0"/>
              <a:t>Better Reconstruction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895350"/>
                <a:ext cx="8229600" cy="4114800"/>
              </a:xfrm>
            </p:spPr>
            <p:txBody>
              <a:bodyPr>
                <a:normAutofit/>
              </a:bodyPr>
              <a:lstStyle/>
              <a:p>
                <a:pPr marL="0" indent="0">
                  <a:buNone/>
                </a:pPr>
                <a:r>
                  <a:rPr lang="en-US" dirty="0" smtClean="0"/>
                  <a:t>Add discrete interpolation to the energy:</a:t>
                </a:r>
              </a:p>
              <a:p>
                <a:pPr lvl="1"/>
                <a:endParaRPr lang="en-US" dirty="0" smtClean="0"/>
              </a:p>
              <a:p>
                <a:pPr lvl="1"/>
                <a:endParaRPr lang="en-US" dirty="0" smtClean="0"/>
              </a:p>
              <a:p>
                <a:pPr lvl="1">
                  <a:spcBef>
                    <a:spcPts val="4500"/>
                  </a:spcBef>
                </a:pPr>
                <a:r>
                  <a:rPr lang="en-US" dirty="0" smtClean="0">
                    <a:sym typeface="Symbol"/>
                  </a:rPr>
                  <a:t></a:t>
                </a:r>
                <a14:m>
                  <m:oMath xmlns:m="http://schemas.openxmlformats.org/officeDocument/2006/math">
                    <m:r>
                      <a:rPr lang="en-US" b="0" i="1" smtClean="0">
                        <a:latin typeface="Cambria Math"/>
                        <a:sym typeface="Symbol"/>
                      </a:rPr>
                      <m:t>𝜒</m:t>
                    </m:r>
                  </m:oMath>
                </a14:m>
                <a:r>
                  <a:rPr lang="en-US" dirty="0" smtClean="0"/>
                  <a:t> encouraged to be zero at samples</a:t>
                </a:r>
              </a:p>
              <a:p>
                <a:pPr>
                  <a:spcBef>
                    <a:spcPts val="2000"/>
                  </a:spcBef>
                  <a:buFont typeface="Wingdings" pitchFamily="2" charset="2"/>
                  <a:buChar char="ü"/>
                </a:pPr>
                <a:r>
                  <a:rPr lang="en-US" dirty="0" smtClean="0"/>
                  <a:t> Adds a bilinear SPD term to the energy</a:t>
                </a:r>
              </a:p>
              <a:p>
                <a:pPr>
                  <a:buFont typeface="Wingdings" pitchFamily="2" charset="2"/>
                  <a:buChar char="û"/>
                </a:pPr>
                <a:r>
                  <a:rPr lang="en-US" dirty="0" smtClean="0"/>
                  <a:t> Introduces inhomogeneity into the system</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895350"/>
                <a:ext cx="8229600" cy="4114800"/>
              </a:xfrm>
              <a:blipFill rotWithShape="1">
                <a:blip r:embed="rId3"/>
                <a:stretch>
                  <a:fillRect l="-1852" t="-1926" b="-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257678" y="1428750"/>
                <a:ext cx="4228722" cy="9687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𝐸</m:t>
                      </m:r>
                      <m:d>
                        <m:dPr>
                          <m:ctrlPr>
                            <a:rPr lang="en-US" sz="2400" b="0" i="1" smtClean="0">
                              <a:latin typeface="Cambria Math"/>
                            </a:rPr>
                          </m:ctrlPr>
                        </m:dPr>
                        <m:e>
                          <m:r>
                            <a:rPr lang="en-US" sz="2400" b="0" i="1" smtClean="0">
                              <a:latin typeface="Cambria Math"/>
                            </a:rPr>
                            <m:t>𝜒</m:t>
                          </m:r>
                        </m:e>
                      </m:d>
                      <m:r>
                        <a:rPr lang="en-US" sz="2400" b="0" i="1" smtClean="0">
                          <a:latin typeface="Cambria Math"/>
                        </a:rPr>
                        <m:t> = </m:t>
                      </m:r>
                      <m:nary>
                        <m:naryPr>
                          <m:limLoc m:val="undOvr"/>
                          <m:subHide m:val="on"/>
                          <m:supHide m:val="on"/>
                          <m:ctrlPr>
                            <a:rPr lang="en-US" sz="2400" b="0" i="1" smtClean="0">
                              <a:latin typeface="Cambria Math"/>
                            </a:rPr>
                          </m:ctrlPr>
                        </m:naryPr>
                        <m:sub/>
                        <m:sup/>
                        <m:e>
                          <m:sSup>
                            <m:sSupPr>
                              <m:ctrlPr>
                                <a:rPr lang="en-US" sz="2400" i="1">
                                  <a:latin typeface="Cambria Math"/>
                                </a:rPr>
                              </m:ctrlPr>
                            </m:sSupPr>
                            <m:e>
                              <m:d>
                                <m:dPr>
                                  <m:begChr m:val="‖"/>
                                  <m:endChr m:val="‖"/>
                                  <m:ctrlPr>
                                    <a:rPr lang="en-US" sz="2400" i="1">
                                      <a:latin typeface="Cambria Math"/>
                                    </a:rPr>
                                  </m:ctrlPr>
                                </m:dPr>
                                <m:e>
                                  <m:r>
                                    <m:rPr>
                                      <m:nor/>
                                    </m:rPr>
                                    <a:rPr lang="en-US" sz="2400" b="0" i="0" smtClean="0">
                                      <a:latin typeface="Cambria Math"/>
                                    </a:rPr>
                                    <m:t>∇</m:t>
                                  </m:r>
                                  <m:r>
                                    <a:rPr lang="en-US" sz="2400" i="1">
                                      <a:latin typeface="Cambria Math"/>
                                    </a:rPr>
                                    <m:t>𝜒</m:t>
                                  </m:r>
                                  <m:d>
                                    <m:dPr>
                                      <m:ctrlPr>
                                        <a:rPr lang="en-US" sz="2400" i="1">
                                          <a:latin typeface="Cambria Math"/>
                                        </a:rPr>
                                      </m:ctrlPr>
                                    </m:dPr>
                                    <m:e>
                                      <m:r>
                                        <a:rPr lang="en-US" sz="2400" i="1">
                                          <a:latin typeface="Cambria Math"/>
                                        </a:rPr>
                                        <m:t>𝑞</m:t>
                                      </m:r>
                                    </m:e>
                                  </m:d>
                                  <m:r>
                                    <a:rPr lang="en-US" sz="2400" i="1">
                                      <a:latin typeface="Cambria Math"/>
                                    </a:rPr>
                                    <m:t>−</m:t>
                                  </m:r>
                                  <m:acc>
                                    <m:accPr>
                                      <m:chr m:val="⃗"/>
                                      <m:ctrlPr>
                                        <a:rPr lang="en-US" sz="2400" i="1">
                                          <a:latin typeface="Cambria Math"/>
                                        </a:rPr>
                                      </m:ctrlPr>
                                    </m:accPr>
                                    <m:e>
                                      <m:r>
                                        <a:rPr lang="en-US" sz="2400" i="1">
                                          <a:latin typeface="Cambria Math"/>
                                        </a:rPr>
                                        <m:t>𝑉</m:t>
                                      </m:r>
                                    </m:e>
                                  </m:acc>
                                  <m:d>
                                    <m:dPr>
                                      <m:ctrlPr>
                                        <a:rPr lang="en-US" sz="2400" i="1">
                                          <a:latin typeface="Cambria Math"/>
                                        </a:rPr>
                                      </m:ctrlPr>
                                    </m:dPr>
                                    <m:e>
                                      <m:r>
                                        <a:rPr lang="en-US" sz="2400" i="1">
                                          <a:latin typeface="Cambria Math"/>
                                        </a:rPr>
                                        <m:t>𝑞</m:t>
                                      </m:r>
                                    </m:e>
                                  </m:d>
                                </m:e>
                              </m:d>
                            </m:e>
                            <m:sup>
                              <m:r>
                                <a:rPr lang="en-US" sz="2400" i="1">
                                  <a:latin typeface="Cambria Math"/>
                                </a:rPr>
                                <m:t>2</m:t>
                              </m:r>
                            </m:sup>
                          </m:sSup>
                          <m:r>
                            <a:rPr lang="en-US" sz="2400" i="1">
                              <a:latin typeface="Cambria Math"/>
                            </a:rPr>
                            <m:t>ⅆ</m:t>
                          </m:r>
                          <m:r>
                            <a:rPr lang="en-US" sz="2400" i="1">
                              <a:latin typeface="Cambria Math"/>
                            </a:rPr>
                            <m:t>𝑞</m:t>
                          </m:r>
                          <m:r>
                            <m:rPr>
                              <m:nor/>
                            </m:rPr>
                            <a:rPr lang="en-US" sz="2400" dirty="0"/>
                            <m:t> </m:t>
                          </m:r>
                        </m:e>
                      </m:nary>
                    </m:oMath>
                  </m:oMathPara>
                </a14:m>
                <a:endParaRPr lang="en-US"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1257678" y="1428750"/>
                <a:ext cx="4228722" cy="968727"/>
              </a:xfrm>
              <a:prstGeom prst="rect">
                <a:avLst/>
              </a:prstGeom>
              <a:blipFill rotWithShape="1">
                <a:blip r:embed="rId4"/>
                <a:stretch>
                  <a:fillRect/>
                </a:stretch>
              </a:blipFill>
            </p:spPr>
            <p:txBody>
              <a:bodyPr/>
              <a:lstStyle/>
              <a:p>
                <a:r>
                  <a:rPr lang="en-US">
                    <a:noFill/>
                  </a:rPr>
                  <a:t> </a:t>
                </a:r>
              </a:p>
            </p:txBody>
          </p:sp>
        </mc:Fallback>
      </mc:AlternateContent>
      <p:sp>
        <p:nvSpPr>
          <p:cNvPr id="10" name="TextBox 9"/>
          <p:cNvSpPr txBox="1"/>
          <p:nvPr/>
        </p:nvSpPr>
        <p:spPr>
          <a:xfrm>
            <a:off x="3079184" y="2539164"/>
            <a:ext cx="1614032" cy="369332"/>
          </a:xfrm>
          <a:prstGeom prst="rect">
            <a:avLst/>
          </a:prstGeom>
          <a:noFill/>
        </p:spPr>
        <p:txBody>
          <a:bodyPr wrap="none" rtlCol="0">
            <a:spAutoFit/>
          </a:bodyPr>
          <a:lstStyle/>
          <a:p>
            <a:pPr algn="ctr"/>
            <a:r>
              <a:rPr lang="en-US" dirty="0" smtClean="0"/>
              <a:t>Gradient fitting</a:t>
            </a:r>
            <a:endParaRPr lang="en-US" dirty="0"/>
          </a:p>
        </p:txBody>
      </p:sp>
      <p:sp>
        <p:nvSpPr>
          <p:cNvPr id="8" name="Left Brace 7"/>
          <p:cNvSpPr/>
          <p:nvPr/>
        </p:nvSpPr>
        <p:spPr>
          <a:xfrm rot="16200000">
            <a:off x="3771900" y="1034231"/>
            <a:ext cx="228600" cy="2895600"/>
          </a:xfrm>
          <a:prstGeom prst="leftBrace">
            <a:avLst>
              <a:gd name="adj1" fmla="val 44892"/>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5671167" y="2495550"/>
            <a:ext cx="2537297" cy="584775"/>
          </a:xfrm>
          <a:prstGeom prst="rect">
            <a:avLst/>
          </a:prstGeom>
          <a:noFill/>
        </p:spPr>
        <p:txBody>
          <a:bodyPr wrap="none" rtlCol="0">
            <a:spAutoFit/>
          </a:bodyPr>
          <a:lstStyle/>
          <a:p>
            <a:pPr algn="ctr"/>
            <a:r>
              <a:rPr lang="en-US" dirty="0" smtClean="0"/>
              <a:t>Sample interpolation</a:t>
            </a:r>
            <a:br>
              <a:rPr lang="en-US" dirty="0" smtClean="0"/>
            </a:br>
            <a:r>
              <a:rPr lang="en-US" sz="1400" dirty="0" smtClean="0"/>
              <a:t>[Carr </a:t>
            </a:r>
            <a:r>
              <a:rPr lang="en-US" sz="1400" i="1" dirty="0" smtClean="0"/>
              <a:t>et al</a:t>
            </a:r>
            <a:r>
              <a:rPr lang="en-US" sz="1400" dirty="0" smtClean="0"/>
              <a:t>.,…,</a:t>
            </a:r>
            <a:r>
              <a:rPr lang="en-US" sz="1400" dirty="0" err="1" smtClean="0"/>
              <a:t>Calakli</a:t>
            </a:r>
            <a:r>
              <a:rPr lang="en-US" sz="1400" dirty="0" smtClean="0"/>
              <a:t> and </a:t>
            </a:r>
            <a:r>
              <a:rPr lang="en-US" sz="1400" dirty="0" err="1" smtClean="0"/>
              <a:t>Taubin</a:t>
            </a:r>
            <a:r>
              <a:rPr lang="en-US" sz="1400" dirty="0" smtClean="0"/>
              <a:t>]</a:t>
            </a:r>
            <a:endParaRPr lang="en-US" sz="1400" dirty="0"/>
          </a:p>
        </p:txBody>
      </p:sp>
      <p:sp>
        <p:nvSpPr>
          <p:cNvPr id="18" name="Left Brace 17"/>
          <p:cNvSpPr/>
          <p:nvPr/>
        </p:nvSpPr>
        <p:spPr>
          <a:xfrm rot="16200000">
            <a:off x="6824710" y="1334220"/>
            <a:ext cx="228600" cy="2295621"/>
          </a:xfrm>
          <a:prstGeom prst="leftBrace">
            <a:avLst>
              <a:gd name="adj1" fmla="val 44892"/>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5415770" y="1464130"/>
                <a:ext cx="2671051" cy="9367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  </m:t>
                      </m:r>
                      <m:r>
                        <a:rPr lang="en-US" sz="2400" b="0" i="1" smtClean="0">
                          <a:latin typeface="Cambria Math"/>
                        </a:rPr>
                        <m:t>𝜆</m:t>
                      </m:r>
                      <m:nary>
                        <m:naryPr>
                          <m:chr m:val="∑"/>
                          <m:supHide m:val="on"/>
                          <m:ctrlPr>
                            <a:rPr lang="en-US" sz="2400" b="0" i="1" smtClean="0">
                              <a:latin typeface="Cambria Math"/>
                            </a:rPr>
                          </m:ctrlPr>
                        </m:naryPr>
                        <m:sub>
                          <m:r>
                            <m:rPr>
                              <m:brk m:alnAt="7"/>
                            </m:rPr>
                            <a:rPr lang="en-US" sz="2400" b="0" i="1" smtClean="0">
                              <a:latin typeface="Cambria Math"/>
                            </a:rPr>
                            <m:t>𝑝</m:t>
                          </m:r>
                          <m:r>
                            <a:rPr lang="en-US" sz="2400" b="0" i="1" smtClean="0">
                              <a:latin typeface="Cambria Math"/>
                            </a:rPr>
                            <m:t>∈</m:t>
                          </m:r>
                          <m:r>
                            <a:rPr lang="en-US" sz="2400" b="0" i="1" smtClean="0">
                              <a:latin typeface="Cambria Math"/>
                            </a:rPr>
                            <m:t>𝑃</m:t>
                          </m:r>
                        </m:sub>
                        <m:sup/>
                        <m:e>
                          <m:d>
                            <m:dPr>
                              <m:begChr m:val="‖"/>
                              <m:endChr m:val="‖"/>
                              <m:ctrlPr>
                                <a:rPr lang="en-US" sz="2400" b="0" i="1" smtClean="0">
                                  <a:latin typeface="Cambria Math"/>
                                </a:rPr>
                              </m:ctrlPr>
                            </m:dPr>
                            <m:e>
                              <m:r>
                                <a:rPr lang="en-US" sz="2400" i="1">
                                  <a:latin typeface="Cambria Math"/>
                                </a:rPr>
                                <m:t>𝜒</m:t>
                              </m:r>
                              <m:d>
                                <m:dPr>
                                  <m:ctrlPr>
                                    <a:rPr lang="en-US" sz="2400" b="0" i="1" smtClean="0">
                                      <a:latin typeface="Cambria Math"/>
                                    </a:rPr>
                                  </m:ctrlPr>
                                </m:dPr>
                                <m:e>
                                  <m:r>
                                    <a:rPr lang="en-US" sz="2400" b="0" i="1" smtClean="0">
                                      <a:latin typeface="Cambria Math"/>
                                    </a:rPr>
                                    <m:t>𝑝</m:t>
                                  </m:r>
                                </m:e>
                              </m:d>
                              <m:r>
                                <a:rPr lang="en-US" sz="2400" b="0" i="1" smtClean="0">
                                  <a:latin typeface="Cambria Math"/>
                                </a:rPr>
                                <m:t>−0</m:t>
                              </m:r>
                            </m:e>
                          </m:d>
                          <m:r>
                            <a:rPr lang="en-US" sz="2400" b="0" i="1" baseline="30000" smtClean="0">
                              <a:latin typeface="Cambria Math"/>
                            </a:rPr>
                            <m:t>2</m:t>
                          </m:r>
                        </m:e>
                      </m:nary>
                    </m:oMath>
                  </m:oMathPara>
                </a14:m>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415770" y="1464130"/>
                <a:ext cx="2671051" cy="936795"/>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35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p:bldP spid="18"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08" name="Picture 48" descr="C:\Talks\SIG-13\BSplines\spline_points.bmp"/>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5911" b="16085"/>
          <a:stretch/>
        </p:blipFill>
        <p:spPr bwMode="auto">
          <a:xfrm>
            <a:off x="5257668" y="2522804"/>
            <a:ext cx="3657600" cy="248734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6" descr="C:\Talks\SIG-13\BSplines\basis.bmp"/>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4697" b="47289"/>
          <a:stretch/>
        </p:blipFill>
        <p:spPr bwMode="auto">
          <a:xfrm>
            <a:off x="5257800" y="1065371"/>
            <a:ext cx="3657600" cy="1390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Better Reconstruction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895350"/>
                <a:ext cx="5257800" cy="1981200"/>
              </a:xfrm>
            </p:spPr>
            <p:txBody>
              <a:bodyPr>
                <a:normAutofit/>
              </a:bodyPr>
              <a:lstStyle/>
              <a:p>
                <a:pPr marL="0" indent="0">
                  <a:buNone/>
                </a:pPr>
                <a:r>
                  <a:rPr lang="en-US" u="sng" dirty="0" smtClean="0"/>
                  <a:t>Discretization</a:t>
                </a:r>
                <a:r>
                  <a:rPr lang="en-US" dirty="0" smtClean="0"/>
                  <a:t>:</a:t>
                </a:r>
              </a:p>
              <a:p>
                <a:pPr marL="0" indent="0">
                  <a:buNone/>
                </a:pPr>
                <a:r>
                  <a:rPr lang="en-US" dirty="0" smtClean="0"/>
                  <a:t>Choose basis </a:t>
                </a:r>
                <a14:m>
                  <m:oMath xmlns:m="http://schemas.openxmlformats.org/officeDocument/2006/math">
                    <m:d>
                      <m:dPr>
                        <m:begChr m:val="{"/>
                        <m:endChr m:val="}"/>
                        <m:ctrlPr>
                          <a:rPr lang="en-US" sz="2800" b="0" i="1" smtClean="0">
                            <a:latin typeface="Cambria Math"/>
                          </a:rPr>
                        </m:ctrlPr>
                      </m:dPr>
                      <m:e>
                        <m:sSub>
                          <m:sSubPr>
                            <m:ctrlPr>
                              <a:rPr lang="en-US" sz="2800" b="0" i="1" smtClean="0">
                                <a:latin typeface="Cambria Math"/>
                              </a:rPr>
                            </m:ctrlPr>
                          </m:sSubPr>
                          <m:e>
                            <m:r>
                              <a:rPr lang="en-US" sz="2800" b="0" i="1" smtClean="0">
                                <a:latin typeface="Cambria Math"/>
                              </a:rPr>
                              <m:t>𝐵</m:t>
                            </m:r>
                          </m:e>
                          <m:sub>
                            <m:r>
                              <a:rPr lang="en-US" sz="2800" b="0" i="1" smtClean="0">
                                <a:latin typeface="Cambria Math"/>
                              </a:rPr>
                              <m:t>1</m:t>
                            </m:r>
                          </m:sub>
                        </m:sSub>
                        <m:d>
                          <m:dPr>
                            <m:ctrlPr>
                              <a:rPr lang="en-US" sz="2800" b="0" i="1" smtClean="0">
                                <a:latin typeface="Cambria Math"/>
                              </a:rPr>
                            </m:ctrlPr>
                          </m:dPr>
                          <m:e>
                            <m:r>
                              <a:rPr lang="en-US" sz="2800" b="0" i="1" smtClean="0">
                                <a:latin typeface="Cambria Math"/>
                              </a:rPr>
                              <m:t>𝑞</m:t>
                            </m:r>
                          </m:e>
                        </m:d>
                        <m:r>
                          <a:rPr lang="en-US" sz="2800" b="0" i="1" smtClean="0">
                            <a:latin typeface="Cambria Math"/>
                          </a:rPr>
                          <m:t>,…,</m:t>
                        </m:r>
                        <m:sSub>
                          <m:sSubPr>
                            <m:ctrlPr>
                              <a:rPr lang="en-US" sz="2800" b="0" i="1" smtClean="0">
                                <a:latin typeface="Cambria Math"/>
                              </a:rPr>
                            </m:ctrlPr>
                          </m:sSubPr>
                          <m:e>
                            <m:r>
                              <a:rPr lang="en-US" sz="2800" b="0" i="1" smtClean="0">
                                <a:latin typeface="Cambria Math"/>
                              </a:rPr>
                              <m:t>𝐵</m:t>
                            </m:r>
                          </m:e>
                          <m:sub>
                            <m:r>
                              <a:rPr lang="en-US" sz="2800" b="0" i="1" smtClean="0">
                                <a:latin typeface="Cambria Math"/>
                              </a:rPr>
                              <m:t>𝑛</m:t>
                            </m:r>
                          </m:sub>
                        </m:sSub>
                        <m:d>
                          <m:dPr>
                            <m:ctrlPr>
                              <a:rPr lang="en-US" sz="2800" b="0" i="1" smtClean="0">
                                <a:latin typeface="Cambria Math"/>
                              </a:rPr>
                            </m:ctrlPr>
                          </m:dPr>
                          <m:e>
                            <m:r>
                              <a:rPr lang="en-US" sz="2800" b="0" i="1" smtClean="0">
                                <a:latin typeface="Cambria Math"/>
                              </a:rPr>
                              <m:t>𝑞</m:t>
                            </m:r>
                          </m:e>
                        </m:d>
                      </m:e>
                    </m:d>
                  </m:oMath>
                </a14:m>
                <a:r>
                  <a:rPr lang="en-US" dirty="0" smtClean="0"/>
                  <a:t/>
                </a:r>
                <a:br>
                  <a:rPr lang="en-US" dirty="0" smtClean="0"/>
                </a:br>
                <a:r>
                  <a:rPr lang="en-US" dirty="0" smtClean="0"/>
                  <a:t>  to represent </a:t>
                </a:r>
                <a14:m>
                  <m:oMath xmlns:m="http://schemas.openxmlformats.org/officeDocument/2006/math">
                    <m:r>
                      <a:rPr lang="en-US" b="0" i="1" smtClean="0">
                        <a:latin typeface="Cambria Math"/>
                      </a:rPr>
                      <m:t>𝜒</m:t>
                    </m:r>
                  </m:oMath>
                </a14:m>
                <a:r>
                  <a:rPr lang="en-US" dirty="0" smtClean="0">
                    <a:sym typeface="Symbol"/>
                  </a:rPr>
                  <a:t>:</a:t>
                </a: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895350"/>
                <a:ext cx="5257800" cy="1981200"/>
              </a:xfrm>
              <a:blipFill rotWithShape="1">
                <a:blip r:embed="rId5"/>
                <a:stretch>
                  <a:fillRect l="-3016" t="-4000"/>
                </a:stretch>
              </a:blipFill>
            </p:spPr>
            <p:txBody>
              <a:bodyPr/>
              <a:lstStyle/>
              <a:p>
                <a:r>
                  <a:rPr lang="en-US">
                    <a:noFill/>
                  </a:rPr>
                  <a:t> </a:t>
                </a:r>
              </a:p>
            </p:txBody>
          </p:sp>
        </mc:Fallback>
      </mc:AlternateContent>
      <p:pic>
        <p:nvPicPr>
          <p:cNvPr id="15406" name="Picture 46" descr="C:\Talks\SIG-13\BSplines\spline_sub_curves.bmp"/>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5911" b="16085"/>
          <a:stretch/>
        </p:blipFill>
        <p:spPr bwMode="auto">
          <a:xfrm>
            <a:off x="5257668" y="2522804"/>
            <a:ext cx="3657600" cy="2487346"/>
          </a:xfrm>
          <a:prstGeom prst="rect">
            <a:avLst/>
          </a:prstGeom>
          <a:noFill/>
          <a:extLst>
            <a:ext uri="{909E8E84-426E-40DD-AFC4-6F175D3DCCD1}">
              <a14:hiddenFill xmlns:a14="http://schemas.microsoft.com/office/drawing/2010/main">
                <a:solidFill>
                  <a:srgbClr val="FFFFFF"/>
                </a:solidFill>
              </a14:hiddenFill>
            </a:ext>
          </a:extLst>
        </p:spPr>
      </p:pic>
      <p:pic>
        <p:nvPicPr>
          <p:cNvPr id="15407" name="Picture 47" descr="C:\Talks\SIG-13\BSplines\spline_curve.bmp"/>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t="15911" b="16085"/>
          <a:stretch/>
        </p:blipFill>
        <p:spPr bwMode="auto">
          <a:xfrm>
            <a:off x="5257668" y="2522804"/>
            <a:ext cx="3657600" cy="24873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8" name="TextBox 17"/>
              <p:cNvSpPr txBox="1"/>
              <p:nvPr/>
            </p:nvSpPr>
            <p:spPr>
              <a:xfrm>
                <a:off x="1295400" y="2940656"/>
                <a:ext cx="2536272" cy="10082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𝜒</m:t>
                      </m:r>
                      <m:d>
                        <m:dPr>
                          <m:ctrlPr>
                            <a:rPr lang="en-US" sz="2400" b="0" i="1" smtClean="0">
                              <a:latin typeface="Cambria Math"/>
                            </a:rPr>
                          </m:ctrlPr>
                        </m:dPr>
                        <m:e>
                          <m:r>
                            <a:rPr lang="en-US" sz="2400" b="0" i="1" smtClean="0">
                              <a:latin typeface="Cambria Math"/>
                            </a:rPr>
                            <m:t>𝑞</m:t>
                          </m:r>
                        </m:e>
                      </m:d>
                      <m:r>
                        <a:rPr lang="en-US" sz="2400" b="0" i="1" smtClean="0">
                          <a:latin typeface="Cambria Math"/>
                        </a:rPr>
                        <m:t>=</m:t>
                      </m:r>
                      <m:nary>
                        <m:naryPr>
                          <m:chr m:val="∑"/>
                          <m:ctrlPr>
                            <a:rPr lang="en-US" sz="2400" b="0" i="1" smtClean="0">
                              <a:latin typeface="Cambria Math"/>
                            </a:rPr>
                          </m:ctrlPr>
                        </m:naryPr>
                        <m:sub>
                          <m:r>
                            <m:rPr>
                              <m:brk m:alnAt="23"/>
                            </m:rPr>
                            <a:rPr lang="en-US" sz="2400" b="0" i="1" smtClean="0">
                              <a:latin typeface="Cambria Math"/>
                            </a:rPr>
                            <m:t>𝑖</m:t>
                          </m:r>
                          <m:r>
                            <a:rPr lang="en-US" sz="2400" b="0" i="1" smtClean="0">
                              <a:latin typeface="Cambria Math"/>
                            </a:rPr>
                            <m:t>=1</m:t>
                          </m:r>
                        </m:sub>
                        <m:sup>
                          <m:r>
                            <a:rPr lang="en-US" sz="2400" b="0" i="1" smtClean="0">
                              <a:latin typeface="Cambria Math"/>
                            </a:rPr>
                            <m:t>𝑛</m:t>
                          </m:r>
                        </m:sup>
                        <m:e>
                          <m:sSub>
                            <m:sSubPr>
                              <m:ctrlPr>
                                <a:rPr lang="en-US" sz="2400" b="0" i="1" smtClean="0">
                                  <a:latin typeface="Cambria Math"/>
                                </a:rPr>
                              </m:ctrlPr>
                            </m:sSubPr>
                            <m:e>
                              <m:r>
                                <a:rPr lang="en-US" sz="2400" b="0" i="1" smtClean="0">
                                  <a:latin typeface="Cambria Math"/>
                                </a:rPr>
                                <m:t>𝑥</m:t>
                              </m:r>
                            </m:e>
                            <m:sub>
                              <m:r>
                                <a:rPr lang="en-US" sz="2400" b="0" i="1" smtClean="0">
                                  <a:latin typeface="Cambria Math"/>
                                </a:rPr>
                                <m:t>𝑖</m:t>
                              </m:r>
                            </m:sub>
                          </m:sSub>
                          <m:r>
                            <a:rPr lang="en-US" sz="2400" b="0" i="1" smtClean="0">
                              <a:latin typeface="Cambria Math"/>
                            </a:rPr>
                            <m:t> </m:t>
                          </m:r>
                          <m:sSub>
                            <m:sSubPr>
                              <m:ctrlPr>
                                <a:rPr lang="en-US" sz="2400" b="0" i="1" smtClean="0">
                                  <a:latin typeface="Cambria Math"/>
                                </a:rPr>
                              </m:ctrlPr>
                            </m:sSubPr>
                            <m:e>
                              <m:r>
                                <a:rPr lang="en-US" sz="2400" b="0" i="1" smtClean="0">
                                  <a:latin typeface="Cambria Math"/>
                                </a:rPr>
                                <m:t>𝐵</m:t>
                              </m:r>
                            </m:e>
                            <m:sub>
                              <m:r>
                                <a:rPr lang="en-US" sz="2400" b="0" i="1" smtClean="0">
                                  <a:latin typeface="Cambria Math"/>
                                </a:rPr>
                                <m:t>𝑖</m:t>
                              </m:r>
                            </m:sub>
                          </m:sSub>
                          <m:d>
                            <m:dPr>
                              <m:ctrlPr>
                                <a:rPr lang="en-US" sz="2400" b="0" i="1" smtClean="0">
                                  <a:latin typeface="Cambria Math"/>
                                </a:rPr>
                              </m:ctrlPr>
                            </m:dPr>
                            <m:e>
                              <m:r>
                                <a:rPr lang="en-US" sz="2400" b="0" i="1" smtClean="0">
                                  <a:latin typeface="Cambria Math"/>
                                </a:rPr>
                                <m:t>𝑞</m:t>
                              </m:r>
                            </m:e>
                          </m:d>
                        </m:e>
                      </m:nary>
                    </m:oMath>
                  </m:oMathPara>
                </a14:m>
                <a:endParaRPr lang="en-US" sz="2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295400" y="2940656"/>
                <a:ext cx="2536272" cy="100822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845276" y="819150"/>
                <a:ext cx="62978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a:rPr>
                          </m:ctrlPr>
                        </m:sSubPr>
                        <m:e>
                          <m:r>
                            <a:rPr lang="en-US" sz="1400" b="0" i="1" smtClean="0">
                              <a:latin typeface="Cambria Math"/>
                            </a:rPr>
                            <m:t>𝐵</m:t>
                          </m:r>
                        </m:e>
                        <m:sub>
                          <m:r>
                            <a:rPr lang="en-US" sz="1400" b="0" i="1" smtClean="0">
                              <a:latin typeface="Cambria Math"/>
                            </a:rPr>
                            <m:t>𝑖</m:t>
                          </m:r>
                          <m:r>
                            <a:rPr lang="en-US" sz="1400" b="0" i="1" smtClean="0">
                              <a:latin typeface="Cambria Math"/>
                            </a:rPr>
                            <m:t>−1</m:t>
                          </m:r>
                        </m:sub>
                      </m:sSub>
                      <m:d>
                        <m:dPr>
                          <m:ctrlPr>
                            <a:rPr lang="en-US" sz="1400" b="0" i="1" smtClean="0">
                              <a:latin typeface="Cambria Math"/>
                            </a:rPr>
                          </m:ctrlPr>
                        </m:dPr>
                        <m:e>
                          <m:r>
                            <a:rPr lang="en-US" sz="1400" b="0" i="1" smtClean="0">
                              <a:latin typeface="Cambria Math"/>
                            </a:rPr>
                            <m:t>𝑞</m:t>
                          </m:r>
                        </m:e>
                      </m:d>
                    </m:oMath>
                  </m:oMathPara>
                </a14:m>
                <a:endParaRPr lang="en-US"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5845276" y="819150"/>
                <a:ext cx="629788" cy="215444"/>
              </a:xfrm>
              <a:prstGeom prst="rect">
                <a:avLst/>
              </a:prstGeom>
              <a:blipFill rotWithShape="1">
                <a:blip r:embed="rId9"/>
                <a:stretch>
                  <a:fillRect l="-5825"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565039" y="819150"/>
                <a:ext cx="45986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a:rPr>
                          </m:ctrlPr>
                        </m:sSubPr>
                        <m:e>
                          <m:r>
                            <a:rPr lang="en-US" sz="1400" b="0" i="1" smtClean="0">
                              <a:latin typeface="Cambria Math"/>
                            </a:rPr>
                            <m:t>𝐵</m:t>
                          </m:r>
                        </m:e>
                        <m:sub>
                          <m:r>
                            <a:rPr lang="en-US" sz="1400" b="0" i="1" smtClean="0">
                              <a:latin typeface="Cambria Math"/>
                            </a:rPr>
                            <m:t>𝑖</m:t>
                          </m:r>
                        </m:sub>
                      </m:sSub>
                      <m:d>
                        <m:dPr>
                          <m:ctrlPr>
                            <a:rPr lang="en-US" sz="1400" b="0" i="1" smtClean="0">
                              <a:latin typeface="Cambria Math"/>
                            </a:rPr>
                          </m:ctrlPr>
                        </m:dPr>
                        <m:e>
                          <m:r>
                            <a:rPr lang="en-US" sz="1400" b="0" i="1" smtClean="0">
                              <a:latin typeface="Cambria Math"/>
                            </a:rPr>
                            <m:t>𝑞</m:t>
                          </m:r>
                        </m:e>
                      </m:d>
                    </m:oMath>
                  </m:oMathPara>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6565039" y="819150"/>
                <a:ext cx="459869" cy="215444"/>
              </a:xfrm>
              <a:prstGeom prst="rect">
                <a:avLst/>
              </a:prstGeom>
              <a:blipFill rotWithShape="1">
                <a:blip r:embed="rId10"/>
                <a:stretch>
                  <a:fillRect l="-8000"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7092837" y="819150"/>
                <a:ext cx="62978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a:rPr>
                          </m:ctrlPr>
                        </m:sSubPr>
                        <m:e>
                          <m:r>
                            <a:rPr lang="en-US" sz="1400" b="0" i="1" smtClean="0">
                              <a:latin typeface="Cambria Math"/>
                            </a:rPr>
                            <m:t>𝐵</m:t>
                          </m:r>
                        </m:e>
                        <m:sub>
                          <m:r>
                            <a:rPr lang="en-US" sz="1400" b="0" i="1" smtClean="0">
                              <a:latin typeface="Cambria Math"/>
                            </a:rPr>
                            <m:t>𝑖</m:t>
                          </m:r>
                          <m:r>
                            <a:rPr lang="en-US" sz="1400" b="0" i="1" smtClean="0">
                              <a:latin typeface="Cambria Math"/>
                            </a:rPr>
                            <m:t>+1</m:t>
                          </m:r>
                        </m:sub>
                      </m:sSub>
                      <m:d>
                        <m:dPr>
                          <m:ctrlPr>
                            <a:rPr lang="en-US" sz="1400" b="0" i="1" smtClean="0">
                              <a:latin typeface="Cambria Math"/>
                            </a:rPr>
                          </m:ctrlPr>
                        </m:dPr>
                        <m:e>
                          <m:r>
                            <a:rPr lang="en-US" sz="1400" b="0" i="1" smtClean="0">
                              <a:latin typeface="Cambria Math"/>
                            </a:rPr>
                            <m:t>𝑞</m:t>
                          </m:r>
                        </m:e>
                      </m:d>
                    </m:oMath>
                  </m:oMathPara>
                </a14:m>
                <a:endParaRPr lang="en-US" sz="2000" dirty="0"/>
              </a:p>
            </p:txBody>
          </p:sp>
        </mc:Choice>
        <mc:Fallback xmlns="">
          <p:sp>
            <p:nvSpPr>
              <p:cNvPr id="23" name="TextBox 22"/>
              <p:cNvSpPr txBox="1">
                <a:spLocks noRot="1" noChangeAspect="1" noMove="1" noResize="1" noEditPoints="1" noAdjustHandles="1" noChangeArrowheads="1" noChangeShapeType="1" noTextEdit="1"/>
              </p:cNvSpPr>
              <p:nvPr/>
            </p:nvSpPr>
            <p:spPr>
              <a:xfrm>
                <a:off x="7092837" y="819150"/>
                <a:ext cx="629788" cy="215444"/>
              </a:xfrm>
              <a:prstGeom prst="rect">
                <a:avLst/>
              </a:prstGeom>
              <a:blipFill rotWithShape="1">
                <a:blip r:embed="rId11"/>
                <a:stretch>
                  <a:fillRect l="-5825"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7751601" y="819150"/>
                <a:ext cx="62978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a:rPr>
                          </m:ctrlPr>
                        </m:sSubPr>
                        <m:e>
                          <m:r>
                            <a:rPr lang="en-US" sz="1400" b="0" i="1" smtClean="0">
                              <a:latin typeface="Cambria Math"/>
                            </a:rPr>
                            <m:t>𝐵</m:t>
                          </m:r>
                        </m:e>
                        <m:sub>
                          <m:r>
                            <a:rPr lang="en-US" sz="1400" b="0" i="1" smtClean="0">
                              <a:latin typeface="Cambria Math"/>
                            </a:rPr>
                            <m:t>𝑖</m:t>
                          </m:r>
                          <m:r>
                            <a:rPr lang="en-US" sz="1400" b="0" i="1" smtClean="0">
                              <a:latin typeface="Cambria Math"/>
                            </a:rPr>
                            <m:t>+2</m:t>
                          </m:r>
                        </m:sub>
                      </m:sSub>
                      <m:d>
                        <m:dPr>
                          <m:ctrlPr>
                            <a:rPr lang="en-US" sz="1400" b="0" i="1" smtClean="0">
                              <a:latin typeface="Cambria Math"/>
                            </a:rPr>
                          </m:ctrlPr>
                        </m:dPr>
                        <m:e>
                          <m:r>
                            <a:rPr lang="en-US" sz="1400" b="0" i="1" smtClean="0">
                              <a:latin typeface="Cambria Math"/>
                            </a:rPr>
                            <m:t>𝑞</m:t>
                          </m:r>
                        </m:e>
                      </m:d>
                    </m:oMath>
                  </m:oMathPara>
                </a14:m>
                <a:endParaRPr lang="en-US" sz="2000" dirty="0"/>
              </a:p>
            </p:txBody>
          </p:sp>
        </mc:Choice>
        <mc:Fallback xmlns="">
          <p:sp>
            <p:nvSpPr>
              <p:cNvPr id="24" name="TextBox 23"/>
              <p:cNvSpPr txBox="1">
                <a:spLocks noRot="1" noChangeAspect="1" noMove="1" noResize="1" noEditPoints="1" noAdjustHandles="1" noChangeArrowheads="1" noChangeShapeType="1" noTextEdit="1"/>
              </p:cNvSpPr>
              <p:nvPr/>
            </p:nvSpPr>
            <p:spPr>
              <a:xfrm>
                <a:off x="7751601" y="819150"/>
                <a:ext cx="629788" cy="215444"/>
              </a:xfrm>
              <a:prstGeom prst="rect">
                <a:avLst/>
              </a:prstGeom>
              <a:blipFill rotWithShape="1">
                <a:blip r:embed="rId12"/>
                <a:stretch>
                  <a:fillRect l="-5825"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222301" y="2547170"/>
                <a:ext cx="41562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a:rPr>
                          </m:ctrlPr>
                        </m:sSubPr>
                        <m:e>
                          <m:r>
                            <a:rPr lang="en-US" sz="1600" b="0" i="1" smtClean="0">
                              <a:latin typeface="Cambria Math"/>
                            </a:rPr>
                            <m:t>𝑥</m:t>
                          </m:r>
                        </m:e>
                        <m:sub>
                          <m:r>
                            <a:rPr lang="en-US" sz="1600" b="0" i="1" smtClean="0">
                              <a:latin typeface="Cambria Math"/>
                            </a:rPr>
                            <m:t>𝑖</m:t>
                          </m:r>
                          <m:r>
                            <a:rPr lang="en-US" sz="1600" b="0" i="1" smtClean="0">
                              <a:latin typeface="Cambria Math"/>
                            </a:rPr>
                            <m:t>−1</m:t>
                          </m:r>
                        </m:sub>
                      </m:sSub>
                    </m:oMath>
                  </m:oMathPara>
                </a14:m>
                <a:endParaRPr lang="en-US"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6222301" y="2547170"/>
                <a:ext cx="415627" cy="246221"/>
              </a:xfrm>
              <a:prstGeom prst="rect">
                <a:avLst/>
              </a:prstGeom>
              <a:blipFill rotWithShape="1">
                <a:blip r:embed="rId13"/>
                <a:stretch>
                  <a:fillRect l="-7353" r="-4412"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840554" y="4779958"/>
                <a:ext cx="22006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a:rPr>
                          </m:ctrlPr>
                        </m:sSubPr>
                        <m:e>
                          <m:r>
                            <a:rPr lang="en-US" sz="1600" b="0" i="1" smtClean="0">
                              <a:latin typeface="Cambria Math"/>
                            </a:rPr>
                            <m:t>𝑥</m:t>
                          </m:r>
                        </m:e>
                        <m:sub>
                          <m:r>
                            <a:rPr lang="en-US" sz="1600" b="0" i="1" smtClean="0">
                              <a:latin typeface="Cambria Math"/>
                            </a:rPr>
                            <m:t>𝑖</m:t>
                          </m:r>
                        </m:sub>
                      </m:sSub>
                    </m:oMath>
                  </m:oMathPara>
                </a14:m>
                <a:endParaRPr lang="en-US" sz="2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6840554" y="4779958"/>
                <a:ext cx="220060" cy="246221"/>
              </a:xfrm>
              <a:prstGeom prst="rect">
                <a:avLst/>
              </a:prstGeom>
              <a:blipFill rotWithShape="1">
                <a:blip r:embed="rId14"/>
                <a:stretch>
                  <a:fillRect l="-11111" r="-11111" b="-146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7087922" y="3014202"/>
                <a:ext cx="41562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a:rPr>
                          </m:ctrlPr>
                        </m:sSubPr>
                        <m:e>
                          <m:r>
                            <a:rPr lang="en-US" sz="1600" b="0" i="1" smtClean="0">
                              <a:latin typeface="Cambria Math"/>
                            </a:rPr>
                            <m:t>𝑥</m:t>
                          </m:r>
                        </m:e>
                        <m:sub>
                          <m:r>
                            <a:rPr lang="en-US" sz="1600" b="0" i="1" smtClean="0">
                              <a:latin typeface="Cambria Math"/>
                            </a:rPr>
                            <m:t>𝑖</m:t>
                          </m:r>
                          <m:r>
                            <a:rPr lang="en-US" sz="1600" b="0" i="1" smtClean="0">
                              <a:latin typeface="Cambria Math"/>
                            </a:rPr>
                            <m:t>+1</m:t>
                          </m:r>
                        </m:sub>
                      </m:sSub>
                    </m:oMath>
                  </m:oMathPara>
                </a14:m>
                <a:endParaRPr lang="en-US" sz="2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7087922" y="3014202"/>
                <a:ext cx="415627" cy="246221"/>
              </a:xfrm>
              <a:prstGeom prst="rect">
                <a:avLst/>
              </a:prstGeom>
              <a:blipFill rotWithShape="1">
                <a:blip r:embed="rId15"/>
                <a:stretch>
                  <a:fillRect l="-7353" r="-4412" b="-146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8051747" y="2547170"/>
                <a:ext cx="41562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a:rPr>
                          </m:ctrlPr>
                        </m:sSubPr>
                        <m:e>
                          <m:r>
                            <a:rPr lang="en-US" sz="1600" b="0" i="1" smtClean="0">
                              <a:latin typeface="Cambria Math"/>
                            </a:rPr>
                            <m:t>𝑥</m:t>
                          </m:r>
                        </m:e>
                        <m:sub>
                          <m:r>
                            <a:rPr lang="en-US" sz="1600" b="0" i="1" smtClean="0">
                              <a:latin typeface="Cambria Math"/>
                            </a:rPr>
                            <m:t>𝑖</m:t>
                          </m:r>
                          <m:r>
                            <a:rPr lang="en-US" sz="1600" b="0" i="1" smtClean="0">
                              <a:latin typeface="Cambria Math"/>
                            </a:rPr>
                            <m:t>+2</m:t>
                          </m:r>
                        </m:sub>
                      </m:sSub>
                    </m:oMath>
                  </m:oMathPara>
                </a14:m>
                <a:endParaRPr lang="en-US" sz="2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8051747" y="2547170"/>
                <a:ext cx="415627" cy="246221"/>
              </a:xfrm>
              <a:prstGeom prst="rect">
                <a:avLst/>
              </a:prstGeom>
              <a:blipFill rotWithShape="1">
                <a:blip r:embed="rId16"/>
                <a:stretch>
                  <a:fillRect l="-7353" r="-4412" b="-15000"/>
                </a:stretch>
              </a:blipFill>
            </p:spPr>
            <p:txBody>
              <a:bodyPr/>
              <a:lstStyle/>
              <a:p>
                <a:r>
                  <a:rPr lang="en-US">
                    <a:noFill/>
                  </a:rPr>
                  <a:t> </a:t>
                </a:r>
              </a:p>
            </p:txBody>
          </p:sp>
        </mc:Fallback>
      </mc:AlternateContent>
    </p:spTree>
    <p:extLst>
      <p:ext uri="{BB962C8B-B14F-4D97-AF65-F5344CB8AC3E}">
        <p14:creationId xmlns:p14="http://schemas.microsoft.com/office/powerpoint/2010/main" val="397623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0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par>
                          <p:cTn id="17" fill="hold">
                            <p:stCondLst>
                              <p:cond delay="0"/>
                            </p:stCondLst>
                            <p:childTnLst>
                              <p:par>
                                <p:cTn id="18" presetID="10" presetClass="entr" presetSubtype="0" fill="hold" nodeType="afterEffect">
                                  <p:stCondLst>
                                    <p:cond delay="0"/>
                                  </p:stCondLst>
                                  <p:childTnLst>
                                    <p:set>
                                      <p:cBhvr>
                                        <p:cTn id="19" dur="1" fill="hold">
                                          <p:stCondLst>
                                            <p:cond delay="0"/>
                                          </p:stCondLst>
                                        </p:cTn>
                                        <p:tgtEl>
                                          <p:spTgt spid="15407"/>
                                        </p:tgtEl>
                                        <p:attrNameLst>
                                          <p:attrName>style.visibility</p:attrName>
                                        </p:attrNameLst>
                                      </p:cBhvr>
                                      <p:to>
                                        <p:strVal val="visible"/>
                                      </p:to>
                                    </p:set>
                                    <p:animEffect transition="in" filter="fade">
                                      <p:cBhvr>
                                        <p:cTn id="20" dur="750"/>
                                        <p:tgtEl>
                                          <p:spTgt spid="15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C:\Talks\SIG-13\Cow\points.bm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4496" y="2258568"/>
            <a:ext cx="2880360" cy="28803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Better Reconstruction</a:t>
            </a:r>
          </a:p>
        </p:txBody>
      </p:sp>
      <p:sp>
        <p:nvSpPr>
          <p:cNvPr id="3" name="Content Placeholder 2"/>
          <p:cNvSpPr>
            <a:spLocks noGrp="1"/>
          </p:cNvSpPr>
          <p:nvPr>
            <p:ph idx="1"/>
          </p:nvPr>
        </p:nvSpPr>
        <p:spPr/>
        <p:txBody>
          <a:bodyPr>
            <a:normAutofit/>
          </a:bodyPr>
          <a:lstStyle/>
          <a:p>
            <a:pPr marL="0" indent="0">
              <a:buNone/>
            </a:pPr>
            <a:r>
              <a:rPr lang="en-US" u="sng" dirty="0" smtClean="0"/>
              <a:t>Discretization</a:t>
            </a:r>
            <a:r>
              <a:rPr lang="en-US" dirty="0" smtClean="0"/>
              <a:t>:</a:t>
            </a:r>
          </a:p>
          <a:p>
            <a:pPr marL="0" indent="0">
              <a:buNone/>
            </a:pPr>
            <a:r>
              <a:rPr lang="en-US" dirty="0" smtClean="0"/>
              <a:t>For an octree, use B-splines:</a:t>
            </a:r>
          </a:p>
          <a:p>
            <a:pPr lvl="1"/>
            <a:r>
              <a:rPr lang="en-US" dirty="0" smtClean="0"/>
              <a:t>centered on each node</a:t>
            </a:r>
          </a:p>
          <a:p>
            <a:pPr lvl="1"/>
            <a:r>
              <a:rPr lang="en-US" dirty="0" smtClean="0"/>
              <a:t>scaled to the node size</a:t>
            </a:r>
          </a:p>
        </p:txBody>
      </p:sp>
      <p:pic>
        <p:nvPicPr>
          <p:cNvPr id="33795" name="Picture 3" descr="C:\Talks\SIG-13\Cow\grid_5.bm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4496" y="2258568"/>
            <a:ext cx="2880360" cy="2880360"/>
          </a:xfrm>
          <a:prstGeom prst="rect">
            <a:avLst/>
          </a:prstGeom>
          <a:noFill/>
          <a:extLst>
            <a:ext uri="{909E8E84-426E-40DD-AFC4-6F175D3DCCD1}">
              <a14:hiddenFill xmlns:a14="http://schemas.microsoft.com/office/drawing/2010/main">
                <a:solidFill>
                  <a:srgbClr val="FFFFFF"/>
                </a:solidFill>
              </a14:hiddenFill>
            </a:ext>
          </a:extLst>
        </p:spPr>
      </p:pic>
      <p:pic>
        <p:nvPicPr>
          <p:cNvPr id="33797" name="Picture 5" descr="C:\Talks\SIG-13\Cow\grid_4.bmp"/>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4496" y="2258568"/>
            <a:ext cx="2880360" cy="2880360"/>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C:\Talks\SIG-13\Cow\grid_3.bmp" hidden="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4496" y="2258568"/>
            <a:ext cx="2880360" cy="28803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spect="1"/>
          </p:cNvSpPr>
          <p:nvPr/>
        </p:nvSpPr>
        <p:spPr>
          <a:xfrm>
            <a:off x="8050026" y="2980402"/>
            <a:ext cx="100584" cy="100584"/>
          </a:xfrm>
          <a:prstGeom prst="rect">
            <a:avLst/>
          </a:prstGeom>
          <a:solidFill>
            <a:schemeClr val="accent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a:spLocks noChangeAspect="1"/>
          </p:cNvSpPr>
          <p:nvPr/>
        </p:nvSpPr>
        <p:spPr>
          <a:xfrm>
            <a:off x="7959579" y="2899317"/>
            <a:ext cx="274797" cy="274320"/>
          </a:xfrm>
          <a:prstGeom prst="rect">
            <a:avLst/>
          </a:prstGeom>
          <a:gradFill flip="none" rotWithShape="1">
            <a:gsLst>
              <a:gs pos="50000">
                <a:srgbClr val="0000FF">
                  <a:alpha val="70000"/>
                </a:srgbClr>
              </a:gs>
              <a:gs pos="0">
                <a:srgbClr val="0000FF"/>
              </a:gs>
              <a:gs pos="100000">
                <a:schemeClr val="bg1">
                  <a:alpha val="70000"/>
                </a:schemeClr>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a:spLocks noChangeAspect="1"/>
          </p:cNvSpPr>
          <p:nvPr/>
        </p:nvSpPr>
        <p:spPr>
          <a:xfrm>
            <a:off x="7502325" y="2973469"/>
            <a:ext cx="201168" cy="201168"/>
          </a:xfrm>
          <a:prstGeom prst="rect">
            <a:avLst/>
          </a:prstGeom>
          <a:solidFill>
            <a:schemeClr val="accent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a:spLocks noChangeAspect="1"/>
          </p:cNvSpPr>
          <p:nvPr/>
        </p:nvSpPr>
        <p:spPr>
          <a:xfrm>
            <a:off x="7333527" y="2800350"/>
            <a:ext cx="534327" cy="533400"/>
          </a:xfrm>
          <a:prstGeom prst="rect">
            <a:avLst/>
          </a:prstGeom>
          <a:gradFill flip="none" rotWithShape="1">
            <a:gsLst>
              <a:gs pos="50000">
                <a:srgbClr val="0000FF">
                  <a:alpha val="70000"/>
                </a:srgbClr>
              </a:gs>
              <a:gs pos="0">
                <a:srgbClr val="0000FF"/>
              </a:gs>
              <a:gs pos="100000">
                <a:schemeClr val="bg1">
                  <a:alpha val="70000"/>
                </a:schemeClr>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hidden="1"/>
          <p:cNvSpPr>
            <a:spLocks noChangeAspect="1"/>
          </p:cNvSpPr>
          <p:nvPr/>
        </p:nvSpPr>
        <p:spPr>
          <a:xfrm>
            <a:off x="7694674" y="4065885"/>
            <a:ext cx="356616" cy="356616"/>
          </a:xfrm>
          <a:prstGeom prst="rect">
            <a:avLst/>
          </a:prstGeom>
          <a:solidFill>
            <a:schemeClr val="accent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hidden="1"/>
          <p:cNvSpPr>
            <a:spLocks noChangeAspect="1"/>
          </p:cNvSpPr>
          <p:nvPr/>
        </p:nvSpPr>
        <p:spPr>
          <a:xfrm>
            <a:off x="7338655" y="3710791"/>
            <a:ext cx="1071707" cy="1069848"/>
          </a:xfrm>
          <a:prstGeom prst="rect">
            <a:avLst/>
          </a:prstGeom>
          <a:gradFill flip="none" rotWithShape="1">
            <a:gsLst>
              <a:gs pos="50000">
                <a:srgbClr val="0000FF">
                  <a:alpha val="70000"/>
                </a:srgbClr>
              </a:gs>
              <a:gs pos="0">
                <a:srgbClr val="0000FF"/>
              </a:gs>
              <a:gs pos="100000">
                <a:schemeClr val="bg1">
                  <a:alpha val="70000"/>
                </a:schemeClr>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648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797"/>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2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3795"/>
                                        </p:tgtEl>
                                        <p:attrNameLst>
                                          <p:attrName>style.visibility</p:attrName>
                                        </p:attrNameLst>
                                      </p:cBhvr>
                                      <p:to>
                                        <p:strVal val="hidden"/>
                                      </p:to>
                                    </p:set>
                                  </p:childTnLst>
                                </p:cTn>
                              </p:par>
                            </p:childTnLst>
                          </p:cTn>
                        </p:par>
                        <p:par>
                          <p:cTn id="19" fill="hold">
                            <p:stCondLst>
                              <p:cond delay="0"/>
                            </p:stCondLst>
                            <p:childTnLst>
                              <p:par>
                                <p:cTn id="20" presetID="1" presetClass="entr" presetSubtype="0" fill="hold" grpId="0" nodeType="afterEffect">
                                  <p:stCondLst>
                                    <p:cond delay="500"/>
                                  </p:stCondLst>
                                  <p:childTnLst>
                                    <p:set>
                                      <p:cBhvr>
                                        <p:cTn id="21" dur="1" fill="hold">
                                          <p:stCondLst>
                                            <p:cond delay="0"/>
                                          </p:stCondLst>
                                        </p:cTn>
                                        <p:tgtEl>
                                          <p:spTgt spid="35"/>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10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7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100"/>
                                  </p:stCondLst>
                                  <p:childTnLst>
                                    <p:set>
                                      <p:cBhvr>
                                        <p:cTn id="33"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8" grpId="0" animBg="1"/>
      <p:bldP spid="28" grpId="1" animBg="1"/>
      <p:bldP spid="35" grpId="0" animBg="1"/>
      <p:bldP spid="36" grpId="0" animBg="1"/>
      <p:bldP spid="38" grpId="0" animBg="1"/>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86" name="Picture 22" descr="C:\Talks\SIG-13\Cow\grid_4.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9551" y="2263140"/>
            <a:ext cx="2880360" cy="28803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Better Reconstruction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87441" y="794325"/>
                <a:ext cx="5638800" cy="2449551"/>
              </a:xfrm>
            </p:spPr>
            <p:txBody>
              <a:bodyPr>
                <a:normAutofit/>
              </a:bodyPr>
              <a:lstStyle/>
              <a:p>
                <a:pPr marL="0" indent="0">
                  <a:buNone/>
                </a:pPr>
                <a:r>
                  <a:rPr lang="en-US" u="sng" dirty="0" smtClean="0"/>
                  <a:t>Poisson reconstruction</a:t>
                </a:r>
                <a:r>
                  <a:rPr lang="en-US" dirty="0" smtClean="0"/>
                  <a:t>:</a:t>
                </a:r>
              </a:p>
              <a:p>
                <a:pPr marL="0" indent="0">
                  <a:buNone/>
                </a:pPr>
                <a:r>
                  <a:rPr lang="en-US" dirty="0" smtClean="0"/>
                  <a:t>To compute </a:t>
                </a:r>
                <a14:m>
                  <m:oMath xmlns:m="http://schemas.openxmlformats.org/officeDocument/2006/math">
                    <m:r>
                      <a:rPr lang="en-US" b="0" i="1" smtClean="0">
                        <a:latin typeface="Cambria Math"/>
                      </a:rPr>
                      <m:t>𝜒</m:t>
                    </m:r>
                  </m:oMath>
                </a14:m>
                <a:r>
                  <a:rPr lang="en-US" dirty="0" smtClean="0"/>
                  <a:t>, solve</a:t>
                </a:r>
                <a:r>
                  <a:rPr lang="en-US" dirty="0" smtClean="0">
                    <a:sym typeface="Symbol"/>
                  </a:rPr>
                  <a:t>:</a:t>
                </a:r>
              </a:p>
              <a:p>
                <a:pPr marL="0" indent="0">
                  <a:spcBef>
                    <a:spcPts val="2000"/>
                  </a:spcBef>
                  <a:buNone/>
                </a:pPr>
                <a:r>
                  <a:rPr lang="en-US" dirty="0" smtClean="0">
                    <a:sym typeface="Symbol"/>
                  </a:rPr>
                  <a:t/>
                </a:r>
                <a:br>
                  <a:rPr lang="en-US" dirty="0" smtClean="0">
                    <a:sym typeface="Symbol"/>
                  </a:rPr>
                </a:br>
                <a:r>
                  <a:rPr lang="en-US" dirty="0" smtClean="0">
                    <a:sym typeface="Symbol"/>
                  </a:rPr>
                  <a:t>with coefficients given by:</a:t>
                </a: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87441" y="794325"/>
                <a:ext cx="5638800" cy="2449551"/>
              </a:xfrm>
              <a:blipFill rotWithShape="1">
                <a:blip r:embed="rId4"/>
                <a:stretch>
                  <a:fillRect l="-2703" t="-3234" b="-5970"/>
                </a:stretch>
              </a:blipFill>
            </p:spPr>
            <p:txBody>
              <a:bodyPr/>
              <a:lstStyle/>
              <a:p>
                <a:r>
                  <a:rPr lang="en-US">
                    <a:noFill/>
                  </a:rPr>
                  <a:t> </a:t>
                </a:r>
              </a:p>
            </p:txBody>
          </p:sp>
        </mc:Fallback>
      </mc:AlternateContent>
      <p:grpSp>
        <p:nvGrpSpPr>
          <p:cNvPr id="22" name="Group 36"/>
          <p:cNvGrpSpPr/>
          <p:nvPr/>
        </p:nvGrpSpPr>
        <p:grpSpPr>
          <a:xfrm>
            <a:off x="152400" y="438150"/>
            <a:ext cx="1728358" cy="1219200"/>
            <a:chOff x="1549559" y="1039607"/>
            <a:chExt cx="1728358" cy="1219200"/>
          </a:xfrm>
        </p:grpSpPr>
        <p:sp>
          <p:nvSpPr>
            <p:cNvPr id="23" name="TextBox 22"/>
            <p:cNvSpPr txBox="1"/>
            <p:nvPr/>
          </p:nvSpPr>
          <p:spPr>
            <a:xfrm>
              <a:off x="1549559" y="1039607"/>
              <a:ext cx="1728358" cy="584775"/>
            </a:xfrm>
            <a:prstGeom prst="rect">
              <a:avLst/>
            </a:prstGeom>
            <a:noFill/>
          </p:spPr>
          <p:txBody>
            <a:bodyPr wrap="none" rtlCol="0">
              <a:spAutoFit/>
            </a:bodyPr>
            <a:lstStyle/>
            <a:p>
              <a:pPr algn="ctr"/>
              <a:r>
                <a:rPr lang="en-US" sz="3200" b="1" dirty="0" smtClean="0">
                  <a:solidFill>
                    <a:srgbClr val="FF0000"/>
                  </a:solidFill>
                  <a:latin typeface="Bradley Hand ITC" pitchFamily="66" charset="0"/>
                </a:rPr>
                <a:t>Screened</a:t>
              </a:r>
              <a:endParaRPr lang="en-US" sz="3200" b="1" dirty="0">
                <a:solidFill>
                  <a:srgbClr val="FF0000"/>
                </a:solidFill>
                <a:latin typeface="Bradley Hand ITC" pitchFamily="66" charset="0"/>
              </a:endParaRPr>
            </a:p>
          </p:txBody>
        </p:sp>
        <p:sp>
          <p:nvSpPr>
            <p:cNvPr id="24" name="TextBox 23"/>
            <p:cNvSpPr txBox="1"/>
            <p:nvPr/>
          </p:nvSpPr>
          <p:spPr>
            <a:xfrm>
              <a:off x="1743944" y="1612476"/>
              <a:ext cx="393056" cy="646331"/>
            </a:xfrm>
            <a:prstGeom prst="rect">
              <a:avLst/>
            </a:prstGeom>
            <a:noFill/>
          </p:spPr>
          <p:txBody>
            <a:bodyPr wrap="none" rtlCol="0">
              <a:spAutoFit/>
            </a:bodyPr>
            <a:lstStyle/>
            <a:p>
              <a:pPr algn="ctr"/>
              <a:r>
                <a:rPr lang="en-US" sz="3600" b="1" dirty="0" smtClean="0">
                  <a:solidFill>
                    <a:srgbClr val="FF0000"/>
                  </a:solidFill>
                  <a:latin typeface="Gigi" pitchFamily="82" charset="0"/>
                </a:rPr>
                <a:t>^</a:t>
              </a:r>
              <a:endParaRPr lang="en-US" sz="2800" b="1" dirty="0">
                <a:solidFill>
                  <a:srgbClr val="FF0000"/>
                </a:solidFill>
                <a:latin typeface="Gigi" pitchFamily="82" charset="0"/>
              </a:endParaRPr>
            </a:p>
          </p:txBody>
        </p:sp>
      </p:grpSp>
      <p:pic>
        <p:nvPicPr>
          <p:cNvPr id="29" name="Picture 2" descr="C:\Talks\SIG-13\Cow\points.bmp"/>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4496" y="2258568"/>
            <a:ext cx="2880360" cy="28803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6" name="TextBox 15"/>
              <p:cNvSpPr txBox="1"/>
              <p:nvPr/>
            </p:nvSpPr>
            <p:spPr>
              <a:xfrm>
                <a:off x="1880758" y="2005052"/>
                <a:ext cx="1554849"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a:rPr>
                        <m:t>𝐿</m:t>
                      </m:r>
                      <m:r>
                        <a:rPr lang="en-US" sz="3600" b="0" i="1" smtClean="0">
                          <a:latin typeface="Cambria Math"/>
                        </a:rPr>
                        <m:t> </m:t>
                      </m:r>
                      <m:r>
                        <a:rPr lang="en-US" sz="3600" b="0" i="1" smtClean="0">
                          <a:latin typeface="Cambria Math"/>
                        </a:rPr>
                        <m:t>𝑥</m:t>
                      </m:r>
                      <m:r>
                        <a:rPr lang="en-US" sz="3600" b="0" i="1" smtClean="0">
                          <a:latin typeface="Cambria Math"/>
                        </a:rPr>
                        <m:t>=</m:t>
                      </m:r>
                      <m:r>
                        <a:rPr lang="en-US" sz="3600" b="0" i="1" smtClean="0">
                          <a:latin typeface="Cambria Math"/>
                        </a:rPr>
                        <m:t>𝑏</m:t>
                      </m:r>
                    </m:oMath>
                  </m:oMathPara>
                </a14:m>
                <a:endParaRPr lang="en-US" sz="3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1880758" y="2005052"/>
                <a:ext cx="1554849" cy="553998"/>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94889" y="4117623"/>
                <a:ext cx="3253775" cy="9687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𝑏</m:t>
                          </m:r>
                        </m:e>
                        <m:sub>
                          <m:r>
                            <a:rPr lang="en-US" sz="2400" b="0" i="1" smtClean="0">
                              <a:latin typeface="Cambria Math"/>
                            </a:rPr>
                            <m:t>𝑖</m:t>
                          </m:r>
                        </m:sub>
                      </m:sSub>
                      <m:r>
                        <a:rPr lang="en-US" sz="2400" b="0" i="1" smtClean="0">
                          <a:latin typeface="Cambria Math"/>
                        </a:rPr>
                        <m:t>=</m:t>
                      </m:r>
                      <m:nary>
                        <m:naryPr>
                          <m:limLoc m:val="undOvr"/>
                          <m:subHide m:val="on"/>
                          <m:supHide m:val="on"/>
                          <m:ctrlPr>
                            <a:rPr lang="en-US" sz="2400" b="0" i="1" smtClean="0">
                              <a:latin typeface="Cambria Math"/>
                            </a:rPr>
                          </m:ctrlPr>
                        </m:naryPr>
                        <m:sub/>
                        <m:sup/>
                        <m:e>
                          <m:d>
                            <m:dPr>
                              <m:begChr m:val="⟨"/>
                              <m:endChr m:val="⟩"/>
                              <m:ctrlPr>
                                <a:rPr lang="en-US" sz="2400" b="0" i="1" smtClean="0">
                                  <a:latin typeface="Cambria Math"/>
                                </a:rPr>
                              </m:ctrlPr>
                            </m:dPr>
                            <m:e>
                              <m:r>
                                <m:rPr>
                                  <m:nor/>
                                </m:rPr>
                                <a:rPr lang="en-US" sz="2400" b="0" i="0" smtClean="0">
                                  <a:latin typeface="Cambria Math"/>
                                </a:rPr>
                                <m:t>∇</m:t>
                              </m:r>
                              <m:sSub>
                                <m:sSubPr>
                                  <m:ctrlPr>
                                    <a:rPr lang="en-US" sz="2400" b="0" i="1" smtClean="0">
                                      <a:latin typeface="Cambria Math"/>
                                    </a:rPr>
                                  </m:ctrlPr>
                                </m:sSubPr>
                                <m:e>
                                  <m:r>
                                    <a:rPr lang="en-US" sz="2400" b="0" i="1" smtClean="0">
                                      <a:latin typeface="Cambria Math"/>
                                    </a:rPr>
                                    <m:t>𝐵</m:t>
                                  </m:r>
                                </m:e>
                                <m:sub>
                                  <m:r>
                                    <a:rPr lang="en-US" sz="2400" b="0" i="1" smtClean="0">
                                      <a:latin typeface="Cambria Math"/>
                                    </a:rPr>
                                    <m:t>𝑖</m:t>
                                  </m:r>
                                </m:sub>
                              </m:sSub>
                              <m:d>
                                <m:dPr>
                                  <m:ctrlPr>
                                    <a:rPr lang="en-US" sz="2400" b="0" i="1" smtClean="0">
                                      <a:latin typeface="Cambria Math"/>
                                    </a:rPr>
                                  </m:ctrlPr>
                                </m:dPr>
                                <m:e>
                                  <m:r>
                                    <a:rPr lang="en-US" sz="2400" b="0" i="1" smtClean="0">
                                      <a:latin typeface="Cambria Math"/>
                                    </a:rPr>
                                    <m:t>𝑞</m:t>
                                  </m:r>
                                </m:e>
                              </m:d>
                              <m:r>
                                <a:rPr lang="en-US" sz="2400" b="0" i="1" smtClean="0">
                                  <a:latin typeface="Cambria Math"/>
                                </a:rPr>
                                <m:t>,</m:t>
                              </m:r>
                              <m:acc>
                                <m:accPr>
                                  <m:chr m:val="⃗"/>
                                  <m:ctrlPr>
                                    <a:rPr lang="en-US" sz="2400" b="0" i="1" smtClean="0">
                                      <a:latin typeface="Cambria Math"/>
                                    </a:rPr>
                                  </m:ctrlPr>
                                </m:accPr>
                                <m:e>
                                  <m:r>
                                    <a:rPr lang="en-US" sz="2400" b="0" i="1" smtClean="0">
                                      <a:latin typeface="Cambria Math"/>
                                    </a:rPr>
                                    <m:t>𝑉</m:t>
                                  </m:r>
                                </m:e>
                              </m:acc>
                              <m:d>
                                <m:dPr>
                                  <m:ctrlPr>
                                    <a:rPr lang="en-US" sz="2400" b="0" i="1" smtClean="0">
                                      <a:latin typeface="Cambria Math"/>
                                    </a:rPr>
                                  </m:ctrlPr>
                                </m:dPr>
                                <m:e>
                                  <m:r>
                                    <a:rPr lang="en-US" sz="2400" b="0" i="1" smtClean="0">
                                      <a:latin typeface="Cambria Math"/>
                                    </a:rPr>
                                    <m:t>𝑞</m:t>
                                  </m:r>
                                </m:e>
                              </m:d>
                            </m:e>
                          </m:d>
                          <m:r>
                            <a:rPr lang="en-US" sz="2400" b="0" i="1" smtClean="0">
                              <a:latin typeface="Cambria Math"/>
                            </a:rPr>
                            <m:t>ⅆ</m:t>
                          </m:r>
                          <m:r>
                            <a:rPr lang="en-US" sz="2400" b="0" i="1" smtClean="0">
                              <a:latin typeface="Cambria Math"/>
                            </a:rPr>
                            <m:t>𝑞</m:t>
                          </m:r>
                        </m:e>
                      </m:nary>
                    </m:oMath>
                  </m:oMathPara>
                </a14:m>
                <a:endParaRPr lang="en-US" sz="2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194889" y="4117623"/>
                <a:ext cx="3253775" cy="968727"/>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99728" y="3202456"/>
                <a:ext cx="3634072" cy="9687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𝐿</m:t>
                          </m:r>
                        </m:e>
                        <m:sub>
                          <m:r>
                            <a:rPr lang="en-US" sz="2400" b="0" i="1" smtClean="0">
                              <a:latin typeface="Cambria Math"/>
                            </a:rPr>
                            <m:t>𝑖𝑗</m:t>
                          </m:r>
                        </m:sub>
                      </m:sSub>
                      <m:r>
                        <a:rPr lang="en-US" sz="2400" b="0" i="1" smtClean="0">
                          <a:latin typeface="Cambria Math"/>
                        </a:rPr>
                        <m:t>=</m:t>
                      </m:r>
                      <m:nary>
                        <m:naryPr>
                          <m:limLoc m:val="undOvr"/>
                          <m:subHide m:val="on"/>
                          <m:supHide m:val="on"/>
                          <m:ctrlPr>
                            <a:rPr lang="en-US" sz="2400" b="0" i="1" smtClean="0">
                              <a:latin typeface="Cambria Math"/>
                            </a:rPr>
                          </m:ctrlPr>
                        </m:naryPr>
                        <m:sub/>
                        <m:sup/>
                        <m:e>
                          <m:d>
                            <m:dPr>
                              <m:begChr m:val="⟨"/>
                              <m:endChr m:val="⟩"/>
                              <m:ctrlPr>
                                <a:rPr lang="en-US" sz="2400" b="0" i="1" smtClean="0">
                                  <a:latin typeface="Cambria Math"/>
                                </a:rPr>
                              </m:ctrlPr>
                            </m:dPr>
                            <m:e>
                              <m:r>
                                <m:rPr>
                                  <m:nor/>
                                </m:rPr>
                                <a:rPr lang="en-US" sz="2400" b="0" i="0" smtClean="0">
                                  <a:latin typeface="Cambria Math"/>
                                </a:rPr>
                                <m:t>∇</m:t>
                              </m:r>
                              <m:sSub>
                                <m:sSubPr>
                                  <m:ctrlPr>
                                    <a:rPr lang="en-US" sz="2400" b="0" i="1" smtClean="0">
                                      <a:latin typeface="Cambria Math"/>
                                    </a:rPr>
                                  </m:ctrlPr>
                                </m:sSubPr>
                                <m:e>
                                  <m:r>
                                    <a:rPr lang="en-US" sz="2400" b="0" i="1" smtClean="0">
                                      <a:latin typeface="Cambria Math"/>
                                    </a:rPr>
                                    <m:t>𝐵</m:t>
                                  </m:r>
                                </m:e>
                                <m:sub>
                                  <m:r>
                                    <a:rPr lang="en-US" sz="2400" b="0" i="1" smtClean="0">
                                      <a:latin typeface="Cambria Math"/>
                                    </a:rPr>
                                    <m:t>𝑖</m:t>
                                  </m:r>
                                </m:sub>
                              </m:sSub>
                              <m:d>
                                <m:dPr>
                                  <m:ctrlPr>
                                    <a:rPr lang="en-US" sz="2400" b="0" i="1" smtClean="0">
                                      <a:latin typeface="Cambria Math"/>
                                    </a:rPr>
                                  </m:ctrlPr>
                                </m:dPr>
                                <m:e>
                                  <m:r>
                                    <a:rPr lang="en-US" sz="2400" b="0" i="1" smtClean="0">
                                      <a:latin typeface="Cambria Math"/>
                                    </a:rPr>
                                    <m:t>𝑞</m:t>
                                  </m:r>
                                </m:e>
                              </m:d>
                              <m:r>
                                <a:rPr lang="en-US" sz="2400" b="0" i="1" smtClean="0">
                                  <a:latin typeface="Cambria Math"/>
                                </a:rPr>
                                <m:t>,</m:t>
                              </m:r>
                              <m:r>
                                <m:rPr>
                                  <m:nor/>
                                </m:rPr>
                                <a:rPr lang="en-US" sz="2400" b="0" i="0" smtClean="0">
                                  <a:latin typeface="Cambria Math"/>
                                </a:rPr>
                                <m:t>∇</m:t>
                              </m:r>
                              <m:sSub>
                                <m:sSubPr>
                                  <m:ctrlPr>
                                    <a:rPr lang="en-US" sz="2400" b="0" i="1" smtClean="0">
                                      <a:latin typeface="Cambria Math"/>
                                    </a:rPr>
                                  </m:ctrlPr>
                                </m:sSubPr>
                                <m:e>
                                  <m:r>
                                    <a:rPr lang="en-US" sz="2400" b="0" i="1" smtClean="0">
                                      <a:latin typeface="Cambria Math"/>
                                    </a:rPr>
                                    <m:t>𝐵</m:t>
                                  </m:r>
                                </m:e>
                                <m:sub>
                                  <m:r>
                                    <a:rPr lang="en-US" sz="2400" b="0" i="1" smtClean="0">
                                      <a:latin typeface="Cambria Math"/>
                                    </a:rPr>
                                    <m:t>𝑗</m:t>
                                  </m:r>
                                </m:sub>
                              </m:sSub>
                              <m:d>
                                <m:dPr>
                                  <m:ctrlPr>
                                    <a:rPr lang="en-US" sz="2400" b="0" i="1" smtClean="0">
                                      <a:latin typeface="Cambria Math"/>
                                    </a:rPr>
                                  </m:ctrlPr>
                                </m:dPr>
                                <m:e>
                                  <m:r>
                                    <a:rPr lang="en-US" sz="2400" b="0" i="1" smtClean="0">
                                      <a:latin typeface="Cambria Math"/>
                                    </a:rPr>
                                    <m:t>𝑞</m:t>
                                  </m:r>
                                </m:e>
                              </m:d>
                            </m:e>
                          </m:d>
                          <m:r>
                            <a:rPr lang="en-US" sz="2400" b="0" i="1" smtClean="0">
                              <a:latin typeface="Cambria Math"/>
                            </a:rPr>
                            <m:t>ⅆ</m:t>
                          </m:r>
                          <m:r>
                            <a:rPr lang="en-US" sz="2400" b="0" i="1" smtClean="0">
                              <a:latin typeface="Cambria Math"/>
                            </a:rPr>
                            <m:t>𝑞</m:t>
                          </m:r>
                        </m:e>
                      </m:nary>
                    </m:oMath>
                  </m:oMathPara>
                </a14:m>
                <a:endParaRPr lang="en-US" sz="2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99728" y="3202456"/>
                <a:ext cx="3634072" cy="968727"/>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736790" y="3235155"/>
                <a:ext cx="2502736" cy="9367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 </m:t>
                      </m:r>
                      <m:r>
                        <a:rPr lang="en-US" sz="2400" b="0" i="1" smtClean="0">
                          <a:latin typeface="Cambria Math"/>
                        </a:rPr>
                        <m:t>𝜆</m:t>
                      </m:r>
                      <m:nary>
                        <m:naryPr>
                          <m:chr m:val="∑"/>
                          <m:supHide m:val="on"/>
                          <m:ctrlPr>
                            <a:rPr lang="en-US" sz="2400" b="0" i="1" smtClean="0">
                              <a:latin typeface="Cambria Math"/>
                            </a:rPr>
                          </m:ctrlPr>
                        </m:naryPr>
                        <m:sub>
                          <m:r>
                            <m:rPr>
                              <m:brk m:alnAt="7"/>
                            </m:rPr>
                            <a:rPr lang="en-US" sz="2400" b="0" i="1" smtClean="0">
                              <a:latin typeface="Cambria Math"/>
                            </a:rPr>
                            <m:t>𝑝</m:t>
                          </m:r>
                          <m:r>
                            <a:rPr lang="en-US" sz="2400" b="0" i="1" smtClean="0">
                              <a:latin typeface="Cambria Math"/>
                            </a:rPr>
                            <m:t>∈</m:t>
                          </m:r>
                          <m:r>
                            <a:rPr lang="en-US" sz="2400" b="0" i="1" smtClean="0">
                              <a:latin typeface="Cambria Math"/>
                            </a:rPr>
                            <m:t>𝑃</m:t>
                          </m:r>
                        </m:sub>
                        <m:sup/>
                        <m:e>
                          <m:sSub>
                            <m:sSubPr>
                              <m:ctrlPr>
                                <a:rPr lang="en-US" sz="2400" b="0" i="1" smtClean="0">
                                  <a:latin typeface="Cambria Math"/>
                                </a:rPr>
                              </m:ctrlPr>
                            </m:sSubPr>
                            <m:e>
                              <m:r>
                                <a:rPr lang="en-US" sz="2400" b="0" i="1" smtClean="0">
                                  <a:latin typeface="Cambria Math"/>
                                </a:rPr>
                                <m:t>𝐵</m:t>
                              </m:r>
                            </m:e>
                            <m:sub>
                              <m:r>
                                <a:rPr lang="en-US" sz="2400" b="0" i="1" smtClean="0">
                                  <a:latin typeface="Cambria Math"/>
                                </a:rPr>
                                <m:t>𝑖</m:t>
                              </m:r>
                            </m:sub>
                          </m:sSub>
                          <m:d>
                            <m:dPr>
                              <m:ctrlPr>
                                <a:rPr lang="en-US" sz="2400" b="0" i="1" smtClean="0">
                                  <a:latin typeface="Cambria Math"/>
                                </a:rPr>
                              </m:ctrlPr>
                            </m:dPr>
                            <m:e>
                              <m:r>
                                <a:rPr lang="en-US" sz="2400" b="0" i="1" smtClean="0">
                                  <a:latin typeface="Cambria Math"/>
                                </a:rPr>
                                <m:t>𝑝</m:t>
                              </m:r>
                            </m:e>
                          </m:d>
                          <m:sSub>
                            <m:sSubPr>
                              <m:ctrlPr>
                                <a:rPr lang="en-US" sz="2400" b="0" i="1" smtClean="0">
                                  <a:latin typeface="Cambria Math"/>
                                </a:rPr>
                              </m:ctrlPr>
                            </m:sSubPr>
                            <m:e>
                              <m:r>
                                <a:rPr lang="en-US" sz="2400" b="0" i="1" smtClean="0">
                                  <a:latin typeface="Cambria Math"/>
                                </a:rPr>
                                <m:t>𝐵</m:t>
                              </m:r>
                            </m:e>
                            <m:sub>
                              <m:r>
                                <a:rPr lang="en-US" sz="2400" b="0" i="1" smtClean="0">
                                  <a:latin typeface="Cambria Math"/>
                                </a:rPr>
                                <m:t>𝑗</m:t>
                              </m:r>
                            </m:sub>
                          </m:sSub>
                          <m:d>
                            <m:dPr>
                              <m:ctrlPr>
                                <a:rPr lang="en-US" sz="2400" b="0" i="1" smtClean="0">
                                  <a:latin typeface="Cambria Math"/>
                                </a:rPr>
                              </m:ctrlPr>
                            </m:dPr>
                            <m:e>
                              <m:r>
                                <a:rPr lang="en-US" sz="2400" b="0" i="1" smtClean="0">
                                  <a:latin typeface="Cambria Math"/>
                                </a:rPr>
                                <m:t>𝑝</m:t>
                              </m:r>
                            </m:e>
                          </m:d>
                        </m:e>
                      </m:nary>
                    </m:oMath>
                  </m:oMathPara>
                </a14:m>
                <a:endParaRPr lang="en-US" sz="2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736790" y="3235155"/>
                <a:ext cx="2502736" cy="936795"/>
              </a:xfrm>
              <a:prstGeom prst="rect">
                <a:avLst/>
              </a:prstGeom>
              <a:blipFill rotWithShape="1">
                <a:blip r:embed="rId9"/>
                <a:stretch>
                  <a:fillRect/>
                </a:stretch>
              </a:blipFill>
            </p:spPr>
            <p:txBody>
              <a:bodyPr/>
              <a:lstStyle/>
              <a:p>
                <a:r>
                  <a:rPr lang="en-US">
                    <a:noFill/>
                  </a:rPr>
                  <a:t> </a:t>
                </a:r>
              </a:p>
            </p:txBody>
          </p:sp>
        </mc:Fallback>
      </mc:AlternateContent>
      <p:grpSp>
        <p:nvGrpSpPr>
          <p:cNvPr id="5" name="Group 4"/>
          <p:cNvGrpSpPr>
            <a:grpSpLocks noChangeAspect="1"/>
          </p:cNvGrpSpPr>
          <p:nvPr/>
        </p:nvGrpSpPr>
        <p:grpSpPr>
          <a:xfrm>
            <a:off x="6976872" y="2980944"/>
            <a:ext cx="534327" cy="533400"/>
            <a:chOff x="7333527" y="2800350"/>
            <a:chExt cx="534327" cy="533400"/>
          </a:xfrm>
        </p:grpSpPr>
        <p:sp>
          <p:nvSpPr>
            <p:cNvPr id="28" name="Rectangle 27"/>
            <p:cNvSpPr>
              <a:spLocks noChangeAspect="1"/>
            </p:cNvSpPr>
            <p:nvPr/>
          </p:nvSpPr>
          <p:spPr>
            <a:xfrm>
              <a:off x="7502325" y="2973469"/>
              <a:ext cx="182880" cy="18288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a:spLocks noChangeAspect="1"/>
            </p:cNvSpPr>
            <p:nvPr/>
          </p:nvSpPr>
          <p:spPr>
            <a:xfrm>
              <a:off x="7333527" y="2800350"/>
              <a:ext cx="534327" cy="533400"/>
            </a:xfrm>
            <a:prstGeom prst="rect">
              <a:avLst/>
            </a:prstGeom>
            <a:gradFill flip="none" rotWithShape="1">
              <a:gsLst>
                <a:gs pos="50000">
                  <a:srgbClr val="0000FF">
                    <a:alpha val="70000"/>
                  </a:srgbClr>
                </a:gs>
                <a:gs pos="0">
                  <a:srgbClr val="0000FF"/>
                </a:gs>
                <a:gs pos="100000">
                  <a:schemeClr val="bg1">
                    <a:alpha val="70000"/>
                  </a:schemeClr>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p:cNvGrpSpPr/>
          <p:nvPr/>
        </p:nvGrpSpPr>
        <p:grpSpPr>
          <a:xfrm>
            <a:off x="7337044" y="2801620"/>
            <a:ext cx="534327" cy="533400"/>
            <a:chOff x="8458200" y="1093506"/>
            <a:chExt cx="534327" cy="533400"/>
          </a:xfrm>
        </p:grpSpPr>
        <p:sp>
          <p:nvSpPr>
            <p:cNvPr id="32" name="Rectangle 31"/>
            <p:cNvSpPr>
              <a:spLocks noChangeAspect="1"/>
            </p:cNvSpPr>
            <p:nvPr/>
          </p:nvSpPr>
          <p:spPr>
            <a:xfrm>
              <a:off x="8626998" y="1266625"/>
              <a:ext cx="182880" cy="182880"/>
            </a:xfrm>
            <a:prstGeom prst="rect">
              <a:avLst/>
            </a:prstGeom>
            <a:solidFill>
              <a:schemeClr val="accent2">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a:spLocks noChangeAspect="1"/>
            </p:cNvSpPr>
            <p:nvPr/>
          </p:nvSpPr>
          <p:spPr>
            <a:xfrm>
              <a:off x="8458200" y="1093506"/>
              <a:ext cx="534327" cy="533400"/>
            </a:xfrm>
            <a:prstGeom prst="rect">
              <a:avLst/>
            </a:prstGeom>
            <a:gradFill flip="none" rotWithShape="1">
              <a:gsLst>
                <a:gs pos="50000">
                  <a:srgbClr val="FF0000">
                    <a:alpha val="70000"/>
                  </a:srgbClr>
                </a:gs>
                <a:gs pos="0">
                  <a:srgbClr val="FF0000"/>
                </a:gs>
                <a:gs pos="100000">
                  <a:schemeClr val="bg1">
                    <a:alpha val="70000"/>
                  </a:schemeClr>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p:cNvSpPr txBox="1"/>
          <p:nvPr/>
        </p:nvSpPr>
        <p:spPr>
          <a:xfrm>
            <a:off x="6902604" y="2897098"/>
            <a:ext cx="344966" cy="369332"/>
          </a:xfrm>
          <a:prstGeom prst="rect">
            <a:avLst/>
          </a:prstGeom>
          <a:noFill/>
        </p:spPr>
        <p:txBody>
          <a:bodyPr wrap="none" rtlCol="0">
            <a:spAutoFit/>
          </a:bodyPr>
          <a:lstStyle/>
          <a:p>
            <a:r>
              <a:rPr lang="en-US" i="1" dirty="0" smtClean="0"/>
              <a:t>B</a:t>
            </a:r>
            <a:r>
              <a:rPr lang="en-US" i="1" baseline="-25000" dirty="0" smtClean="0"/>
              <a:t>i</a:t>
            </a:r>
            <a:endParaRPr lang="en-US" i="1" baseline="-25000" dirty="0"/>
          </a:p>
        </p:txBody>
      </p:sp>
      <p:sp>
        <p:nvSpPr>
          <p:cNvPr id="26" name="TextBox 25"/>
          <p:cNvSpPr txBox="1"/>
          <p:nvPr/>
        </p:nvSpPr>
        <p:spPr>
          <a:xfrm>
            <a:off x="7270596" y="2712999"/>
            <a:ext cx="344966" cy="369332"/>
          </a:xfrm>
          <a:prstGeom prst="rect">
            <a:avLst/>
          </a:prstGeom>
          <a:noFill/>
        </p:spPr>
        <p:txBody>
          <a:bodyPr wrap="none" rtlCol="0">
            <a:spAutoFit/>
          </a:bodyPr>
          <a:lstStyle/>
          <a:p>
            <a:r>
              <a:rPr lang="en-US" i="1" dirty="0" err="1" smtClean="0"/>
              <a:t>B</a:t>
            </a:r>
            <a:r>
              <a:rPr lang="en-US" i="1" baseline="-25000" dirty="0" err="1" smtClean="0"/>
              <a:t>j</a:t>
            </a:r>
            <a:endParaRPr lang="en-US" i="1" baseline="-25000" dirty="0"/>
          </a:p>
        </p:txBody>
      </p:sp>
    </p:spTree>
    <p:extLst>
      <p:ext uri="{BB962C8B-B14F-4D97-AF65-F5344CB8AC3E}">
        <p14:creationId xmlns:p14="http://schemas.microsoft.com/office/powerpoint/2010/main" val="417069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9001" y="794325"/>
            <a:ext cx="5842000" cy="2454748"/>
          </a:xfrm>
        </p:spPr>
        <p:txBody>
          <a:bodyPr>
            <a:normAutofit/>
          </a:bodyPr>
          <a:lstStyle/>
          <a:p>
            <a:pPr marL="0" indent="0">
              <a:buNone/>
            </a:pPr>
            <a:r>
              <a:rPr lang="en-US" u="sng" dirty="0" smtClean="0"/>
              <a:t>Poisson reconstruction</a:t>
            </a:r>
            <a:r>
              <a:rPr lang="en-US" dirty="0" smtClean="0"/>
              <a:t>:</a:t>
            </a:r>
          </a:p>
          <a:p>
            <a:pPr lvl="1">
              <a:buFont typeface="Wingdings" pitchFamily="2" charset="2"/>
              <a:buChar char="ü"/>
            </a:pPr>
            <a:r>
              <a:rPr lang="en-US" dirty="0" err="1" smtClean="0"/>
              <a:t>Sparsity</a:t>
            </a:r>
            <a:r>
              <a:rPr lang="en-US" dirty="0" smtClean="0"/>
              <a:t> </a:t>
            </a:r>
            <a:r>
              <a:rPr lang="en-US" dirty="0"/>
              <a:t>is </a:t>
            </a:r>
            <a:r>
              <a:rPr lang="en-US" dirty="0" smtClean="0"/>
              <a:t>unchanged</a:t>
            </a:r>
          </a:p>
          <a:p>
            <a:pPr lvl="1">
              <a:buFont typeface="Wingdings" pitchFamily="2" charset="2"/>
              <a:buChar char="û"/>
            </a:pPr>
            <a:r>
              <a:rPr lang="en-US" dirty="0" smtClean="0"/>
              <a:t>Entries are data-dependent</a:t>
            </a:r>
          </a:p>
        </p:txBody>
      </p:sp>
      <p:sp>
        <p:nvSpPr>
          <p:cNvPr id="2" name="Title 1"/>
          <p:cNvSpPr>
            <a:spLocks noGrp="1"/>
          </p:cNvSpPr>
          <p:nvPr>
            <p:ph type="title"/>
          </p:nvPr>
        </p:nvSpPr>
        <p:spPr/>
        <p:txBody>
          <a:bodyPr>
            <a:normAutofit fontScale="90000"/>
          </a:bodyPr>
          <a:lstStyle/>
          <a:p>
            <a:r>
              <a:rPr lang="en-US" dirty="0"/>
              <a:t>Better Reconstruction</a:t>
            </a:r>
          </a:p>
        </p:txBody>
      </p:sp>
      <p:pic>
        <p:nvPicPr>
          <p:cNvPr id="21" name="Picture 22" descr="C:\Talks\SIG-13\Cow\grid_4.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9551" y="2263140"/>
            <a:ext cx="2880360" cy="288036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Talks\SIG-13\Cow\points.bm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4496" y="2258568"/>
            <a:ext cx="2880360" cy="28803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6" name="TextBox 15"/>
              <p:cNvSpPr txBox="1"/>
              <p:nvPr/>
            </p:nvSpPr>
            <p:spPr>
              <a:xfrm>
                <a:off x="194889" y="4117623"/>
                <a:ext cx="3253775" cy="9687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𝑏</m:t>
                          </m:r>
                        </m:e>
                        <m:sub>
                          <m:r>
                            <a:rPr lang="en-US" sz="2400" b="0" i="1" smtClean="0">
                              <a:latin typeface="Cambria Math"/>
                            </a:rPr>
                            <m:t>𝑖</m:t>
                          </m:r>
                        </m:sub>
                      </m:sSub>
                      <m:r>
                        <a:rPr lang="en-US" sz="2400" b="0" i="1" smtClean="0">
                          <a:latin typeface="Cambria Math"/>
                        </a:rPr>
                        <m:t>=</m:t>
                      </m:r>
                      <m:nary>
                        <m:naryPr>
                          <m:limLoc m:val="undOvr"/>
                          <m:subHide m:val="on"/>
                          <m:supHide m:val="on"/>
                          <m:ctrlPr>
                            <a:rPr lang="en-US" sz="2400" b="0" i="1" smtClean="0">
                              <a:latin typeface="Cambria Math"/>
                            </a:rPr>
                          </m:ctrlPr>
                        </m:naryPr>
                        <m:sub/>
                        <m:sup/>
                        <m:e>
                          <m:d>
                            <m:dPr>
                              <m:begChr m:val="⟨"/>
                              <m:endChr m:val="⟩"/>
                              <m:ctrlPr>
                                <a:rPr lang="en-US" sz="2400" b="0" i="1" smtClean="0">
                                  <a:latin typeface="Cambria Math"/>
                                </a:rPr>
                              </m:ctrlPr>
                            </m:dPr>
                            <m:e>
                              <m:r>
                                <m:rPr>
                                  <m:nor/>
                                </m:rPr>
                                <a:rPr lang="en-US" sz="2400" b="0" i="0" smtClean="0">
                                  <a:latin typeface="Cambria Math"/>
                                </a:rPr>
                                <m:t>∇</m:t>
                              </m:r>
                              <m:sSub>
                                <m:sSubPr>
                                  <m:ctrlPr>
                                    <a:rPr lang="en-US" sz="2400" b="0" i="1" smtClean="0">
                                      <a:latin typeface="Cambria Math"/>
                                    </a:rPr>
                                  </m:ctrlPr>
                                </m:sSubPr>
                                <m:e>
                                  <m:r>
                                    <a:rPr lang="en-US" sz="2400" b="0" i="1" smtClean="0">
                                      <a:latin typeface="Cambria Math"/>
                                    </a:rPr>
                                    <m:t>𝐵</m:t>
                                  </m:r>
                                </m:e>
                                <m:sub>
                                  <m:r>
                                    <a:rPr lang="en-US" sz="2400" b="0" i="1" smtClean="0">
                                      <a:latin typeface="Cambria Math"/>
                                    </a:rPr>
                                    <m:t>𝑖</m:t>
                                  </m:r>
                                </m:sub>
                              </m:sSub>
                              <m:d>
                                <m:dPr>
                                  <m:ctrlPr>
                                    <a:rPr lang="en-US" sz="2400" b="0" i="1" smtClean="0">
                                      <a:latin typeface="Cambria Math"/>
                                    </a:rPr>
                                  </m:ctrlPr>
                                </m:dPr>
                                <m:e>
                                  <m:r>
                                    <a:rPr lang="en-US" sz="2400" b="0" i="1" smtClean="0">
                                      <a:latin typeface="Cambria Math"/>
                                    </a:rPr>
                                    <m:t>𝑞</m:t>
                                  </m:r>
                                </m:e>
                              </m:d>
                              <m:r>
                                <a:rPr lang="en-US" sz="2400" b="0" i="1" smtClean="0">
                                  <a:latin typeface="Cambria Math"/>
                                </a:rPr>
                                <m:t>,</m:t>
                              </m:r>
                              <m:acc>
                                <m:accPr>
                                  <m:chr m:val="⃗"/>
                                  <m:ctrlPr>
                                    <a:rPr lang="en-US" sz="2400" b="0" i="1" smtClean="0">
                                      <a:latin typeface="Cambria Math"/>
                                    </a:rPr>
                                  </m:ctrlPr>
                                </m:accPr>
                                <m:e>
                                  <m:r>
                                    <a:rPr lang="en-US" sz="2400" b="0" i="1" smtClean="0">
                                      <a:latin typeface="Cambria Math"/>
                                    </a:rPr>
                                    <m:t>𝑉</m:t>
                                  </m:r>
                                </m:e>
                              </m:acc>
                              <m:d>
                                <m:dPr>
                                  <m:ctrlPr>
                                    <a:rPr lang="en-US" sz="2400" b="0" i="1" smtClean="0">
                                      <a:latin typeface="Cambria Math"/>
                                    </a:rPr>
                                  </m:ctrlPr>
                                </m:dPr>
                                <m:e>
                                  <m:r>
                                    <a:rPr lang="en-US" sz="2400" b="0" i="1" smtClean="0">
                                      <a:latin typeface="Cambria Math"/>
                                    </a:rPr>
                                    <m:t>𝑞</m:t>
                                  </m:r>
                                </m:e>
                              </m:d>
                            </m:e>
                          </m:d>
                          <m:r>
                            <a:rPr lang="en-US" sz="2400" b="0" i="1" smtClean="0">
                              <a:latin typeface="Cambria Math"/>
                            </a:rPr>
                            <m:t>ⅆ</m:t>
                          </m:r>
                          <m:r>
                            <a:rPr lang="en-US" sz="2400" b="0" i="1" smtClean="0">
                              <a:latin typeface="Cambria Math"/>
                            </a:rPr>
                            <m:t>𝑞</m:t>
                          </m:r>
                        </m:e>
                      </m:nary>
                    </m:oMath>
                  </m:oMathPara>
                </a14:m>
                <a:endParaRPr lang="en-US"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194889" y="4117623"/>
                <a:ext cx="3253775" cy="968727"/>
              </a:xfrm>
              <a:prstGeom prst="rect">
                <a:avLst/>
              </a:prstGeom>
              <a:blipFill rotWithShape="1">
                <a:blip r:embed="rId5"/>
                <a:stretch>
                  <a:fillRect/>
                </a:stretch>
              </a:blipFill>
            </p:spPr>
            <p:txBody>
              <a:bodyPr/>
              <a:lstStyle/>
              <a:p>
                <a:r>
                  <a:rPr lang="en-US">
                    <a:noFill/>
                  </a:rPr>
                  <a:t> </a:t>
                </a:r>
              </a:p>
            </p:txBody>
          </p:sp>
        </mc:Fallback>
      </mc:AlternateContent>
      <p:grpSp>
        <p:nvGrpSpPr>
          <p:cNvPr id="17" name="Group 36"/>
          <p:cNvGrpSpPr/>
          <p:nvPr/>
        </p:nvGrpSpPr>
        <p:grpSpPr>
          <a:xfrm>
            <a:off x="152400" y="438150"/>
            <a:ext cx="1728358" cy="1219200"/>
            <a:chOff x="1549559" y="1039607"/>
            <a:chExt cx="1728358" cy="1219200"/>
          </a:xfrm>
        </p:grpSpPr>
        <p:sp>
          <p:nvSpPr>
            <p:cNvPr id="18" name="TextBox 17"/>
            <p:cNvSpPr txBox="1"/>
            <p:nvPr/>
          </p:nvSpPr>
          <p:spPr>
            <a:xfrm>
              <a:off x="1549559" y="1039607"/>
              <a:ext cx="1728358" cy="584775"/>
            </a:xfrm>
            <a:prstGeom prst="rect">
              <a:avLst/>
            </a:prstGeom>
            <a:noFill/>
          </p:spPr>
          <p:txBody>
            <a:bodyPr wrap="none" rtlCol="0">
              <a:spAutoFit/>
            </a:bodyPr>
            <a:lstStyle/>
            <a:p>
              <a:pPr algn="ctr"/>
              <a:r>
                <a:rPr lang="en-US" sz="3200" b="1" dirty="0" smtClean="0">
                  <a:solidFill>
                    <a:srgbClr val="FF0000"/>
                  </a:solidFill>
                  <a:latin typeface="Bradley Hand ITC" pitchFamily="66" charset="0"/>
                </a:rPr>
                <a:t>Screened</a:t>
              </a:r>
              <a:endParaRPr lang="en-US" sz="3200" b="1" dirty="0">
                <a:solidFill>
                  <a:srgbClr val="FF0000"/>
                </a:solidFill>
                <a:latin typeface="Bradley Hand ITC" pitchFamily="66" charset="0"/>
              </a:endParaRPr>
            </a:p>
          </p:txBody>
        </p:sp>
        <p:sp>
          <p:nvSpPr>
            <p:cNvPr id="19" name="TextBox 18"/>
            <p:cNvSpPr txBox="1"/>
            <p:nvPr/>
          </p:nvSpPr>
          <p:spPr>
            <a:xfrm>
              <a:off x="1743944" y="1612476"/>
              <a:ext cx="393056" cy="646331"/>
            </a:xfrm>
            <a:prstGeom prst="rect">
              <a:avLst/>
            </a:prstGeom>
            <a:noFill/>
          </p:spPr>
          <p:txBody>
            <a:bodyPr wrap="none" rtlCol="0">
              <a:spAutoFit/>
            </a:bodyPr>
            <a:lstStyle/>
            <a:p>
              <a:pPr algn="ctr"/>
              <a:r>
                <a:rPr lang="en-US" sz="3600" b="1" dirty="0" smtClean="0">
                  <a:solidFill>
                    <a:srgbClr val="FF0000"/>
                  </a:solidFill>
                  <a:latin typeface="Gigi" pitchFamily="82" charset="0"/>
                </a:rPr>
                <a:t>^</a:t>
              </a:r>
              <a:endParaRPr lang="en-US" sz="2800" b="1" dirty="0">
                <a:solidFill>
                  <a:srgbClr val="FF0000"/>
                </a:solidFill>
                <a:latin typeface="Gigi" pitchFamily="82" charset="0"/>
              </a:endParaRPr>
            </a:p>
          </p:txBody>
        </p:sp>
      </p:grpSp>
      <mc:AlternateContent xmlns:mc="http://schemas.openxmlformats.org/markup-compatibility/2006" xmlns:a14="http://schemas.microsoft.com/office/drawing/2010/main">
        <mc:Choice Requires="a14">
          <p:sp>
            <p:nvSpPr>
              <p:cNvPr id="20" name="TextBox 19"/>
              <p:cNvSpPr txBox="1"/>
              <p:nvPr/>
            </p:nvSpPr>
            <p:spPr>
              <a:xfrm>
                <a:off x="99728" y="3202456"/>
                <a:ext cx="3634072" cy="9687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𝐿</m:t>
                          </m:r>
                        </m:e>
                        <m:sub>
                          <m:r>
                            <a:rPr lang="en-US" sz="2400" b="0" i="1" smtClean="0">
                              <a:latin typeface="Cambria Math"/>
                            </a:rPr>
                            <m:t>𝑖𝑗</m:t>
                          </m:r>
                        </m:sub>
                      </m:sSub>
                      <m:r>
                        <a:rPr lang="en-US" sz="2400" b="0" i="1" smtClean="0">
                          <a:latin typeface="Cambria Math"/>
                        </a:rPr>
                        <m:t>=</m:t>
                      </m:r>
                      <m:nary>
                        <m:naryPr>
                          <m:limLoc m:val="undOvr"/>
                          <m:subHide m:val="on"/>
                          <m:supHide m:val="on"/>
                          <m:ctrlPr>
                            <a:rPr lang="en-US" sz="2400" b="0" i="1" smtClean="0">
                              <a:latin typeface="Cambria Math"/>
                            </a:rPr>
                          </m:ctrlPr>
                        </m:naryPr>
                        <m:sub/>
                        <m:sup/>
                        <m:e>
                          <m:d>
                            <m:dPr>
                              <m:begChr m:val="⟨"/>
                              <m:endChr m:val="⟩"/>
                              <m:ctrlPr>
                                <a:rPr lang="en-US" sz="2400" b="0" i="1" smtClean="0">
                                  <a:latin typeface="Cambria Math"/>
                                </a:rPr>
                              </m:ctrlPr>
                            </m:dPr>
                            <m:e>
                              <m:r>
                                <m:rPr>
                                  <m:nor/>
                                </m:rPr>
                                <a:rPr lang="en-US" sz="2400" b="0" i="0" smtClean="0">
                                  <a:latin typeface="Cambria Math"/>
                                </a:rPr>
                                <m:t>∇</m:t>
                              </m:r>
                              <m:sSub>
                                <m:sSubPr>
                                  <m:ctrlPr>
                                    <a:rPr lang="en-US" sz="2400" b="0" i="1" smtClean="0">
                                      <a:latin typeface="Cambria Math"/>
                                    </a:rPr>
                                  </m:ctrlPr>
                                </m:sSubPr>
                                <m:e>
                                  <m:r>
                                    <a:rPr lang="en-US" sz="2400" b="0" i="1" smtClean="0">
                                      <a:latin typeface="Cambria Math"/>
                                    </a:rPr>
                                    <m:t>𝐵</m:t>
                                  </m:r>
                                </m:e>
                                <m:sub>
                                  <m:r>
                                    <a:rPr lang="en-US" sz="2400" b="0" i="1" smtClean="0">
                                      <a:latin typeface="Cambria Math"/>
                                    </a:rPr>
                                    <m:t>𝑖</m:t>
                                  </m:r>
                                </m:sub>
                              </m:sSub>
                              <m:d>
                                <m:dPr>
                                  <m:ctrlPr>
                                    <a:rPr lang="en-US" sz="2400" b="0" i="1" smtClean="0">
                                      <a:latin typeface="Cambria Math"/>
                                    </a:rPr>
                                  </m:ctrlPr>
                                </m:dPr>
                                <m:e>
                                  <m:r>
                                    <a:rPr lang="en-US" sz="2400" b="0" i="1" smtClean="0">
                                      <a:latin typeface="Cambria Math"/>
                                    </a:rPr>
                                    <m:t>𝑞</m:t>
                                  </m:r>
                                </m:e>
                              </m:d>
                              <m:r>
                                <a:rPr lang="en-US" sz="2400" b="0" i="1" smtClean="0">
                                  <a:latin typeface="Cambria Math"/>
                                </a:rPr>
                                <m:t>,</m:t>
                              </m:r>
                              <m:r>
                                <m:rPr>
                                  <m:nor/>
                                </m:rPr>
                                <a:rPr lang="en-US" sz="2400" b="0" i="0" smtClean="0">
                                  <a:latin typeface="Cambria Math"/>
                                </a:rPr>
                                <m:t>∇</m:t>
                              </m:r>
                              <m:sSub>
                                <m:sSubPr>
                                  <m:ctrlPr>
                                    <a:rPr lang="en-US" sz="2400" b="0" i="1" smtClean="0">
                                      <a:latin typeface="Cambria Math"/>
                                    </a:rPr>
                                  </m:ctrlPr>
                                </m:sSubPr>
                                <m:e>
                                  <m:r>
                                    <a:rPr lang="en-US" sz="2400" b="0" i="1" smtClean="0">
                                      <a:latin typeface="Cambria Math"/>
                                    </a:rPr>
                                    <m:t>𝐵</m:t>
                                  </m:r>
                                </m:e>
                                <m:sub>
                                  <m:r>
                                    <a:rPr lang="en-US" sz="2400" b="0" i="1" smtClean="0">
                                      <a:latin typeface="Cambria Math"/>
                                    </a:rPr>
                                    <m:t>𝑗</m:t>
                                  </m:r>
                                </m:sub>
                              </m:sSub>
                              <m:d>
                                <m:dPr>
                                  <m:ctrlPr>
                                    <a:rPr lang="en-US" sz="2400" b="0" i="1" smtClean="0">
                                      <a:latin typeface="Cambria Math"/>
                                    </a:rPr>
                                  </m:ctrlPr>
                                </m:dPr>
                                <m:e>
                                  <m:r>
                                    <a:rPr lang="en-US" sz="2400" b="0" i="1" smtClean="0">
                                      <a:latin typeface="Cambria Math"/>
                                    </a:rPr>
                                    <m:t>𝑞</m:t>
                                  </m:r>
                                </m:e>
                              </m:d>
                            </m:e>
                          </m:d>
                          <m:r>
                            <a:rPr lang="en-US" sz="2400" b="0" i="1" smtClean="0">
                              <a:latin typeface="Cambria Math"/>
                            </a:rPr>
                            <m:t>ⅆ</m:t>
                          </m:r>
                          <m:r>
                            <a:rPr lang="en-US" sz="2400" b="0" i="1" smtClean="0">
                              <a:latin typeface="Cambria Math"/>
                            </a:rPr>
                            <m:t>𝑞</m:t>
                          </m:r>
                        </m:e>
                      </m:nary>
                    </m:oMath>
                  </m:oMathPara>
                </a14:m>
                <a:endParaRPr lang="en-US" sz="2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99728" y="3202456"/>
                <a:ext cx="3634072" cy="968727"/>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736790" y="3235155"/>
                <a:ext cx="2502736" cy="9367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 </m:t>
                      </m:r>
                      <m:r>
                        <a:rPr lang="en-US" sz="2400" b="0" i="1" smtClean="0">
                          <a:latin typeface="Cambria Math"/>
                        </a:rPr>
                        <m:t>𝜆</m:t>
                      </m:r>
                      <m:nary>
                        <m:naryPr>
                          <m:chr m:val="∑"/>
                          <m:supHide m:val="on"/>
                          <m:ctrlPr>
                            <a:rPr lang="en-US" sz="2400" b="0" i="1" smtClean="0">
                              <a:latin typeface="Cambria Math"/>
                            </a:rPr>
                          </m:ctrlPr>
                        </m:naryPr>
                        <m:sub>
                          <m:r>
                            <m:rPr>
                              <m:brk m:alnAt="7"/>
                            </m:rPr>
                            <a:rPr lang="en-US" sz="2400" b="0" i="1" smtClean="0">
                              <a:latin typeface="Cambria Math"/>
                            </a:rPr>
                            <m:t>𝑝</m:t>
                          </m:r>
                          <m:r>
                            <a:rPr lang="en-US" sz="2400" b="0" i="1" smtClean="0">
                              <a:latin typeface="Cambria Math"/>
                            </a:rPr>
                            <m:t>∈</m:t>
                          </m:r>
                          <m:r>
                            <a:rPr lang="en-US" sz="2400" b="0" i="1" smtClean="0">
                              <a:latin typeface="Cambria Math"/>
                            </a:rPr>
                            <m:t>𝑃</m:t>
                          </m:r>
                        </m:sub>
                        <m:sup/>
                        <m:e>
                          <m:sSub>
                            <m:sSubPr>
                              <m:ctrlPr>
                                <a:rPr lang="en-US" sz="2400" b="0" i="1" smtClean="0">
                                  <a:latin typeface="Cambria Math"/>
                                </a:rPr>
                              </m:ctrlPr>
                            </m:sSubPr>
                            <m:e>
                              <m:r>
                                <a:rPr lang="en-US" sz="2400" b="0" i="1" smtClean="0">
                                  <a:latin typeface="Cambria Math"/>
                                </a:rPr>
                                <m:t>𝐵</m:t>
                              </m:r>
                            </m:e>
                            <m:sub>
                              <m:r>
                                <a:rPr lang="en-US" sz="2400" b="0" i="1" smtClean="0">
                                  <a:latin typeface="Cambria Math"/>
                                </a:rPr>
                                <m:t>𝑖</m:t>
                              </m:r>
                            </m:sub>
                          </m:sSub>
                          <m:d>
                            <m:dPr>
                              <m:ctrlPr>
                                <a:rPr lang="en-US" sz="2400" b="0" i="1" smtClean="0">
                                  <a:latin typeface="Cambria Math"/>
                                </a:rPr>
                              </m:ctrlPr>
                            </m:dPr>
                            <m:e>
                              <m:r>
                                <a:rPr lang="en-US" sz="2400" b="0" i="1" smtClean="0">
                                  <a:latin typeface="Cambria Math"/>
                                </a:rPr>
                                <m:t>𝑝</m:t>
                              </m:r>
                            </m:e>
                          </m:d>
                          <m:sSub>
                            <m:sSubPr>
                              <m:ctrlPr>
                                <a:rPr lang="en-US" sz="2400" b="0" i="1" smtClean="0">
                                  <a:latin typeface="Cambria Math"/>
                                </a:rPr>
                              </m:ctrlPr>
                            </m:sSubPr>
                            <m:e>
                              <m:r>
                                <a:rPr lang="en-US" sz="2400" b="0" i="1" smtClean="0">
                                  <a:latin typeface="Cambria Math"/>
                                </a:rPr>
                                <m:t>𝐵</m:t>
                              </m:r>
                            </m:e>
                            <m:sub>
                              <m:r>
                                <a:rPr lang="en-US" sz="2400" b="0" i="1" smtClean="0">
                                  <a:latin typeface="Cambria Math"/>
                                </a:rPr>
                                <m:t>𝑗</m:t>
                              </m:r>
                            </m:sub>
                          </m:sSub>
                          <m:d>
                            <m:dPr>
                              <m:ctrlPr>
                                <a:rPr lang="en-US" sz="2400" b="0" i="1" smtClean="0">
                                  <a:latin typeface="Cambria Math"/>
                                </a:rPr>
                              </m:ctrlPr>
                            </m:dPr>
                            <m:e>
                              <m:r>
                                <a:rPr lang="en-US" sz="2400" b="0" i="1" smtClean="0">
                                  <a:latin typeface="Cambria Math"/>
                                </a:rPr>
                                <m:t>𝑝</m:t>
                              </m:r>
                            </m:e>
                          </m:d>
                        </m:e>
                      </m:nary>
                    </m:oMath>
                  </m:oMathPara>
                </a14:m>
                <a:endParaRPr lang="en-US" sz="2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3736790" y="3235155"/>
                <a:ext cx="2502736" cy="936795"/>
              </a:xfrm>
              <a:prstGeom prst="rect">
                <a:avLst/>
              </a:prstGeom>
              <a:blipFill rotWithShape="1">
                <a:blip r:embed="rId7"/>
                <a:stretch>
                  <a:fillRect/>
                </a:stretch>
              </a:blipFill>
            </p:spPr>
            <p:txBody>
              <a:bodyPr/>
              <a:lstStyle/>
              <a:p>
                <a:r>
                  <a:rPr lang="en-US">
                    <a:noFill/>
                  </a:rPr>
                  <a:t> </a:t>
                </a:r>
              </a:p>
            </p:txBody>
          </p:sp>
        </mc:Fallback>
      </mc:AlternateContent>
      <p:sp>
        <p:nvSpPr>
          <p:cNvPr id="6" name="Rounded Rectangle 5"/>
          <p:cNvSpPr/>
          <p:nvPr/>
        </p:nvSpPr>
        <p:spPr>
          <a:xfrm>
            <a:off x="4022980" y="3181350"/>
            <a:ext cx="2209092" cy="1028582"/>
          </a:xfrm>
          <a:prstGeom prst="roundRect">
            <a:avLst>
              <a:gd name="adj" fmla="val 18886"/>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18" descr="C:\Talks\SIG-13\Cow\grid_3.bm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4496" y="2258568"/>
            <a:ext cx="2880360" cy="2880360"/>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a:grpSpLocks noChangeAspect="1"/>
          </p:cNvGrpSpPr>
          <p:nvPr/>
        </p:nvGrpSpPr>
        <p:grpSpPr>
          <a:xfrm>
            <a:off x="6976872" y="2980944"/>
            <a:ext cx="534327" cy="533400"/>
            <a:chOff x="7333527" y="2800350"/>
            <a:chExt cx="534327" cy="533400"/>
          </a:xfrm>
        </p:grpSpPr>
        <p:sp>
          <p:nvSpPr>
            <p:cNvPr id="24" name="Rectangle 23"/>
            <p:cNvSpPr>
              <a:spLocks noChangeAspect="1"/>
            </p:cNvSpPr>
            <p:nvPr/>
          </p:nvSpPr>
          <p:spPr>
            <a:xfrm>
              <a:off x="7502325" y="2973469"/>
              <a:ext cx="182880" cy="18288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a:spLocks noChangeAspect="1"/>
            </p:cNvSpPr>
            <p:nvPr/>
          </p:nvSpPr>
          <p:spPr>
            <a:xfrm>
              <a:off x="7333527" y="2800350"/>
              <a:ext cx="534327" cy="533400"/>
            </a:xfrm>
            <a:prstGeom prst="rect">
              <a:avLst/>
            </a:prstGeom>
            <a:gradFill flip="none" rotWithShape="1">
              <a:gsLst>
                <a:gs pos="50000">
                  <a:srgbClr val="0000FF">
                    <a:alpha val="70000"/>
                  </a:srgbClr>
                </a:gs>
                <a:gs pos="0">
                  <a:srgbClr val="0000FF"/>
                </a:gs>
                <a:gs pos="100000">
                  <a:schemeClr val="bg1">
                    <a:alpha val="70000"/>
                  </a:schemeClr>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p:cNvGrpSpPr/>
          <p:nvPr/>
        </p:nvGrpSpPr>
        <p:grpSpPr>
          <a:xfrm>
            <a:off x="7337044" y="2801620"/>
            <a:ext cx="534327" cy="533400"/>
            <a:chOff x="8458200" y="1093506"/>
            <a:chExt cx="534327" cy="533400"/>
          </a:xfrm>
        </p:grpSpPr>
        <p:sp>
          <p:nvSpPr>
            <p:cNvPr id="28" name="Rectangle 27"/>
            <p:cNvSpPr>
              <a:spLocks noChangeAspect="1"/>
            </p:cNvSpPr>
            <p:nvPr/>
          </p:nvSpPr>
          <p:spPr>
            <a:xfrm>
              <a:off x="8626998" y="1266625"/>
              <a:ext cx="182880" cy="182880"/>
            </a:xfrm>
            <a:prstGeom prst="rect">
              <a:avLst/>
            </a:prstGeom>
            <a:solidFill>
              <a:schemeClr val="accent2">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a:spLocks noChangeAspect="1"/>
            </p:cNvSpPr>
            <p:nvPr/>
          </p:nvSpPr>
          <p:spPr>
            <a:xfrm>
              <a:off x="8458200" y="1093506"/>
              <a:ext cx="534327" cy="533400"/>
            </a:xfrm>
            <a:prstGeom prst="rect">
              <a:avLst/>
            </a:prstGeom>
            <a:gradFill flip="none" rotWithShape="1">
              <a:gsLst>
                <a:gs pos="50000">
                  <a:srgbClr val="FF0000">
                    <a:alpha val="70000"/>
                  </a:srgbClr>
                </a:gs>
                <a:gs pos="0">
                  <a:srgbClr val="FF0000"/>
                </a:gs>
                <a:gs pos="100000">
                  <a:schemeClr val="bg1">
                    <a:alpha val="70000"/>
                  </a:schemeClr>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6902604" y="2896870"/>
            <a:ext cx="344966" cy="369332"/>
          </a:xfrm>
          <a:prstGeom prst="rect">
            <a:avLst/>
          </a:prstGeom>
          <a:noFill/>
        </p:spPr>
        <p:txBody>
          <a:bodyPr wrap="none" rtlCol="0">
            <a:spAutoFit/>
          </a:bodyPr>
          <a:lstStyle/>
          <a:p>
            <a:r>
              <a:rPr lang="en-US" i="1" dirty="0" smtClean="0"/>
              <a:t>B</a:t>
            </a:r>
            <a:r>
              <a:rPr lang="en-US" i="1" baseline="-25000" dirty="0" smtClean="0"/>
              <a:t>i</a:t>
            </a:r>
            <a:endParaRPr lang="en-US" i="1" baseline="-25000" dirty="0"/>
          </a:p>
        </p:txBody>
      </p:sp>
      <p:sp>
        <p:nvSpPr>
          <p:cNvPr id="41" name="TextBox 40"/>
          <p:cNvSpPr txBox="1"/>
          <p:nvPr/>
        </p:nvSpPr>
        <p:spPr>
          <a:xfrm>
            <a:off x="7270596" y="2712999"/>
            <a:ext cx="344966" cy="369332"/>
          </a:xfrm>
          <a:prstGeom prst="rect">
            <a:avLst/>
          </a:prstGeom>
          <a:noFill/>
        </p:spPr>
        <p:txBody>
          <a:bodyPr wrap="none" rtlCol="0">
            <a:spAutoFit/>
          </a:bodyPr>
          <a:lstStyle/>
          <a:p>
            <a:r>
              <a:rPr lang="en-US" i="1" dirty="0" err="1" smtClean="0"/>
              <a:t>B</a:t>
            </a:r>
            <a:r>
              <a:rPr lang="en-US" i="1" baseline="-25000" dirty="0" err="1" smtClean="0"/>
              <a:t>j</a:t>
            </a:r>
            <a:endParaRPr lang="en-US" i="1" baseline="-25000" dirty="0"/>
          </a:p>
        </p:txBody>
      </p:sp>
      <p:pic>
        <p:nvPicPr>
          <p:cNvPr id="30" name="Picture 2" descr="C:\Talks\SIG-13\Cow\points.bm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4496" y="2258568"/>
            <a:ext cx="2880360" cy="2880360"/>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p:cNvGrpSpPr>
            <a:grpSpLocks noChangeAspect="1"/>
          </p:cNvGrpSpPr>
          <p:nvPr/>
        </p:nvGrpSpPr>
        <p:grpSpPr>
          <a:xfrm>
            <a:off x="6607556" y="2627884"/>
            <a:ext cx="1071707" cy="1069848"/>
            <a:chOff x="7333527" y="2800350"/>
            <a:chExt cx="534327" cy="533400"/>
          </a:xfrm>
        </p:grpSpPr>
        <p:sp>
          <p:nvSpPr>
            <p:cNvPr id="43" name="Rectangle 42"/>
            <p:cNvSpPr>
              <a:spLocks noChangeAspect="1"/>
            </p:cNvSpPr>
            <p:nvPr/>
          </p:nvSpPr>
          <p:spPr>
            <a:xfrm>
              <a:off x="7514989" y="2973469"/>
              <a:ext cx="182359" cy="182359"/>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a:spLocks noChangeAspect="1"/>
            </p:cNvSpPr>
            <p:nvPr/>
          </p:nvSpPr>
          <p:spPr>
            <a:xfrm>
              <a:off x="7333527" y="2800350"/>
              <a:ext cx="534327" cy="533400"/>
            </a:xfrm>
            <a:prstGeom prst="rect">
              <a:avLst/>
            </a:prstGeom>
            <a:gradFill flip="none" rotWithShape="1">
              <a:gsLst>
                <a:gs pos="50000">
                  <a:srgbClr val="0000FF">
                    <a:alpha val="70000"/>
                  </a:srgbClr>
                </a:gs>
                <a:gs pos="0">
                  <a:srgbClr val="0000FF"/>
                </a:gs>
                <a:gs pos="100000">
                  <a:schemeClr val="bg1">
                    <a:alpha val="70000"/>
                  </a:schemeClr>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a:grpSpLocks noChangeAspect="1"/>
          </p:cNvGrpSpPr>
          <p:nvPr/>
        </p:nvGrpSpPr>
        <p:grpSpPr>
          <a:xfrm>
            <a:off x="7342632" y="2276856"/>
            <a:ext cx="1071707" cy="1069848"/>
            <a:chOff x="8458200" y="1093506"/>
            <a:chExt cx="534327" cy="533400"/>
          </a:xfrm>
        </p:grpSpPr>
        <p:sp>
          <p:nvSpPr>
            <p:cNvPr id="46" name="Rectangle 45"/>
            <p:cNvSpPr>
              <a:spLocks noChangeAspect="1"/>
            </p:cNvSpPr>
            <p:nvPr/>
          </p:nvSpPr>
          <p:spPr>
            <a:xfrm>
              <a:off x="8626998" y="1266625"/>
              <a:ext cx="182359" cy="182359"/>
            </a:xfrm>
            <a:prstGeom prst="rect">
              <a:avLst/>
            </a:prstGeom>
            <a:solidFill>
              <a:schemeClr val="accent2">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a:spLocks noChangeAspect="1"/>
            </p:cNvSpPr>
            <p:nvPr/>
          </p:nvSpPr>
          <p:spPr>
            <a:xfrm>
              <a:off x="8458200" y="1093506"/>
              <a:ext cx="534327" cy="533400"/>
            </a:xfrm>
            <a:prstGeom prst="rect">
              <a:avLst/>
            </a:prstGeom>
            <a:gradFill flip="none" rotWithShape="1">
              <a:gsLst>
                <a:gs pos="50000">
                  <a:srgbClr val="FF0000">
                    <a:alpha val="70000"/>
                  </a:srgbClr>
                </a:gs>
                <a:gs pos="0">
                  <a:srgbClr val="FF0000"/>
                </a:gs>
                <a:gs pos="100000">
                  <a:schemeClr val="bg1">
                    <a:alpha val="70000"/>
                  </a:schemeClr>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7275034" y="2190750"/>
            <a:ext cx="344966" cy="369332"/>
          </a:xfrm>
          <a:prstGeom prst="rect">
            <a:avLst/>
          </a:prstGeom>
          <a:noFill/>
        </p:spPr>
        <p:txBody>
          <a:bodyPr wrap="none" rtlCol="0">
            <a:spAutoFit/>
          </a:bodyPr>
          <a:lstStyle/>
          <a:p>
            <a:r>
              <a:rPr lang="en-US" i="1" dirty="0" err="1" smtClean="0"/>
              <a:t>B</a:t>
            </a:r>
            <a:r>
              <a:rPr lang="en-US" i="1" baseline="-25000" dirty="0" err="1" smtClean="0"/>
              <a:t>j</a:t>
            </a:r>
            <a:endParaRPr lang="en-US" i="1" baseline="-25000" dirty="0"/>
          </a:p>
        </p:txBody>
      </p:sp>
      <p:sp>
        <p:nvSpPr>
          <p:cNvPr id="34" name="TextBox 33"/>
          <p:cNvSpPr txBox="1"/>
          <p:nvPr/>
        </p:nvSpPr>
        <p:spPr>
          <a:xfrm>
            <a:off x="6553200" y="2561476"/>
            <a:ext cx="344966" cy="369332"/>
          </a:xfrm>
          <a:prstGeom prst="rect">
            <a:avLst/>
          </a:prstGeom>
          <a:noFill/>
        </p:spPr>
        <p:txBody>
          <a:bodyPr wrap="none" rtlCol="0">
            <a:spAutoFit/>
          </a:bodyPr>
          <a:lstStyle/>
          <a:p>
            <a:r>
              <a:rPr lang="en-US" i="1" dirty="0" smtClean="0"/>
              <a:t>B</a:t>
            </a:r>
            <a:r>
              <a:rPr lang="en-US" i="1" baseline="-25000" dirty="0" smtClean="0"/>
              <a:t>i</a:t>
            </a:r>
            <a:endParaRPr lang="en-US" i="1" baseline="-25000" dirty="0"/>
          </a:p>
        </p:txBody>
      </p:sp>
    </p:spTree>
    <p:extLst>
      <p:ext uri="{BB962C8B-B14F-4D97-AF65-F5344CB8AC3E}">
        <p14:creationId xmlns:p14="http://schemas.microsoft.com/office/powerpoint/2010/main" val="335839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8"/>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2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7"/>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32"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Faster Screened Reconstruction</a:t>
            </a:r>
            <a:endParaRPr lang="en-US" dirty="0"/>
          </a:p>
        </p:txBody>
      </p:sp>
      <p:sp>
        <p:nvSpPr>
          <p:cNvPr id="3" name="Content Placeholder 2"/>
          <p:cNvSpPr>
            <a:spLocks noGrp="1"/>
          </p:cNvSpPr>
          <p:nvPr>
            <p:ph idx="1"/>
          </p:nvPr>
        </p:nvSpPr>
        <p:spPr>
          <a:xfrm>
            <a:off x="152400" y="895350"/>
            <a:ext cx="5417583" cy="3886200"/>
          </a:xfrm>
        </p:spPr>
        <p:txBody>
          <a:bodyPr>
            <a:normAutofit/>
          </a:bodyPr>
          <a:lstStyle/>
          <a:p>
            <a:pPr marL="0" indent="0">
              <a:buNone/>
            </a:pPr>
            <a:r>
              <a:rPr lang="en-US" u="sng" dirty="0" smtClean="0"/>
              <a:t>Observation</a:t>
            </a:r>
            <a:r>
              <a:rPr lang="en-US" dirty="0" smtClean="0"/>
              <a:t>:</a:t>
            </a:r>
          </a:p>
          <a:p>
            <a:pPr marL="0" indent="0">
              <a:buNone/>
            </a:pPr>
            <a:r>
              <a:rPr lang="en-US" dirty="0" smtClean="0"/>
              <a:t>At coarse resolutions, no need</a:t>
            </a:r>
            <a:br>
              <a:rPr lang="en-US" dirty="0" smtClean="0"/>
            </a:br>
            <a:r>
              <a:rPr lang="en-US" dirty="0" smtClean="0"/>
              <a:t>  to screen as precisely.</a:t>
            </a:r>
            <a:endParaRPr lang="en-US" dirty="0" smtClean="0">
              <a:sym typeface="Symbol"/>
            </a:endParaRPr>
          </a:p>
          <a:p>
            <a:pPr marL="512763" indent="-512763">
              <a:buNone/>
            </a:pPr>
            <a:r>
              <a:rPr lang="en-US" dirty="0" smtClean="0">
                <a:sym typeface="Symbol"/>
              </a:rPr>
              <a:t> Use average position,</a:t>
            </a:r>
            <a:br>
              <a:rPr lang="en-US" dirty="0" smtClean="0">
                <a:sym typeface="Symbol"/>
              </a:rPr>
            </a:br>
            <a:r>
              <a:rPr lang="en-US" dirty="0" smtClean="0">
                <a:sym typeface="Symbol"/>
              </a:rPr>
              <a:t> weighted by point count.</a:t>
            </a:r>
            <a:endParaRPr lang="en-US" dirty="0" smtClean="0"/>
          </a:p>
        </p:txBody>
      </p:sp>
      <p:pic>
        <p:nvPicPr>
          <p:cNvPr id="18434" name="Picture 2" descr="C:\Talks\SIG-13\Cow\points.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428750"/>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C:\Talks\SIG-13\Cow\points.5.bm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3248" y="1428750"/>
            <a:ext cx="3657600" cy="3657600"/>
          </a:xfrm>
          <a:prstGeom prst="rect">
            <a:avLst/>
          </a:prstGeom>
          <a:solidFill>
            <a:schemeClr val="bg1">
              <a:alpha val="85000"/>
            </a:schemeClr>
          </a:solidFill>
        </p:spPr>
      </p:pic>
      <p:pic>
        <p:nvPicPr>
          <p:cNvPr id="18436" name="Picture 4" descr="C:\Talks\SIG-13\Cow\points.4.bmp"/>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3248" y="1428750"/>
            <a:ext cx="3657600" cy="3657600"/>
          </a:xfrm>
          <a:prstGeom prst="rect">
            <a:avLst/>
          </a:prstGeom>
          <a:solidFill>
            <a:schemeClr val="bg1">
              <a:alpha val="85000"/>
            </a:schemeClr>
          </a:solidFill>
        </p:spPr>
      </p:pic>
      <p:pic>
        <p:nvPicPr>
          <p:cNvPr id="18437" name="Picture 5" descr="C:\Talks\SIG-13\Cow\points.3.bmp"/>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3248" y="1426464"/>
            <a:ext cx="3657600" cy="3657600"/>
          </a:xfrm>
          <a:prstGeom prst="rect">
            <a:avLst/>
          </a:prstGeom>
          <a:solidFill>
            <a:schemeClr val="bg1">
              <a:alpha val="85000"/>
            </a:schemeClr>
          </a:solidFill>
        </p:spPr>
      </p:pic>
      <p:grpSp>
        <p:nvGrpSpPr>
          <p:cNvPr id="8" name="Group 7"/>
          <p:cNvGrpSpPr/>
          <p:nvPr/>
        </p:nvGrpSpPr>
        <p:grpSpPr>
          <a:xfrm>
            <a:off x="5788153" y="2712212"/>
            <a:ext cx="1454325" cy="1463646"/>
            <a:chOff x="7275034" y="275653"/>
            <a:chExt cx="1139641" cy="1163705"/>
          </a:xfrm>
        </p:grpSpPr>
        <p:grpSp>
          <p:nvGrpSpPr>
            <p:cNvPr id="37" name="Group 36"/>
            <p:cNvGrpSpPr>
              <a:grpSpLocks noChangeAspect="1"/>
            </p:cNvGrpSpPr>
            <p:nvPr/>
          </p:nvGrpSpPr>
          <p:grpSpPr>
            <a:xfrm>
              <a:off x="7332692" y="341566"/>
              <a:ext cx="1081983" cy="1097792"/>
              <a:chOff x="8453238" y="1078404"/>
              <a:chExt cx="539450" cy="547332"/>
            </a:xfrm>
          </p:grpSpPr>
          <p:sp>
            <p:nvSpPr>
              <p:cNvPr id="39" name="Rectangle 38"/>
              <p:cNvSpPr>
                <a:spLocks noChangeAspect="1"/>
              </p:cNvSpPr>
              <p:nvPr/>
            </p:nvSpPr>
            <p:spPr>
              <a:xfrm>
                <a:off x="8636922" y="1261591"/>
                <a:ext cx="177612" cy="177611"/>
              </a:xfrm>
              <a:prstGeom prst="rect">
                <a:avLst/>
              </a:prstGeom>
              <a:solidFill>
                <a:schemeClr val="accent2">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a:spLocks noChangeAspect="1"/>
              </p:cNvSpPr>
              <p:nvPr/>
            </p:nvSpPr>
            <p:spPr>
              <a:xfrm>
                <a:off x="8453238" y="1078404"/>
                <a:ext cx="539450" cy="547332"/>
              </a:xfrm>
              <a:prstGeom prst="rect">
                <a:avLst/>
              </a:prstGeom>
              <a:gradFill flip="none" rotWithShape="1">
                <a:gsLst>
                  <a:gs pos="50000">
                    <a:srgbClr val="FF0000">
                      <a:alpha val="70000"/>
                    </a:srgbClr>
                  </a:gs>
                  <a:gs pos="0">
                    <a:srgbClr val="FF0000"/>
                  </a:gs>
                  <a:gs pos="100000">
                    <a:schemeClr val="bg1">
                      <a:alpha val="70000"/>
                    </a:schemeClr>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p:cNvSpPr txBox="1"/>
            <p:nvPr/>
          </p:nvSpPr>
          <p:spPr>
            <a:xfrm>
              <a:off x="7275034" y="275653"/>
              <a:ext cx="344966" cy="369332"/>
            </a:xfrm>
            <a:prstGeom prst="rect">
              <a:avLst/>
            </a:prstGeom>
            <a:noFill/>
          </p:spPr>
          <p:txBody>
            <a:bodyPr wrap="none" rtlCol="0">
              <a:spAutoFit/>
            </a:bodyPr>
            <a:lstStyle/>
            <a:p>
              <a:r>
                <a:rPr lang="en-US" i="1" dirty="0" err="1" smtClean="0"/>
                <a:t>B</a:t>
              </a:r>
              <a:r>
                <a:rPr lang="en-US" i="1" baseline="-25000" dirty="0" err="1" smtClean="0"/>
                <a:t>j</a:t>
              </a:r>
              <a:endParaRPr lang="en-US" i="1" baseline="-25000" dirty="0"/>
            </a:p>
          </p:txBody>
        </p:sp>
      </p:grpSp>
      <p:grpSp>
        <p:nvGrpSpPr>
          <p:cNvPr id="7" name="Group 6"/>
          <p:cNvGrpSpPr/>
          <p:nvPr/>
        </p:nvGrpSpPr>
        <p:grpSpPr>
          <a:xfrm>
            <a:off x="5330954" y="3168649"/>
            <a:ext cx="1466596" cy="1466596"/>
            <a:chOff x="6553200" y="656914"/>
            <a:chExt cx="1135899" cy="1135818"/>
          </a:xfrm>
        </p:grpSpPr>
        <p:grpSp>
          <p:nvGrpSpPr>
            <p:cNvPr id="30" name="Group 29"/>
            <p:cNvGrpSpPr>
              <a:grpSpLocks noChangeAspect="1"/>
            </p:cNvGrpSpPr>
            <p:nvPr/>
          </p:nvGrpSpPr>
          <p:grpSpPr>
            <a:xfrm>
              <a:off x="6617392" y="722884"/>
              <a:ext cx="1071707" cy="1069848"/>
              <a:chOff x="7338431" y="2800350"/>
              <a:chExt cx="534327" cy="533400"/>
            </a:xfrm>
          </p:grpSpPr>
          <p:sp>
            <p:nvSpPr>
              <p:cNvPr id="32" name="Rectangle 31"/>
              <p:cNvSpPr>
                <a:spLocks noChangeAspect="1"/>
              </p:cNvSpPr>
              <p:nvPr/>
            </p:nvSpPr>
            <p:spPr>
              <a:xfrm>
                <a:off x="7509190" y="2983275"/>
                <a:ext cx="173007" cy="17300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a:spLocks noChangeAspect="1"/>
              </p:cNvSpPr>
              <p:nvPr/>
            </p:nvSpPr>
            <p:spPr>
              <a:xfrm>
                <a:off x="7338431" y="2800350"/>
                <a:ext cx="534327" cy="533400"/>
              </a:xfrm>
              <a:prstGeom prst="rect">
                <a:avLst/>
              </a:prstGeom>
              <a:gradFill flip="none" rotWithShape="1">
                <a:gsLst>
                  <a:gs pos="50000">
                    <a:srgbClr val="0000FF">
                      <a:alpha val="70000"/>
                    </a:srgbClr>
                  </a:gs>
                  <a:gs pos="0">
                    <a:srgbClr val="0000FF"/>
                  </a:gs>
                  <a:gs pos="100000">
                    <a:schemeClr val="bg1">
                      <a:alpha val="70000"/>
                    </a:schemeClr>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TextBox 43"/>
            <p:cNvSpPr txBox="1"/>
            <p:nvPr/>
          </p:nvSpPr>
          <p:spPr>
            <a:xfrm>
              <a:off x="6553200" y="656914"/>
              <a:ext cx="344966" cy="369332"/>
            </a:xfrm>
            <a:prstGeom prst="rect">
              <a:avLst/>
            </a:prstGeom>
            <a:noFill/>
          </p:spPr>
          <p:txBody>
            <a:bodyPr wrap="none" rtlCol="0">
              <a:spAutoFit/>
            </a:bodyPr>
            <a:lstStyle/>
            <a:p>
              <a:r>
                <a:rPr lang="en-US" i="1" dirty="0" smtClean="0"/>
                <a:t>B</a:t>
              </a:r>
              <a:r>
                <a:rPr lang="en-US" i="1" baseline="-25000" dirty="0" smtClean="0"/>
                <a:t>i</a:t>
              </a:r>
              <a:endParaRPr lang="en-US" i="1" baseline="-25000" dirty="0"/>
            </a:p>
          </p:txBody>
        </p:sp>
      </p:grpSp>
      <p:grpSp>
        <p:nvGrpSpPr>
          <p:cNvPr id="9" name="Group 8"/>
          <p:cNvGrpSpPr>
            <a:grpSpLocks noChangeAspect="1"/>
          </p:cNvGrpSpPr>
          <p:nvPr/>
        </p:nvGrpSpPr>
        <p:grpSpPr>
          <a:xfrm>
            <a:off x="6019799" y="3166364"/>
            <a:ext cx="764542" cy="775668"/>
            <a:chOff x="7211659" y="103925"/>
            <a:chExt cx="1271722" cy="1290227"/>
          </a:xfrm>
        </p:grpSpPr>
        <p:grpSp>
          <p:nvGrpSpPr>
            <p:cNvPr id="58" name="Group 57"/>
            <p:cNvGrpSpPr>
              <a:grpSpLocks noChangeAspect="1"/>
            </p:cNvGrpSpPr>
            <p:nvPr/>
          </p:nvGrpSpPr>
          <p:grpSpPr>
            <a:xfrm>
              <a:off x="7342637" y="253408"/>
              <a:ext cx="1140744" cy="1140744"/>
              <a:chOff x="8458200" y="1072442"/>
              <a:chExt cx="568747" cy="568747"/>
            </a:xfrm>
          </p:grpSpPr>
          <p:sp>
            <p:nvSpPr>
              <p:cNvPr id="66" name="Rectangle 65"/>
              <p:cNvSpPr>
                <a:spLocks noChangeAspect="1"/>
              </p:cNvSpPr>
              <p:nvPr/>
            </p:nvSpPr>
            <p:spPr>
              <a:xfrm>
                <a:off x="8648063" y="1266625"/>
                <a:ext cx="189582" cy="189582"/>
              </a:xfrm>
              <a:prstGeom prst="rect">
                <a:avLst/>
              </a:prstGeom>
              <a:solidFill>
                <a:schemeClr val="accent2">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a:spLocks noChangeAspect="1"/>
              </p:cNvSpPr>
              <p:nvPr/>
            </p:nvSpPr>
            <p:spPr>
              <a:xfrm>
                <a:off x="8458200" y="1072442"/>
                <a:ext cx="568747" cy="568747"/>
              </a:xfrm>
              <a:prstGeom prst="rect">
                <a:avLst/>
              </a:prstGeom>
              <a:gradFill flip="none" rotWithShape="1">
                <a:gsLst>
                  <a:gs pos="50000">
                    <a:srgbClr val="FF0000">
                      <a:alpha val="70000"/>
                    </a:srgbClr>
                  </a:gs>
                  <a:gs pos="0">
                    <a:srgbClr val="FF0000"/>
                  </a:gs>
                  <a:gs pos="100000">
                    <a:schemeClr val="bg1">
                      <a:alpha val="70000"/>
                    </a:schemeClr>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Box 67"/>
            <p:cNvSpPr txBox="1"/>
            <p:nvPr/>
          </p:nvSpPr>
          <p:spPr>
            <a:xfrm>
              <a:off x="7211659" y="103925"/>
              <a:ext cx="344966" cy="369332"/>
            </a:xfrm>
            <a:prstGeom prst="rect">
              <a:avLst/>
            </a:prstGeom>
            <a:noFill/>
          </p:spPr>
          <p:txBody>
            <a:bodyPr wrap="none" rtlCol="0">
              <a:spAutoFit/>
            </a:bodyPr>
            <a:lstStyle/>
            <a:p>
              <a:r>
                <a:rPr lang="en-US" i="1" dirty="0" err="1" smtClean="0"/>
                <a:t>B</a:t>
              </a:r>
              <a:r>
                <a:rPr lang="en-US" i="1" baseline="-25000" dirty="0" err="1" smtClean="0"/>
                <a:t>j</a:t>
              </a:r>
              <a:endParaRPr lang="en-US" i="1" baseline="-25000" dirty="0"/>
            </a:p>
          </p:txBody>
        </p:sp>
      </p:grpSp>
      <p:grpSp>
        <p:nvGrpSpPr>
          <p:cNvPr id="10" name="Group 9"/>
          <p:cNvGrpSpPr>
            <a:grpSpLocks noChangeAspect="1"/>
          </p:cNvGrpSpPr>
          <p:nvPr/>
        </p:nvGrpSpPr>
        <p:grpSpPr>
          <a:xfrm>
            <a:off x="5578348" y="3394964"/>
            <a:ext cx="748070" cy="786121"/>
            <a:chOff x="6513622" y="452027"/>
            <a:chExt cx="1165637" cy="1224927"/>
          </a:xfrm>
        </p:grpSpPr>
        <p:grpSp>
          <p:nvGrpSpPr>
            <p:cNvPr id="53" name="Group 52"/>
            <p:cNvGrpSpPr>
              <a:grpSpLocks noChangeAspect="1"/>
            </p:cNvGrpSpPr>
            <p:nvPr/>
          </p:nvGrpSpPr>
          <p:grpSpPr>
            <a:xfrm>
              <a:off x="6607552" y="607106"/>
              <a:ext cx="1071707" cy="1069848"/>
              <a:chOff x="7333525" y="2780617"/>
              <a:chExt cx="534327" cy="533400"/>
            </a:xfrm>
          </p:grpSpPr>
          <p:sp>
            <p:nvSpPr>
              <p:cNvPr id="55" name="Rectangle 54"/>
              <p:cNvSpPr>
                <a:spLocks noChangeAspect="1"/>
              </p:cNvSpPr>
              <p:nvPr/>
            </p:nvSpPr>
            <p:spPr>
              <a:xfrm>
                <a:off x="7514990" y="2953736"/>
                <a:ext cx="177595" cy="177594"/>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a:spLocks noChangeAspect="1"/>
              </p:cNvSpPr>
              <p:nvPr/>
            </p:nvSpPr>
            <p:spPr>
              <a:xfrm>
                <a:off x="7333525" y="2780617"/>
                <a:ext cx="534327" cy="533400"/>
              </a:xfrm>
              <a:prstGeom prst="rect">
                <a:avLst/>
              </a:prstGeom>
              <a:gradFill flip="none" rotWithShape="1">
                <a:gsLst>
                  <a:gs pos="50000">
                    <a:srgbClr val="0000FF">
                      <a:alpha val="70000"/>
                    </a:srgbClr>
                  </a:gs>
                  <a:gs pos="0">
                    <a:srgbClr val="0000FF"/>
                  </a:gs>
                  <a:gs pos="100000">
                    <a:schemeClr val="bg1">
                      <a:alpha val="70000"/>
                    </a:schemeClr>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p:cNvSpPr txBox="1"/>
            <p:nvPr/>
          </p:nvSpPr>
          <p:spPr>
            <a:xfrm>
              <a:off x="6513622" y="452027"/>
              <a:ext cx="344967" cy="369332"/>
            </a:xfrm>
            <a:prstGeom prst="rect">
              <a:avLst/>
            </a:prstGeom>
            <a:noFill/>
          </p:spPr>
          <p:txBody>
            <a:bodyPr wrap="none" rtlCol="0">
              <a:spAutoFit/>
            </a:bodyPr>
            <a:lstStyle/>
            <a:p>
              <a:r>
                <a:rPr lang="en-US" i="1" dirty="0" smtClean="0"/>
                <a:t>B</a:t>
              </a:r>
              <a:r>
                <a:rPr lang="en-US" i="1" baseline="-25000" dirty="0" smtClean="0"/>
                <a:t>i</a:t>
              </a:r>
              <a:endParaRPr lang="en-US" i="1" baseline="-25000" dirty="0"/>
            </a:p>
          </p:txBody>
        </p:sp>
      </p:grpSp>
      <p:grpSp>
        <p:nvGrpSpPr>
          <p:cNvPr id="71" name="Group 70"/>
          <p:cNvGrpSpPr>
            <a:grpSpLocks noChangeAspect="1"/>
          </p:cNvGrpSpPr>
          <p:nvPr/>
        </p:nvGrpSpPr>
        <p:grpSpPr>
          <a:xfrm>
            <a:off x="6214363" y="3489452"/>
            <a:ext cx="338328" cy="338328"/>
            <a:chOff x="8458200" y="1072442"/>
            <a:chExt cx="568747" cy="568747"/>
          </a:xfrm>
        </p:grpSpPr>
        <p:sp>
          <p:nvSpPr>
            <p:cNvPr id="73" name="Rectangle 72"/>
            <p:cNvSpPr>
              <a:spLocks noChangeAspect="1"/>
            </p:cNvSpPr>
            <p:nvPr/>
          </p:nvSpPr>
          <p:spPr>
            <a:xfrm>
              <a:off x="8648063" y="1266625"/>
              <a:ext cx="189582" cy="189582"/>
            </a:xfrm>
            <a:prstGeom prst="rect">
              <a:avLst/>
            </a:prstGeom>
            <a:solidFill>
              <a:schemeClr val="accent2">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a:spLocks noChangeAspect="1"/>
            </p:cNvSpPr>
            <p:nvPr/>
          </p:nvSpPr>
          <p:spPr>
            <a:xfrm>
              <a:off x="8458200" y="1072442"/>
              <a:ext cx="568747" cy="568747"/>
            </a:xfrm>
            <a:prstGeom prst="rect">
              <a:avLst/>
            </a:prstGeom>
            <a:gradFill flip="none" rotWithShape="1">
              <a:gsLst>
                <a:gs pos="50000">
                  <a:srgbClr val="FF0000">
                    <a:alpha val="70000"/>
                  </a:srgbClr>
                </a:gs>
                <a:gs pos="0">
                  <a:srgbClr val="FF0000"/>
                </a:gs>
                <a:gs pos="100000">
                  <a:schemeClr val="bg1">
                    <a:alpha val="70000"/>
                  </a:schemeClr>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p:cNvGrpSpPr>
            <a:grpSpLocks noChangeAspect="1"/>
          </p:cNvGrpSpPr>
          <p:nvPr/>
        </p:nvGrpSpPr>
        <p:grpSpPr>
          <a:xfrm>
            <a:off x="5985764" y="3599180"/>
            <a:ext cx="338328" cy="338328"/>
            <a:chOff x="7333525" y="2780617"/>
            <a:chExt cx="534327" cy="533400"/>
          </a:xfrm>
        </p:grpSpPr>
        <p:sp>
          <p:nvSpPr>
            <p:cNvPr id="78" name="Rectangle 77"/>
            <p:cNvSpPr>
              <a:spLocks noChangeAspect="1"/>
            </p:cNvSpPr>
            <p:nvPr/>
          </p:nvSpPr>
          <p:spPr>
            <a:xfrm>
              <a:off x="7514990" y="2953736"/>
              <a:ext cx="177595" cy="177594"/>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a:spLocks noChangeAspect="1"/>
            </p:cNvSpPr>
            <p:nvPr/>
          </p:nvSpPr>
          <p:spPr>
            <a:xfrm>
              <a:off x="7333525" y="2780617"/>
              <a:ext cx="534327" cy="533400"/>
            </a:xfrm>
            <a:prstGeom prst="rect">
              <a:avLst/>
            </a:prstGeom>
            <a:gradFill flip="none" rotWithShape="1">
              <a:gsLst>
                <a:gs pos="50000">
                  <a:srgbClr val="0000FF">
                    <a:alpha val="70000"/>
                  </a:srgbClr>
                </a:gs>
                <a:gs pos="0">
                  <a:srgbClr val="0000FF"/>
                </a:gs>
                <a:gs pos="100000">
                  <a:schemeClr val="bg1">
                    <a:alpha val="70000"/>
                  </a:schemeClr>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p:cNvSpPr txBox="1"/>
          <p:nvPr/>
        </p:nvSpPr>
        <p:spPr>
          <a:xfrm>
            <a:off x="6143323" y="3322840"/>
            <a:ext cx="344966" cy="369332"/>
          </a:xfrm>
          <a:prstGeom prst="rect">
            <a:avLst/>
          </a:prstGeom>
          <a:noFill/>
        </p:spPr>
        <p:txBody>
          <a:bodyPr wrap="none" rtlCol="0">
            <a:spAutoFit/>
          </a:bodyPr>
          <a:lstStyle/>
          <a:p>
            <a:r>
              <a:rPr lang="en-US" i="1" dirty="0" err="1" smtClean="0"/>
              <a:t>B</a:t>
            </a:r>
            <a:r>
              <a:rPr lang="en-US" i="1" baseline="-25000" dirty="0" err="1" smtClean="0"/>
              <a:t>j</a:t>
            </a:r>
            <a:endParaRPr lang="en-US" i="1" baseline="-25000" dirty="0"/>
          </a:p>
        </p:txBody>
      </p:sp>
      <p:sp>
        <p:nvSpPr>
          <p:cNvPr id="33" name="TextBox 32"/>
          <p:cNvSpPr txBox="1"/>
          <p:nvPr/>
        </p:nvSpPr>
        <p:spPr>
          <a:xfrm>
            <a:off x="5903434" y="3443817"/>
            <a:ext cx="344966" cy="369332"/>
          </a:xfrm>
          <a:prstGeom prst="rect">
            <a:avLst/>
          </a:prstGeom>
          <a:noFill/>
        </p:spPr>
        <p:txBody>
          <a:bodyPr wrap="none" rtlCol="0">
            <a:spAutoFit/>
          </a:bodyPr>
          <a:lstStyle/>
          <a:p>
            <a:r>
              <a:rPr lang="en-US" i="1" dirty="0" smtClean="0"/>
              <a:t>B</a:t>
            </a:r>
            <a:r>
              <a:rPr lang="en-US" i="1" baseline="-25000" dirty="0" smtClean="0"/>
              <a:t>i</a:t>
            </a:r>
            <a:endParaRPr lang="en-US" i="1" baseline="-25000" dirty="0"/>
          </a:p>
        </p:txBody>
      </p:sp>
      <p:sp>
        <p:nvSpPr>
          <p:cNvPr id="4" name="Oval 3"/>
          <p:cNvSpPr>
            <a:spLocks noChangeAspect="1"/>
          </p:cNvSpPr>
          <p:nvPr/>
        </p:nvSpPr>
        <p:spPr>
          <a:xfrm>
            <a:off x="6076951" y="3836106"/>
            <a:ext cx="216605" cy="21660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6426907" y="3726745"/>
            <a:ext cx="45720" cy="457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6477000" y="3554448"/>
            <a:ext cx="155448" cy="1554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5966178" y="3508728"/>
            <a:ext cx="155448" cy="1554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a:off x="6172200" y="3753132"/>
            <a:ext cx="128016" cy="12801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a:off x="6194778" y="3650742"/>
            <a:ext cx="73152" cy="7315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a:spLocks noChangeAspect="1"/>
          </p:cNvSpPr>
          <p:nvPr/>
        </p:nvSpPr>
        <p:spPr>
          <a:xfrm>
            <a:off x="6248400" y="3703461"/>
            <a:ext cx="91440" cy="9144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a:spLocks noChangeAspect="1"/>
          </p:cNvSpPr>
          <p:nvPr/>
        </p:nvSpPr>
        <p:spPr>
          <a:xfrm>
            <a:off x="6237111" y="3645888"/>
            <a:ext cx="54864" cy="5486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477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par>
                                <p:cTn id="21" presetID="10"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fade">
                                      <p:cBhvr>
                                        <p:cTn id="23" dur="500"/>
                                        <p:tgtEl>
                                          <p:spTgt spid="6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fade">
                                      <p:cBhvr>
                                        <p:cTn id="26" dur="500"/>
                                        <p:tgtEl>
                                          <p:spTgt spid="6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34"/>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33"/>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71"/>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76"/>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18435"/>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184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3"/>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64"/>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65"/>
                                        </p:tgtEl>
                                        <p:attrNameLst>
                                          <p:attrName>style.visibility</p:attrName>
                                        </p:attrNameLst>
                                      </p:cBhvr>
                                      <p:to>
                                        <p:strVal val="hidden"/>
                                      </p:to>
                                    </p:set>
                                  </p:childTnLst>
                                </p:cTn>
                              </p:par>
                              <p:par>
                                <p:cTn id="53" presetID="1" presetClass="exit" presetSubtype="0" fill="hold" nodeType="withEffect">
                                  <p:stCondLst>
                                    <p:cond delay="1000"/>
                                  </p:stCondLst>
                                  <p:childTnLst>
                                    <p:set>
                                      <p:cBhvr>
                                        <p:cTn id="54" dur="1" fill="hold">
                                          <p:stCondLst>
                                            <p:cond delay="0"/>
                                          </p:stCondLst>
                                        </p:cTn>
                                        <p:tgtEl>
                                          <p:spTgt spid="10"/>
                                        </p:tgtEl>
                                        <p:attrNameLst>
                                          <p:attrName>style.visibility</p:attrName>
                                        </p:attrNameLst>
                                      </p:cBhvr>
                                      <p:to>
                                        <p:strVal val="hidden"/>
                                      </p:to>
                                    </p:set>
                                  </p:childTnLst>
                                </p:cTn>
                              </p:par>
                              <p:par>
                                <p:cTn id="55" presetID="1" presetClass="exit" presetSubtype="0" fill="hold" nodeType="withEffect">
                                  <p:stCondLst>
                                    <p:cond delay="1000"/>
                                  </p:stCondLst>
                                  <p:childTnLst>
                                    <p:set>
                                      <p:cBhvr>
                                        <p:cTn id="56" dur="1" fill="hold">
                                          <p:stCondLst>
                                            <p:cond delay="0"/>
                                          </p:stCondLst>
                                        </p:cTn>
                                        <p:tgtEl>
                                          <p:spTgt spid="9"/>
                                        </p:tgtEl>
                                        <p:attrNameLst>
                                          <p:attrName>style.visibility</p:attrName>
                                        </p:attrNameLst>
                                      </p:cBhvr>
                                      <p:to>
                                        <p:strVal val="hidden"/>
                                      </p:to>
                                    </p:set>
                                  </p:childTnLst>
                                </p:cTn>
                              </p:par>
                            </p:childTnLst>
                          </p:cTn>
                        </p:par>
                        <p:par>
                          <p:cTn id="57" fill="hold">
                            <p:stCondLst>
                              <p:cond delay="1000"/>
                            </p:stCondLst>
                            <p:childTnLst>
                              <p:par>
                                <p:cTn id="58" presetID="1" presetClass="entr" presetSubtype="0" fill="hold" nodeType="afterEffect">
                                  <p:stCondLst>
                                    <p:cond delay="0"/>
                                  </p:stCondLst>
                                  <p:childTnLst>
                                    <p:set>
                                      <p:cBhvr>
                                        <p:cTn id="59" dur="1" fill="hold">
                                          <p:stCondLst>
                                            <p:cond delay="0"/>
                                          </p:stCondLst>
                                        </p:cTn>
                                        <p:tgtEl>
                                          <p:spTgt spid="18437"/>
                                        </p:tgtEl>
                                        <p:attrNameLst>
                                          <p:attrName>style.visibility</p:attrName>
                                        </p:attrNameLst>
                                      </p:cBhvr>
                                      <p:to>
                                        <p:strVal val="visible"/>
                                      </p:to>
                                    </p:set>
                                  </p:childTnLst>
                                </p:cTn>
                              </p:par>
                            </p:childTnLst>
                          </p:cTn>
                        </p:par>
                        <p:par>
                          <p:cTn id="60" fill="hold">
                            <p:stCondLst>
                              <p:cond delay="1000"/>
                            </p:stCondLst>
                            <p:childTnLst>
                              <p:par>
                                <p:cTn id="61" presetID="1" presetClass="exit" presetSubtype="0" fill="hold" nodeType="afterEffect">
                                  <p:stCondLst>
                                    <p:cond delay="0"/>
                                  </p:stCondLst>
                                  <p:childTnLst>
                                    <p:set>
                                      <p:cBhvr>
                                        <p:cTn id="62" dur="1" fill="hold">
                                          <p:stCondLst>
                                            <p:cond delay="0"/>
                                          </p:stCondLst>
                                        </p:cTn>
                                        <p:tgtEl>
                                          <p:spTgt spid="18436"/>
                                        </p:tgtEl>
                                        <p:attrNameLst>
                                          <p:attrName>style.visibility</p:attrName>
                                        </p:attrNameLst>
                                      </p:cBhvr>
                                      <p:to>
                                        <p:strVal val="hidden"/>
                                      </p:to>
                                    </p:set>
                                  </p:childTnLst>
                                </p:cTn>
                              </p:par>
                            </p:childTnLst>
                          </p:cTn>
                        </p:par>
                        <p:par>
                          <p:cTn id="63" fill="hold">
                            <p:stCondLst>
                              <p:cond delay="1000"/>
                            </p:stCondLst>
                            <p:childTnLst>
                              <p:par>
                                <p:cTn id="64" presetID="1" presetClass="entr" presetSubtype="0" fill="hold" grpId="0" nodeType="afterEffect">
                                  <p:stCondLst>
                                    <p:cond delay="0"/>
                                  </p:stCondLst>
                                  <p:childTnLst>
                                    <p:set>
                                      <p:cBhvr>
                                        <p:cTn id="65" dur="1" fill="hold">
                                          <p:stCondLst>
                                            <p:cond delay="0"/>
                                          </p:stCondLst>
                                        </p:cTn>
                                        <p:tgtEl>
                                          <p:spTgt spid="4"/>
                                        </p:tgtEl>
                                        <p:attrNameLst>
                                          <p:attrName>style.visibility</p:attrName>
                                        </p:attrNameLst>
                                      </p:cBhvr>
                                      <p:to>
                                        <p:strVal val="visible"/>
                                      </p:to>
                                    </p:set>
                                  </p:childTnLst>
                                </p:cTn>
                              </p:par>
                            </p:childTnLst>
                          </p:cTn>
                        </p:par>
                        <p:par>
                          <p:cTn id="66" fill="hold">
                            <p:stCondLst>
                              <p:cond delay="1000"/>
                            </p:stCondLst>
                            <p:childTnLst>
                              <p:par>
                                <p:cTn id="67" presetID="1" presetClass="entr" presetSubtype="0"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childTnLst>
                                </p:cTn>
                              </p:par>
                            </p:childTnLst>
                          </p:cTn>
                        </p:par>
                        <p:par>
                          <p:cTn id="69" fill="hold">
                            <p:stCondLst>
                              <p:cond delay="1000"/>
                            </p:stCondLst>
                            <p:childTnLst>
                              <p:par>
                                <p:cTn id="70" presetID="1"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childTnLst>
                                </p:cTn>
                              </p:par>
                            </p:childTnLst>
                          </p:cTn>
                        </p:par>
                        <p:par>
                          <p:cTn id="72" fill="hold">
                            <p:stCondLst>
                              <p:cond delay="1000"/>
                            </p:stCondLst>
                            <p:childTnLst>
                              <p:par>
                                <p:cTn id="73" presetID="1" presetClass="entr" presetSubtype="0" fill="hold" grpId="0" nodeType="afterEffect">
                                  <p:stCondLst>
                                    <p:cond delay="0"/>
                                  </p:stCondLst>
                                  <p:childTnLst>
                                    <p:set>
                                      <p:cBhvr>
                                        <p:cTn id="74" dur="1" fill="hold">
                                          <p:stCondLst>
                                            <p:cond delay="0"/>
                                          </p:stCondLst>
                                        </p:cTn>
                                        <p:tgtEl>
                                          <p:spTgt spid="61"/>
                                        </p:tgtEl>
                                        <p:attrNameLst>
                                          <p:attrName>style.visibility</p:attrName>
                                        </p:attrNameLst>
                                      </p:cBhvr>
                                      <p:to>
                                        <p:strVal val="visible"/>
                                      </p:to>
                                    </p:set>
                                  </p:childTnLst>
                                </p:cTn>
                              </p:par>
                            </p:childTnLst>
                          </p:cTn>
                        </p:par>
                        <p:par>
                          <p:cTn id="75" fill="hold">
                            <p:stCondLst>
                              <p:cond delay="1000"/>
                            </p:stCondLst>
                            <p:childTnLst>
                              <p:par>
                                <p:cTn id="76" presetID="1" presetClass="exit" presetSubtype="0" fill="hold" grpId="1" nodeType="afterEffect">
                                  <p:stCondLst>
                                    <p:cond delay="0"/>
                                  </p:stCondLst>
                                  <p:childTnLst>
                                    <p:set>
                                      <p:cBhvr>
                                        <p:cTn id="77" dur="1" fill="hold">
                                          <p:stCondLst>
                                            <p:cond delay="0"/>
                                          </p:stCondLst>
                                        </p:cTn>
                                        <p:tgtEl>
                                          <p:spTgt spid="62"/>
                                        </p:tgtEl>
                                        <p:attrNameLst>
                                          <p:attrName>style.visibility</p:attrName>
                                        </p:attrNameLst>
                                      </p:cBhvr>
                                      <p:to>
                                        <p:strVal val="hidden"/>
                                      </p:to>
                                    </p:set>
                                  </p:childTnLst>
                                </p:cTn>
                              </p:par>
                            </p:childTnLst>
                          </p:cTn>
                        </p:par>
                        <p:par>
                          <p:cTn id="78" fill="hold">
                            <p:stCondLst>
                              <p:cond delay="1000"/>
                            </p:stCondLst>
                            <p:childTnLst>
                              <p:par>
                                <p:cTn id="79" presetID="1" presetClass="exit" presetSubtype="0" fill="hold" grpId="1" nodeType="afterEffect">
                                  <p:stCondLst>
                                    <p:cond delay="0"/>
                                  </p:stCondLst>
                                  <p:childTnLst>
                                    <p:set>
                                      <p:cBhvr>
                                        <p:cTn id="80" dur="1" fill="hold">
                                          <p:stCondLst>
                                            <p:cond delay="0"/>
                                          </p:stCondLst>
                                        </p:cTn>
                                        <p:tgtEl>
                                          <p:spTgt spid="63"/>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33" grpId="0"/>
      <p:bldP spid="33" grpId="1"/>
      <p:bldP spid="4" grpId="0" animBg="1"/>
      <p:bldP spid="59" grpId="0" animBg="1"/>
      <p:bldP spid="60" grpId="0" animBg="1"/>
      <p:bldP spid="61" grpId="0" animBg="1"/>
      <p:bldP spid="62" grpId="0" animBg="1"/>
      <p:bldP spid="62" grpId="1" animBg="1"/>
      <p:bldP spid="63" grpId="0" animBg="1"/>
      <p:bldP spid="63" grpId="1" animBg="1"/>
      <p:bldP spid="64" grpId="0" animBg="1"/>
      <p:bldP spid="64" grpId="1" animBg="1"/>
      <p:bldP spid="65" grpId="0" animBg="1"/>
      <p:bldP spid="6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Faster Reconstruction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819150"/>
                <a:ext cx="7391400" cy="2939558"/>
              </a:xfrm>
            </p:spPr>
            <p:txBody>
              <a:bodyPr>
                <a:normAutofit/>
              </a:bodyPr>
              <a:lstStyle/>
              <a:p>
                <a:pPr marL="0" indent="0">
                  <a:buNone/>
                </a:pPr>
                <a:r>
                  <a:rPr lang="en-US" u="sng" dirty="0" smtClean="0"/>
                  <a:t>Solver inefficiency</a:t>
                </a:r>
                <a:r>
                  <a:rPr lang="en-US" dirty="0" smtClean="0"/>
                  <a:t>:</a:t>
                </a:r>
              </a:p>
              <a:p>
                <a:pPr marL="0" lvl="1" indent="0">
                  <a:buNone/>
                </a:pPr>
                <a:r>
                  <a:rPr lang="en-US" dirty="0" smtClean="0">
                    <a:sym typeface="Symbol"/>
                  </a:rPr>
                  <a:t>Before updating, subtract constraints</a:t>
                </a:r>
                <a:br>
                  <a:rPr lang="en-US" dirty="0" smtClean="0">
                    <a:sym typeface="Symbol"/>
                  </a:rPr>
                </a:br>
                <a:r>
                  <a:rPr lang="en-US" dirty="0" smtClean="0">
                    <a:sym typeface="Symbol"/>
                  </a:rPr>
                  <a:t>  met at </a:t>
                </a:r>
                <a:r>
                  <a:rPr lang="en-US" i="1" dirty="0" smtClean="0">
                    <a:sym typeface="Symbol"/>
                  </a:rPr>
                  <a:t>all</a:t>
                </a:r>
                <a:r>
                  <a:rPr lang="en-US" dirty="0" smtClean="0">
                    <a:sym typeface="Symbol"/>
                  </a:rPr>
                  <a:t> coarser levels of the octree.</a:t>
                </a:r>
              </a:p>
              <a:p>
                <a:pPr marL="0" lvl="1" indent="0">
                  <a:buNone/>
                </a:pPr>
                <a:r>
                  <a:rPr lang="en-US" dirty="0" smtClean="0">
                    <a:sym typeface="Symbol"/>
                  </a:rPr>
                  <a:t> </a:t>
                </a:r>
                <a14:m>
                  <m:oMath xmlns:m="http://schemas.openxmlformats.org/officeDocument/2006/math">
                    <m:r>
                      <a:rPr lang="en-US" b="0" i="1" smtClean="0">
                        <a:latin typeface="Cambria Math"/>
                        <a:sym typeface="Symbol"/>
                      </a:rPr>
                      <m:t>𝑂</m:t>
                    </m:r>
                    <m:d>
                      <m:dPr>
                        <m:ctrlPr>
                          <a:rPr lang="en-US" b="0" i="1" smtClean="0">
                            <a:latin typeface="Cambria Math"/>
                            <a:sym typeface="Symbol"/>
                          </a:rPr>
                        </m:ctrlPr>
                      </m:dPr>
                      <m:e>
                        <m:r>
                          <a:rPr lang="en-US" b="0" i="1" smtClean="0">
                            <a:latin typeface="Cambria Math"/>
                            <a:sym typeface="Symbol"/>
                          </a:rPr>
                          <m:t>𝑛</m:t>
                        </m:r>
                        <m:r>
                          <a:rPr lang="en-US" b="0" i="1" smtClean="0">
                            <a:latin typeface="Cambria Math"/>
                            <a:sym typeface="Symbol"/>
                          </a:rPr>
                          <m:t> </m:t>
                        </m:r>
                        <m:r>
                          <m:rPr>
                            <m:sty m:val="p"/>
                          </m:rPr>
                          <a:rPr lang="en-US" b="0" i="1" smtClean="0">
                            <a:latin typeface="Cambria Math"/>
                            <a:sym typeface="Symbol"/>
                          </a:rPr>
                          <m:t>log</m:t>
                        </m:r>
                        <m:r>
                          <a:rPr lang="en-US" b="0" i="1" smtClean="0">
                            <a:latin typeface="Cambria Math"/>
                            <a:sym typeface="Symbol"/>
                          </a:rPr>
                          <m:t> </m:t>
                        </m:r>
                        <m:r>
                          <a:rPr lang="en-US" b="0" i="1" smtClean="0">
                            <a:latin typeface="Cambria Math"/>
                            <a:sym typeface="Symbol"/>
                          </a:rPr>
                          <m:t>𝑛</m:t>
                        </m:r>
                      </m:e>
                    </m:d>
                  </m:oMath>
                </a14:m>
                <a:r>
                  <a:rPr lang="en-US" dirty="0" smtClean="0">
                    <a:sym typeface="Symbol"/>
                  </a:rPr>
                  <a:t> complexity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819150"/>
                <a:ext cx="7391400" cy="2939558"/>
              </a:xfrm>
              <a:blipFill rotWithShape="1">
                <a:blip r:embed="rId3"/>
                <a:stretch>
                  <a:fillRect l="-2061" t="-2692"/>
                </a:stretch>
              </a:blipFill>
            </p:spPr>
            <p:txBody>
              <a:bodyPr/>
              <a:lstStyle/>
              <a:p>
                <a:r>
                  <a:rPr lang="en-US">
                    <a:noFill/>
                  </a:rPr>
                  <a:t> </a:t>
                </a:r>
              </a:p>
            </p:txBody>
          </p:sp>
        </mc:Fallback>
      </mc:AlternateContent>
      <p:pic>
        <p:nvPicPr>
          <p:cNvPr id="29" name="Picture 12" descr="C:\Talks\SIG-13\Cow\cow.0.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2768108"/>
            <a:ext cx="1981200" cy="198120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8371268" y="4236482"/>
            <a:ext cx="821892" cy="369332"/>
          </a:xfrm>
          <a:prstGeom prst="rect">
            <a:avLst/>
          </a:prstGeom>
          <a:noFill/>
        </p:spPr>
        <p:txBody>
          <a:bodyPr wrap="none" rtlCol="0">
            <a:spAutoFit/>
          </a:bodyPr>
          <a:lstStyle/>
          <a:p>
            <a:r>
              <a:rPr lang="en-US" dirty="0" smtClean="0"/>
              <a:t>coarse</a:t>
            </a:r>
            <a:endParaRPr lang="en-US" dirty="0"/>
          </a:p>
        </p:txBody>
      </p:sp>
      <p:sp>
        <p:nvSpPr>
          <p:cNvPr id="32" name="TextBox 31"/>
          <p:cNvSpPr txBox="1"/>
          <p:nvPr/>
        </p:nvSpPr>
        <p:spPr>
          <a:xfrm>
            <a:off x="8371268" y="1047750"/>
            <a:ext cx="545342" cy="369332"/>
          </a:xfrm>
          <a:prstGeom prst="rect">
            <a:avLst/>
          </a:prstGeom>
          <a:noFill/>
        </p:spPr>
        <p:txBody>
          <a:bodyPr wrap="none" rtlCol="0">
            <a:spAutoFit/>
          </a:bodyPr>
          <a:lstStyle/>
          <a:p>
            <a:r>
              <a:rPr lang="en-US" dirty="0" smtClean="0"/>
              <a:t>fine</a:t>
            </a:r>
            <a:endParaRPr lang="en-US" dirty="0"/>
          </a:p>
        </p:txBody>
      </p:sp>
      <p:grpSp>
        <p:nvGrpSpPr>
          <p:cNvPr id="35" name="Group 34"/>
          <p:cNvGrpSpPr/>
          <p:nvPr/>
        </p:nvGrpSpPr>
        <p:grpSpPr>
          <a:xfrm rot="16200000">
            <a:off x="7605550" y="3779282"/>
            <a:ext cx="1299117" cy="232317"/>
            <a:chOff x="5406483" y="4248150"/>
            <a:chExt cx="1299117" cy="232317"/>
          </a:xfrm>
        </p:grpSpPr>
        <p:cxnSp>
          <p:nvCxnSpPr>
            <p:cNvPr id="37" name="Straight Arrow Connector 36"/>
            <p:cNvCxnSpPr>
              <a:stCxn id="39" idx="6"/>
              <a:endCxn id="41" idx="2"/>
            </p:cNvCxnSpPr>
            <p:nvPr/>
          </p:nvCxnSpPr>
          <p:spPr>
            <a:xfrm>
              <a:off x="5638800" y="4364308"/>
              <a:ext cx="83448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9" name="Oval 38"/>
            <p:cNvSpPr>
              <a:spLocks noChangeAspect="1"/>
            </p:cNvSpPr>
            <p:nvPr/>
          </p:nvSpPr>
          <p:spPr>
            <a:xfrm flipV="1">
              <a:off x="5406483" y="4248150"/>
              <a:ext cx="232317" cy="232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flipV="1">
              <a:off x="6473283" y="4248150"/>
              <a:ext cx="232317" cy="232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rot="16200000">
            <a:off x="7605550" y="2712482"/>
            <a:ext cx="1299117" cy="232317"/>
            <a:chOff x="5406483" y="4248150"/>
            <a:chExt cx="1299117" cy="232317"/>
          </a:xfrm>
        </p:grpSpPr>
        <p:cxnSp>
          <p:nvCxnSpPr>
            <p:cNvPr id="44" name="Straight Arrow Connector 43"/>
            <p:cNvCxnSpPr>
              <a:stCxn id="45" idx="6"/>
              <a:endCxn id="47" idx="2"/>
            </p:cNvCxnSpPr>
            <p:nvPr/>
          </p:nvCxnSpPr>
          <p:spPr>
            <a:xfrm>
              <a:off x="5638800" y="4364308"/>
              <a:ext cx="83448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45" name="Oval 44"/>
            <p:cNvSpPr>
              <a:spLocks noChangeAspect="1"/>
            </p:cNvSpPr>
            <p:nvPr/>
          </p:nvSpPr>
          <p:spPr>
            <a:xfrm flipV="1">
              <a:off x="5406483" y="4248150"/>
              <a:ext cx="232317" cy="232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flipV="1">
              <a:off x="6473283" y="4248150"/>
              <a:ext cx="232317" cy="232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rot="16200000">
            <a:off x="7605550" y="1645682"/>
            <a:ext cx="1299117" cy="232317"/>
            <a:chOff x="5406483" y="4248150"/>
            <a:chExt cx="1299117" cy="232317"/>
          </a:xfrm>
        </p:grpSpPr>
        <p:cxnSp>
          <p:nvCxnSpPr>
            <p:cNvPr id="49" name="Straight Arrow Connector 48"/>
            <p:cNvCxnSpPr>
              <a:stCxn id="50" idx="6"/>
              <a:endCxn id="51" idx="2"/>
            </p:cNvCxnSpPr>
            <p:nvPr/>
          </p:nvCxnSpPr>
          <p:spPr>
            <a:xfrm>
              <a:off x="5638800" y="4364308"/>
              <a:ext cx="83448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0" name="Oval 49"/>
            <p:cNvSpPr>
              <a:spLocks noChangeAspect="1"/>
            </p:cNvSpPr>
            <p:nvPr/>
          </p:nvSpPr>
          <p:spPr>
            <a:xfrm flipV="1">
              <a:off x="5406483" y="4248150"/>
              <a:ext cx="232317" cy="232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flipV="1">
              <a:off x="6473283" y="4248150"/>
              <a:ext cx="232317" cy="2323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6" name="Picture 8" descr="C:\Talks\SIG-13\Cow\cow.2.full.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2768108"/>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9" descr="C:\Talks\SIG-13\Cow\cow.3.full.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6800" y="2768108"/>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0" descr="C:\Talks\SIG-13\Cow\cow.4.full.bm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76800" y="2768108"/>
            <a:ext cx="1981200" cy="1981200"/>
          </a:xfrm>
          <a:prstGeom prst="rect">
            <a:avLst/>
          </a:prstGeom>
          <a:noFill/>
          <a:extLst>
            <a:ext uri="{909E8E84-426E-40DD-AFC4-6F175D3DCCD1}">
              <a14:hiddenFill xmlns:a14="http://schemas.microsoft.com/office/drawing/2010/main">
                <a:solidFill>
                  <a:srgbClr val="FFFFFF"/>
                </a:solidFill>
              </a14:hiddenFill>
            </a:ext>
          </a:extLst>
        </p:spPr>
      </p:pic>
      <p:grpSp>
        <p:nvGrpSpPr>
          <p:cNvPr id="84" name="Group 83"/>
          <p:cNvGrpSpPr>
            <a:grpSpLocks noChangeAspect="1"/>
          </p:cNvGrpSpPr>
          <p:nvPr/>
        </p:nvGrpSpPr>
        <p:grpSpPr>
          <a:xfrm>
            <a:off x="4878324" y="2755916"/>
            <a:ext cx="1984248" cy="1984248"/>
            <a:chOff x="454415" y="1354903"/>
            <a:chExt cx="3625804" cy="4497628"/>
          </a:xfrm>
        </p:grpSpPr>
        <p:cxnSp>
          <p:nvCxnSpPr>
            <p:cNvPr id="85" name="Straight Arrow Connector 84"/>
            <p:cNvCxnSpPr/>
            <p:nvPr/>
          </p:nvCxnSpPr>
          <p:spPr>
            <a:xfrm>
              <a:off x="2267317" y="1354903"/>
              <a:ext cx="0" cy="4497628"/>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a:off x="454415" y="3603717"/>
              <a:ext cx="3625804"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7693692" y="1146304"/>
            <a:ext cx="479280" cy="783176"/>
            <a:chOff x="7693692" y="1146304"/>
            <a:chExt cx="479280" cy="783176"/>
          </a:xfrm>
        </p:grpSpPr>
        <p:cxnSp>
          <p:nvCxnSpPr>
            <p:cNvPr id="75" name="Curved Connector 74"/>
            <p:cNvCxnSpPr>
              <a:stCxn id="57" idx="0"/>
              <a:endCxn id="51" idx="5"/>
            </p:cNvCxnSpPr>
            <p:nvPr/>
          </p:nvCxnSpPr>
          <p:spPr>
            <a:xfrm rot="5400000" flipH="1" flipV="1">
              <a:off x="7541744" y="1298252"/>
              <a:ext cx="783176" cy="479280"/>
            </a:xfrm>
            <a:prstGeom prst="curvedConnector2">
              <a:avLst/>
            </a:prstGeom>
            <a:ln w="50800">
              <a:solidFill>
                <a:srgbClr val="FF0000"/>
              </a:solidFill>
              <a:tailEnd type="triangle"/>
            </a:ln>
            <a:effectLst>
              <a:outerShdw blurRad="50800" dist="50800" dir="5400000" algn="ctr" rotWithShape="0">
                <a:srgbClr val="000000">
                  <a:alpha val="98000"/>
                </a:srgbClr>
              </a:outerShdw>
            </a:effectLst>
          </p:spPr>
          <p:style>
            <a:lnRef idx="1">
              <a:schemeClr val="accent1"/>
            </a:lnRef>
            <a:fillRef idx="0">
              <a:schemeClr val="accent1"/>
            </a:fillRef>
            <a:effectRef idx="0">
              <a:schemeClr val="accent1"/>
            </a:effectRef>
            <a:fontRef idx="minor">
              <a:schemeClr val="tx1"/>
            </a:fontRef>
          </p:style>
        </p:cxnSp>
        <p:grpSp>
          <p:nvGrpSpPr>
            <p:cNvPr id="107" name="Group 106"/>
            <p:cNvGrpSpPr>
              <a:grpSpLocks noChangeAspect="1"/>
            </p:cNvGrpSpPr>
            <p:nvPr/>
          </p:nvGrpSpPr>
          <p:grpSpPr>
            <a:xfrm>
              <a:off x="7727796" y="1432322"/>
              <a:ext cx="137160" cy="137160"/>
              <a:chOff x="7772400" y="3867150"/>
              <a:chExt cx="195925" cy="195925"/>
            </a:xfrm>
          </p:grpSpPr>
          <p:sp>
            <p:nvSpPr>
              <p:cNvPr id="108" name="Oval 107"/>
              <p:cNvSpPr>
                <a:spLocks noChangeAspect="1"/>
              </p:cNvSpPr>
              <p:nvPr/>
            </p:nvSpPr>
            <p:spPr>
              <a:xfrm>
                <a:off x="7772400" y="3867150"/>
                <a:ext cx="195925" cy="195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cxnSp>
            <p:nvCxnSpPr>
              <p:cNvPr id="109" name="Straight Connector 108"/>
              <p:cNvCxnSpPr/>
              <p:nvPr/>
            </p:nvCxnSpPr>
            <p:spPr>
              <a:xfrm>
                <a:off x="7812244" y="3965652"/>
                <a:ext cx="1097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6" name="Group 115"/>
          <p:cNvGrpSpPr/>
          <p:nvPr/>
        </p:nvGrpSpPr>
        <p:grpSpPr>
          <a:xfrm>
            <a:off x="6858000" y="3191683"/>
            <a:ext cx="457200" cy="338554"/>
            <a:chOff x="6858000" y="3508151"/>
            <a:chExt cx="457200" cy="338554"/>
          </a:xfrm>
        </p:grpSpPr>
        <p:cxnSp>
          <p:nvCxnSpPr>
            <p:cNvPr id="117" name="Straight Arrow Connector 116"/>
            <p:cNvCxnSpPr/>
            <p:nvPr/>
          </p:nvCxnSpPr>
          <p:spPr>
            <a:xfrm flipH="1">
              <a:off x="6858000" y="3678508"/>
              <a:ext cx="4572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nvGrpSpPr>
            <p:cNvPr id="118" name="Group 117"/>
            <p:cNvGrpSpPr/>
            <p:nvPr/>
          </p:nvGrpSpPr>
          <p:grpSpPr>
            <a:xfrm>
              <a:off x="6976947" y="3508151"/>
              <a:ext cx="287258" cy="338554"/>
              <a:chOff x="6934200" y="4086973"/>
              <a:chExt cx="287258" cy="338554"/>
            </a:xfrm>
          </p:grpSpPr>
          <p:sp>
            <p:nvSpPr>
              <p:cNvPr id="119" name="Oval 118"/>
              <p:cNvSpPr>
                <a:spLocks noChangeAspect="1"/>
              </p:cNvSpPr>
              <p:nvPr/>
            </p:nvSpPr>
            <p:spPr>
              <a:xfrm>
                <a:off x="7010400" y="4194252"/>
                <a:ext cx="137160"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120" name="TextBox 119"/>
              <p:cNvSpPr txBox="1"/>
              <p:nvPr/>
            </p:nvSpPr>
            <p:spPr>
              <a:xfrm>
                <a:off x="6934200" y="4086973"/>
                <a:ext cx="287258" cy="338554"/>
              </a:xfrm>
              <a:prstGeom prst="rect">
                <a:avLst/>
              </a:prstGeom>
              <a:noFill/>
            </p:spPr>
            <p:txBody>
              <a:bodyPr wrap="none" rtlCol="0">
                <a:spAutoFit/>
              </a:bodyPr>
              <a:lstStyle/>
              <a:p>
                <a:r>
                  <a:rPr lang="en-US" sz="1600" b="1" dirty="0" smtClean="0"/>
                  <a:t>+</a:t>
                </a:r>
                <a:endParaRPr lang="en-US" sz="1600" b="1" dirty="0"/>
              </a:p>
            </p:txBody>
          </p:sp>
        </p:grpSp>
      </p:grpSp>
      <p:grpSp>
        <p:nvGrpSpPr>
          <p:cNvPr id="121" name="Group 120"/>
          <p:cNvGrpSpPr/>
          <p:nvPr/>
        </p:nvGrpSpPr>
        <p:grpSpPr>
          <a:xfrm>
            <a:off x="6400800" y="2295240"/>
            <a:ext cx="927132" cy="472868"/>
            <a:chOff x="6400800" y="2611708"/>
            <a:chExt cx="927132" cy="472868"/>
          </a:xfrm>
        </p:grpSpPr>
        <p:cxnSp>
          <p:nvCxnSpPr>
            <p:cNvPr id="122" name="Straight Arrow Connector 121"/>
            <p:cNvCxnSpPr/>
            <p:nvPr/>
          </p:nvCxnSpPr>
          <p:spPr>
            <a:xfrm flipH="1">
              <a:off x="6400800" y="2611708"/>
              <a:ext cx="927132" cy="47286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nvGrpSpPr>
            <p:cNvPr id="123" name="Group 122"/>
            <p:cNvGrpSpPr/>
            <p:nvPr/>
          </p:nvGrpSpPr>
          <p:grpSpPr>
            <a:xfrm>
              <a:off x="6792951" y="2625347"/>
              <a:ext cx="287258" cy="338554"/>
              <a:chOff x="6934200" y="4064671"/>
              <a:chExt cx="287258" cy="338554"/>
            </a:xfrm>
          </p:grpSpPr>
          <p:sp>
            <p:nvSpPr>
              <p:cNvPr id="124" name="Oval 123"/>
              <p:cNvSpPr>
                <a:spLocks noChangeAspect="1"/>
              </p:cNvSpPr>
              <p:nvPr/>
            </p:nvSpPr>
            <p:spPr>
              <a:xfrm>
                <a:off x="7010400" y="4183101"/>
                <a:ext cx="137160"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125" name="TextBox 124"/>
              <p:cNvSpPr txBox="1"/>
              <p:nvPr/>
            </p:nvSpPr>
            <p:spPr>
              <a:xfrm>
                <a:off x="6934200" y="4064671"/>
                <a:ext cx="287258" cy="338554"/>
              </a:xfrm>
              <a:prstGeom prst="rect">
                <a:avLst/>
              </a:prstGeom>
              <a:noFill/>
            </p:spPr>
            <p:txBody>
              <a:bodyPr wrap="none" rtlCol="0">
                <a:spAutoFit/>
              </a:bodyPr>
              <a:lstStyle/>
              <a:p>
                <a:r>
                  <a:rPr lang="en-US" sz="1600" b="1" dirty="0" smtClean="0"/>
                  <a:t>+</a:t>
                </a:r>
                <a:endParaRPr lang="en-US" sz="1600" b="1" dirty="0"/>
              </a:p>
            </p:txBody>
          </p:sp>
        </p:grpSp>
      </p:grpSp>
      <p:grpSp>
        <p:nvGrpSpPr>
          <p:cNvPr id="126" name="Group 125"/>
          <p:cNvGrpSpPr/>
          <p:nvPr/>
        </p:nvGrpSpPr>
        <p:grpSpPr>
          <a:xfrm>
            <a:off x="6858000" y="4035910"/>
            <a:ext cx="457200" cy="368212"/>
            <a:chOff x="6858000" y="4352378"/>
            <a:chExt cx="457200" cy="368212"/>
          </a:xfrm>
        </p:grpSpPr>
        <p:cxnSp>
          <p:nvCxnSpPr>
            <p:cNvPr id="127" name="Straight Arrow Connector 126"/>
            <p:cNvCxnSpPr/>
            <p:nvPr/>
          </p:nvCxnSpPr>
          <p:spPr>
            <a:xfrm flipH="1" flipV="1">
              <a:off x="6858000" y="4352378"/>
              <a:ext cx="457200" cy="36821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nvGrpSpPr>
            <p:cNvPr id="128" name="Group 127"/>
            <p:cNvGrpSpPr/>
            <p:nvPr/>
          </p:nvGrpSpPr>
          <p:grpSpPr>
            <a:xfrm>
              <a:off x="6934200" y="4357803"/>
              <a:ext cx="287258" cy="338554"/>
              <a:chOff x="6934200" y="4239373"/>
              <a:chExt cx="287258" cy="338554"/>
            </a:xfrm>
          </p:grpSpPr>
          <p:sp>
            <p:nvSpPr>
              <p:cNvPr id="129" name="Oval 128"/>
              <p:cNvSpPr>
                <a:spLocks noChangeAspect="1"/>
              </p:cNvSpPr>
              <p:nvPr/>
            </p:nvSpPr>
            <p:spPr>
              <a:xfrm>
                <a:off x="7010400" y="4351258"/>
                <a:ext cx="137160"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130" name="TextBox 129"/>
              <p:cNvSpPr txBox="1"/>
              <p:nvPr/>
            </p:nvSpPr>
            <p:spPr>
              <a:xfrm>
                <a:off x="6934200" y="4239373"/>
                <a:ext cx="287258" cy="338554"/>
              </a:xfrm>
              <a:prstGeom prst="rect">
                <a:avLst/>
              </a:prstGeom>
              <a:noFill/>
            </p:spPr>
            <p:txBody>
              <a:bodyPr wrap="none" rtlCol="0">
                <a:spAutoFit/>
              </a:bodyPr>
              <a:lstStyle/>
              <a:p>
                <a:r>
                  <a:rPr lang="en-US" sz="1600" b="1" dirty="0" smtClean="0"/>
                  <a:t>+</a:t>
                </a:r>
                <a:endParaRPr lang="en-US" sz="1600" b="1" dirty="0"/>
              </a:p>
            </p:txBody>
          </p:sp>
        </p:grpSp>
      </p:grpSp>
      <p:sp>
        <p:nvSpPr>
          <p:cNvPr id="59" name="TextBox 58"/>
          <p:cNvSpPr txBox="1"/>
          <p:nvPr/>
        </p:nvSpPr>
        <p:spPr>
          <a:xfrm>
            <a:off x="5384526" y="4759765"/>
            <a:ext cx="960519" cy="369332"/>
          </a:xfrm>
          <a:prstGeom prst="rect">
            <a:avLst/>
          </a:prstGeom>
          <a:noFill/>
        </p:spPr>
        <p:txBody>
          <a:bodyPr wrap="none" rtlCol="0">
            <a:spAutoFit/>
          </a:bodyPr>
          <a:lstStyle/>
          <a:p>
            <a:r>
              <a:rPr lang="en-US" dirty="0" smtClean="0"/>
              <a:t>Solution</a:t>
            </a:r>
            <a:endParaRPr lang="en-US" dirty="0"/>
          </a:p>
        </p:txBody>
      </p:sp>
      <p:sp>
        <p:nvSpPr>
          <p:cNvPr id="60" name="TextBox 59"/>
          <p:cNvSpPr txBox="1"/>
          <p:nvPr/>
        </p:nvSpPr>
        <p:spPr>
          <a:xfrm>
            <a:off x="7130919" y="4705350"/>
            <a:ext cx="1065228" cy="338554"/>
          </a:xfrm>
          <a:prstGeom prst="rect">
            <a:avLst/>
          </a:prstGeom>
          <a:noFill/>
        </p:spPr>
        <p:txBody>
          <a:bodyPr wrap="none" rtlCol="0">
            <a:spAutoFit/>
          </a:bodyPr>
          <a:lstStyle/>
          <a:p>
            <a:r>
              <a:rPr lang="en-US" sz="1600" dirty="0" smtClean="0"/>
              <a:t>Correction</a:t>
            </a:r>
            <a:endParaRPr lang="en-US" sz="1600" dirty="0"/>
          </a:p>
        </p:txBody>
      </p:sp>
      <mc:AlternateContent xmlns:mc="http://schemas.openxmlformats.org/markup-compatibility/2006" xmlns:a14="http://schemas.microsoft.com/office/drawing/2010/main">
        <mc:Choice Requires="a14">
          <p:sp>
            <p:nvSpPr>
              <p:cNvPr id="58" name="TextBox 57"/>
              <p:cNvSpPr txBox="1"/>
              <p:nvPr/>
            </p:nvSpPr>
            <p:spPr>
              <a:xfrm>
                <a:off x="5908548" y="2813598"/>
                <a:ext cx="714287" cy="408623"/>
              </a:xfrm>
              <a:prstGeom prst="roundRect">
                <a:avLst/>
              </a:prstGeom>
              <a:solidFill>
                <a:srgbClr val="FFFFFF">
                  <a:alpha val="6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𝜒</m:t>
                      </m:r>
                      <m:d>
                        <m:dPr>
                          <m:ctrlPr>
                            <a:rPr lang="en-US" sz="2400" b="0" i="1" smtClean="0">
                              <a:latin typeface="Cambria Math"/>
                            </a:rPr>
                          </m:ctrlPr>
                        </m:dPr>
                        <m:e>
                          <m:r>
                            <a:rPr lang="en-US" sz="2400" b="0" i="1" smtClean="0">
                              <a:latin typeface="Cambria Math"/>
                            </a:rPr>
                            <m:t>𝑞</m:t>
                          </m:r>
                        </m:e>
                      </m:d>
                    </m:oMath>
                  </m:oMathPara>
                </a14:m>
                <a:endParaRPr lang="en-US" sz="2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5908548" y="2813598"/>
                <a:ext cx="714287" cy="408623"/>
              </a:xfrm>
              <a:prstGeom prst="roundRect">
                <a:avLst/>
              </a:prstGeom>
              <a:blipFill rotWithShape="1">
                <a:blip r:embed="rId8"/>
                <a:stretch>
                  <a:fillRect l="-7692" b="-16418"/>
                </a:stretch>
              </a:blipFill>
            </p:spPr>
            <p:txBody>
              <a:bodyPr/>
              <a:lstStyle/>
              <a:p>
                <a:r>
                  <a:rPr lang="en-US">
                    <a:noFill/>
                  </a:rPr>
                  <a:t> </a:t>
                </a:r>
              </a:p>
            </p:txBody>
          </p:sp>
        </mc:Fallback>
      </mc:AlternateContent>
      <p:pic>
        <p:nvPicPr>
          <p:cNvPr id="57" name="Picture 5" descr="C:\Talks\SIG-13\Cow\cow.4.delta.bmp"/>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27932" y="1929480"/>
            <a:ext cx="731520" cy="73152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80960" y="1228440"/>
            <a:ext cx="457990" cy="1767840"/>
            <a:chOff x="7680960" y="1228440"/>
            <a:chExt cx="457990" cy="1767840"/>
          </a:xfrm>
        </p:grpSpPr>
        <p:cxnSp>
          <p:nvCxnSpPr>
            <p:cNvPr id="74" name="Curved Connector 73"/>
            <p:cNvCxnSpPr>
              <a:stCxn id="55" idx="0"/>
              <a:endCxn id="51" idx="4"/>
            </p:cNvCxnSpPr>
            <p:nvPr/>
          </p:nvCxnSpPr>
          <p:spPr>
            <a:xfrm rot="5400000" flipH="1" flipV="1">
              <a:off x="7026035" y="1883365"/>
              <a:ext cx="1767840" cy="457990"/>
            </a:xfrm>
            <a:prstGeom prst="curvedConnector2">
              <a:avLst/>
            </a:prstGeom>
            <a:ln w="50800">
              <a:solidFill>
                <a:srgbClr val="FF0000"/>
              </a:solidFill>
              <a:tailEnd type="triangle"/>
            </a:ln>
            <a:effectLst>
              <a:outerShdw blurRad="50800" dist="50800" dir="5400000" algn="ctr" rotWithShape="0">
                <a:srgbClr val="000000">
                  <a:alpha val="98000"/>
                </a:srgbClr>
              </a:outerShdw>
            </a:effectLst>
          </p:spPr>
          <p:style>
            <a:lnRef idx="1">
              <a:schemeClr val="accent1"/>
            </a:lnRef>
            <a:fillRef idx="0">
              <a:schemeClr val="accent1"/>
            </a:fillRef>
            <a:effectRef idx="0">
              <a:schemeClr val="accent1"/>
            </a:effectRef>
            <a:fontRef idx="minor">
              <a:schemeClr val="tx1"/>
            </a:fontRef>
          </p:style>
        </p:cxnSp>
        <p:grpSp>
          <p:nvGrpSpPr>
            <p:cNvPr id="104" name="Group 103"/>
            <p:cNvGrpSpPr>
              <a:grpSpLocks noChangeAspect="1"/>
            </p:cNvGrpSpPr>
            <p:nvPr/>
          </p:nvGrpSpPr>
          <p:grpSpPr>
            <a:xfrm>
              <a:off x="7740804" y="1813322"/>
              <a:ext cx="137160" cy="137160"/>
              <a:chOff x="7772400" y="3867150"/>
              <a:chExt cx="195925" cy="195925"/>
            </a:xfrm>
          </p:grpSpPr>
          <p:sp>
            <p:nvSpPr>
              <p:cNvPr id="105" name="Oval 104"/>
              <p:cNvSpPr>
                <a:spLocks noChangeAspect="1"/>
              </p:cNvSpPr>
              <p:nvPr/>
            </p:nvSpPr>
            <p:spPr>
              <a:xfrm>
                <a:off x="7772400" y="3867150"/>
                <a:ext cx="195925" cy="195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cxnSp>
            <p:nvCxnSpPr>
              <p:cNvPr id="106" name="Straight Connector 105"/>
              <p:cNvCxnSpPr/>
              <p:nvPr/>
            </p:nvCxnSpPr>
            <p:spPr>
              <a:xfrm>
                <a:off x="7812244" y="3965652"/>
                <a:ext cx="1097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55" name="Picture 4" descr="C:\Talks\SIG-13\Cow\cow.3.delta.bm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15200" y="2996280"/>
            <a:ext cx="731520" cy="73152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7680961" y="1310577"/>
            <a:ext cx="492012" cy="2727785"/>
            <a:chOff x="7680961" y="1310577"/>
            <a:chExt cx="492012" cy="2727785"/>
          </a:xfrm>
        </p:grpSpPr>
        <p:cxnSp>
          <p:nvCxnSpPr>
            <p:cNvPr id="72" name="Curved Connector 71"/>
            <p:cNvCxnSpPr>
              <a:stCxn id="53" idx="0"/>
              <a:endCxn id="51" idx="3"/>
            </p:cNvCxnSpPr>
            <p:nvPr/>
          </p:nvCxnSpPr>
          <p:spPr>
            <a:xfrm rot="5400000" flipH="1" flipV="1">
              <a:off x="6563074" y="2428464"/>
              <a:ext cx="2727785" cy="492012"/>
            </a:xfrm>
            <a:prstGeom prst="curvedConnector2">
              <a:avLst/>
            </a:prstGeom>
            <a:ln w="50800">
              <a:solidFill>
                <a:srgbClr val="FF0000"/>
              </a:solidFill>
              <a:tailEnd type="triangle"/>
            </a:ln>
            <a:effectLst>
              <a:outerShdw blurRad="50800" dist="50800" dir="5400000" algn="ctr" rotWithShape="0">
                <a:srgbClr val="000000">
                  <a:alpha val="98000"/>
                </a:srgbClr>
              </a:outerShdw>
            </a:effectLst>
          </p:spPr>
          <p:style>
            <a:lnRef idx="1">
              <a:schemeClr val="accent1"/>
            </a:lnRef>
            <a:fillRef idx="0">
              <a:schemeClr val="accent1"/>
            </a:fillRef>
            <a:effectRef idx="0">
              <a:schemeClr val="accent1"/>
            </a:effectRef>
            <a:fontRef idx="minor">
              <a:schemeClr val="tx1"/>
            </a:fontRef>
          </p:style>
        </p:cxnSp>
        <p:grpSp>
          <p:nvGrpSpPr>
            <p:cNvPr id="98" name="Group 97"/>
            <p:cNvGrpSpPr>
              <a:grpSpLocks noChangeAspect="1"/>
            </p:cNvGrpSpPr>
            <p:nvPr/>
          </p:nvGrpSpPr>
          <p:grpSpPr>
            <a:xfrm>
              <a:off x="7743036" y="2331482"/>
              <a:ext cx="137160" cy="137160"/>
              <a:chOff x="7772400" y="3867150"/>
              <a:chExt cx="195925" cy="195925"/>
            </a:xfrm>
          </p:grpSpPr>
          <p:sp>
            <p:nvSpPr>
              <p:cNvPr id="99" name="Oval 98"/>
              <p:cNvSpPr>
                <a:spLocks noChangeAspect="1"/>
              </p:cNvSpPr>
              <p:nvPr/>
            </p:nvSpPr>
            <p:spPr>
              <a:xfrm>
                <a:off x="7772400" y="3867150"/>
                <a:ext cx="195925" cy="195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cxnSp>
            <p:nvCxnSpPr>
              <p:cNvPr id="100" name="Straight Connector 99"/>
              <p:cNvCxnSpPr/>
              <p:nvPr/>
            </p:nvCxnSpPr>
            <p:spPr>
              <a:xfrm>
                <a:off x="7812244" y="3965652"/>
                <a:ext cx="1097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53" name="Picture 3" descr="C:\Talks\SIG-13\Cow\cow.2.full.bmp"/>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15200" y="4038362"/>
            <a:ext cx="731520"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5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Faster Reconstruction</a:t>
            </a:r>
            <a:endParaRPr lang="en-US" dirty="0"/>
          </a:p>
        </p:txBody>
      </p:sp>
      <p:sp>
        <p:nvSpPr>
          <p:cNvPr id="3" name="Content Placeholder 2"/>
          <p:cNvSpPr>
            <a:spLocks noGrp="1"/>
          </p:cNvSpPr>
          <p:nvPr>
            <p:ph idx="1"/>
          </p:nvPr>
        </p:nvSpPr>
        <p:spPr>
          <a:xfrm>
            <a:off x="228600" y="1200151"/>
            <a:ext cx="4953000" cy="2514600"/>
          </a:xfrm>
        </p:spPr>
        <p:txBody>
          <a:bodyPr>
            <a:normAutofit/>
          </a:bodyPr>
          <a:lstStyle/>
          <a:p>
            <a:pPr marL="0" indent="0">
              <a:buNone/>
            </a:pPr>
            <a:r>
              <a:rPr lang="en-US" u="sng" dirty="0" smtClean="0"/>
              <a:t>Regular multigrid</a:t>
            </a:r>
            <a:r>
              <a:rPr lang="en-US" dirty="0" smtClean="0"/>
              <a:t>:</a:t>
            </a:r>
          </a:p>
          <a:p>
            <a:pPr>
              <a:buFont typeface="Wingdings" pitchFamily="2" charset="2"/>
              <a:buChar char="ü"/>
            </a:pPr>
            <a:r>
              <a:rPr lang="en-US" dirty="0" smtClean="0"/>
              <a:t>Function spaces nest</a:t>
            </a:r>
          </a:p>
          <a:p>
            <a:pPr marL="798513" indent="-798513">
              <a:spcBef>
                <a:spcPts val="1000"/>
              </a:spcBef>
              <a:buNone/>
            </a:pPr>
            <a:r>
              <a:rPr lang="en-US" dirty="0" smtClean="0">
                <a:sym typeface="Symbol"/>
              </a:rPr>
              <a:t>   can </a:t>
            </a:r>
            <a:r>
              <a:rPr lang="en-US" dirty="0" err="1" smtClean="0">
                <a:sym typeface="Symbol"/>
              </a:rPr>
              <a:t>upsample</a:t>
            </a:r>
            <a:r>
              <a:rPr lang="en-US" dirty="0" smtClean="0">
                <a:sym typeface="Symbol"/>
              </a:rPr>
              <a:t> coarser solutions to finer levels</a:t>
            </a:r>
          </a:p>
        </p:txBody>
      </p:sp>
      <p:pic>
        <p:nvPicPr>
          <p:cNvPr id="20485" name="Picture 5" descr="C:\Talks\SIG-13\BSplines\b0.bmp"/>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46224"/>
          <a:stretch/>
        </p:blipFill>
        <p:spPr bwMode="auto">
          <a:xfrm>
            <a:off x="5608320" y="3474720"/>
            <a:ext cx="2926080" cy="1573530"/>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C:\Talks\SIG-13\BSplines\b2.bmp"/>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46224"/>
          <a:stretch/>
        </p:blipFill>
        <p:spPr bwMode="auto">
          <a:xfrm>
            <a:off x="5608320" y="3474720"/>
            <a:ext cx="2926080" cy="157353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608320" y="3379470"/>
            <a:ext cx="292608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08320" y="2834640"/>
            <a:ext cx="14630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071360" y="2834640"/>
            <a:ext cx="14630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802880" y="2286000"/>
            <a:ext cx="73152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071360" y="2286000"/>
            <a:ext cx="73152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339840" y="2286000"/>
            <a:ext cx="73152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608320" y="2286000"/>
            <a:ext cx="73152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608320" y="1737360"/>
            <a:ext cx="36576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974080" y="1737360"/>
            <a:ext cx="36576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339840" y="1737360"/>
            <a:ext cx="36576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705600" y="1737360"/>
            <a:ext cx="36576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071360" y="1737360"/>
            <a:ext cx="36576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437120" y="1737360"/>
            <a:ext cx="36576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802880" y="1737360"/>
            <a:ext cx="36576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168640" y="1737360"/>
            <a:ext cx="36576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7" idx="0"/>
            <a:endCxn id="13" idx="2"/>
          </p:cNvCxnSpPr>
          <p:nvPr/>
        </p:nvCxnSpPr>
        <p:spPr>
          <a:xfrm flipV="1">
            <a:off x="7071360" y="3017520"/>
            <a:ext cx="731520" cy="361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7" idx="0"/>
            <a:endCxn id="12" idx="2"/>
          </p:cNvCxnSpPr>
          <p:nvPr/>
        </p:nvCxnSpPr>
        <p:spPr>
          <a:xfrm flipH="1" flipV="1">
            <a:off x="6339840" y="3017520"/>
            <a:ext cx="731520" cy="361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2" idx="0"/>
            <a:endCxn id="17" idx="2"/>
          </p:cNvCxnSpPr>
          <p:nvPr/>
        </p:nvCxnSpPr>
        <p:spPr>
          <a:xfrm flipH="1" flipV="1">
            <a:off x="5974080" y="2468880"/>
            <a:ext cx="36576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2" idx="0"/>
            <a:endCxn id="16" idx="2"/>
          </p:cNvCxnSpPr>
          <p:nvPr/>
        </p:nvCxnSpPr>
        <p:spPr>
          <a:xfrm flipV="1">
            <a:off x="6339840" y="2468880"/>
            <a:ext cx="36576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3" idx="0"/>
            <a:endCxn id="15" idx="2"/>
          </p:cNvCxnSpPr>
          <p:nvPr/>
        </p:nvCxnSpPr>
        <p:spPr>
          <a:xfrm flipH="1" flipV="1">
            <a:off x="7437120" y="2468880"/>
            <a:ext cx="36576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3" idx="0"/>
            <a:endCxn id="14" idx="2"/>
          </p:cNvCxnSpPr>
          <p:nvPr/>
        </p:nvCxnSpPr>
        <p:spPr>
          <a:xfrm flipV="1">
            <a:off x="7802880" y="2468880"/>
            <a:ext cx="36576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5" idx="0"/>
            <a:endCxn id="26" idx="2"/>
          </p:cNvCxnSpPr>
          <p:nvPr/>
        </p:nvCxnSpPr>
        <p:spPr>
          <a:xfrm flipH="1" flipV="1">
            <a:off x="7254240" y="1920240"/>
            <a:ext cx="18288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5" idx="0"/>
            <a:endCxn id="27" idx="2"/>
          </p:cNvCxnSpPr>
          <p:nvPr/>
        </p:nvCxnSpPr>
        <p:spPr>
          <a:xfrm flipV="1">
            <a:off x="7437120" y="1920240"/>
            <a:ext cx="18288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4" idx="0"/>
            <a:endCxn id="28" idx="2"/>
          </p:cNvCxnSpPr>
          <p:nvPr/>
        </p:nvCxnSpPr>
        <p:spPr>
          <a:xfrm flipH="1" flipV="1">
            <a:off x="7985760" y="1920240"/>
            <a:ext cx="18288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4" idx="0"/>
            <a:endCxn id="29" idx="2"/>
          </p:cNvCxnSpPr>
          <p:nvPr/>
        </p:nvCxnSpPr>
        <p:spPr>
          <a:xfrm flipV="1">
            <a:off x="8168640" y="1920240"/>
            <a:ext cx="18288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16" idx="0"/>
            <a:endCxn id="24" idx="2"/>
          </p:cNvCxnSpPr>
          <p:nvPr/>
        </p:nvCxnSpPr>
        <p:spPr>
          <a:xfrm flipH="1" flipV="1">
            <a:off x="6522720" y="1920240"/>
            <a:ext cx="18288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16" idx="0"/>
            <a:endCxn id="25" idx="2"/>
          </p:cNvCxnSpPr>
          <p:nvPr/>
        </p:nvCxnSpPr>
        <p:spPr>
          <a:xfrm flipV="1">
            <a:off x="6705600" y="1920240"/>
            <a:ext cx="18288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17" idx="0"/>
            <a:endCxn id="22" idx="2"/>
          </p:cNvCxnSpPr>
          <p:nvPr/>
        </p:nvCxnSpPr>
        <p:spPr>
          <a:xfrm flipH="1" flipV="1">
            <a:off x="5791200" y="1920240"/>
            <a:ext cx="18288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7" idx="0"/>
            <a:endCxn id="23" idx="2"/>
          </p:cNvCxnSpPr>
          <p:nvPr/>
        </p:nvCxnSpPr>
        <p:spPr>
          <a:xfrm flipV="1">
            <a:off x="5974080" y="1920240"/>
            <a:ext cx="18288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608320" y="1188720"/>
            <a:ext cx="18288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5791200" y="1188720"/>
            <a:ext cx="18288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5974080" y="1188720"/>
            <a:ext cx="18288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6156960" y="1188720"/>
            <a:ext cx="18288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6339840" y="1188720"/>
            <a:ext cx="18288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6522720" y="1188720"/>
            <a:ext cx="18288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6888480" y="1188720"/>
            <a:ext cx="18288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7071360" y="1188720"/>
            <a:ext cx="18288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7254240" y="1188720"/>
            <a:ext cx="18288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7437120" y="1188720"/>
            <a:ext cx="18288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7620000" y="1188720"/>
            <a:ext cx="18288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7802880" y="1188720"/>
            <a:ext cx="18288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7985760" y="1188720"/>
            <a:ext cx="18288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8168640" y="1188720"/>
            <a:ext cx="18288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8351520" y="1188720"/>
            <a:ext cx="18288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Arrow Connector 99"/>
          <p:cNvCxnSpPr>
            <a:stCxn id="29" idx="0"/>
            <a:endCxn id="98" idx="2"/>
          </p:cNvCxnSpPr>
          <p:nvPr/>
        </p:nvCxnSpPr>
        <p:spPr>
          <a:xfrm flipV="1">
            <a:off x="8351520" y="1371600"/>
            <a:ext cx="9144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29" idx="0"/>
            <a:endCxn id="97" idx="2"/>
          </p:cNvCxnSpPr>
          <p:nvPr/>
        </p:nvCxnSpPr>
        <p:spPr>
          <a:xfrm flipH="1" flipV="1">
            <a:off x="8260080" y="1371600"/>
            <a:ext cx="9144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28" idx="0"/>
            <a:endCxn id="96" idx="2"/>
          </p:cNvCxnSpPr>
          <p:nvPr/>
        </p:nvCxnSpPr>
        <p:spPr>
          <a:xfrm flipV="1">
            <a:off x="7985760" y="1371600"/>
            <a:ext cx="9144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28" idx="0"/>
            <a:endCxn id="95" idx="2"/>
          </p:cNvCxnSpPr>
          <p:nvPr/>
        </p:nvCxnSpPr>
        <p:spPr>
          <a:xfrm flipH="1" flipV="1">
            <a:off x="7894320" y="1371600"/>
            <a:ext cx="9144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27" idx="0"/>
            <a:endCxn id="93" idx="2"/>
          </p:cNvCxnSpPr>
          <p:nvPr/>
        </p:nvCxnSpPr>
        <p:spPr>
          <a:xfrm flipH="1" flipV="1">
            <a:off x="7528560" y="1371600"/>
            <a:ext cx="9144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27" idx="0"/>
            <a:endCxn id="94" idx="2"/>
          </p:cNvCxnSpPr>
          <p:nvPr/>
        </p:nvCxnSpPr>
        <p:spPr>
          <a:xfrm flipV="1">
            <a:off x="7620000" y="1371600"/>
            <a:ext cx="9144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6705600" y="1188720"/>
            <a:ext cx="18288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Arrow Connector 124"/>
          <p:cNvCxnSpPr>
            <a:stCxn id="26" idx="0"/>
            <a:endCxn id="92" idx="2"/>
          </p:cNvCxnSpPr>
          <p:nvPr/>
        </p:nvCxnSpPr>
        <p:spPr>
          <a:xfrm flipV="1">
            <a:off x="7254240" y="1371600"/>
            <a:ext cx="9144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26" idx="0"/>
            <a:endCxn id="91" idx="2"/>
          </p:cNvCxnSpPr>
          <p:nvPr/>
        </p:nvCxnSpPr>
        <p:spPr>
          <a:xfrm flipH="1" flipV="1">
            <a:off x="7162800" y="1371600"/>
            <a:ext cx="9144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endCxn id="90" idx="2"/>
          </p:cNvCxnSpPr>
          <p:nvPr/>
        </p:nvCxnSpPr>
        <p:spPr>
          <a:xfrm flipV="1">
            <a:off x="6888480" y="1371600"/>
            <a:ext cx="9144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endCxn id="118" idx="2"/>
          </p:cNvCxnSpPr>
          <p:nvPr/>
        </p:nvCxnSpPr>
        <p:spPr>
          <a:xfrm flipH="1" flipV="1">
            <a:off x="6797040" y="1371600"/>
            <a:ext cx="9144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endCxn id="87" idx="2"/>
          </p:cNvCxnSpPr>
          <p:nvPr/>
        </p:nvCxnSpPr>
        <p:spPr>
          <a:xfrm flipV="1">
            <a:off x="6522720" y="1371600"/>
            <a:ext cx="9144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stCxn id="24" idx="0"/>
            <a:endCxn id="86" idx="2"/>
          </p:cNvCxnSpPr>
          <p:nvPr/>
        </p:nvCxnSpPr>
        <p:spPr>
          <a:xfrm flipH="1" flipV="1">
            <a:off x="6431280" y="1371600"/>
            <a:ext cx="9144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23" idx="0"/>
            <a:endCxn id="85" idx="2"/>
          </p:cNvCxnSpPr>
          <p:nvPr/>
        </p:nvCxnSpPr>
        <p:spPr>
          <a:xfrm flipV="1">
            <a:off x="6156960" y="1371600"/>
            <a:ext cx="9144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endCxn id="84" idx="2"/>
          </p:cNvCxnSpPr>
          <p:nvPr/>
        </p:nvCxnSpPr>
        <p:spPr>
          <a:xfrm flipH="1" flipV="1">
            <a:off x="6065520" y="1371600"/>
            <a:ext cx="9144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stCxn id="22" idx="0"/>
            <a:endCxn id="83" idx="2"/>
          </p:cNvCxnSpPr>
          <p:nvPr/>
        </p:nvCxnSpPr>
        <p:spPr>
          <a:xfrm flipV="1">
            <a:off x="5791200" y="1371600"/>
            <a:ext cx="9144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stCxn id="22" idx="0"/>
            <a:endCxn id="82" idx="2"/>
          </p:cNvCxnSpPr>
          <p:nvPr/>
        </p:nvCxnSpPr>
        <p:spPr>
          <a:xfrm flipH="1" flipV="1">
            <a:off x="5699760" y="1371600"/>
            <a:ext cx="9144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7650" name="Picture 2" descr="C:\Talks\SIG-13\BSplines\b5.bmp"/>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b="46224"/>
          <a:stretch/>
        </p:blipFill>
        <p:spPr bwMode="auto">
          <a:xfrm>
            <a:off x="5608320" y="3474720"/>
            <a:ext cx="2926080" cy="1573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21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fade">
                                      <p:cBhvr>
                                        <p:cTn id="7" dur="500"/>
                                        <p:tgtEl>
                                          <p:spTgt spid="20485"/>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16"/>
                                        </p:tgtEl>
                                        <p:attrNameLst>
                                          <p:attrName>style.color</p:attrName>
                                        </p:attrNameLst>
                                      </p:cBhvr>
                                      <p:to>
                                        <a:schemeClr val="accent2"/>
                                      </p:to>
                                    </p:animClr>
                                    <p:animClr clrSpc="rgb" dir="cw">
                                      <p:cBhvr>
                                        <p:cTn id="10" dur="500" fill="hold"/>
                                        <p:tgtEl>
                                          <p:spTgt spid="16"/>
                                        </p:tgtEl>
                                        <p:attrNameLst>
                                          <p:attrName>fillcolor</p:attrName>
                                        </p:attrNameLst>
                                      </p:cBhvr>
                                      <p:to>
                                        <a:schemeClr val="accent2"/>
                                      </p:to>
                                    </p:animClr>
                                    <p:set>
                                      <p:cBhvr>
                                        <p:cTn id="11" dur="500" fill="hold"/>
                                        <p:tgtEl>
                                          <p:spTgt spid="16"/>
                                        </p:tgtEl>
                                        <p:attrNameLst>
                                          <p:attrName>fill.type</p:attrName>
                                        </p:attrNameLst>
                                      </p:cBhvr>
                                      <p:to>
                                        <p:strVal val="solid"/>
                                      </p:to>
                                    </p:set>
                                    <p:set>
                                      <p:cBhvr>
                                        <p:cTn id="12" dur="500" fill="hold"/>
                                        <p:tgtEl>
                                          <p:spTgt spid="16"/>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86"/>
                                        </p:tgtEl>
                                        <p:attrNameLst>
                                          <p:attrName>style.visibility</p:attrName>
                                        </p:attrNameLst>
                                      </p:cBhvr>
                                      <p:to>
                                        <p:strVal val="visible"/>
                                      </p:to>
                                    </p:set>
                                    <p:animEffect transition="in" filter="fade">
                                      <p:cBhvr>
                                        <p:cTn id="17" dur="500"/>
                                        <p:tgtEl>
                                          <p:spTgt spid="20486"/>
                                        </p:tgtEl>
                                      </p:cBhvr>
                                    </p:animEffect>
                                  </p:childTnLst>
                                </p:cTn>
                              </p:par>
                              <p:par>
                                <p:cTn id="18" presetID="19" presetClass="emph" presetSubtype="0" fill="hold" grpId="0" nodeType="withEffect">
                                  <p:stCondLst>
                                    <p:cond delay="0"/>
                                  </p:stCondLst>
                                  <p:childTnLst>
                                    <p:animClr clrSpc="rgb" dir="cw">
                                      <p:cBhvr override="childStyle">
                                        <p:cTn id="19" dur="500" fill="hold"/>
                                        <p:tgtEl>
                                          <p:spTgt spid="23"/>
                                        </p:tgtEl>
                                        <p:attrNameLst>
                                          <p:attrName>style.color</p:attrName>
                                        </p:attrNameLst>
                                      </p:cBhvr>
                                      <p:to>
                                        <a:schemeClr val="accent2"/>
                                      </p:to>
                                    </p:animClr>
                                    <p:animClr clrSpc="rgb" dir="cw">
                                      <p:cBhvr>
                                        <p:cTn id="20" dur="500" fill="hold"/>
                                        <p:tgtEl>
                                          <p:spTgt spid="23"/>
                                        </p:tgtEl>
                                        <p:attrNameLst>
                                          <p:attrName>fillcolor</p:attrName>
                                        </p:attrNameLst>
                                      </p:cBhvr>
                                      <p:to>
                                        <a:schemeClr val="accent2"/>
                                      </p:to>
                                    </p:animClr>
                                    <p:set>
                                      <p:cBhvr>
                                        <p:cTn id="21" dur="500" fill="hold"/>
                                        <p:tgtEl>
                                          <p:spTgt spid="23"/>
                                        </p:tgtEl>
                                        <p:attrNameLst>
                                          <p:attrName>fill.type</p:attrName>
                                        </p:attrNameLst>
                                      </p:cBhvr>
                                      <p:to>
                                        <p:strVal val="solid"/>
                                      </p:to>
                                    </p:set>
                                    <p:set>
                                      <p:cBhvr>
                                        <p:cTn id="22" dur="500" fill="hold"/>
                                        <p:tgtEl>
                                          <p:spTgt spid="23"/>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24"/>
                                        </p:tgtEl>
                                        <p:attrNameLst>
                                          <p:attrName>style.color</p:attrName>
                                        </p:attrNameLst>
                                      </p:cBhvr>
                                      <p:to>
                                        <a:schemeClr val="accent2"/>
                                      </p:to>
                                    </p:animClr>
                                    <p:animClr clrSpc="rgb" dir="cw">
                                      <p:cBhvr>
                                        <p:cTn id="25" dur="500" fill="hold"/>
                                        <p:tgtEl>
                                          <p:spTgt spid="24"/>
                                        </p:tgtEl>
                                        <p:attrNameLst>
                                          <p:attrName>fillcolor</p:attrName>
                                        </p:attrNameLst>
                                      </p:cBhvr>
                                      <p:to>
                                        <a:schemeClr val="accent2"/>
                                      </p:to>
                                    </p:animClr>
                                    <p:set>
                                      <p:cBhvr>
                                        <p:cTn id="26" dur="500" fill="hold"/>
                                        <p:tgtEl>
                                          <p:spTgt spid="24"/>
                                        </p:tgtEl>
                                        <p:attrNameLst>
                                          <p:attrName>fill.type</p:attrName>
                                        </p:attrNameLst>
                                      </p:cBhvr>
                                      <p:to>
                                        <p:strVal val="solid"/>
                                      </p:to>
                                    </p:set>
                                    <p:set>
                                      <p:cBhvr>
                                        <p:cTn id="27" dur="500" fill="hold"/>
                                        <p:tgtEl>
                                          <p:spTgt spid="24"/>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25"/>
                                        </p:tgtEl>
                                        <p:attrNameLst>
                                          <p:attrName>style.color</p:attrName>
                                        </p:attrNameLst>
                                      </p:cBhvr>
                                      <p:to>
                                        <a:schemeClr val="accent2"/>
                                      </p:to>
                                    </p:animClr>
                                    <p:animClr clrSpc="rgb" dir="cw">
                                      <p:cBhvr>
                                        <p:cTn id="30" dur="500" fill="hold"/>
                                        <p:tgtEl>
                                          <p:spTgt spid="25"/>
                                        </p:tgtEl>
                                        <p:attrNameLst>
                                          <p:attrName>fillcolor</p:attrName>
                                        </p:attrNameLst>
                                      </p:cBhvr>
                                      <p:to>
                                        <a:schemeClr val="accent2"/>
                                      </p:to>
                                    </p:animClr>
                                    <p:set>
                                      <p:cBhvr>
                                        <p:cTn id="31" dur="500" fill="hold"/>
                                        <p:tgtEl>
                                          <p:spTgt spid="25"/>
                                        </p:tgtEl>
                                        <p:attrNameLst>
                                          <p:attrName>fill.type</p:attrName>
                                        </p:attrNameLst>
                                      </p:cBhvr>
                                      <p:to>
                                        <p:strVal val="solid"/>
                                      </p:to>
                                    </p:set>
                                    <p:set>
                                      <p:cBhvr>
                                        <p:cTn id="32" dur="500" fill="hold"/>
                                        <p:tgtEl>
                                          <p:spTgt spid="25"/>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26"/>
                                        </p:tgtEl>
                                        <p:attrNameLst>
                                          <p:attrName>style.color</p:attrName>
                                        </p:attrNameLst>
                                      </p:cBhvr>
                                      <p:to>
                                        <a:schemeClr val="accent2"/>
                                      </p:to>
                                    </p:animClr>
                                    <p:animClr clrSpc="rgb" dir="cw">
                                      <p:cBhvr>
                                        <p:cTn id="35" dur="500" fill="hold"/>
                                        <p:tgtEl>
                                          <p:spTgt spid="26"/>
                                        </p:tgtEl>
                                        <p:attrNameLst>
                                          <p:attrName>fillcolor</p:attrName>
                                        </p:attrNameLst>
                                      </p:cBhvr>
                                      <p:to>
                                        <a:schemeClr val="accent2"/>
                                      </p:to>
                                    </p:animClr>
                                    <p:set>
                                      <p:cBhvr>
                                        <p:cTn id="36" dur="500" fill="hold"/>
                                        <p:tgtEl>
                                          <p:spTgt spid="26"/>
                                        </p:tgtEl>
                                        <p:attrNameLst>
                                          <p:attrName>fill.type</p:attrName>
                                        </p:attrNameLst>
                                      </p:cBhvr>
                                      <p:to>
                                        <p:strVal val="solid"/>
                                      </p:to>
                                    </p:set>
                                    <p:set>
                                      <p:cBhvr>
                                        <p:cTn id="37" dur="500" fill="hold"/>
                                        <p:tgtEl>
                                          <p:spTgt spid="26"/>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20486"/>
                                        </p:tgtEl>
                                        <p:attrNameLst>
                                          <p:attrName>style.visibility</p:attrName>
                                        </p:attrNameLst>
                                      </p:cBhvr>
                                      <p:to>
                                        <p:strVal val="hidden"/>
                                      </p:to>
                                    </p:set>
                                  </p:childTnLst>
                                </p:cTn>
                              </p:par>
                              <p:par>
                                <p:cTn id="42" presetID="1" presetClass="entr" presetSubtype="0" fill="hold" nodeType="withEffect">
                                  <p:stCondLst>
                                    <p:cond delay="0"/>
                                  </p:stCondLst>
                                  <p:childTnLst>
                                    <p:set>
                                      <p:cBhvr>
                                        <p:cTn id="43" dur="1" fill="hold">
                                          <p:stCondLst>
                                            <p:cond delay="0"/>
                                          </p:stCondLst>
                                        </p:cTn>
                                        <p:tgtEl>
                                          <p:spTgt spid="27650"/>
                                        </p:tgtEl>
                                        <p:attrNameLst>
                                          <p:attrName>style.visibility</p:attrName>
                                        </p:attrNameLst>
                                      </p:cBhvr>
                                      <p:to>
                                        <p:strVal val="visible"/>
                                      </p:to>
                                    </p:set>
                                  </p:childTnLst>
                                </p:cTn>
                              </p:par>
                              <p:par>
                                <p:cTn id="44" presetID="19" presetClass="emph" presetSubtype="0" fill="hold" grpId="0" nodeType="withEffect">
                                  <p:stCondLst>
                                    <p:cond delay="0"/>
                                  </p:stCondLst>
                                  <p:childTnLst>
                                    <p:animClr clrSpc="rgb" dir="cw">
                                      <p:cBhvr override="childStyle">
                                        <p:cTn id="45" dur="500" fill="hold"/>
                                        <p:tgtEl>
                                          <p:spTgt spid="83"/>
                                        </p:tgtEl>
                                        <p:attrNameLst>
                                          <p:attrName>style.color</p:attrName>
                                        </p:attrNameLst>
                                      </p:cBhvr>
                                      <p:to>
                                        <a:schemeClr val="accent2"/>
                                      </p:to>
                                    </p:animClr>
                                    <p:animClr clrSpc="rgb" dir="cw">
                                      <p:cBhvr>
                                        <p:cTn id="46" dur="500" fill="hold"/>
                                        <p:tgtEl>
                                          <p:spTgt spid="83"/>
                                        </p:tgtEl>
                                        <p:attrNameLst>
                                          <p:attrName>fillcolor</p:attrName>
                                        </p:attrNameLst>
                                      </p:cBhvr>
                                      <p:to>
                                        <a:schemeClr val="accent2"/>
                                      </p:to>
                                    </p:animClr>
                                    <p:set>
                                      <p:cBhvr>
                                        <p:cTn id="47" dur="500" fill="hold"/>
                                        <p:tgtEl>
                                          <p:spTgt spid="83"/>
                                        </p:tgtEl>
                                        <p:attrNameLst>
                                          <p:attrName>fill.type</p:attrName>
                                        </p:attrNameLst>
                                      </p:cBhvr>
                                      <p:to>
                                        <p:strVal val="solid"/>
                                      </p:to>
                                    </p:set>
                                    <p:set>
                                      <p:cBhvr>
                                        <p:cTn id="48" dur="500" fill="hold"/>
                                        <p:tgtEl>
                                          <p:spTgt spid="83"/>
                                        </p:tgtEl>
                                        <p:attrNameLst>
                                          <p:attrName>fill.on</p:attrName>
                                        </p:attrNameLst>
                                      </p:cBhvr>
                                      <p:to>
                                        <p:strVal val="true"/>
                                      </p:to>
                                    </p:set>
                                  </p:childTnLst>
                                </p:cTn>
                              </p:par>
                              <p:par>
                                <p:cTn id="49" presetID="19" presetClass="emph" presetSubtype="0" fill="hold" grpId="0" nodeType="withEffect">
                                  <p:stCondLst>
                                    <p:cond delay="0"/>
                                  </p:stCondLst>
                                  <p:childTnLst>
                                    <p:animClr clrSpc="rgb" dir="cw">
                                      <p:cBhvr override="childStyle">
                                        <p:cTn id="50" dur="500" fill="hold"/>
                                        <p:tgtEl>
                                          <p:spTgt spid="84"/>
                                        </p:tgtEl>
                                        <p:attrNameLst>
                                          <p:attrName>style.color</p:attrName>
                                        </p:attrNameLst>
                                      </p:cBhvr>
                                      <p:to>
                                        <a:schemeClr val="accent2"/>
                                      </p:to>
                                    </p:animClr>
                                    <p:animClr clrSpc="rgb" dir="cw">
                                      <p:cBhvr>
                                        <p:cTn id="51" dur="500" fill="hold"/>
                                        <p:tgtEl>
                                          <p:spTgt spid="84"/>
                                        </p:tgtEl>
                                        <p:attrNameLst>
                                          <p:attrName>fillcolor</p:attrName>
                                        </p:attrNameLst>
                                      </p:cBhvr>
                                      <p:to>
                                        <a:schemeClr val="accent2"/>
                                      </p:to>
                                    </p:animClr>
                                    <p:set>
                                      <p:cBhvr>
                                        <p:cTn id="52" dur="500" fill="hold"/>
                                        <p:tgtEl>
                                          <p:spTgt spid="84"/>
                                        </p:tgtEl>
                                        <p:attrNameLst>
                                          <p:attrName>fill.type</p:attrName>
                                        </p:attrNameLst>
                                      </p:cBhvr>
                                      <p:to>
                                        <p:strVal val="solid"/>
                                      </p:to>
                                    </p:set>
                                    <p:set>
                                      <p:cBhvr>
                                        <p:cTn id="53" dur="500" fill="hold"/>
                                        <p:tgtEl>
                                          <p:spTgt spid="84"/>
                                        </p:tgtEl>
                                        <p:attrNameLst>
                                          <p:attrName>fill.on</p:attrName>
                                        </p:attrNameLst>
                                      </p:cBhvr>
                                      <p:to>
                                        <p:strVal val="true"/>
                                      </p:to>
                                    </p:set>
                                  </p:childTnLst>
                                </p:cTn>
                              </p:par>
                              <p:par>
                                <p:cTn id="54" presetID="19" presetClass="emph" presetSubtype="0" fill="hold" grpId="0" nodeType="withEffect">
                                  <p:stCondLst>
                                    <p:cond delay="0"/>
                                  </p:stCondLst>
                                  <p:childTnLst>
                                    <p:animClr clrSpc="rgb" dir="cw">
                                      <p:cBhvr override="childStyle">
                                        <p:cTn id="55" dur="500" fill="hold"/>
                                        <p:tgtEl>
                                          <p:spTgt spid="85"/>
                                        </p:tgtEl>
                                        <p:attrNameLst>
                                          <p:attrName>style.color</p:attrName>
                                        </p:attrNameLst>
                                      </p:cBhvr>
                                      <p:to>
                                        <a:schemeClr val="accent2"/>
                                      </p:to>
                                    </p:animClr>
                                    <p:animClr clrSpc="rgb" dir="cw">
                                      <p:cBhvr>
                                        <p:cTn id="56" dur="500" fill="hold"/>
                                        <p:tgtEl>
                                          <p:spTgt spid="85"/>
                                        </p:tgtEl>
                                        <p:attrNameLst>
                                          <p:attrName>fillcolor</p:attrName>
                                        </p:attrNameLst>
                                      </p:cBhvr>
                                      <p:to>
                                        <a:schemeClr val="accent2"/>
                                      </p:to>
                                    </p:animClr>
                                    <p:set>
                                      <p:cBhvr>
                                        <p:cTn id="57" dur="500" fill="hold"/>
                                        <p:tgtEl>
                                          <p:spTgt spid="85"/>
                                        </p:tgtEl>
                                        <p:attrNameLst>
                                          <p:attrName>fill.type</p:attrName>
                                        </p:attrNameLst>
                                      </p:cBhvr>
                                      <p:to>
                                        <p:strVal val="solid"/>
                                      </p:to>
                                    </p:set>
                                    <p:set>
                                      <p:cBhvr>
                                        <p:cTn id="58" dur="500" fill="hold"/>
                                        <p:tgtEl>
                                          <p:spTgt spid="85"/>
                                        </p:tgtEl>
                                        <p:attrNameLst>
                                          <p:attrName>fill.on</p:attrName>
                                        </p:attrNameLst>
                                      </p:cBhvr>
                                      <p:to>
                                        <p:strVal val="true"/>
                                      </p:to>
                                    </p:set>
                                  </p:childTnLst>
                                </p:cTn>
                              </p:par>
                              <p:par>
                                <p:cTn id="59" presetID="19" presetClass="emph" presetSubtype="0" fill="hold" grpId="0" nodeType="withEffect">
                                  <p:stCondLst>
                                    <p:cond delay="0"/>
                                  </p:stCondLst>
                                  <p:childTnLst>
                                    <p:animClr clrSpc="rgb" dir="cw">
                                      <p:cBhvr override="childStyle">
                                        <p:cTn id="60" dur="500" fill="hold"/>
                                        <p:tgtEl>
                                          <p:spTgt spid="86"/>
                                        </p:tgtEl>
                                        <p:attrNameLst>
                                          <p:attrName>style.color</p:attrName>
                                        </p:attrNameLst>
                                      </p:cBhvr>
                                      <p:to>
                                        <a:schemeClr val="accent2"/>
                                      </p:to>
                                    </p:animClr>
                                    <p:animClr clrSpc="rgb" dir="cw">
                                      <p:cBhvr>
                                        <p:cTn id="61" dur="500" fill="hold"/>
                                        <p:tgtEl>
                                          <p:spTgt spid="86"/>
                                        </p:tgtEl>
                                        <p:attrNameLst>
                                          <p:attrName>fillcolor</p:attrName>
                                        </p:attrNameLst>
                                      </p:cBhvr>
                                      <p:to>
                                        <a:schemeClr val="accent2"/>
                                      </p:to>
                                    </p:animClr>
                                    <p:set>
                                      <p:cBhvr>
                                        <p:cTn id="62" dur="500" fill="hold"/>
                                        <p:tgtEl>
                                          <p:spTgt spid="86"/>
                                        </p:tgtEl>
                                        <p:attrNameLst>
                                          <p:attrName>fill.type</p:attrName>
                                        </p:attrNameLst>
                                      </p:cBhvr>
                                      <p:to>
                                        <p:strVal val="solid"/>
                                      </p:to>
                                    </p:set>
                                    <p:set>
                                      <p:cBhvr>
                                        <p:cTn id="63" dur="500" fill="hold"/>
                                        <p:tgtEl>
                                          <p:spTgt spid="86"/>
                                        </p:tgtEl>
                                        <p:attrNameLst>
                                          <p:attrName>fill.on</p:attrName>
                                        </p:attrNameLst>
                                      </p:cBhvr>
                                      <p:to>
                                        <p:strVal val="true"/>
                                      </p:to>
                                    </p:set>
                                  </p:childTnLst>
                                </p:cTn>
                              </p:par>
                              <p:par>
                                <p:cTn id="64" presetID="19" presetClass="emph" presetSubtype="0" fill="hold" grpId="0" nodeType="withEffect">
                                  <p:stCondLst>
                                    <p:cond delay="0"/>
                                  </p:stCondLst>
                                  <p:childTnLst>
                                    <p:animClr clrSpc="rgb" dir="cw">
                                      <p:cBhvr override="childStyle">
                                        <p:cTn id="65" dur="500" fill="hold"/>
                                        <p:tgtEl>
                                          <p:spTgt spid="87"/>
                                        </p:tgtEl>
                                        <p:attrNameLst>
                                          <p:attrName>style.color</p:attrName>
                                        </p:attrNameLst>
                                      </p:cBhvr>
                                      <p:to>
                                        <a:schemeClr val="accent2"/>
                                      </p:to>
                                    </p:animClr>
                                    <p:animClr clrSpc="rgb" dir="cw">
                                      <p:cBhvr>
                                        <p:cTn id="66" dur="500" fill="hold"/>
                                        <p:tgtEl>
                                          <p:spTgt spid="87"/>
                                        </p:tgtEl>
                                        <p:attrNameLst>
                                          <p:attrName>fillcolor</p:attrName>
                                        </p:attrNameLst>
                                      </p:cBhvr>
                                      <p:to>
                                        <a:schemeClr val="accent2"/>
                                      </p:to>
                                    </p:animClr>
                                    <p:set>
                                      <p:cBhvr>
                                        <p:cTn id="67" dur="500" fill="hold"/>
                                        <p:tgtEl>
                                          <p:spTgt spid="87"/>
                                        </p:tgtEl>
                                        <p:attrNameLst>
                                          <p:attrName>fill.type</p:attrName>
                                        </p:attrNameLst>
                                      </p:cBhvr>
                                      <p:to>
                                        <p:strVal val="solid"/>
                                      </p:to>
                                    </p:set>
                                    <p:set>
                                      <p:cBhvr>
                                        <p:cTn id="68" dur="500" fill="hold"/>
                                        <p:tgtEl>
                                          <p:spTgt spid="87"/>
                                        </p:tgtEl>
                                        <p:attrNameLst>
                                          <p:attrName>fill.on</p:attrName>
                                        </p:attrNameLst>
                                      </p:cBhvr>
                                      <p:to>
                                        <p:strVal val="true"/>
                                      </p:to>
                                    </p:set>
                                  </p:childTnLst>
                                </p:cTn>
                              </p:par>
                              <p:par>
                                <p:cTn id="69" presetID="19" presetClass="emph" presetSubtype="0" fill="hold" grpId="0" nodeType="withEffect">
                                  <p:stCondLst>
                                    <p:cond delay="0"/>
                                  </p:stCondLst>
                                  <p:childTnLst>
                                    <p:animClr clrSpc="rgb" dir="cw">
                                      <p:cBhvr override="childStyle">
                                        <p:cTn id="70" dur="500" fill="hold"/>
                                        <p:tgtEl>
                                          <p:spTgt spid="90"/>
                                        </p:tgtEl>
                                        <p:attrNameLst>
                                          <p:attrName>style.color</p:attrName>
                                        </p:attrNameLst>
                                      </p:cBhvr>
                                      <p:to>
                                        <a:schemeClr val="accent2"/>
                                      </p:to>
                                    </p:animClr>
                                    <p:animClr clrSpc="rgb" dir="cw">
                                      <p:cBhvr>
                                        <p:cTn id="71" dur="500" fill="hold"/>
                                        <p:tgtEl>
                                          <p:spTgt spid="90"/>
                                        </p:tgtEl>
                                        <p:attrNameLst>
                                          <p:attrName>fillcolor</p:attrName>
                                        </p:attrNameLst>
                                      </p:cBhvr>
                                      <p:to>
                                        <a:schemeClr val="accent2"/>
                                      </p:to>
                                    </p:animClr>
                                    <p:set>
                                      <p:cBhvr>
                                        <p:cTn id="72" dur="500" fill="hold"/>
                                        <p:tgtEl>
                                          <p:spTgt spid="90"/>
                                        </p:tgtEl>
                                        <p:attrNameLst>
                                          <p:attrName>fill.type</p:attrName>
                                        </p:attrNameLst>
                                      </p:cBhvr>
                                      <p:to>
                                        <p:strVal val="solid"/>
                                      </p:to>
                                    </p:set>
                                    <p:set>
                                      <p:cBhvr>
                                        <p:cTn id="73" dur="500" fill="hold"/>
                                        <p:tgtEl>
                                          <p:spTgt spid="90"/>
                                        </p:tgtEl>
                                        <p:attrNameLst>
                                          <p:attrName>fill.on</p:attrName>
                                        </p:attrNameLst>
                                      </p:cBhvr>
                                      <p:to>
                                        <p:strVal val="true"/>
                                      </p:to>
                                    </p:set>
                                  </p:childTnLst>
                                </p:cTn>
                              </p:par>
                              <p:par>
                                <p:cTn id="74" presetID="19" presetClass="emph" presetSubtype="0" fill="hold" grpId="0" nodeType="withEffect">
                                  <p:stCondLst>
                                    <p:cond delay="0"/>
                                  </p:stCondLst>
                                  <p:childTnLst>
                                    <p:animClr clrSpc="rgb" dir="cw">
                                      <p:cBhvr override="childStyle">
                                        <p:cTn id="75" dur="500" fill="hold"/>
                                        <p:tgtEl>
                                          <p:spTgt spid="91"/>
                                        </p:tgtEl>
                                        <p:attrNameLst>
                                          <p:attrName>style.color</p:attrName>
                                        </p:attrNameLst>
                                      </p:cBhvr>
                                      <p:to>
                                        <a:schemeClr val="accent2"/>
                                      </p:to>
                                    </p:animClr>
                                    <p:animClr clrSpc="rgb" dir="cw">
                                      <p:cBhvr>
                                        <p:cTn id="76" dur="500" fill="hold"/>
                                        <p:tgtEl>
                                          <p:spTgt spid="91"/>
                                        </p:tgtEl>
                                        <p:attrNameLst>
                                          <p:attrName>fillcolor</p:attrName>
                                        </p:attrNameLst>
                                      </p:cBhvr>
                                      <p:to>
                                        <a:schemeClr val="accent2"/>
                                      </p:to>
                                    </p:animClr>
                                    <p:set>
                                      <p:cBhvr>
                                        <p:cTn id="77" dur="500" fill="hold"/>
                                        <p:tgtEl>
                                          <p:spTgt spid="91"/>
                                        </p:tgtEl>
                                        <p:attrNameLst>
                                          <p:attrName>fill.type</p:attrName>
                                        </p:attrNameLst>
                                      </p:cBhvr>
                                      <p:to>
                                        <p:strVal val="solid"/>
                                      </p:to>
                                    </p:set>
                                    <p:set>
                                      <p:cBhvr>
                                        <p:cTn id="78" dur="500" fill="hold"/>
                                        <p:tgtEl>
                                          <p:spTgt spid="91"/>
                                        </p:tgtEl>
                                        <p:attrNameLst>
                                          <p:attrName>fill.on</p:attrName>
                                        </p:attrNameLst>
                                      </p:cBhvr>
                                      <p:to>
                                        <p:strVal val="true"/>
                                      </p:to>
                                    </p:set>
                                  </p:childTnLst>
                                </p:cTn>
                              </p:par>
                              <p:par>
                                <p:cTn id="79" presetID="19" presetClass="emph" presetSubtype="0" fill="hold" grpId="0" nodeType="withEffect">
                                  <p:stCondLst>
                                    <p:cond delay="0"/>
                                  </p:stCondLst>
                                  <p:childTnLst>
                                    <p:animClr clrSpc="rgb" dir="cw">
                                      <p:cBhvr override="childStyle">
                                        <p:cTn id="80" dur="500" fill="hold"/>
                                        <p:tgtEl>
                                          <p:spTgt spid="92"/>
                                        </p:tgtEl>
                                        <p:attrNameLst>
                                          <p:attrName>style.color</p:attrName>
                                        </p:attrNameLst>
                                      </p:cBhvr>
                                      <p:to>
                                        <a:schemeClr val="accent2"/>
                                      </p:to>
                                    </p:animClr>
                                    <p:animClr clrSpc="rgb" dir="cw">
                                      <p:cBhvr>
                                        <p:cTn id="81" dur="500" fill="hold"/>
                                        <p:tgtEl>
                                          <p:spTgt spid="92"/>
                                        </p:tgtEl>
                                        <p:attrNameLst>
                                          <p:attrName>fillcolor</p:attrName>
                                        </p:attrNameLst>
                                      </p:cBhvr>
                                      <p:to>
                                        <a:schemeClr val="accent2"/>
                                      </p:to>
                                    </p:animClr>
                                    <p:set>
                                      <p:cBhvr>
                                        <p:cTn id="82" dur="500" fill="hold"/>
                                        <p:tgtEl>
                                          <p:spTgt spid="92"/>
                                        </p:tgtEl>
                                        <p:attrNameLst>
                                          <p:attrName>fill.type</p:attrName>
                                        </p:attrNameLst>
                                      </p:cBhvr>
                                      <p:to>
                                        <p:strVal val="solid"/>
                                      </p:to>
                                    </p:set>
                                    <p:set>
                                      <p:cBhvr>
                                        <p:cTn id="83" dur="500" fill="hold"/>
                                        <p:tgtEl>
                                          <p:spTgt spid="92"/>
                                        </p:tgtEl>
                                        <p:attrNameLst>
                                          <p:attrName>fill.on</p:attrName>
                                        </p:attrNameLst>
                                      </p:cBhvr>
                                      <p:to>
                                        <p:strVal val="true"/>
                                      </p:to>
                                    </p:set>
                                  </p:childTnLst>
                                </p:cTn>
                              </p:par>
                              <p:par>
                                <p:cTn id="84" presetID="19" presetClass="emph" presetSubtype="0" fill="hold" grpId="0" nodeType="withEffect">
                                  <p:stCondLst>
                                    <p:cond delay="0"/>
                                  </p:stCondLst>
                                  <p:childTnLst>
                                    <p:animClr clrSpc="rgb" dir="cw">
                                      <p:cBhvr override="childStyle">
                                        <p:cTn id="85" dur="500" fill="hold"/>
                                        <p:tgtEl>
                                          <p:spTgt spid="93"/>
                                        </p:tgtEl>
                                        <p:attrNameLst>
                                          <p:attrName>style.color</p:attrName>
                                        </p:attrNameLst>
                                      </p:cBhvr>
                                      <p:to>
                                        <a:schemeClr val="accent2"/>
                                      </p:to>
                                    </p:animClr>
                                    <p:animClr clrSpc="rgb" dir="cw">
                                      <p:cBhvr>
                                        <p:cTn id="86" dur="500" fill="hold"/>
                                        <p:tgtEl>
                                          <p:spTgt spid="93"/>
                                        </p:tgtEl>
                                        <p:attrNameLst>
                                          <p:attrName>fillcolor</p:attrName>
                                        </p:attrNameLst>
                                      </p:cBhvr>
                                      <p:to>
                                        <a:schemeClr val="accent2"/>
                                      </p:to>
                                    </p:animClr>
                                    <p:set>
                                      <p:cBhvr>
                                        <p:cTn id="87" dur="500" fill="hold"/>
                                        <p:tgtEl>
                                          <p:spTgt spid="93"/>
                                        </p:tgtEl>
                                        <p:attrNameLst>
                                          <p:attrName>fill.type</p:attrName>
                                        </p:attrNameLst>
                                      </p:cBhvr>
                                      <p:to>
                                        <p:strVal val="solid"/>
                                      </p:to>
                                    </p:set>
                                    <p:set>
                                      <p:cBhvr>
                                        <p:cTn id="88" dur="500" fill="hold"/>
                                        <p:tgtEl>
                                          <p:spTgt spid="93"/>
                                        </p:tgtEl>
                                        <p:attrNameLst>
                                          <p:attrName>fill.on</p:attrName>
                                        </p:attrNameLst>
                                      </p:cBhvr>
                                      <p:to>
                                        <p:strVal val="true"/>
                                      </p:to>
                                    </p:set>
                                  </p:childTnLst>
                                </p:cTn>
                              </p:par>
                              <p:par>
                                <p:cTn id="89" presetID="19" presetClass="emph" presetSubtype="0" fill="hold" grpId="0" nodeType="withEffect">
                                  <p:stCondLst>
                                    <p:cond delay="0"/>
                                  </p:stCondLst>
                                  <p:childTnLst>
                                    <p:animClr clrSpc="rgb" dir="cw">
                                      <p:cBhvr override="childStyle">
                                        <p:cTn id="90" dur="500" fill="hold"/>
                                        <p:tgtEl>
                                          <p:spTgt spid="118"/>
                                        </p:tgtEl>
                                        <p:attrNameLst>
                                          <p:attrName>style.color</p:attrName>
                                        </p:attrNameLst>
                                      </p:cBhvr>
                                      <p:to>
                                        <a:schemeClr val="accent2"/>
                                      </p:to>
                                    </p:animClr>
                                    <p:animClr clrSpc="rgb" dir="cw">
                                      <p:cBhvr>
                                        <p:cTn id="91" dur="500" fill="hold"/>
                                        <p:tgtEl>
                                          <p:spTgt spid="118"/>
                                        </p:tgtEl>
                                        <p:attrNameLst>
                                          <p:attrName>fillcolor</p:attrName>
                                        </p:attrNameLst>
                                      </p:cBhvr>
                                      <p:to>
                                        <a:schemeClr val="accent2"/>
                                      </p:to>
                                    </p:animClr>
                                    <p:set>
                                      <p:cBhvr>
                                        <p:cTn id="92" dur="500" fill="hold"/>
                                        <p:tgtEl>
                                          <p:spTgt spid="118"/>
                                        </p:tgtEl>
                                        <p:attrNameLst>
                                          <p:attrName>fill.type</p:attrName>
                                        </p:attrNameLst>
                                      </p:cBhvr>
                                      <p:to>
                                        <p:strVal val="solid"/>
                                      </p:to>
                                    </p:set>
                                    <p:set>
                                      <p:cBhvr>
                                        <p:cTn id="93" dur="500" fill="hold"/>
                                        <p:tgtEl>
                                          <p:spTgt spid="118"/>
                                        </p:tgtEl>
                                        <p:attrNameLst>
                                          <p:attrName>fill.on</p:attrName>
                                        </p:attrNameLst>
                                      </p:cBhvr>
                                      <p:to>
                                        <p:strVal val="tru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4" grpId="0" animBg="1"/>
      <p:bldP spid="25" grpId="0" animBg="1"/>
      <p:bldP spid="26" grpId="0" animBg="1"/>
      <p:bldP spid="83" grpId="0" animBg="1"/>
      <p:bldP spid="84" grpId="0" animBg="1"/>
      <p:bldP spid="85" grpId="0" animBg="1"/>
      <p:bldP spid="86" grpId="0" animBg="1"/>
      <p:bldP spid="87" grpId="0" animBg="1"/>
      <p:bldP spid="90" grpId="0" animBg="1"/>
      <p:bldP spid="91" grpId="0" animBg="1"/>
      <p:bldP spid="92" grpId="0" animBg="1"/>
      <p:bldP spid="93" grpId="0" animBg="1"/>
      <p:bldP spid="1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Motivation</a:t>
            </a:r>
            <a:endParaRPr lang="en-US" dirty="0"/>
          </a:p>
        </p:txBody>
      </p:sp>
      <p:sp>
        <p:nvSpPr>
          <p:cNvPr id="3" name="Content Placeholder 2"/>
          <p:cNvSpPr>
            <a:spLocks noGrp="1"/>
          </p:cNvSpPr>
          <p:nvPr>
            <p:ph idx="1"/>
          </p:nvPr>
        </p:nvSpPr>
        <p:spPr>
          <a:xfrm>
            <a:off x="457200" y="909239"/>
            <a:ext cx="8229600" cy="3719911"/>
          </a:xfrm>
        </p:spPr>
        <p:txBody>
          <a:bodyPr/>
          <a:lstStyle/>
          <a:p>
            <a:pPr marL="0" indent="0">
              <a:buNone/>
            </a:pPr>
            <a:r>
              <a:rPr lang="en-US" dirty="0" smtClean="0"/>
              <a:t>3D scanners are everywhere:</a:t>
            </a:r>
          </a:p>
          <a:p>
            <a:r>
              <a:rPr lang="en-US" dirty="0" smtClean="0"/>
              <a:t>Time of flight</a:t>
            </a:r>
          </a:p>
          <a:p>
            <a:r>
              <a:rPr lang="en-US" dirty="0" smtClean="0"/>
              <a:t>Structured light</a:t>
            </a:r>
          </a:p>
          <a:p>
            <a:r>
              <a:rPr lang="en-US" dirty="0" smtClean="0"/>
              <a:t>Stereo images</a:t>
            </a:r>
          </a:p>
          <a:p>
            <a:r>
              <a:rPr lang="en-US" dirty="0" smtClean="0"/>
              <a:t>Shape from shading</a:t>
            </a:r>
          </a:p>
          <a:p>
            <a:r>
              <a:rPr lang="en-US" dirty="0" smtClean="0"/>
              <a:t>Etc.</a:t>
            </a:r>
          </a:p>
        </p:txBody>
      </p:sp>
      <p:sp>
        <p:nvSpPr>
          <p:cNvPr id="6" name="Text Box 12"/>
          <p:cNvSpPr txBox="1">
            <a:spLocks noChangeArrowheads="1"/>
          </p:cNvSpPr>
          <p:nvPr/>
        </p:nvSpPr>
        <p:spPr bwMode="auto">
          <a:xfrm>
            <a:off x="5983288" y="1200150"/>
            <a:ext cx="30083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http://graphics.stanford.edu/projects/mich/</a:t>
            </a:r>
          </a:p>
        </p:txBody>
      </p:sp>
      <p:pic>
        <p:nvPicPr>
          <p:cNvPr id="7" name="Picture 13" descr="gantry-and-david4-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6963" y="1457325"/>
            <a:ext cx="2540000" cy="317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2613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Faster Reconstruction</a:t>
            </a:r>
            <a:endParaRPr lang="en-US" dirty="0"/>
          </a:p>
        </p:txBody>
      </p:sp>
      <p:sp>
        <p:nvSpPr>
          <p:cNvPr id="3" name="Content Placeholder 2"/>
          <p:cNvSpPr>
            <a:spLocks noGrp="1"/>
          </p:cNvSpPr>
          <p:nvPr>
            <p:ph idx="1"/>
          </p:nvPr>
        </p:nvSpPr>
        <p:spPr>
          <a:xfrm>
            <a:off x="228600" y="1200151"/>
            <a:ext cx="5257800" cy="2743200"/>
          </a:xfrm>
        </p:spPr>
        <p:txBody>
          <a:bodyPr>
            <a:normAutofit/>
          </a:bodyPr>
          <a:lstStyle/>
          <a:p>
            <a:pPr marL="0" indent="0">
              <a:buNone/>
            </a:pPr>
            <a:r>
              <a:rPr lang="en-US" u="sng" dirty="0" smtClean="0">
                <a:sym typeface="Symbol"/>
              </a:rPr>
              <a:t>Adaptive multigrid</a:t>
            </a:r>
            <a:r>
              <a:rPr lang="en-US" dirty="0" smtClean="0">
                <a:sym typeface="Symbol"/>
              </a:rPr>
              <a:t>:</a:t>
            </a:r>
          </a:p>
          <a:p>
            <a:pPr>
              <a:buFont typeface="Wingdings" pitchFamily="2" charset="2"/>
              <a:buChar char="û"/>
            </a:pPr>
            <a:r>
              <a:rPr lang="en-US" dirty="0" smtClean="0">
                <a:sym typeface="Symbol"/>
              </a:rPr>
              <a:t>Function spaces do not nest</a:t>
            </a:r>
            <a:endParaRPr lang="en-US" dirty="0">
              <a:sym typeface="Symbol"/>
            </a:endParaRPr>
          </a:p>
          <a:p>
            <a:pPr marL="798513" indent="-798513">
              <a:spcBef>
                <a:spcPts val="1000"/>
              </a:spcBef>
              <a:buNone/>
            </a:pPr>
            <a:r>
              <a:rPr lang="en-US" dirty="0">
                <a:sym typeface="Symbol"/>
              </a:rPr>
              <a:t> </a:t>
            </a:r>
            <a:r>
              <a:rPr lang="en-US" dirty="0" smtClean="0">
                <a:sym typeface="Symbol"/>
              </a:rPr>
              <a:t>  coarser solutions need to be stored explicitly</a:t>
            </a:r>
            <a:endParaRPr lang="en-US" dirty="0"/>
          </a:p>
        </p:txBody>
      </p:sp>
      <p:pic>
        <p:nvPicPr>
          <p:cNvPr id="20485" name="Picture 5" descr="C:\Talks\SIG-13\BSplines\b0.bmp"/>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45833"/>
          <a:stretch/>
        </p:blipFill>
        <p:spPr bwMode="auto">
          <a:xfrm>
            <a:off x="5608320" y="3474720"/>
            <a:ext cx="2926080" cy="158496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7802880" y="2286000"/>
            <a:ext cx="73152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071360" y="2286000"/>
            <a:ext cx="73152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608320" y="1737360"/>
            <a:ext cx="36576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974080" y="1737360"/>
            <a:ext cx="36576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071360" y="1737360"/>
            <a:ext cx="36576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437120" y="1737360"/>
            <a:ext cx="36576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802880" y="1737360"/>
            <a:ext cx="36576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168640" y="1737360"/>
            <a:ext cx="36576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7" idx="0"/>
            <a:endCxn id="13" idx="2"/>
          </p:cNvCxnSpPr>
          <p:nvPr/>
        </p:nvCxnSpPr>
        <p:spPr>
          <a:xfrm flipV="1">
            <a:off x="7071360" y="3017520"/>
            <a:ext cx="731520" cy="361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7" idx="0"/>
            <a:endCxn id="12" idx="2"/>
          </p:cNvCxnSpPr>
          <p:nvPr/>
        </p:nvCxnSpPr>
        <p:spPr>
          <a:xfrm flipH="1" flipV="1">
            <a:off x="6339840" y="3017520"/>
            <a:ext cx="731520" cy="361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2" idx="0"/>
            <a:endCxn id="17" idx="2"/>
          </p:cNvCxnSpPr>
          <p:nvPr/>
        </p:nvCxnSpPr>
        <p:spPr>
          <a:xfrm flipH="1" flipV="1">
            <a:off x="5974080" y="2468880"/>
            <a:ext cx="36576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2" idx="0"/>
            <a:endCxn id="16" idx="2"/>
          </p:cNvCxnSpPr>
          <p:nvPr/>
        </p:nvCxnSpPr>
        <p:spPr>
          <a:xfrm flipV="1">
            <a:off x="6339840" y="2468880"/>
            <a:ext cx="36576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3" idx="0"/>
            <a:endCxn id="15" idx="2"/>
          </p:cNvCxnSpPr>
          <p:nvPr/>
        </p:nvCxnSpPr>
        <p:spPr>
          <a:xfrm flipH="1" flipV="1">
            <a:off x="7437120" y="2468880"/>
            <a:ext cx="36576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3" idx="0"/>
            <a:endCxn id="14" idx="2"/>
          </p:cNvCxnSpPr>
          <p:nvPr/>
        </p:nvCxnSpPr>
        <p:spPr>
          <a:xfrm flipV="1">
            <a:off x="7802880" y="2468880"/>
            <a:ext cx="36576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5" idx="0"/>
            <a:endCxn id="26" idx="2"/>
          </p:cNvCxnSpPr>
          <p:nvPr/>
        </p:nvCxnSpPr>
        <p:spPr>
          <a:xfrm flipH="1" flipV="1">
            <a:off x="7254240" y="1920240"/>
            <a:ext cx="18288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5" idx="0"/>
            <a:endCxn id="27" idx="2"/>
          </p:cNvCxnSpPr>
          <p:nvPr/>
        </p:nvCxnSpPr>
        <p:spPr>
          <a:xfrm flipV="1">
            <a:off x="7437120" y="1920240"/>
            <a:ext cx="18288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4" idx="0"/>
            <a:endCxn id="28" idx="2"/>
          </p:cNvCxnSpPr>
          <p:nvPr/>
        </p:nvCxnSpPr>
        <p:spPr>
          <a:xfrm flipH="1" flipV="1">
            <a:off x="7985760" y="1920240"/>
            <a:ext cx="18288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4" idx="0"/>
            <a:endCxn id="29" idx="2"/>
          </p:cNvCxnSpPr>
          <p:nvPr/>
        </p:nvCxnSpPr>
        <p:spPr>
          <a:xfrm flipV="1">
            <a:off x="8168640" y="1920240"/>
            <a:ext cx="18288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16" idx="0"/>
            <a:endCxn id="24" idx="2"/>
          </p:cNvCxnSpPr>
          <p:nvPr/>
        </p:nvCxnSpPr>
        <p:spPr>
          <a:xfrm flipH="1" flipV="1">
            <a:off x="6522720" y="1920240"/>
            <a:ext cx="18288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16" idx="0"/>
            <a:endCxn id="25" idx="2"/>
          </p:cNvCxnSpPr>
          <p:nvPr/>
        </p:nvCxnSpPr>
        <p:spPr>
          <a:xfrm flipV="1">
            <a:off x="6705600" y="1920240"/>
            <a:ext cx="18288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17" idx="0"/>
            <a:endCxn id="22" idx="2"/>
          </p:cNvCxnSpPr>
          <p:nvPr/>
        </p:nvCxnSpPr>
        <p:spPr>
          <a:xfrm flipH="1" flipV="1">
            <a:off x="5791200" y="1920240"/>
            <a:ext cx="18288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7" idx="0"/>
            <a:endCxn id="23" idx="2"/>
          </p:cNvCxnSpPr>
          <p:nvPr/>
        </p:nvCxnSpPr>
        <p:spPr>
          <a:xfrm flipV="1">
            <a:off x="5974080" y="1920240"/>
            <a:ext cx="18288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60832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579120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597408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615696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633984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652272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707136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725424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743712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762000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780288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798576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816864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835152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Arrow Connector 99"/>
          <p:cNvCxnSpPr>
            <a:stCxn id="29" idx="0"/>
            <a:endCxn id="98" idx="2"/>
          </p:cNvCxnSpPr>
          <p:nvPr/>
        </p:nvCxnSpPr>
        <p:spPr>
          <a:xfrm flipV="1">
            <a:off x="835152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29" idx="0"/>
            <a:endCxn id="97" idx="2"/>
          </p:cNvCxnSpPr>
          <p:nvPr/>
        </p:nvCxnSpPr>
        <p:spPr>
          <a:xfrm flipH="1" flipV="1">
            <a:off x="826008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28" idx="0"/>
            <a:endCxn id="96" idx="2"/>
          </p:cNvCxnSpPr>
          <p:nvPr/>
        </p:nvCxnSpPr>
        <p:spPr>
          <a:xfrm flipV="1">
            <a:off x="798576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28" idx="0"/>
            <a:endCxn id="95" idx="2"/>
          </p:cNvCxnSpPr>
          <p:nvPr/>
        </p:nvCxnSpPr>
        <p:spPr>
          <a:xfrm flipH="1" flipV="1">
            <a:off x="789432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27" idx="0"/>
            <a:endCxn id="93" idx="2"/>
          </p:cNvCxnSpPr>
          <p:nvPr/>
        </p:nvCxnSpPr>
        <p:spPr>
          <a:xfrm flipH="1" flipV="1">
            <a:off x="752856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27" idx="0"/>
            <a:endCxn id="94" idx="2"/>
          </p:cNvCxnSpPr>
          <p:nvPr/>
        </p:nvCxnSpPr>
        <p:spPr>
          <a:xfrm flipV="1">
            <a:off x="762000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6705600" y="1188720"/>
            <a:ext cx="18288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Arrow Connector 124"/>
          <p:cNvCxnSpPr>
            <a:stCxn id="26" idx="0"/>
            <a:endCxn id="92" idx="2"/>
          </p:cNvCxnSpPr>
          <p:nvPr/>
        </p:nvCxnSpPr>
        <p:spPr>
          <a:xfrm flipV="1">
            <a:off x="725424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26" idx="0"/>
            <a:endCxn id="91" idx="2"/>
          </p:cNvCxnSpPr>
          <p:nvPr/>
        </p:nvCxnSpPr>
        <p:spPr>
          <a:xfrm flipH="1" flipV="1">
            <a:off x="716280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endCxn id="90" idx="2"/>
          </p:cNvCxnSpPr>
          <p:nvPr/>
        </p:nvCxnSpPr>
        <p:spPr>
          <a:xfrm flipV="1">
            <a:off x="6888480" y="1371600"/>
            <a:ext cx="9144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endCxn id="118" idx="2"/>
          </p:cNvCxnSpPr>
          <p:nvPr/>
        </p:nvCxnSpPr>
        <p:spPr>
          <a:xfrm flipH="1" flipV="1">
            <a:off x="6797040" y="1371600"/>
            <a:ext cx="9144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endCxn id="87" idx="2"/>
          </p:cNvCxnSpPr>
          <p:nvPr/>
        </p:nvCxnSpPr>
        <p:spPr>
          <a:xfrm flipV="1">
            <a:off x="652272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stCxn id="24" idx="0"/>
            <a:endCxn id="86" idx="2"/>
          </p:cNvCxnSpPr>
          <p:nvPr/>
        </p:nvCxnSpPr>
        <p:spPr>
          <a:xfrm flipH="1" flipV="1">
            <a:off x="643128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23" idx="0"/>
            <a:endCxn id="85" idx="2"/>
          </p:cNvCxnSpPr>
          <p:nvPr/>
        </p:nvCxnSpPr>
        <p:spPr>
          <a:xfrm flipV="1">
            <a:off x="615696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endCxn id="84" idx="2"/>
          </p:cNvCxnSpPr>
          <p:nvPr/>
        </p:nvCxnSpPr>
        <p:spPr>
          <a:xfrm flipH="1" flipV="1">
            <a:off x="606552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stCxn id="22" idx="0"/>
            <a:endCxn id="83" idx="2"/>
          </p:cNvCxnSpPr>
          <p:nvPr/>
        </p:nvCxnSpPr>
        <p:spPr>
          <a:xfrm flipV="1">
            <a:off x="579120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stCxn id="22" idx="0"/>
            <a:endCxn id="82" idx="2"/>
          </p:cNvCxnSpPr>
          <p:nvPr/>
        </p:nvCxnSpPr>
        <p:spPr>
          <a:xfrm flipH="1" flipV="1">
            <a:off x="569976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28674" name="Picture 2" descr="C:\Talks\SIG-13\BSplines\b6.bmp"/>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45833"/>
          <a:stretch/>
        </p:blipFill>
        <p:spPr bwMode="auto">
          <a:xfrm>
            <a:off x="5605272" y="3474720"/>
            <a:ext cx="2926080" cy="1584960"/>
          </a:xfrm>
          <a:prstGeom prst="rect">
            <a:avLst/>
          </a:prstGeom>
          <a:solidFill>
            <a:schemeClr val="bg1">
              <a:alpha val="80000"/>
            </a:schemeClr>
          </a:solidFill>
        </p:spPr>
      </p:pic>
      <p:pic>
        <p:nvPicPr>
          <p:cNvPr id="28675" name="Picture 3" descr="C:\Talks\SIG-13\BSplines\b7.bmp"/>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b="45833"/>
          <a:stretch/>
        </p:blipFill>
        <p:spPr bwMode="auto">
          <a:xfrm>
            <a:off x="5605272" y="3474720"/>
            <a:ext cx="2926080" cy="1584960"/>
          </a:xfrm>
          <a:prstGeom prst="rect">
            <a:avLst/>
          </a:prstGeom>
          <a:solidFill>
            <a:schemeClr val="bg1">
              <a:alpha val="80000"/>
            </a:schemeClr>
          </a:solidFill>
        </p:spPr>
      </p:pic>
      <p:sp>
        <p:nvSpPr>
          <p:cNvPr id="7" name="Rectangle 6"/>
          <p:cNvSpPr/>
          <p:nvPr/>
        </p:nvSpPr>
        <p:spPr>
          <a:xfrm>
            <a:off x="5608320" y="3379470"/>
            <a:ext cx="292608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339840" y="2286000"/>
            <a:ext cx="73152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705600" y="1737360"/>
            <a:ext cx="36576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6888480" y="1188720"/>
            <a:ext cx="18288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071360" y="2834640"/>
            <a:ext cx="14630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608320" y="2286000"/>
            <a:ext cx="73152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339840" y="1737360"/>
            <a:ext cx="36576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08320" y="2834640"/>
            <a:ext cx="14630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855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grpId="0" nodeType="withEffect">
                                  <p:stCondLst>
                                    <p:cond delay="0"/>
                                  </p:stCondLst>
                                  <p:childTnLst>
                                    <p:animClr clrSpc="rgb" dir="cw">
                                      <p:cBhvr override="childStyle">
                                        <p:cTn id="6" dur="10" fill="hold"/>
                                        <p:tgtEl>
                                          <p:spTgt spid="16"/>
                                        </p:tgtEl>
                                        <p:attrNameLst>
                                          <p:attrName>style.color</p:attrName>
                                        </p:attrNameLst>
                                      </p:cBhvr>
                                      <p:to>
                                        <a:schemeClr val="accent2"/>
                                      </p:to>
                                    </p:animClr>
                                    <p:animClr clrSpc="rgb" dir="cw">
                                      <p:cBhvr>
                                        <p:cTn id="7" dur="10" fill="hold"/>
                                        <p:tgtEl>
                                          <p:spTgt spid="16"/>
                                        </p:tgtEl>
                                        <p:attrNameLst>
                                          <p:attrName>fillcolor</p:attrName>
                                        </p:attrNameLst>
                                      </p:cBhvr>
                                      <p:to>
                                        <a:schemeClr val="accent2"/>
                                      </p:to>
                                    </p:animClr>
                                    <p:set>
                                      <p:cBhvr>
                                        <p:cTn id="8" dur="10" fill="hold"/>
                                        <p:tgtEl>
                                          <p:spTgt spid="16"/>
                                        </p:tgtEl>
                                        <p:attrNameLst>
                                          <p:attrName>fill.type</p:attrName>
                                        </p:attrNameLst>
                                      </p:cBhvr>
                                      <p:to>
                                        <p:strVal val="solid"/>
                                      </p:to>
                                    </p:set>
                                    <p:set>
                                      <p:cBhvr>
                                        <p:cTn id="9" dur="10" fill="hold"/>
                                        <p:tgtEl>
                                          <p:spTgt spid="16"/>
                                        </p:tgtEl>
                                        <p:attrNameLst>
                                          <p:attrName>fill.on</p:attrName>
                                        </p:attrNameLst>
                                      </p:cBhvr>
                                      <p:to>
                                        <p:strVal val="true"/>
                                      </p:to>
                                    </p:set>
                                  </p:childTnLst>
                                </p:cTn>
                              </p:par>
                              <p:par>
                                <p:cTn id="10" presetID="1" presetClass="entr" presetSubtype="0" fill="hold" nodeType="withEffect">
                                  <p:stCondLst>
                                    <p:cond delay="0"/>
                                  </p:stCondLst>
                                  <p:childTnLst>
                                    <p:set>
                                      <p:cBhvr>
                                        <p:cTn id="11" dur="1" fill="hold">
                                          <p:stCondLst>
                                            <p:cond delay="0"/>
                                          </p:stCondLst>
                                        </p:cTn>
                                        <p:tgtEl>
                                          <p:spTgt spid="2048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9" presetClass="emph" presetSubtype="0" fill="hold" grpId="0" nodeType="clickEffect">
                                  <p:stCondLst>
                                    <p:cond delay="0"/>
                                  </p:stCondLst>
                                  <p:childTnLst>
                                    <p:animClr clrSpc="rgb" dir="cw">
                                      <p:cBhvr override="childStyle">
                                        <p:cTn id="15" dur="500" fill="hold"/>
                                        <p:tgtEl>
                                          <p:spTgt spid="24"/>
                                        </p:tgtEl>
                                        <p:attrNameLst>
                                          <p:attrName>style.color</p:attrName>
                                        </p:attrNameLst>
                                      </p:cBhvr>
                                      <p:to>
                                        <a:schemeClr val="accent2"/>
                                      </p:to>
                                    </p:animClr>
                                    <p:animClr clrSpc="rgb" dir="cw">
                                      <p:cBhvr>
                                        <p:cTn id="16" dur="500" fill="hold"/>
                                        <p:tgtEl>
                                          <p:spTgt spid="24"/>
                                        </p:tgtEl>
                                        <p:attrNameLst>
                                          <p:attrName>fillcolor</p:attrName>
                                        </p:attrNameLst>
                                      </p:cBhvr>
                                      <p:to>
                                        <a:schemeClr val="accent2"/>
                                      </p:to>
                                    </p:animClr>
                                    <p:set>
                                      <p:cBhvr>
                                        <p:cTn id="17" dur="500" fill="hold"/>
                                        <p:tgtEl>
                                          <p:spTgt spid="24"/>
                                        </p:tgtEl>
                                        <p:attrNameLst>
                                          <p:attrName>fill.type</p:attrName>
                                        </p:attrNameLst>
                                      </p:cBhvr>
                                      <p:to>
                                        <p:strVal val="solid"/>
                                      </p:to>
                                    </p:set>
                                    <p:set>
                                      <p:cBhvr>
                                        <p:cTn id="18" dur="500" fill="hold"/>
                                        <p:tgtEl>
                                          <p:spTgt spid="24"/>
                                        </p:tgtEl>
                                        <p:attrNameLst>
                                          <p:attrName>fill.on</p:attrName>
                                        </p:attrNameLst>
                                      </p:cBhvr>
                                      <p:to>
                                        <p:strVal val="true"/>
                                      </p:to>
                                    </p:set>
                                  </p:childTnLst>
                                </p:cTn>
                              </p:par>
                              <p:par>
                                <p:cTn id="19" presetID="19" presetClass="emph" presetSubtype="0" fill="hold" grpId="0" nodeType="withEffect">
                                  <p:stCondLst>
                                    <p:cond delay="0"/>
                                  </p:stCondLst>
                                  <p:childTnLst>
                                    <p:animClr clrSpc="rgb" dir="cw">
                                      <p:cBhvr override="childStyle">
                                        <p:cTn id="20" dur="500" fill="hold"/>
                                        <p:tgtEl>
                                          <p:spTgt spid="25"/>
                                        </p:tgtEl>
                                        <p:attrNameLst>
                                          <p:attrName>style.color</p:attrName>
                                        </p:attrNameLst>
                                      </p:cBhvr>
                                      <p:to>
                                        <a:schemeClr val="accent2"/>
                                      </p:to>
                                    </p:animClr>
                                    <p:animClr clrSpc="rgb" dir="cw">
                                      <p:cBhvr>
                                        <p:cTn id="21" dur="500" fill="hold"/>
                                        <p:tgtEl>
                                          <p:spTgt spid="25"/>
                                        </p:tgtEl>
                                        <p:attrNameLst>
                                          <p:attrName>fillcolor</p:attrName>
                                        </p:attrNameLst>
                                      </p:cBhvr>
                                      <p:to>
                                        <a:schemeClr val="accent2"/>
                                      </p:to>
                                    </p:animClr>
                                    <p:set>
                                      <p:cBhvr>
                                        <p:cTn id="22" dur="500" fill="hold"/>
                                        <p:tgtEl>
                                          <p:spTgt spid="25"/>
                                        </p:tgtEl>
                                        <p:attrNameLst>
                                          <p:attrName>fill.type</p:attrName>
                                        </p:attrNameLst>
                                      </p:cBhvr>
                                      <p:to>
                                        <p:strVal val="solid"/>
                                      </p:to>
                                    </p:set>
                                    <p:set>
                                      <p:cBhvr>
                                        <p:cTn id="23" dur="500" fill="hold"/>
                                        <p:tgtEl>
                                          <p:spTgt spid="25"/>
                                        </p:tgtEl>
                                        <p:attrNameLst>
                                          <p:attrName>fill.on</p:attrName>
                                        </p:attrNameLst>
                                      </p:cBhvr>
                                      <p:to>
                                        <p:strVal val="true"/>
                                      </p:to>
                                    </p:set>
                                  </p:childTnLst>
                                </p:cTn>
                              </p:par>
                              <p:par>
                                <p:cTn id="24" presetID="1" presetClass="entr" presetSubtype="0" fill="hold" nodeType="withEffect">
                                  <p:stCondLst>
                                    <p:cond delay="0"/>
                                  </p:stCondLst>
                                  <p:childTnLst>
                                    <p:set>
                                      <p:cBhvr>
                                        <p:cTn id="25" dur="1" fill="hold">
                                          <p:stCondLst>
                                            <p:cond delay="0"/>
                                          </p:stCondLst>
                                        </p:cTn>
                                        <p:tgtEl>
                                          <p:spTgt spid="28674"/>
                                        </p:tgtEl>
                                        <p:attrNameLst>
                                          <p:attrName>style.visibility</p:attrName>
                                        </p:attrNameLst>
                                      </p:cBhvr>
                                      <p:to>
                                        <p:strVal val="visible"/>
                                      </p:to>
                                    </p:set>
                                  </p:childTnLst>
                                </p:cTn>
                              </p:par>
                            </p:childTnLst>
                          </p:cTn>
                        </p:par>
                        <p:par>
                          <p:cTn id="26" fill="hold">
                            <p:stCondLst>
                              <p:cond delay="500"/>
                            </p:stCondLst>
                            <p:childTnLst>
                              <p:par>
                                <p:cTn id="27" presetID="1" presetClass="exit" presetSubtype="0" fill="hold" nodeType="afterEffect">
                                  <p:stCondLst>
                                    <p:cond delay="660"/>
                                  </p:stCondLst>
                                  <p:childTnLst>
                                    <p:set>
                                      <p:cBhvr>
                                        <p:cTn id="28" dur="1" fill="hold">
                                          <p:stCondLst>
                                            <p:cond delay="0"/>
                                          </p:stCondLst>
                                        </p:cTn>
                                        <p:tgtEl>
                                          <p:spTgt spid="28674"/>
                                        </p:tgtEl>
                                        <p:attrNameLst>
                                          <p:attrName>style.visibility</p:attrName>
                                        </p:attrNameLst>
                                      </p:cBhvr>
                                      <p:to>
                                        <p:strVal val="hidden"/>
                                      </p:to>
                                    </p:set>
                                  </p:childTnLst>
                                </p:cTn>
                              </p:par>
                              <p:par>
                                <p:cTn id="29" presetID="1" presetClass="entr" presetSubtype="0" fill="hold" nodeType="withEffect">
                                  <p:stCondLst>
                                    <p:cond delay="660"/>
                                  </p:stCondLst>
                                  <p:childTnLst>
                                    <p:set>
                                      <p:cBhvr>
                                        <p:cTn id="30" dur="1" fill="hold">
                                          <p:stCondLst>
                                            <p:cond delay="0"/>
                                          </p:stCondLst>
                                        </p:cTn>
                                        <p:tgtEl>
                                          <p:spTgt spid="28675"/>
                                        </p:tgtEl>
                                        <p:attrNameLst>
                                          <p:attrName>style.visibility</p:attrName>
                                        </p:attrNameLst>
                                      </p:cBhvr>
                                      <p:to>
                                        <p:strVal val="visible"/>
                                      </p:to>
                                    </p:set>
                                  </p:childTnLst>
                                </p:cTn>
                              </p:par>
                              <p:par>
                                <p:cTn id="31" presetID="19" presetClass="emph" presetSubtype="0" fill="hold" grpId="0" nodeType="withEffect">
                                  <p:stCondLst>
                                    <p:cond delay="660"/>
                                  </p:stCondLst>
                                  <p:childTnLst>
                                    <p:animClr clrSpc="rgb" dir="cw">
                                      <p:cBhvr override="childStyle">
                                        <p:cTn id="32" dur="500" fill="hold"/>
                                        <p:tgtEl>
                                          <p:spTgt spid="118"/>
                                        </p:tgtEl>
                                        <p:attrNameLst>
                                          <p:attrName>style.color</p:attrName>
                                        </p:attrNameLst>
                                      </p:cBhvr>
                                      <p:to>
                                        <a:schemeClr val="accent2"/>
                                      </p:to>
                                    </p:animClr>
                                    <p:animClr clrSpc="rgb" dir="cw">
                                      <p:cBhvr>
                                        <p:cTn id="33" dur="500" fill="hold"/>
                                        <p:tgtEl>
                                          <p:spTgt spid="118"/>
                                        </p:tgtEl>
                                        <p:attrNameLst>
                                          <p:attrName>fillcolor</p:attrName>
                                        </p:attrNameLst>
                                      </p:cBhvr>
                                      <p:to>
                                        <a:schemeClr val="accent2"/>
                                      </p:to>
                                    </p:animClr>
                                    <p:set>
                                      <p:cBhvr>
                                        <p:cTn id="34" dur="500" fill="hold"/>
                                        <p:tgtEl>
                                          <p:spTgt spid="118"/>
                                        </p:tgtEl>
                                        <p:attrNameLst>
                                          <p:attrName>fill.type</p:attrName>
                                        </p:attrNameLst>
                                      </p:cBhvr>
                                      <p:to>
                                        <p:strVal val="solid"/>
                                      </p:to>
                                    </p:set>
                                    <p:set>
                                      <p:cBhvr>
                                        <p:cTn id="35" dur="500" fill="hold"/>
                                        <p:tgtEl>
                                          <p:spTgt spid="118"/>
                                        </p:tgtEl>
                                        <p:attrNameLst>
                                          <p:attrName>fill.on</p:attrName>
                                        </p:attrNameLst>
                                      </p:cBhvr>
                                      <p:to>
                                        <p:strVal val="true"/>
                                      </p:to>
                                    </p:set>
                                  </p:childTnLst>
                                </p:cTn>
                              </p:par>
                              <p:par>
                                <p:cTn id="36" presetID="19" presetClass="emph" presetSubtype="0" fill="hold" grpId="0" nodeType="withEffect">
                                  <p:stCondLst>
                                    <p:cond delay="660"/>
                                  </p:stCondLst>
                                  <p:childTnLst>
                                    <p:animClr clrSpc="rgb" dir="cw">
                                      <p:cBhvr override="childStyle">
                                        <p:cTn id="37" dur="500" fill="hold"/>
                                        <p:tgtEl>
                                          <p:spTgt spid="90"/>
                                        </p:tgtEl>
                                        <p:attrNameLst>
                                          <p:attrName>style.color</p:attrName>
                                        </p:attrNameLst>
                                      </p:cBhvr>
                                      <p:to>
                                        <a:schemeClr val="accent2"/>
                                      </p:to>
                                    </p:animClr>
                                    <p:animClr clrSpc="rgb" dir="cw">
                                      <p:cBhvr>
                                        <p:cTn id="38" dur="500" fill="hold"/>
                                        <p:tgtEl>
                                          <p:spTgt spid="90"/>
                                        </p:tgtEl>
                                        <p:attrNameLst>
                                          <p:attrName>fillcolor</p:attrName>
                                        </p:attrNameLst>
                                      </p:cBhvr>
                                      <p:to>
                                        <a:schemeClr val="accent2"/>
                                      </p:to>
                                    </p:animClr>
                                    <p:set>
                                      <p:cBhvr>
                                        <p:cTn id="39" dur="500" fill="hold"/>
                                        <p:tgtEl>
                                          <p:spTgt spid="90"/>
                                        </p:tgtEl>
                                        <p:attrNameLst>
                                          <p:attrName>fill.type</p:attrName>
                                        </p:attrNameLst>
                                      </p:cBhvr>
                                      <p:to>
                                        <p:strVal val="solid"/>
                                      </p:to>
                                    </p:set>
                                    <p:set>
                                      <p:cBhvr>
                                        <p:cTn id="40" dur="500" fill="hold"/>
                                        <p:tgtEl>
                                          <p:spTgt spid="90"/>
                                        </p:tgtEl>
                                        <p:attrNameLst>
                                          <p:attrName>fill.on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6" grpId="0" animBg="1"/>
      <p:bldP spid="25" grpId="0" animBg="1"/>
      <p:bldP spid="90"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Faster Reconstruction</a:t>
            </a:r>
            <a:endParaRPr lang="en-US" dirty="0"/>
          </a:p>
        </p:txBody>
      </p:sp>
      <p:sp>
        <p:nvSpPr>
          <p:cNvPr id="3" name="Content Placeholder 2"/>
          <p:cNvSpPr>
            <a:spLocks noGrp="1"/>
          </p:cNvSpPr>
          <p:nvPr>
            <p:ph idx="1"/>
          </p:nvPr>
        </p:nvSpPr>
        <p:spPr>
          <a:xfrm>
            <a:off x="457200" y="1200150"/>
            <a:ext cx="8229600" cy="3809999"/>
          </a:xfrm>
        </p:spPr>
        <p:txBody>
          <a:bodyPr>
            <a:normAutofit/>
          </a:bodyPr>
          <a:lstStyle/>
          <a:p>
            <a:pPr marL="0" indent="0">
              <a:buNone/>
            </a:pPr>
            <a:r>
              <a:rPr lang="en-US" u="sng" dirty="0" smtClean="0">
                <a:sym typeface="Symbol"/>
              </a:rPr>
              <a:t>Naive enrichment</a:t>
            </a:r>
            <a:r>
              <a:rPr lang="en-US" dirty="0" smtClean="0">
                <a:sym typeface="Symbol"/>
              </a:rPr>
              <a:t>:</a:t>
            </a:r>
          </a:p>
          <a:p>
            <a:pPr marL="395288" indent="-57150">
              <a:buNone/>
            </a:pPr>
            <a:r>
              <a:rPr lang="en-US" dirty="0" smtClean="0">
                <a:sym typeface="Symbol"/>
              </a:rPr>
              <a:t> Complete octree</a:t>
            </a:r>
            <a:endParaRPr lang="en-US" dirty="0"/>
          </a:p>
          <a:p>
            <a:endParaRPr lang="en-US" dirty="0" smtClean="0">
              <a:sym typeface="Symbol"/>
            </a:endParaRPr>
          </a:p>
        </p:txBody>
      </p:sp>
      <p:sp>
        <p:nvSpPr>
          <p:cNvPr id="12" name="Rectangle 11"/>
          <p:cNvSpPr/>
          <p:nvPr/>
        </p:nvSpPr>
        <p:spPr>
          <a:xfrm>
            <a:off x="5608320" y="2834640"/>
            <a:ext cx="14630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7" idx="0"/>
            <a:endCxn id="13" idx="2"/>
          </p:cNvCxnSpPr>
          <p:nvPr/>
        </p:nvCxnSpPr>
        <p:spPr>
          <a:xfrm flipV="1">
            <a:off x="7071360" y="3017520"/>
            <a:ext cx="731520" cy="361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7" idx="0"/>
            <a:endCxn id="12" idx="2"/>
          </p:cNvCxnSpPr>
          <p:nvPr/>
        </p:nvCxnSpPr>
        <p:spPr>
          <a:xfrm flipH="1" flipV="1">
            <a:off x="6339840" y="3017520"/>
            <a:ext cx="731520" cy="361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2" idx="0"/>
            <a:endCxn id="17" idx="2"/>
          </p:cNvCxnSpPr>
          <p:nvPr/>
        </p:nvCxnSpPr>
        <p:spPr>
          <a:xfrm flipH="1" flipV="1">
            <a:off x="5974080" y="2468880"/>
            <a:ext cx="36576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2" idx="0"/>
            <a:endCxn id="16" idx="2"/>
          </p:cNvCxnSpPr>
          <p:nvPr/>
        </p:nvCxnSpPr>
        <p:spPr>
          <a:xfrm flipV="1">
            <a:off x="6339840" y="2468880"/>
            <a:ext cx="36576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3" idx="0"/>
            <a:endCxn id="15" idx="2"/>
          </p:cNvCxnSpPr>
          <p:nvPr/>
        </p:nvCxnSpPr>
        <p:spPr>
          <a:xfrm flipH="1" flipV="1">
            <a:off x="7437120" y="2468880"/>
            <a:ext cx="36576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3" idx="0"/>
            <a:endCxn id="14" idx="2"/>
          </p:cNvCxnSpPr>
          <p:nvPr/>
        </p:nvCxnSpPr>
        <p:spPr>
          <a:xfrm flipV="1">
            <a:off x="7802880" y="2468880"/>
            <a:ext cx="36576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5" idx="0"/>
            <a:endCxn id="26" idx="2"/>
          </p:cNvCxnSpPr>
          <p:nvPr/>
        </p:nvCxnSpPr>
        <p:spPr>
          <a:xfrm flipH="1" flipV="1">
            <a:off x="7254240" y="1920240"/>
            <a:ext cx="18288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5" idx="0"/>
            <a:endCxn id="27" idx="2"/>
          </p:cNvCxnSpPr>
          <p:nvPr/>
        </p:nvCxnSpPr>
        <p:spPr>
          <a:xfrm flipV="1">
            <a:off x="7437120" y="1920240"/>
            <a:ext cx="18288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4" idx="0"/>
            <a:endCxn id="28" idx="2"/>
          </p:cNvCxnSpPr>
          <p:nvPr/>
        </p:nvCxnSpPr>
        <p:spPr>
          <a:xfrm flipH="1" flipV="1">
            <a:off x="7985760" y="1920240"/>
            <a:ext cx="18288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4" idx="0"/>
            <a:endCxn id="29" idx="2"/>
          </p:cNvCxnSpPr>
          <p:nvPr/>
        </p:nvCxnSpPr>
        <p:spPr>
          <a:xfrm flipV="1">
            <a:off x="8168640" y="1920240"/>
            <a:ext cx="18288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16" idx="0"/>
            <a:endCxn id="24" idx="2"/>
          </p:cNvCxnSpPr>
          <p:nvPr/>
        </p:nvCxnSpPr>
        <p:spPr>
          <a:xfrm flipH="1" flipV="1">
            <a:off x="6522720" y="1920240"/>
            <a:ext cx="18288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16" idx="0"/>
            <a:endCxn id="25" idx="2"/>
          </p:cNvCxnSpPr>
          <p:nvPr/>
        </p:nvCxnSpPr>
        <p:spPr>
          <a:xfrm flipV="1">
            <a:off x="6705600" y="1920240"/>
            <a:ext cx="18288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17" idx="0"/>
            <a:endCxn id="22" idx="2"/>
          </p:cNvCxnSpPr>
          <p:nvPr/>
        </p:nvCxnSpPr>
        <p:spPr>
          <a:xfrm flipH="1" flipV="1">
            <a:off x="5791200" y="1920240"/>
            <a:ext cx="18288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7" idx="0"/>
            <a:endCxn id="23" idx="2"/>
          </p:cNvCxnSpPr>
          <p:nvPr/>
        </p:nvCxnSpPr>
        <p:spPr>
          <a:xfrm flipV="1">
            <a:off x="5974080" y="1920240"/>
            <a:ext cx="18288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60832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579120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597408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615696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633984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652272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707136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725424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743712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762000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780288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798576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816864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835152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Arrow Connector 99"/>
          <p:cNvCxnSpPr>
            <a:stCxn id="29" idx="0"/>
            <a:endCxn id="98" idx="2"/>
          </p:cNvCxnSpPr>
          <p:nvPr/>
        </p:nvCxnSpPr>
        <p:spPr>
          <a:xfrm flipV="1">
            <a:off x="835152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29" idx="0"/>
            <a:endCxn id="97" idx="2"/>
          </p:cNvCxnSpPr>
          <p:nvPr/>
        </p:nvCxnSpPr>
        <p:spPr>
          <a:xfrm flipH="1" flipV="1">
            <a:off x="826008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28" idx="0"/>
            <a:endCxn id="96" idx="2"/>
          </p:cNvCxnSpPr>
          <p:nvPr/>
        </p:nvCxnSpPr>
        <p:spPr>
          <a:xfrm flipV="1">
            <a:off x="798576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28" idx="0"/>
            <a:endCxn id="95" idx="2"/>
          </p:cNvCxnSpPr>
          <p:nvPr/>
        </p:nvCxnSpPr>
        <p:spPr>
          <a:xfrm flipH="1" flipV="1">
            <a:off x="789432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27" idx="0"/>
            <a:endCxn id="93" idx="2"/>
          </p:cNvCxnSpPr>
          <p:nvPr/>
        </p:nvCxnSpPr>
        <p:spPr>
          <a:xfrm flipH="1" flipV="1">
            <a:off x="752856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27" idx="0"/>
            <a:endCxn id="94" idx="2"/>
          </p:cNvCxnSpPr>
          <p:nvPr/>
        </p:nvCxnSpPr>
        <p:spPr>
          <a:xfrm flipV="1">
            <a:off x="762000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6705600" y="1188720"/>
            <a:ext cx="18288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Arrow Connector 124"/>
          <p:cNvCxnSpPr>
            <a:stCxn id="26" idx="0"/>
            <a:endCxn id="92" idx="2"/>
          </p:cNvCxnSpPr>
          <p:nvPr/>
        </p:nvCxnSpPr>
        <p:spPr>
          <a:xfrm flipV="1">
            <a:off x="725424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26" idx="0"/>
            <a:endCxn id="91" idx="2"/>
          </p:cNvCxnSpPr>
          <p:nvPr/>
        </p:nvCxnSpPr>
        <p:spPr>
          <a:xfrm flipH="1" flipV="1">
            <a:off x="716280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endCxn id="90" idx="2"/>
          </p:cNvCxnSpPr>
          <p:nvPr/>
        </p:nvCxnSpPr>
        <p:spPr>
          <a:xfrm flipV="1">
            <a:off x="6888480" y="1371600"/>
            <a:ext cx="9144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endCxn id="118" idx="2"/>
          </p:cNvCxnSpPr>
          <p:nvPr/>
        </p:nvCxnSpPr>
        <p:spPr>
          <a:xfrm flipH="1" flipV="1">
            <a:off x="6797040" y="1371600"/>
            <a:ext cx="9144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endCxn id="87" idx="2"/>
          </p:cNvCxnSpPr>
          <p:nvPr/>
        </p:nvCxnSpPr>
        <p:spPr>
          <a:xfrm flipV="1">
            <a:off x="652272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stCxn id="24" idx="0"/>
            <a:endCxn id="86" idx="2"/>
          </p:cNvCxnSpPr>
          <p:nvPr/>
        </p:nvCxnSpPr>
        <p:spPr>
          <a:xfrm flipH="1" flipV="1">
            <a:off x="643128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23" idx="0"/>
            <a:endCxn id="85" idx="2"/>
          </p:cNvCxnSpPr>
          <p:nvPr/>
        </p:nvCxnSpPr>
        <p:spPr>
          <a:xfrm flipV="1">
            <a:off x="615696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endCxn id="84" idx="2"/>
          </p:cNvCxnSpPr>
          <p:nvPr/>
        </p:nvCxnSpPr>
        <p:spPr>
          <a:xfrm flipH="1" flipV="1">
            <a:off x="606552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stCxn id="22" idx="0"/>
            <a:endCxn id="83" idx="2"/>
          </p:cNvCxnSpPr>
          <p:nvPr/>
        </p:nvCxnSpPr>
        <p:spPr>
          <a:xfrm flipV="1">
            <a:off x="579120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stCxn id="22" idx="0"/>
            <a:endCxn id="82" idx="2"/>
          </p:cNvCxnSpPr>
          <p:nvPr/>
        </p:nvCxnSpPr>
        <p:spPr>
          <a:xfrm flipH="1" flipV="1">
            <a:off x="569976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608320" y="3379470"/>
            <a:ext cx="292608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6888480" y="1188720"/>
            <a:ext cx="18288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071360" y="2834640"/>
            <a:ext cx="14630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608320" y="2286000"/>
            <a:ext cx="73152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802880" y="2286000"/>
            <a:ext cx="73152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071360" y="2286000"/>
            <a:ext cx="73152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608320" y="1737360"/>
            <a:ext cx="36576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974080" y="1737360"/>
            <a:ext cx="36576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071360" y="1737360"/>
            <a:ext cx="36576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437120" y="1737360"/>
            <a:ext cx="36576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802880" y="1737360"/>
            <a:ext cx="36576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168640" y="1737360"/>
            <a:ext cx="36576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705600" y="1737360"/>
            <a:ext cx="36576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339840" y="1737360"/>
            <a:ext cx="36576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339840" y="2286000"/>
            <a:ext cx="73152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473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withEffect">
                                  <p:stCondLst>
                                    <p:cond delay="0"/>
                                  </p:stCondLst>
                                  <p:childTnLst>
                                    <p:animClr clrSpc="rgb" dir="cw">
                                      <p:cBhvr override="childStyle">
                                        <p:cTn id="6" dur="250" autoRev="1" fill="remove"/>
                                        <p:tgtEl>
                                          <p:spTgt spid="13"/>
                                        </p:tgtEl>
                                        <p:attrNameLst>
                                          <p:attrName>style.color</p:attrName>
                                        </p:attrNameLst>
                                      </p:cBhvr>
                                      <p:to>
                                        <a:schemeClr val="bg1"/>
                                      </p:to>
                                    </p:animClr>
                                    <p:animClr clrSpc="rgb" dir="cw">
                                      <p:cBhvr>
                                        <p:cTn id="7" dur="250" autoRev="1" fill="remove"/>
                                        <p:tgtEl>
                                          <p:spTgt spid="13"/>
                                        </p:tgtEl>
                                        <p:attrNameLst>
                                          <p:attrName>fillcolor</p:attrName>
                                        </p:attrNameLst>
                                      </p:cBhvr>
                                      <p:to>
                                        <a:schemeClr val="bg1"/>
                                      </p:to>
                                    </p:animClr>
                                    <p:set>
                                      <p:cBhvr>
                                        <p:cTn id="8" dur="250" autoRev="1" fill="remove"/>
                                        <p:tgtEl>
                                          <p:spTgt spid="13"/>
                                        </p:tgtEl>
                                        <p:attrNameLst>
                                          <p:attrName>fill.type</p:attrName>
                                        </p:attrNameLst>
                                      </p:cBhvr>
                                      <p:to>
                                        <p:strVal val="solid"/>
                                      </p:to>
                                    </p:set>
                                    <p:set>
                                      <p:cBhvr>
                                        <p:cTn id="9" dur="250" autoRev="1" fill="remove"/>
                                        <p:tgtEl>
                                          <p:spTgt spid="13"/>
                                        </p:tgtEl>
                                        <p:attrNameLst>
                                          <p:attrName>fill.on</p:attrName>
                                        </p:attrNameLst>
                                      </p:cBhvr>
                                      <p:to>
                                        <p:strVal val="true"/>
                                      </p:to>
                                    </p:set>
                                  </p:childTnLst>
                                </p:cTn>
                              </p:par>
                              <p:par>
                                <p:cTn id="10" presetID="27" presetClass="emph" presetSubtype="0" fill="remove" grpId="0" nodeType="withEffect">
                                  <p:stCondLst>
                                    <p:cond delay="0"/>
                                  </p:stCondLst>
                                  <p:childTnLst>
                                    <p:animClr clrSpc="rgb" dir="cw">
                                      <p:cBhvr override="childStyle">
                                        <p:cTn id="11" dur="250" autoRev="1" fill="remove"/>
                                        <p:tgtEl>
                                          <p:spTgt spid="12"/>
                                        </p:tgtEl>
                                        <p:attrNameLst>
                                          <p:attrName>style.color</p:attrName>
                                        </p:attrNameLst>
                                      </p:cBhvr>
                                      <p:to>
                                        <a:schemeClr val="bg1"/>
                                      </p:to>
                                    </p:animClr>
                                    <p:animClr clrSpc="rgb" dir="cw">
                                      <p:cBhvr>
                                        <p:cTn id="12" dur="250" autoRev="1" fill="remove"/>
                                        <p:tgtEl>
                                          <p:spTgt spid="12"/>
                                        </p:tgtEl>
                                        <p:attrNameLst>
                                          <p:attrName>fillcolor</p:attrName>
                                        </p:attrNameLst>
                                      </p:cBhvr>
                                      <p:to>
                                        <a:schemeClr val="bg1"/>
                                      </p:to>
                                    </p:animClr>
                                    <p:set>
                                      <p:cBhvr>
                                        <p:cTn id="13" dur="250" autoRev="1" fill="remove"/>
                                        <p:tgtEl>
                                          <p:spTgt spid="12"/>
                                        </p:tgtEl>
                                        <p:attrNameLst>
                                          <p:attrName>fill.type</p:attrName>
                                        </p:attrNameLst>
                                      </p:cBhvr>
                                      <p:to>
                                        <p:strVal val="solid"/>
                                      </p:to>
                                    </p:set>
                                    <p:set>
                                      <p:cBhvr>
                                        <p:cTn id="14" dur="250" autoRev="1" fill="remove"/>
                                        <p:tgtEl>
                                          <p:spTgt spid="12"/>
                                        </p:tgtEl>
                                        <p:attrNameLst>
                                          <p:attrName>fill.on</p:attrName>
                                        </p:attrNameLst>
                                      </p:cBhvr>
                                      <p:to>
                                        <p:strVal val="true"/>
                                      </p:to>
                                    </p:set>
                                  </p:childTnLst>
                                </p:cTn>
                              </p:par>
                            </p:childTnLst>
                          </p:cTn>
                        </p:par>
                        <p:par>
                          <p:cTn id="15" fill="hold">
                            <p:stCondLst>
                              <p:cond delay="500"/>
                            </p:stCondLst>
                            <p:childTnLst>
                              <p:par>
                                <p:cTn id="16" presetID="7" presetClass="emph" presetSubtype="2" fill="hold" nodeType="afterEffect">
                                  <p:stCondLst>
                                    <p:cond delay="0"/>
                                  </p:stCondLst>
                                  <p:childTnLst>
                                    <p:animClr clrSpc="rgb" dir="cw">
                                      <p:cBhvr>
                                        <p:cTn id="17" dur="660" fill="hold"/>
                                        <p:tgtEl>
                                          <p:spTgt spid="14"/>
                                        </p:tgtEl>
                                        <p:attrNameLst>
                                          <p:attrName>stroke.color</p:attrName>
                                        </p:attrNameLst>
                                      </p:cBhvr>
                                      <p:to>
                                        <a:srgbClr val="385D8A"/>
                                      </p:to>
                                    </p:animClr>
                                    <p:set>
                                      <p:cBhvr>
                                        <p:cTn id="18" dur="660" fill="hold"/>
                                        <p:tgtEl>
                                          <p:spTgt spid="14"/>
                                        </p:tgtEl>
                                        <p:attrNameLst>
                                          <p:attrName>stroke.on</p:attrName>
                                        </p:attrNameLst>
                                      </p:cBhvr>
                                      <p:to>
                                        <p:strVal val="true"/>
                                      </p:to>
                                    </p:set>
                                  </p:childTnLst>
                                </p:cTn>
                              </p:par>
                              <p:par>
                                <p:cTn id="19" presetID="7" presetClass="emph" presetSubtype="2" fill="hold" nodeType="withEffect">
                                  <p:stCondLst>
                                    <p:cond delay="0"/>
                                  </p:stCondLst>
                                  <p:childTnLst>
                                    <p:animClr clrSpc="rgb" dir="cw">
                                      <p:cBhvr>
                                        <p:cTn id="20" dur="660" fill="hold"/>
                                        <p:tgtEl>
                                          <p:spTgt spid="15"/>
                                        </p:tgtEl>
                                        <p:attrNameLst>
                                          <p:attrName>stroke.color</p:attrName>
                                        </p:attrNameLst>
                                      </p:cBhvr>
                                      <p:to>
                                        <a:srgbClr val="385D8A"/>
                                      </p:to>
                                    </p:animClr>
                                    <p:set>
                                      <p:cBhvr>
                                        <p:cTn id="21" dur="660" fill="hold"/>
                                        <p:tgtEl>
                                          <p:spTgt spid="15"/>
                                        </p:tgtEl>
                                        <p:attrNameLst>
                                          <p:attrName>stroke.on</p:attrName>
                                        </p:attrNameLst>
                                      </p:cBhvr>
                                      <p:to>
                                        <p:strVal val="true"/>
                                      </p:to>
                                    </p:set>
                                  </p:childTnLst>
                                </p:cTn>
                              </p:par>
                              <p:par>
                                <p:cTn id="22" presetID="7" presetClass="emph" presetSubtype="2" fill="hold" nodeType="withEffect">
                                  <p:stCondLst>
                                    <p:cond delay="0"/>
                                  </p:stCondLst>
                                  <p:childTnLst>
                                    <p:animClr clrSpc="rgb" dir="cw">
                                      <p:cBhvr>
                                        <p:cTn id="23" dur="660" fill="hold"/>
                                        <p:tgtEl>
                                          <p:spTgt spid="41"/>
                                        </p:tgtEl>
                                        <p:attrNameLst>
                                          <p:attrName>stroke.color</p:attrName>
                                        </p:attrNameLst>
                                      </p:cBhvr>
                                      <p:to>
                                        <a:schemeClr val="accent1"/>
                                      </p:to>
                                    </p:animClr>
                                    <p:set>
                                      <p:cBhvr>
                                        <p:cTn id="24" dur="660" fill="hold"/>
                                        <p:tgtEl>
                                          <p:spTgt spid="41"/>
                                        </p:tgtEl>
                                        <p:attrNameLst>
                                          <p:attrName>stroke.on</p:attrName>
                                        </p:attrNameLst>
                                      </p:cBhvr>
                                      <p:to>
                                        <p:strVal val="true"/>
                                      </p:to>
                                    </p:set>
                                  </p:childTnLst>
                                </p:cTn>
                              </p:par>
                              <p:par>
                                <p:cTn id="25" presetID="7" presetClass="emph" presetSubtype="2" fill="hold" nodeType="withEffect">
                                  <p:stCondLst>
                                    <p:cond delay="0"/>
                                  </p:stCondLst>
                                  <p:childTnLst>
                                    <p:animClr clrSpc="rgb" dir="cw">
                                      <p:cBhvr>
                                        <p:cTn id="26" dur="660" fill="hold"/>
                                        <p:tgtEl>
                                          <p:spTgt spid="44"/>
                                        </p:tgtEl>
                                        <p:attrNameLst>
                                          <p:attrName>stroke.color</p:attrName>
                                        </p:attrNameLst>
                                      </p:cBhvr>
                                      <p:to>
                                        <a:schemeClr val="accent1"/>
                                      </p:to>
                                    </p:animClr>
                                    <p:set>
                                      <p:cBhvr>
                                        <p:cTn id="27" dur="660" fill="hold"/>
                                        <p:tgtEl>
                                          <p:spTgt spid="44"/>
                                        </p:tgtEl>
                                        <p:attrNameLst>
                                          <p:attrName>stroke.on</p:attrName>
                                        </p:attrNameLst>
                                      </p:cBhvr>
                                      <p:to>
                                        <p:strVal val="true"/>
                                      </p:to>
                                    </p:set>
                                  </p:childTnLst>
                                </p:cTn>
                              </p:par>
                              <p:par>
                                <p:cTn id="28" presetID="1" presetClass="emph" presetSubtype="2" fill="hold" nodeType="withEffect">
                                  <p:stCondLst>
                                    <p:cond delay="0"/>
                                  </p:stCondLst>
                                  <p:childTnLst>
                                    <p:animClr clrSpc="rgb" dir="cw">
                                      <p:cBhvr>
                                        <p:cTn id="29" dur="660" fill="hold"/>
                                        <p:tgtEl>
                                          <p:spTgt spid="14"/>
                                        </p:tgtEl>
                                        <p:attrNameLst>
                                          <p:attrName>fillcolor</p:attrName>
                                        </p:attrNameLst>
                                      </p:cBhvr>
                                      <p:to>
                                        <a:schemeClr val="accent1"/>
                                      </p:to>
                                    </p:animClr>
                                    <p:set>
                                      <p:cBhvr>
                                        <p:cTn id="30" dur="660" fill="hold"/>
                                        <p:tgtEl>
                                          <p:spTgt spid="14"/>
                                        </p:tgtEl>
                                        <p:attrNameLst>
                                          <p:attrName>fill.type</p:attrName>
                                        </p:attrNameLst>
                                      </p:cBhvr>
                                      <p:to>
                                        <p:strVal val="solid"/>
                                      </p:to>
                                    </p:set>
                                    <p:set>
                                      <p:cBhvr>
                                        <p:cTn id="31" dur="660" fill="hold"/>
                                        <p:tgtEl>
                                          <p:spTgt spid="14"/>
                                        </p:tgtEl>
                                        <p:attrNameLst>
                                          <p:attrName>fill.on</p:attrName>
                                        </p:attrNameLst>
                                      </p:cBhvr>
                                      <p:to>
                                        <p:strVal val="true"/>
                                      </p:to>
                                    </p:set>
                                  </p:childTnLst>
                                </p:cTn>
                              </p:par>
                              <p:par>
                                <p:cTn id="32" presetID="1" presetClass="emph" presetSubtype="2" fill="hold" nodeType="withEffect">
                                  <p:stCondLst>
                                    <p:cond delay="0"/>
                                  </p:stCondLst>
                                  <p:childTnLst>
                                    <p:animClr clrSpc="rgb" dir="cw">
                                      <p:cBhvr>
                                        <p:cTn id="33" dur="660" fill="hold"/>
                                        <p:tgtEl>
                                          <p:spTgt spid="15"/>
                                        </p:tgtEl>
                                        <p:attrNameLst>
                                          <p:attrName>fillcolor</p:attrName>
                                        </p:attrNameLst>
                                      </p:cBhvr>
                                      <p:to>
                                        <a:schemeClr val="accent1"/>
                                      </p:to>
                                    </p:animClr>
                                    <p:set>
                                      <p:cBhvr>
                                        <p:cTn id="34" dur="660" fill="hold"/>
                                        <p:tgtEl>
                                          <p:spTgt spid="15"/>
                                        </p:tgtEl>
                                        <p:attrNameLst>
                                          <p:attrName>fill.type</p:attrName>
                                        </p:attrNameLst>
                                      </p:cBhvr>
                                      <p:to>
                                        <p:strVal val="solid"/>
                                      </p:to>
                                    </p:set>
                                    <p:set>
                                      <p:cBhvr>
                                        <p:cTn id="35" dur="660" fill="hold"/>
                                        <p:tgtEl>
                                          <p:spTgt spid="15"/>
                                        </p:tgtEl>
                                        <p:attrNameLst>
                                          <p:attrName>fill.on</p:attrName>
                                        </p:attrNameLst>
                                      </p:cBhvr>
                                      <p:to>
                                        <p:strVal val="true"/>
                                      </p:to>
                                    </p:set>
                                  </p:childTnLst>
                                </p:cTn>
                              </p:par>
                            </p:childTnLst>
                          </p:cTn>
                        </p:par>
                        <p:par>
                          <p:cTn id="36" fill="hold">
                            <p:stCondLst>
                              <p:cond delay="1160"/>
                            </p:stCondLst>
                            <p:childTnLst>
                              <p:par>
                                <p:cTn id="37" presetID="27" presetClass="emph" presetSubtype="0" fill="remove" grpId="0" nodeType="afterEffect">
                                  <p:stCondLst>
                                    <p:cond delay="0"/>
                                  </p:stCondLst>
                                  <p:childTnLst>
                                    <p:animClr clrSpc="rgb" dir="cw">
                                      <p:cBhvr override="childStyle">
                                        <p:cTn id="38" dur="250" autoRev="1" fill="remove"/>
                                        <p:tgtEl>
                                          <p:spTgt spid="14"/>
                                        </p:tgtEl>
                                        <p:attrNameLst>
                                          <p:attrName>style.color</p:attrName>
                                        </p:attrNameLst>
                                      </p:cBhvr>
                                      <p:to>
                                        <a:schemeClr val="bg1"/>
                                      </p:to>
                                    </p:animClr>
                                    <p:animClr clrSpc="rgb" dir="cw">
                                      <p:cBhvr>
                                        <p:cTn id="39" dur="250" autoRev="1" fill="remove"/>
                                        <p:tgtEl>
                                          <p:spTgt spid="14"/>
                                        </p:tgtEl>
                                        <p:attrNameLst>
                                          <p:attrName>fillcolor</p:attrName>
                                        </p:attrNameLst>
                                      </p:cBhvr>
                                      <p:to>
                                        <a:schemeClr val="bg1"/>
                                      </p:to>
                                    </p:animClr>
                                    <p:set>
                                      <p:cBhvr>
                                        <p:cTn id="40" dur="250" autoRev="1" fill="remove"/>
                                        <p:tgtEl>
                                          <p:spTgt spid="14"/>
                                        </p:tgtEl>
                                        <p:attrNameLst>
                                          <p:attrName>fill.type</p:attrName>
                                        </p:attrNameLst>
                                      </p:cBhvr>
                                      <p:to>
                                        <p:strVal val="solid"/>
                                      </p:to>
                                    </p:set>
                                    <p:set>
                                      <p:cBhvr>
                                        <p:cTn id="41" dur="250" autoRev="1" fill="remove"/>
                                        <p:tgtEl>
                                          <p:spTgt spid="14"/>
                                        </p:tgtEl>
                                        <p:attrNameLst>
                                          <p:attrName>fill.on</p:attrName>
                                        </p:attrNameLst>
                                      </p:cBhvr>
                                      <p:to>
                                        <p:strVal val="true"/>
                                      </p:to>
                                    </p:set>
                                  </p:childTnLst>
                                </p:cTn>
                              </p:par>
                              <p:par>
                                <p:cTn id="42" presetID="27" presetClass="emph" presetSubtype="0" fill="remove" grpId="0" nodeType="withEffect">
                                  <p:stCondLst>
                                    <p:cond delay="0"/>
                                  </p:stCondLst>
                                  <p:childTnLst>
                                    <p:animClr clrSpc="rgb" dir="cw">
                                      <p:cBhvr override="childStyle">
                                        <p:cTn id="43" dur="250" autoRev="1" fill="remove"/>
                                        <p:tgtEl>
                                          <p:spTgt spid="15"/>
                                        </p:tgtEl>
                                        <p:attrNameLst>
                                          <p:attrName>style.color</p:attrName>
                                        </p:attrNameLst>
                                      </p:cBhvr>
                                      <p:to>
                                        <a:schemeClr val="bg1"/>
                                      </p:to>
                                    </p:animClr>
                                    <p:animClr clrSpc="rgb" dir="cw">
                                      <p:cBhvr>
                                        <p:cTn id="44" dur="250" autoRev="1" fill="remove"/>
                                        <p:tgtEl>
                                          <p:spTgt spid="15"/>
                                        </p:tgtEl>
                                        <p:attrNameLst>
                                          <p:attrName>fillcolor</p:attrName>
                                        </p:attrNameLst>
                                      </p:cBhvr>
                                      <p:to>
                                        <a:schemeClr val="bg1"/>
                                      </p:to>
                                    </p:animClr>
                                    <p:set>
                                      <p:cBhvr>
                                        <p:cTn id="45" dur="250" autoRev="1" fill="remove"/>
                                        <p:tgtEl>
                                          <p:spTgt spid="15"/>
                                        </p:tgtEl>
                                        <p:attrNameLst>
                                          <p:attrName>fill.type</p:attrName>
                                        </p:attrNameLst>
                                      </p:cBhvr>
                                      <p:to>
                                        <p:strVal val="solid"/>
                                      </p:to>
                                    </p:set>
                                    <p:set>
                                      <p:cBhvr>
                                        <p:cTn id="46" dur="250" autoRev="1" fill="remove"/>
                                        <p:tgtEl>
                                          <p:spTgt spid="15"/>
                                        </p:tgtEl>
                                        <p:attrNameLst>
                                          <p:attrName>fill.on</p:attrName>
                                        </p:attrNameLst>
                                      </p:cBhvr>
                                      <p:to>
                                        <p:strVal val="true"/>
                                      </p:to>
                                    </p:set>
                                  </p:childTnLst>
                                </p:cTn>
                              </p:par>
                              <p:par>
                                <p:cTn id="47" presetID="27" presetClass="emph" presetSubtype="0" fill="remove" grpId="0" nodeType="withEffect">
                                  <p:stCondLst>
                                    <p:cond delay="0"/>
                                  </p:stCondLst>
                                  <p:childTnLst>
                                    <p:animClr clrSpc="rgb" dir="cw">
                                      <p:cBhvr override="childStyle">
                                        <p:cTn id="48" dur="250" autoRev="1" fill="remove"/>
                                        <p:tgtEl>
                                          <p:spTgt spid="16"/>
                                        </p:tgtEl>
                                        <p:attrNameLst>
                                          <p:attrName>style.color</p:attrName>
                                        </p:attrNameLst>
                                      </p:cBhvr>
                                      <p:to>
                                        <a:schemeClr val="bg1"/>
                                      </p:to>
                                    </p:animClr>
                                    <p:animClr clrSpc="rgb" dir="cw">
                                      <p:cBhvr>
                                        <p:cTn id="49" dur="250" autoRev="1" fill="remove"/>
                                        <p:tgtEl>
                                          <p:spTgt spid="16"/>
                                        </p:tgtEl>
                                        <p:attrNameLst>
                                          <p:attrName>fillcolor</p:attrName>
                                        </p:attrNameLst>
                                      </p:cBhvr>
                                      <p:to>
                                        <a:schemeClr val="bg1"/>
                                      </p:to>
                                    </p:animClr>
                                    <p:set>
                                      <p:cBhvr>
                                        <p:cTn id="50" dur="250" autoRev="1" fill="remove"/>
                                        <p:tgtEl>
                                          <p:spTgt spid="16"/>
                                        </p:tgtEl>
                                        <p:attrNameLst>
                                          <p:attrName>fill.type</p:attrName>
                                        </p:attrNameLst>
                                      </p:cBhvr>
                                      <p:to>
                                        <p:strVal val="solid"/>
                                      </p:to>
                                    </p:set>
                                    <p:set>
                                      <p:cBhvr>
                                        <p:cTn id="51" dur="250" autoRev="1" fill="remove"/>
                                        <p:tgtEl>
                                          <p:spTgt spid="16"/>
                                        </p:tgtEl>
                                        <p:attrNameLst>
                                          <p:attrName>fill.on</p:attrName>
                                        </p:attrNameLst>
                                      </p:cBhvr>
                                      <p:to>
                                        <p:strVal val="true"/>
                                      </p:to>
                                    </p:set>
                                  </p:childTnLst>
                                </p:cTn>
                              </p:par>
                              <p:par>
                                <p:cTn id="52" presetID="27" presetClass="emph" presetSubtype="0" fill="remove" grpId="0" nodeType="withEffect">
                                  <p:stCondLst>
                                    <p:cond delay="0"/>
                                  </p:stCondLst>
                                  <p:childTnLst>
                                    <p:animClr clrSpc="rgb" dir="cw">
                                      <p:cBhvr override="childStyle">
                                        <p:cTn id="53" dur="250" autoRev="1" fill="remove"/>
                                        <p:tgtEl>
                                          <p:spTgt spid="17"/>
                                        </p:tgtEl>
                                        <p:attrNameLst>
                                          <p:attrName>style.color</p:attrName>
                                        </p:attrNameLst>
                                      </p:cBhvr>
                                      <p:to>
                                        <a:schemeClr val="bg1"/>
                                      </p:to>
                                    </p:animClr>
                                    <p:animClr clrSpc="rgb" dir="cw">
                                      <p:cBhvr>
                                        <p:cTn id="54" dur="250" autoRev="1" fill="remove"/>
                                        <p:tgtEl>
                                          <p:spTgt spid="17"/>
                                        </p:tgtEl>
                                        <p:attrNameLst>
                                          <p:attrName>fillcolor</p:attrName>
                                        </p:attrNameLst>
                                      </p:cBhvr>
                                      <p:to>
                                        <a:schemeClr val="bg1"/>
                                      </p:to>
                                    </p:animClr>
                                    <p:set>
                                      <p:cBhvr>
                                        <p:cTn id="55" dur="250" autoRev="1" fill="remove"/>
                                        <p:tgtEl>
                                          <p:spTgt spid="17"/>
                                        </p:tgtEl>
                                        <p:attrNameLst>
                                          <p:attrName>fill.type</p:attrName>
                                        </p:attrNameLst>
                                      </p:cBhvr>
                                      <p:to>
                                        <p:strVal val="solid"/>
                                      </p:to>
                                    </p:set>
                                    <p:set>
                                      <p:cBhvr>
                                        <p:cTn id="56" dur="250" autoRev="1" fill="remove"/>
                                        <p:tgtEl>
                                          <p:spTgt spid="17"/>
                                        </p:tgtEl>
                                        <p:attrNameLst>
                                          <p:attrName>fill.on</p:attrName>
                                        </p:attrNameLst>
                                      </p:cBhvr>
                                      <p:to>
                                        <p:strVal val="true"/>
                                      </p:to>
                                    </p:set>
                                  </p:childTnLst>
                                </p:cTn>
                              </p:par>
                            </p:childTnLst>
                          </p:cTn>
                        </p:par>
                        <p:par>
                          <p:cTn id="57" fill="hold">
                            <p:stCondLst>
                              <p:cond delay="1660"/>
                            </p:stCondLst>
                            <p:childTnLst>
                              <p:par>
                                <p:cTn id="58" presetID="7" presetClass="emph" presetSubtype="2" fill="hold" nodeType="afterEffect">
                                  <p:stCondLst>
                                    <p:cond delay="0"/>
                                  </p:stCondLst>
                                  <p:childTnLst>
                                    <p:animClr clrSpc="rgb" dir="cw">
                                      <p:cBhvr>
                                        <p:cTn id="59" dur="660" fill="hold"/>
                                        <p:tgtEl>
                                          <p:spTgt spid="26"/>
                                        </p:tgtEl>
                                        <p:attrNameLst>
                                          <p:attrName>stroke.color</p:attrName>
                                        </p:attrNameLst>
                                      </p:cBhvr>
                                      <p:to>
                                        <a:srgbClr val="385D8A"/>
                                      </p:to>
                                    </p:animClr>
                                    <p:set>
                                      <p:cBhvr>
                                        <p:cTn id="60" dur="660" fill="hold"/>
                                        <p:tgtEl>
                                          <p:spTgt spid="26"/>
                                        </p:tgtEl>
                                        <p:attrNameLst>
                                          <p:attrName>stroke.on</p:attrName>
                                        </p:attrNameLst>
                                      </p:cBhvr>
                                      <p:to>
                                        <p:strVal val="true"/>
                                      </p:to>
                                    </p:set>
                                  </p:childTnLst>
                                </p:cTn>
                              </p:par>
                              <p:par>
                                <p:cTn id="61" presetID="7" presetClass="emph" presetSubtype="2" fill="hold" nodeType="withEffect">
                                  <p:stCondLst>
                                    <p:cond delay="0"/>
                                  </p:stCondLst>
                                  <p:childTnLst>
                                    <p:animClr clrSpc="rgb" dir="cw">
                                      <p:cBhvr>
                                        <p:cTn id="62" dur="660" fill="hold"/>
                                        <p:tgtEl>
                                          <p:spTgt spid="27"/>
                                        </p:tgtEl>
                                        <p:attrNameLst>
                                          <p:attrName>stroke.color</p:attrName>
                                        </p:attrNameLst>
                                      </p:cBhvr>
                                      <p:to>
                                        <a:srgbClr val="385D8A"/>
                                      </p:to>
                                    </p:animClr>
                                    <p:set>
                                      <p:cBhvr>
                                        <p:cTn id="63" dur="660" fill="hold"/>
                                        <p:tgtEl>
                                          <p:spTgt spid="27"/>
                                        </p:tgtEl>
                                        <p:attrNameLst>
                                          <p:attrName>stroke.on</p:attrName>
                                        </p:attrNameLst>
                                      </p:cBhvr>
                                      <p:to>
                                        <p:strVal val="true"/>
                                      </p:to>
                                    </p:set>
                                  </p:childTnLst>
                                </p:cTn>
                              </p:par>
                              <p:par>
                                <p:cTn id="64" presetID="7" presetClass="emph" presetSubtype="2" fill="hold" nodeType="withEffect">
                                  <p:stCondLst>
                                    <p:cond delay="0"/>
                                  </p:stCondLst>
                                  <p:childTnLst>
                                    <p:animClr clrSpc="rgb" dir="cw">
                                      <p:cBhvr>
                                        <p:cTn id="65" dur="660" fill="hold"/>
                                        <p:tgtEl>
                                          <p:spTgt spid="28"/>
                                        </p:tgtEl>
                                        <p:attrNameLst>
                                          <p:attrName>stroke.color</p:attrName>
                                        </p:attrNameLst>
                                      </p:cBhvr>
                                      <p:to>
                                        <a:srgbClr val="385D8A"/>
                                      </p:to>
                                    </p:animClr>
                                    <p:set>
                                      <p:cBhvr>
                                        <p:cTn id="66" dur="660" fill="hold"/>
                                        <p:tgtEl>
                                          <p:spTgt spid="28"/>
                                        </p:tgtEl>
                                        <p:attrNameLst>
                                          <p:attrName>stroke.on</p:attrName>
                                        </p:attrNameLst>
                                      </p:cBhvr>
                                      <p:to>
                                        <p:strVal val="true"/>
                                      </p:to>
                                    </p:set>
                                  </p:childTnLst>
                                </p:cTn>
                              </p:par>
                              <p:par>
                                <p:cTn id="67" presetID="7" presetClass="emph" presetSubtype="2" fill="hold" nodeType="withEffect">
                                  <p:stCondLst>
                                    <p:cond delay="0"/>
                                  </p:stCondLst>
                                  <p:childTnLst>
                                    <p:animClr clrSpc="rgb" dir="cw">
                                      <p:cBhvr>
                                        <p:cTn id="68" dur="660" fill="hold"/>
                                        <p:tgtEl>
                                          <p:spTgt spid="29"/>
                                        </p:tgtEl>
                                        <p:attrNameLst>
                                          <p:attrName>stroke.color</p:attrName>
                                        </p:attrNameLst>
                                      </p:cBhvr>
                                      <p:to>
                                        <a:srgbClr val="385D8A"/>
                                      </p:to>
                                    </p:animClr>
                                    <p:set>
                                      <p:cBhvr>
                                        <p:cTn id="69" dur="660" fill="hold"/>
                                        <p:tgtEl>
                                          <p:spTgt spid="29"/>
                                        </p:tgtEl>
                                        <p:attrNameLst>
                                          <p:attrName>stroke.on</p:attrName>
                                        </p:attrNameLst>
                                      </p:cBhvr>
                                      <p:to>
                                        <p:strVal val="true"/>
                                      </p:to>
                                    </p:set>
                                  </p:childTnLst>
                                </p:cTn>
                              </p:par>
                              <p:par>
                                <p:cTn id="70" presetID="7" presetClass="emph" presetSubtype="2" fill="hold" nodeType="withEffect">
                                  <p:stCondLst>
                                    <p:cond delay="0"/>
                                  </p:stCondLst>
                                  <p:childTnLst>
                                    <p:animClr clrSpc="rgb" dir="cw">
                                      <p:cBhvr>
                                        <p:cTn id="71" dur="660" fill="hold"/>
                                        <p:tgtEl>
                                          <p:spTgt spid="47"/>
                                        </p:tgtEl>
                                        <p:attrNameLst>
                                          <p:attrName>stroke.color</p:attrName>
                                        </p:attrNameLst>
                                      </p:cBhvr>
                                      <p:to>
                                        <a:schemeClr val="accent1"/>
                                      </p:to>
                                    </p:animClr>
                                    <p:set>
                                      <p:cBhvr>
                                        <p:cTn id="72" dur="660" fill="hold"/>
                                        <p:tgtEl>
                                          <p:spTgt spid="47"/>
                                        </p:tgtEl>
                                        <p:attrNameLst>
                                          <p:attrName>stroke.on</p:attrName>
                                        </p:attrNameLst>
                                      </p:cBhvr>
                                      <p:to>
                                        <p:strVal val="true"/>
                                      </p:to>
                                    </p:set>
                                  </p:childTnLst>
                                </p:cTn>
                              </p:par>
                              <p:par>
                                <p:cTn id="73" presetID="7" presetClass="emph" presetSubtype="2" fill="hold" nodeType="withEffect">
                                  <p:stCondLst>
                                    <p:cond delay="0"/>
                                  </p:stCondLst>
                                  <p:childTnLst>
                                    <p:animClr clrSpc="rgb" dir="cw">
                                      <p:cBhvr>
                                        <p:cTn id="74" dur="660" fill="hold"/>
                                        <p:tgtEl>
                                          <p:spTgt spid="50"/>
                                        </p:tgtEl>
                                        <p:attrNameLst>
                                          <p:attrName>stroke.color</p:attrName>
                                        </p:attrNameLst>
                                      </p:cBhvr>
                                      <p:to>
                                        <a:schemeClr val="accent1"/>
                                      </p:to>
                                    </p:animClr>
                                    <p:set>
                                      <p:cBhvr>
                                        <p:cTn id="75" dur="660" fill="hold"/>
                                        <p:tgtEl>
                                          <p:spTgt spid="50"/>
                                        </p:tgtEl>
                                        <p:attrNameLst>
                                          <p:attrName>stroke.on</p:attrName>
                                        </p:attrNameLst>
                                      </p:cBhvr>
                                      <p:to>
                                        <p:strVal val="true"/>
                                      </p:to>
                                    </p:set>
                                  </p:childTnLst>
                                </p:cTn>
                              </p:par>
                              <p:par>
                                <p:cTn id="76" presetID="7" presetClass="emph" presetSubtype="2" fill="hold" nodeType="withEffect">
                                  <p:stCondLst>
                                    <p:cond delay="0"/>
                                  </p:stCondLst>
                                  <p:childTnLst>
                                    <p:animClr clrSpc="rgb" dir="cw">
                                      <p:cBhvr>
                                        <p:cTn id="77" dur="660" fill="hold"/>
                                        <p:tgtEl>
                                          <p:spTgt spid="54"/>
                                        </p:tgtEl>
                                        <p:attrNameLst>
                                          <p:attrName>stroke.color</p:attrName>
                                        </p:attrNameLst>
                                      </p:cBhvr>
                                      <p:to>
                                        <a:schemeClr val="accent1"/>
                                      </p:to>
                                    </p:animClr>
                                    <p:set>
                                      <p:cBhvr>
                                        <p:cTn id="78" dur="660" fill="hold"/>
                                        <p:tgtEl>
                                          <p:spTgt spid="54"/>
                                        </p:tgtEl>
                                        <p:attrNameLst>
                                          <p:attrName>stroke.on</p:attrName>
                                        </p:attrNameLst>
                                      </p:cBhvr>
                                      <p:to>
                                        <p:strVal val="true"/>
                                      </p:to>
                                    </p:set>
                                  </p:childTnLst>
                                </p:cTn>
                              </p:par>
                              <p:par>
                                <p:cTn id="79" presetID="7" presetClass="emph" presetSubtype="2" fill="hold" nodeType="withEffect">
                                  <p:stCondLst>
                                    <p:cond delay="0"/>
                                  </p:stCondLst>
                                  <p:childTnLst>
                                    <p:animClr clrSpc="rgb" dir="cw">
                                      <p:cBhvr>
                                        <p:cTn id="80" dur="660" fill="hold"/>
                                        <p:tgtEl>
                                          <p:spTgt spid="57"/>
                                        </p:tgtEl>
                                        <p:attrNameLst>
                                          <p:attrName>stroke.color</p:attrName>
                                        </p:attrNameLst>
                                      </p:cBhvr>
                                      <p:to>
                                        <a:schemeClr val="accent1"/>
                                      </p:to>
                                    </p:animClr>
                                    <p:set>
                                      <p:cBhvr>
                                        <p:cTn id="81" dur="660" fill="hold"/>
                                        <p:tgtEl>
                                          <p:spTgt spid="57"/>
                                        </p:tgtEl>
                                        <p:attrNameLst>
                                          <p:attrName>stroke.on</p:attrName>
                                        </p:attrNameLst>
                                      </p:cBhvr>
                                      <p:to>
                                        <p:strVal val="true"/>
                                      </p:to>
                                    </p:set>
                                  </p:childTnLst>
                                </p:cTn>
                              </p:par>
                              <p:par>
                                <p:cTn id="82" presetID="7" presetClass="emph" presetSubtype="2" fill="hold" nodeType="withEffect">
                                  <p:stCondLst>
                                    <p:cond delay="0"/>
                                  </p:stCondLst>
                                  <p:childTnLst>
                                    <p:animClr clrSpc="rgb" dir="cw">
                                      <p:cBhvr>
                                        <p:cTn id="83" dur="660" fill="hold"/>
                                        <p:tgtEl>
                                          <p:spTgt spid="22"/>
                                        </p:tgtEl>
                                        <p:attrNameLst>
                                          <p:attrName>stroke.color</p:attrName>
                                        </p:attrNameLst>
                                      </p:cBhvr>
                                      <p:to>
                                        <a:srgbClr val="385D8A"/>
                                      </p:to>
                                    </p:animClr>
                                    <p:set>
                                      <p:cBhvr>
                                        <p:cTn id="84" dur="660" fill="hold"/>
                                        <p:tgtEl>
                                          <p:spTgt spid="22"/>
                                        </p:tgtEl>
                                        <p:attrNameLst>
                                          <p:attrName>stroke.on</p:attrName>
                                        </p:attrNameLst>
                                      </p:cBhvr>
                                      <p:to>
                                        <p:strVal val="true"/>
                                      </p:to>
                                    </p:set>
                                  </p:childTnLst>
                                </p:cTn>
                              </p:par>
                              <p:par>
                                <p:cTn id="85" presetID="7" presetClass="emph" presetSubtype="2" fill="hold" nodeType="withEffect">
                                  <p:stCondLst>
                                    <p:cond delay="0"/>
                                  </p:stCondLst>
                                  <p:childTnLst>
                                    <p:animClr clrSpc="rgb" dir="cw">
                                      <p:cBhvr>
                                        <p:cTn id="86" dur="660" fill="hold"/>
                                        <p:tgtEl>
                                          <p:spTgt spid="23"/>
                                        </p:tgtEl>
                                        <p:attrNameLst>
                                          <p:attrName>stroke.color</p:attrName>
                                        </p:attrNameLst>
                                      </p:cBhvr>
                                      <p:to>
                                        <a:srgbClr val="385D8A"/>
                                      </p:to>
                                    </p:animClr>
                                    <p:set>
                                      <p:cBhvr>
                                        <p:cTn id="87" dur="660" fill="hold"/>
                                        <p:tgtEl>
                                          <p:spTgt spid="23"/>
                                        </p:tgtEl>
                                        <p:attrNameLst>
                                          <p:attrName>stroke.on</p:attrName>
                                        </p:attrNameLst>
                                      </p:cBhvr>
                                      <p:to>
                                        <p:strVal val="true"/>
                                      </p:to>
                                    </p:set>
                                  </p:childTnLst>
                                </p:cTn>
                              </p:par>
                              <p:par>
                                <p:cTn id="88" presetID="7" presetClass="emph" presetSubtype="2" fill="hold" nodeType="withEffect">
                                  <p:stCondLst>
                                    <p:cond delay="0"/>
                                  </p:stCondLst>
                                  <p:childTnLst>
                                    <p:animClr clrSpc="rgb" dir="cw">
                                      <p:cBhvr>
                                        <p:cTn id="89" dur="660" fill="hold"/>
                                        <p:tgtEl>
                                          <p:spTgt spid="66"/>
                                        </p:tgtEl>
                                        <p:attrNameLst>
                                          <p:attrName>stroke.color</p:attrName>
                                        </p:attrNameLst>
                                      </p:cBhvr>
                                      <p:to>
                                        <a:schemeClr val="accent1"/>
                                      </p:to>
                                    </p:animClr>
                                    <p:set>
                                      <p:cBhvr>
                                        <p:cTn id="90" dur="660" fill="hold"/>
                                        <p:tgtEl>
                                          <p:spTgt spid="66"/>
                                        </p:tgtEl>
                                        <p:attrNameLst>
                                          <p:attrName>stroke.on</p:attrName>
                                        </p:attrNameLst>
                                      </p:cBhvr>
                                      <p:to>
                                        <p:strVal val="true"/>
                                      </p:to>
                                    </p:set>
                                  </p:childTnLst>
                                </p:cTn>
                              </p:par>
                              <p:par>
                                <p:cTn id="91" presetID="7" presetClass="emph" presetSubtype="2" fill="hold" nodeType="withEffect">
                                  <p:stCondLst>
                                    <p:cond delay="0"/>
                                  </p:stCondLst>
                                  <p:childTnLst>
                                    <p:animClr clrSpc="rgb" dir="cw">
                                      <p:cBhvr>
                                        <p:cTn id="92" dur="660" fill="hold"/>
                                        <p:tgtEl>
                                          <p:spTgt spid="69"/>
                                        </p:tgtEl>
                                        <p:attrNameLst>
                                          <p:attrName>stroke.color</p:attrName>
                                        </p:attrNameLst>
                                      </p:cBhvr>
                                      <p:to>
                                        <a:schemeClr val="accent1"/>
                                      </p:to>
                                    </p:animClr>
                                    <p:set>
                                      <p:cBhvr>
                                        <p:cTn id="93" dur="660" fill="hold"/>
                                        <p:tgtEl>
                                          <p:spTgt spid="69"/>
                                        </p:tgtEl>
                                        <p:attrNameLst>
                                          <p:attrName>stroke.on</p:attrName>
                                        </p:attrNameLst>
                                      </p:cBhvr>
                                      <p:to>
                                        <p:strVal val="true"/>
                                      </p:to>
                                    </p:set>
                                  </p:childTnLst>
                                </p:cTn>
                              </p:par>
                              <p:par>
                                <p:cTn id="94" presetID="1" presetClass="emph" presetSubtype="2" fill="hold" nodeType="withEffect">
                                  <p:stCondLst>
                                    <p:cond delay="0"/>
                                  </p:stCondLst>
                                  <p:childTnLst>
                                    <p:animClr clrSpc="rgb" dir="cw">
                                      <p:cBhvr>
                                        <p:cTn id="95" dur="660" fill="hold"/>
                                        <p:tgtEl>
                                          <p:spTgt spid="26"/>
                                        </p:tgtEl>
                                        <p:attrNameLst>
                                          <p:attrName>fillcolor</p:attrName>
                                        </p:attrNameLst>
                                      </p:cBhvr>
                                      <p:to>
                                        <a:schemeClr val="accent1"/>
                                      </p:to>
                                    </p:animClr>
                                    <p:set>
                                      <p:cBhvr>
                                        <p:cTn id="96" dur="660" fill="hold"/>
                                        <p:tgtEl>
                                          <p:spTgt spid="26"/>
                                        </p:tgtEl>
                                        <p:attrNameLst>
                                          <p:attrName>fill.type</p:attrName>
                                        </p:attrNameLst>
                                      </p:cBhvr>
                                      <p:to>
                                        <p:strVal val="solid"/>
                                      </p:to>
                                    </p:set>
                                    <p:set>
                                      <p:cBhvr>
                                        <p:cTn id="97" dur="660" fill="hold"/>
                                        <p:tgtEl>
                                          <p:spTgt spid="26"/>
                                        </p:tgtEl>
                                        <p:attrNameLst>
                                          <p:attrName>fill.on</p:attrName>
                                        </p:attrNameLst>
                                      </p:cBhvr>
                                      <p:to>
                                        <p:strVal val="true"/>
                                      </p:to>
                                    </p:set>
                                  </p:childTnLst>
                                </p:cTn>
                              </p:par>
                              <p:par>
                                <p:cTn id="98" presetID="1" presetClass="emph" presetSubtype="2" fill="hold" nodeType="withEffect">
                                  <p:stCondLst>
                                    <p:cond delay="0"/>
                                  </p:stCondLst>
                                  <p:childTnLst>
                                    <p:animClr clrSpc="rgb" dir="cw">
                                      <p:cBhvr>
                                        <p:cTn id="99" dur="660" fill="hold"/>
                                        <p:tgtEl>
                                          <p:spTgt spid="27"/>
                                        </p:tgtEl>
                                        <p:attrNameLst>
                                          <p:attrName>fillcolor</p:attrName>
                                        </p:attrNameLst>
                                      </p:cBhvr>
                                      <p:to>
                                        <a:schemeClr val="accent1"/>
                                      </p:to>
                                    </p:animClr>
                                    <p:set>
                                      <p:cBhvr>
                                        <p:cTn id="100" dur="660" fill="hold"/>
                                        <p:tgtEl>
                                          <p:spTgt spid="27"/>
                                        </p:tgtEl>
                                        <p:attrNameLst>
                                          <p:attrName>fill.type</p:attrName>
                                        </p:attrNameLst>
                                      </p:cBhvr>
                                      <p:to>
                                        <p:strVal val="solid"/>
                                      </p:to>
                                    </p:set>
                                    <p:set>
                                      <p:cBhvr>
                                        <p:cTn id="101" dur="660" fill="hold"/>
                                        <p:tgtEl>
                                          <p:spTgt spid="27"/>
                                        </p:tgtEl>
                                        <p:attrNameLst>
                                          <p:attrName>fill.on</p:attrName>
                                        </p:attrNameLst>
                                      </p:cBhvr>
                                      <p:to>
                                        <p:strVal val="true"/>
                                      </p:to>
                                    </p:set>
                                  </p:childTnLst>
                                </p:cTn>
                              </p:par>
                              <p:par>
                                <p:cTn id="102" presetID="1" presetClass="emph" presetSubtype="2" fill="hold" nodeType="withEffect">
                                  <p:stCondLst>
                                    <p:cond delay="0"/>
                                  </p:stCondLst>
                                  <p:childTnLst>
                                    <p:animClr clrSpc="rgb" dir="cw">
                                      <p:cBhvr>
                                        <p:cTn id="103" dur="660" fill="hold"/>
                                        <p:tgtEl>
                                          <p:spTgt spid="28"/>
                                        </p:tgtEl>
                                        <p:attrNameLst>
                                          <p:attrName>fillcolor</p:attrName>
                                        </p:attrNameLst>
                                      </p:cBhvr>
                                      <p:to>
                                        <a:schemeClr val="accent1"/>
                                      </p:to>
                                    </p:animClr>
                                    <p:set>
                                      <p:cBhvr>
                                        <p:cTn id="104" dur="660" fill="hold"/>
                                        <p:tgtEl>
                                          <p:spTgt spid="28"/>
                                        </p:tgtEl>
                                        <p:attrNameLst>
                                          <p:attrName>fill.type</p:attrName>
                                        </p:attrNameLst>
                                      </p:cBhvr>
                                      <p:to>
                                        <p:strVal val="solid"/>
                                      </p:to>
                                    </p:set>
                                    <p:set>
                                      <p:cBhvr>
                                        <p:cTn id="105" dur="660" fill="hold"/>
                                        <p:tgtEl>
                                          <p:spTgt spid="28"/>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660" fill="hold"/>
                                        <p:tgtEl>
                                          <p:spTgt spid="29"/>
                                        </p:tgtEl>
                                        <p:attrNameLst>
                                          <p:attrName>fillcolor</p:attrName>
                                        </p:attrNameLst>
                                      </p:cBhvr>
                                      <p:to>
                                        <a:schemeClr val="accent1"/>
                                      </p:to>
                                    </p:animClr>
                                    <p:set>
                                      <p:cBhvr>
                                        <p:cTn id="108" dur="660" fill="hold"/>
                                        <p:tgtEl>
                                          <p:spTgt spid="29"/>
                                        </p:tgtEl>
                                        <p:attrNameLst>
                                          <p:attrName>fill.type</p:attrName>
                                        </p:attrNameLst>
                                      </p:cBhvr>
                                      <p:to>
                                        <p:strVal val="solid"/>
                                      </p:to>
                                    </p:set>
                                    <p:set>
                                      <p:cBhvr>
                                        <p:cTn id="109" dur="660" fill="hold"/>
                                        <p:tgtEl>
                                          <p:spTgt spid="29"/>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660" fill="hold"/>
                                        <p:tgtEl>
                                          <p:spTgt spid="22"/>
                                        </p:tgtEl>
                                        <p:attrNameLst>
                                          <p:attrName>fillcolor</p:attrName>
                                        </p:attrNameLst>
                                      </p:cBhvr>
                                      <p:to>
                                        <a:schemeClr val="accent1"/>
                                      </p:to>
                                    </p:animClr>
                                    <p:set>
                                      <p:cBhvr>
                                        <p:cTn id="112" dur="660" fill="hold"/>
                                        <p:tgtEl>
                                          <p:spTgt spid="22"/>
                                        </p:tgtEl>
                                        <p:attrNameLst>
                                          <p:attrName>fill.type</p:attrName>
                                        </p:attrNameLst>
                                      </p:cBhvr>
                                      <p:to>
                                        <p:strVal val="solid"/>
                                      </p:to>
                                    </p:set>
                                    <p:set>
                                      <p:cBhvr>
                                        <p:cTn id="113" dur="660" fill="hold"/>
                                        <p:tgtEl>
                                          <p:spTgt spid="22"/>
                                        </p:tgtEl>
                                        <p:attrNameLst>
                                          <p:attrName>fill.on</p:attrName>
                                        </p:attrNameLst>
                                      </p:cBhvr>
                                      <p:to>
                                        <p:strVal val="true"/>
                                      </p:to>
                                    </p:set>
                                  </p:childTnLst>
                                </p:cTn>
                              </p:par>
                              <p:par>
                                <p:cTn id="114" presetID="1" presetClass="emph" presetSubtype="2" fill="hold" nodeType="withEffect">
                                  <p:stCondLst>
                                    <p:cond delay="0"/>
                                  </p:stCondLst>
                                  <p:childTnLst>
                                    <p:animClr clrSpc="rgb" dir="cw">
                                      <p:cBhvr>
                                        <p:cTn id="115" dur="660" fill="hold"/>
                                        <p:tgtEl>
                                          <p:spTgt spid="23"/>
                                        </p:tgtEl>
                                        <p:attrNameLst>
                                          <p:attrName>fillcolor</p:attrName>
                                        </p:attrNameLst>
                                      </p:cBhvr>
                                      <p:to>
                                        <a:schemeClr val="accent1"/>
                                      </p:to>
                                    </p:animClr>
                                    <p:set>
                                      <p:cBhvr>
                                        <p:cTn id="116" dur="660" fill="hold"/>
                                        <p:tgtEl>
                                          <p:spTgt spid="23"/>
                                        </p:tgtEl>
                                        <p:attrNameLst>
                                          <p:attrName>fill.type</p:attrName>
                                        </p:attrNameLst>
                                      </p:cBhvr>
                                      <p:to>
                                        <p:strVal val="solid"/>
                                      </p:to>
                                    </p:set>
                                    <p:set>
                                      <p:cBhvr>
                                        <p:cTn id="117" dur="660" fill="hold"/>
                                        <p:tgtEl>
                                          <p:spTgt spid="23"/>
                                        </p:tgtEl>
                                        <p:attrNameLst>
                                          <p:attrName>fill.on</p:attrName>
                                        </p:attrNameLst>
                                      </p:cBhvr>
                                      <p:to>
                                        <p:strVal val="true"/>
                                      </p:to>
                                    </p:set>
                                  </p:childTnLst>
                                </p:cTn>
                              </p:par>
                            </p:childTnLst>
                          </p:cTn>
                        </p:par>
                        <p:par>
                          <p:cTn id="118" fill="hold">
                            <p:stCondLst>
                              <p:cond delay="2320"/>
                            </p:stCondLst>
                            <p:childTnLst>
                              <p:par>
                                <p:cTn id="119" presetID="27" presetClass="emph" presetSubtype="0" fill="remove" grpId="0" nodeType="afterEffect">
                                  <p:stCondLst>
                                    <p:cond delay="0"/>
                                  </p:stCondLst>
                                  <p:childTnLst>
                                    <p:animClr clrSpc="rgb" dir="cw">
                                      <p:cBhvr override="childStyle">
                                        <p:cTn id="120" dur="250" autoRev="1" fill="remove"/>
                                        <p:tgtEl>
                                          <p:spTgt spid="26"/>
                                        </p:tgtEl>
                                        <p:attrNameLst>
                                          <p:attrName>style.color</p:attrName>
                                        </p:attrNameLst>
                                      </p:cBhvr>
                                      <p:to>
                                        <a:schemeClr val="bg1"/>
                                      </p:to>
                                    </p:animClr>
                                    <p:animClr clrSpc="rgb" dir="cw">
                                      <p:cBhvr>
                                        <p:cTn id="121" dur="250" autoRev="1" fill="remove"/>
                                        <p:tgtEl>
                                          <p:spTgt spid="26"/>
                                        </p:tgtEl>
                                        <p:attrNameLst>
                                          <p:attrName>fillcolor</p:attrName>
                                        </p:attrNameLst>
                                      </p:cBhvr>
                                      <p:to>
                                        <a:schemeClr val="bg1"/>
                                      </p:to>
                                    </p:animClr>
                                    <p:set>
                                      <p:cBhvr>
                                        <p:cTn id="122" dur="250" autoRev="1" fill="remove"/>
                                        <p:tgtEl>
                                          <p:spTgt spid="26"/>
                                        </p:tgtEl>
                                        <p:attrNameLst>
                                          <p:attrName>fill.type</p:attrName>
                                        </p:attrNameLst>
                                      </p:cBhvr>
                                      <p:to>
                                        <p:strVal val="solid"/>
                                      </p:to>
                                    </p:set>
                                    <p:set>
                                      <p:cBhvr>
                                        <p:cTn id="123" dur="250" autoRev="1" fill="remove"/>
                                        <p:tgtEl>
                                          <p:spTgt spid="26"/>
                                        </p:tgtEl>
                                        <p:attrNameLst>
                                          <p:attrName>fill.on</p:attrName>
                                        </p:attrNameLst>
                                      </p:cBhvr>
                                      <p:to>
                                        <p:strVal val="true"/>
                                      </p:to>
                                    </p:set>
                                  </p:childTnLst>
                                </p:cTn>
                              </p:par>
                              <p:par>
                                <p:cTn id="124" presetID="27" presetClass="emph" presetSubtype="0" fill="remove" grpId="0" nodeType="withEffect">
                                  <p:stCondLst>
                                    <p:cond delay="0"/>
                                  </p:stCondLst>
                                  <p:childTnLst>
                                    <p:animClr clrSpc="rgb" dir="cw">
                                      <p:cBhvr override="childStyle">
                                        <p:cTn id="125" dur="250" autoRev="1" fill="remove"/>
                                        <p:tgtEl>
                                          <p:spTgt spid="27"/>
                                        </p:tgtEl>
                                        <p:attrNameLst>
                                          <p:attrName>style.color</p:attrName>
                                        </p:attrNameLst>
                                      </p:cBhvr>
                                      <p:to>
                                        <a:schemeClr val="bg1"/>
                                      </p:to>
                                    </p:animClr>
                                    <p:animClr clrSpc="rgb" dir="cw">
                                      <p:cBhvr>
                                        <p:cTn id="126" dur="250" autoRev="1" fill="remove"/>
                                        <p:tgtEl>
                                          <p:spTgt spid="27"/>
                                        </p:tgtEl>
                                        <p:attrNameLst>
                                          <p:attrName>fillcolor</p:attrName>
                                        </p:attrNameLst>
                                      </p:cBhvr>
                                      <p:to>
                                        <a:schemeClr val="bg1"/>
                                      </p:to>
                                    </p:animClr>
                                    <p:set>
                                      <p:cBhvr>
                                        <p:cTn id="127" dur="250" autoRev="1" fill="remove"/>
                                        <p:tgtEl>
                                          <p:spTgt spid="27"/>
                                        </p:tgtEl>
                                        <p:attrNameLst>
                                          <p:attrName>fill.type</p:attrName>
                                        </p:attrNameLst>
                                      </p:cBhvr>
                                      <p:to>
                                        <p:strVal val="solid"/>
                                      </p:to>
                                    </p:set>
                                    <p:set>
                                      <p:cBhvr>
                                        <p:cTn id="128" dur="250" autoRev="1" fill="remove"/>
                                        <p:tgtEl>
                                          <p:spTgt spid="27"/>
                                        </p:tgtEl>
                                        <p:attrNameLst>
                                          <p:attrName>fill.on</p:attrName>
                                        </p:attrNameLst>
                                      </p:cBhvr>
                                      <p:to>
                                        <p:strVal val="true"/>
                                      </p:to>
                                    </p:set>
                                  </p:childTnLst>
                                </p:cTn>
                              </p:par>
                              <p:par>
                                <p:cTn id="129" presetID="27" presetClass="emph" presetSubtype="0" fill="remove" grpId="0" nodeType="withEffect">
                                  <p:stCondLst>
                                    <p:cond delay="0"/>
                                  </p:stCondLst>
                                  <p:childTnLst>
                                    <p:animClr clrSpc="rgb" dir="cw">
                                      <p:cBhvr override="childStyle">
                                        <p:cTn id="130" dur="250" autoRev="1" fill="remove"/>
                                        <p:tgtEl>
                                          <p:spTgt spid="28"/>
                                        </p:tgtEl>
                                        <p:attrNameLst>
                                          <p:attrName>style.color</p:attrName>
                                        </p:attrNameLst>
                                      </p:cBhvr>
                                      <p:to>
                                        <a:schemeClr val="bg1"/>
                                      </p:to>
                                    </p:animClr>
                                    <p:animClr clrSpc="rgb" dir="cw">
                                      <p:cBhvr>
                                        <p:cTn id="131" dur="250" autoRev="1" fill="remove"/>
                                        <p:tgtEl>
                                          <p:spTgt spid="28"/>
                                        </p:tgtEl>
                                        <p:attrNameLst>
                                          <p:attrName>fillcolor</p:attrName>
                                        </p:attrNameLst>
                                      </p:cBhvr>
                                      <p:to>
                                        <a:schemeClr val="bg1"/>
                                      </p:to>
                                    </p:animClr>
                                    <p:set>
                                      <p:cBhvr>
                                        <p:cTn id="132" dur="250" autoRev="1" fill="remove"/>
                                        <p:tgtEl>
                                          <p:spTgt spid="28"/>
                                        </p:tgtEl>
                                        <p:attrNameLst>
                                          <p:attrName>fill.type</p:attrName>
                                        </p:attrNameLst>
                                      </p:cBhvr>
                                      <p:to>
                                        <p:strVal val="solid"/>
                                      </p:to>
                                    </p:set>
                                    <p:set>
                                      <p:cBhvr>
                                        <p:cTn id="133" dur="250" autoRev="1" fill="remove"/>
                                        <p:tgtEl>
                                          <p:spTgt spid="28"/>
                                        </p:tgtEl>
                                        <p:attrNameLst>
                                          <p:attrName>fill.on</p:attrName>
                                        </p:attrNameLst>
                                      </p:cBhvr>
                                      <p:to>
                                        <p:strVal val="true"/>
                                      </p:to>
                                    </p:set>
                                  </p:childTnLst>
                                </p:cTn>
                              </p:par>
                              <p:par>
                                <p:cTn id="134" presetID="27" presetClass="emph" presetSubtype="0" fill="remove" grpId="0" nodeType="withEffect">
                                  <p:stCondLst>
                                    <p:cond delay="0"/>
                                  </p:stCondLst>
                                  <p:childTnLst>
                                    <p:animClr clrSpc="rgb" dir="cw">
                                      <p:cBhvr override="childStyle">
                                        <p:cTn id="135" dur="250" autoRev="1" fill="remove"/>
                                        <p:tgtEl>
                                          <p:spTgt spid="29"/>
                                        </p:tgtEl>
                                        <p:attrNameLst>
                                          <p:attrName>style.color</p:attrName>
                                        </p:attrNameLst>
                                      </p:cBhvr>
                                      <p:to>
                                        <a:schemeClr val="bg1"/>
                                      </p:to>
                                    </p:animClr>
                                    <p:animClr clrSpc="rgb" dir="cw">
                                      <p:cBhvr>
                                        <p:cTn id="136" dur="250" autoRev="1" fill="remove"/>
                                        <p:tgtEl>
                                          <p:spTgt spid="29"/>
                                        </p:tgtEl>
                                        <p:attrNameLst>
                                          <p:attrName>fillcolor</p:attrName>
                                        </p:attrNameLst>
                                      </p:cBhvr>
                                      <p:to>
                                        <a:schemeClr val="bg1"/>
                                      </p:to>
                                    </p:animClr>
                                    <p:set>
                                      <p:cBhvr>
                                        <p:cTn id="137" dur="250" autoRev="1" fill="remove"/>
                                        <p:tgtEl>
                                          <p:spTgt spid="29"/>
                                        </p:tgtEl>
                                        <p:attrNameLst>
                                          <p:attrName>fill.type</p:attrName>
                                        </p:attrNameLst>
                                      </p:cBhvr>
                                      <p:to>
                                        <p:strVal val="solid"/>
                                      </p:to>
                                    </p:set>
                                    <p:set>
                                      <p:cBhvr>
                                        <p:cTn id="138" dur="250" autoRev="1" fill="remove"/>
                                        <p:tgtEl>
                                          <p:spTgt spid="29"/>
                                        </p:tgtEl>
                                        <p:attrNameLst>
                                          <p:attrName>fill.on</p:attrName>
                                        </p:attrNameLst>
                                      </p:cBhvr>
                                      <p:to>
                                        <p:strVal val="true"/>
                                      </p:to>
                                    </p:set>
                                  </p:childTnLst>
                                </p:cTn>
                              </p:par>
                              <p:par>
                                <p:cTn id="139" presetID="27" presetClass="emph" presetSubtype="0" fill="remove" grpId="0" nodeType="withEffect">
                                  <p:stCondLst>
                                    <p:cond delay="0"/>
                                  </p:stCondLst>
                                  <p:childTnLst>
                                    <p:animClr clrSpc="rgb" dir="cw">
                                      <p:cBhvr override="childStyle">
                                        <p:cTn id="140" dur="250" autoRev="1" fill="remove"/>
                                        <p:tgtEl>
                                          <p:spTgt spid="22"/>
                                        </p:tgtEl>
                                        <p:attrNameLst>
                                          <p:attrName>style.color</p:attrName>
                                        </p:attrNameLst>
                                      </p:cBhvr>
                                      <p:to>
                                        <a:schemeClr val="bg1"/>
                                      </p:to>
                                    </p:animClr>
                                    <p:animClr clrSpc="rgb" dir="cw">
                                      <p:cBhvr>
                                        <p:cTn id="141" dur="250" autoRev="1" fill="remove"/>
                                        <p:tgtEl>
                                          <p:spTgt spid="22"/>
                                        </p:tgtEl>
                                        <p:attrNameLst>
                                          <p:attrName>fillcolor</p:attrName>
                                        </p:attrNameLst>
                                      </p:cBhvr>
                                      <p:to>
                                        <a:schemeClr val="bg1"/>
                                      </p:to>
                                    </p:animClr>
                                    <p:set>
                                      <p:cBhvr>
                                        <p:cTn id="142" dur="250" autoRev="1" fill="remove"/>
                                        <p:tgtEl>
                                          <p:spTgt spid="22"/>
                                        </p:tgtEl>
                                        <p:attrNameLst>
                                          <p:attrName>fill.type</p:attrName>
                                        </p:attrNameLst>
                                      </p:cBhvr>
                                      <p:to>
                                        <p:strVal val="solid"/>
                                      </p:to>
                                    </p:set>
                                    <p:set>
                                      <p:cBhvr>
                                        <p:cTn id="143" dur="250" autoRev="1" fill="remove"/>
                                        <p:tgtEl>
                                          <p:spTgt spid="22"/>
                                        </p:tgtEl>
                                        <p:attrNameLst>
                                          <p:attrName>fill.on</p:attrName>
                                        </p:attrNameLst>
                                      </p:cBhvr>
                                      <p:to>
                                        <p:strVal val="true"/>
                                      </p:to>
                                    </p:set>
                                  </p:childTnLst>
                                </p:cTn>
                              </p:par>
                              <p:par>
                                <p:cTn id="144" presetID="27" presetClass="emph" presetSubtype="0" fill="remove" grpId="0" nodeType="withEffect">
                                  <p:stCondLst>
                                    <p:cond delay="0"/>
                                  </p:stCondLst>
                                  <p:childTnLst>
                                    <p:animClr clrSpc="rgb" dir="cw">
                                      <p:cBhvr override="childStyle">
                                        <p:cTn id="145" dur="250" autoRev="1" fill="remove"/>
                                        <p:tgtEl>
                                          <p:spTgt spid="23"/>
                                        </p:tgtEl>
                                        <p:attrNameLst>
                                          <p:attrName>style.color</p:attrName>
                                        </p:attrNameLst>
                                      </p:cBhvr>
                                      <p:to>
                                        <a:schemeClr val="bg1"/>
                                      </p:to>
                                    </p:animClr>
                                    <p:animClr clrSpc="rgb" dir="cw">
                                      <p:cBhvr>
                                        <p:cTn id="146" dur="250" autoRev="1" fill="remove"/>
                                        <p:tgtEl>
                                          <p:spTgt spid="23"/>
                                        </p:tgtEl>
                                        <p:attrNameLst>
                                          <p:attrName>fillcolor</p:attrName>
                                        </p:attrNameLst>
                                      </p:cBhvr>
                                      <p:to>
                                        <a:schemeClr val="bg1"/>
                                      </p:to>
                                    </p:animClr>
                                    <p:set>
                                      <p:cBhvr>
                                        <p:cTn id="147" dur="250" autoRev="1" fill="remove"/>
                                        <p:tgtEl>
                                          <p:spTgt spid="23"/>
                                        </p:tgtEl>
                                        <p:attrNameLst>
                                          <p:attrName>fill.type</p:attrName>
                                        </p:attrNameLst>
                                      </p:cBhvr>
                                      <p:to>
                                        <p:strVal val="solid"/>
                                      </p:to>
                                    </p:set>
                                    <p:set>
                                      <p:cBhvr>
                                        <p:cTn id="148" dur="250" autoRev="1" fill="remove"/>
                                        <p:tgtEl>
                                          <p:spTgt spid="23"/>
                                        </p:tgtEl>
                                        <p:attrNameLst>
                                          <p:attrName>fill.on</p:attrName>
                                        </p:attrNameLst>
                                      </p:cBhvr>
                                      <p:to>
                                        <p:strVal val="true"/>
                                      </p:to>
                                    </p:set>
                                  </p:childTnLst>
                                </p:cTn>
                              </p:par>
                              <p:par>
                                <p:cTn id="149" presetID="27" presetClass="emph" presetSubtype="0" fill="remove" grpId="0" nodeType="withEffect">
                                  <p:stCondLst>
                                    <p:cond delay="0"/>
                                  </p:stCondLst>
                                  <p:childTnLst>
                                    <p:animClr clrSpc="rgb" dir="cw">
                                      <p:cBhvr override="childStyle">
                                        <p:cTn id="150" dur="250" autoRev="1" fill="remove"/>
                                        <p:tgtEl>
                                          <p:spTgt spid="24"/>
                                        </p:tgtEl>
                                        <p:attrNameLst>
                                          <p:attrName>style.color</p:attrName>
                                        </p:attrNameLst>
                                      </p:cBhvr>
                                      <p:to>
                                        <a:schemeClr val="bg1"/>
                                      </p:to>
                                    </p:animClr>
                                    <p:animClr clrSpc="rgb" dir="cw">
                                      <p:cBhvr>
                                        <p:cTn id="151" dur="250" autoRev="1" fill="remove"/>
                                        <p:tgtEl>
                                          <p:spTgt spid="24"/>
                                        </p:tgtEl>
                                        <p:attrNameLst>
                                          <p:attrName>fillcolor</p:attrName>
                                        </p:attrNameLst>
                                      </p:cBhvr>
                                      <p:to>
                                        <a:schemeClr val="bg1"/>
                                      </p:to>
                                    </p:animClr>
                                    <p:set>
                                      <p:cBhvr>
                                        <p:cTn id="152" dur="250" autoRev="1" fill="remove"/>
                                        <p:tgtEl>
                                          <p:spTgt spid="24"/>
                                        </p:tgtEl>
                                        <p:attrNameLst>
                                          <p:attrName>fill.type</p:attrName>
                                        </p:attrNameLst>
                                      </p:cBhvr>
                                      <p:to>
                                        <p:strVal val="solid"/>
                                      </p:to>
                                    </p:set>
                                    <p:set>
                                      <p:cBhvr>
                                        <p:cTn id="153" dur="250" autoRev="1" fill="remove"/>
                                        <p:tgtEl>
                                          <p:spTgt spid="24"/>
                                        </p:tgtEl>
                                        <p:attrNameLst>
                                          <p:attrName>fill.on</p:attrName>
                                        </p:attrNameLst>
                                      </p:cBhvr>
                                      <p:to>
                                        <p:strVal val="true"/>
                                      </p:to>
                                    </p:set>
                                  </p:childTnLst>
                                </p:cTn>
                              </p:par>
                              <p:par>
                                <p:cTn id="154" presetID="27" presetClass="emph" presetSubtype="0" fill="remove" grpId="0" nodeType="withEffect">
                                  <p:stCondLst>
                                    <p:cond delay="0"/>
                                  </p:stCondLst>
                                  <p:childTnLst>
                                    <p:animClr clrSpc="rgb" dir="cw">
                                      <p:cBhvr override="childStyle">
                                        <p:cTn id="155" dur="250" autoRev="1" fill="remove"/>
                                        <p:tgtEl>
                                          <p:spTgt spid="25"/>
                                        </p:tgtEl>
                                        <p:attrNameLst>
                                          <p:attrName>style.color</p:attrName>
                                        </p:attrNameLst>
                                      </p:cBhvr>
                                      <p:to>
                                        <a:schemeClr val="bg1"/>
                                      </p:to>
                                    </p:animClr>
                                    <p:animClr clrSpc="rgb" dir="cw">
                                      <p:cBhvr>
                                        <p:cTn id="156" dur="250" autoRev="1" fill="remove"/>
                                        <p:tgtEl>
                                          <p:spTgt spid="25"/>
                                        </p:tgtEl>
                                        <p:attrNameLst>
                                          <p:attrName>fillcolor</p:attrName>
                                        </p:attrNameLst>
                                      </p:cBhvr>
                                      <p:to>
                                        <a:schemeClr val="bg1"/>
                                      </p:to>
                                    </p:animClr>
                                    <p:set>
                                      <p:cBhvr>
                                        <p:cTn id="157" dur="250" autoRev="1" fill="remove"/>
                                        <p:tgtEl>
                                          <p:spTgt spid="25"/>
                                        </p:tgtEl>
                                        <p:attrNameLst>
                                          <p:attrName>fill.type</p:attrName>
                                        </p:attrNameLst>
                                      </p:cBhvr>
                                      <p:to>
                                        <p:strVal val="solid"/>
                                      </p:to>
                                    </p:set>
                                    <p:set>
                                      <p:cBhvr>
                                        <p:cTn id="158" dur="250" autoRev="1" fill="remove"/>
                                        <p:tgtEl>
                                          <p:spTgt spid="25"/>
                                        </p:tgtEl>
                                        <p:attrNameLst>
                                          <p:attrName>fill.on</p:attrName>
                                        </p:attrNameLst>
                                      </p:cBhvr>
                                      <p:to>
                                        <p:strVal val="true"/>
                                      </p:to>
                                    </p:set>
                                  </p:childTnLst>
                                </p:cTn>
                              </p:par>
                            </p:childTnLst>
                          </p:cTn>
                        </p:par>
                        <p:par>
                          <p:cTn id="159" fill="hold">
                            <p:stCondLst>
                              <p:cond delay="2820"/>
                            </p:stCondLst>
                            <p:childTnLst>
                              <p:par>
                                <p:cTn id="160" presetID="7" presetClass="emph" presetSubtype="2" fill="hold" nodeType="afterEffect">
                                  <p:stCondLst>
                                    <p:cond delay="0"/>
                                  </p:stCondLst>
                                  <p:childTnLst>
                                    <p:animClr clrSpc="rgb" dir="cw">
                                      <p:cBhvr>
                                        <p:cTn id="161" dur="660" fill="hold"/>
                                        <p:tgtEl>
                                          <p:spTgt spid="100"/>
                                        </p:tgtEl>
                                        <p:attrNameLst>
                                          <p:attrName>stroke.color</p:attrName>
                                        </p:attrNameLst>
                                      </p:cBhvr>
                                      <p:to>
                                        <a:schemeClr val="accent1"/>
                                      </p:to>
                                    </p:animClr>
                                    <p:set>
                                      <p:cBhvr>
                                        <p:cTn id="162" dur="660" fill="hold"/>
                                        <p:tgtEl>
                                          <p:spTgt spid="100"/>
                                        </p:tgtEl>
                                        <p:attrNameLst>
                                          <p:attrName>stroke.on</p:attrName>
                                        </p:attrNameLst>
                                      </p:cBhvr>
                                      <p:to>
                                        <p:strVal val="true"/>
                                      </p:to>
                                    </p:set>
                                  </p:childTnLst>
                                </p:cTn>
                              </p:par>
                              <p:par>
                                <p:cTn id="163" presetID="7" presetClass="emph" presetSubtype="2" fill="hold" nodeType="withEffect">
                                  <p:stCondLst>
                                    <p:cond delay="0"/>
                                  </p:stCondLst>
                                  <p:childTnLst>
                                    <p:animClr clrSpc="rgb" dir="cw">
                                      <p:cBhvr>
                                        <p:cTn id="164" dur="660" fill="hold"/>
                                        <p:tgtEl>
                                          <p:spTgt spid="103"/>
                                        </p:tgtEl>
                                        <p:attrNameLst>
                                          <p:attrName>stroke.color</p:attrName>
                                        </p:attrNameLst>
                                      </p:cBhvr>
                                      <p:to>
                                        <a:schemeClr val="accent1"/>
                                      </p:to>
                                    </p:animClr>
                                    <p:set>
                                      <p:cBhvr>
                                        <p:cTn id="165" dur="660" fill="hold"/>
                                        <p:tgtEl>
                                          <p:spTgt spid="103"/>
                                        </p:tgtEl>
                                        <p:attrNameLst>
                                          <p:attrName>stroke.on</p:attrName>
                                        </p:attrNameLst>
                                      </p:cBhvr>
                                      <p:to>
                                        <p:strVal val="true"/>
                                      </p:to>
                                    </p:set>
                                  </p:childTnLst>
                                </p:cTn>
                              </p:par>
                              <p:par>
                                <p:cTn id="166" presetID="7" presetClass="emph" presetSubtype="2" fill="hold" nodeType="withEffect">
                                  <p:stCondLst>
                                    <p:cond delay="0"/>
                                  </p:stCondLst>
                                  <p:childTnLst>
                                    <p:animClr clrSpc="rgb" dir="cw">
                                      <p:cBhvr>
                                        <p:cTn id="167" dur="660" fill="hold"/>
                                        <p:tgtEl>
                                          <p:spTgt spid="106"/>
                                        </p:tgtEl>
                                        <p:attrNameLst>
                                          <p:attrName>stroke.color</p:attrName>
                                        </p:attrNameLst>
                                      </p:cBhvr>
                                      <p:to>
                                        <a:schemeClr val="accent1"/>
                                      </p:to>
                                    </p:animClr>
                                    <p:set>
                                      <p:cBhvr>
                                        <p:cTn id="168" dur="660" fill="hold"/>
                                        <p:tgtEl>
                                          <p:spTgt spid="106"/>
                                        </p:tgtEl>
                                        <p:attrNameLst>
                                          <p:attrName>stroke.on</p:attrName>
                                        </p:attrNameLst>
                                      </p:cBhvr>
                                      <p:to>
                                        <p:strVal val="true"/>
                                      </p:to>
                                    </p:set>
                                  </p:childTnLst>
                                </p:cTn>
                              </p:par>
                              <p:par>
                                <p:cTn id="169" presetID="7" presetClass="emph" presetSubtype="2" fill="hold" nodeType="withEffect">
                                  <p:stCondLst>
                                    <p:cond delay="0"/>
                                  </p:stCondLst>
                                  <p:childTnLst>
                                    <p:animClr clrSpc="rgb" dir="cw">
                                      <p:cBhvr>
                                        <p:cTn id="170" dur="660" fill="hold"/>
                                        <p:tgtEl>
                                          <p:spTgt spid="109"/>
                                        </p:tgtEl>
                                        <p:attrNameLst>
                                          <p:attrName>stroke.color</p:attrName>
                                        </p:attrNameLst>
                                      </p:cBhvr>
                                      <p:to>
                                        <a:schemeClr val="accent1"/>
                                      </p:to>
                                    </p:animClr>
                                    <p:set>
                                      <p:cBhvr>
                                        <p:cTn id="171" dur="660" fill="hold"/>
                                        <p:tgtEl>
                                          <p:spTgt spid="109"/>
                                        </p:tgtEl>
                                        <p:attrNameLst>
                                          <p:attrName>stroke.on</p:attrName>
                                        </p:attrNameLst>
                                      </p:cBhvr>
                                      <p:to>
                                        <p:strVal val="true"/>
                                      </p:to>
                                    </p:set>
                                  </p:childTnLst>
                                </p:cTn>
                              </p:par>
                              <p:par>
                                <p:cTn id="172" presetID="7" presetClass="emph" presetSubtype="2" fill="hold" nodeType="withEffect">
                                  <p:stCondLst>
                                    <p:cond delay="0"/>
                                  </p:stCondLst>
                                  <p:childTnLst>
                                    <p:animClr clrSpc="rgb" dir="cw">
                                      <p:cBhvr>
                                        <p:cTn id="173" dur="660" fill="hold"/>
                                        <p:tgtEl>
                                          <p:spTgt spid="112"/>
                                        </p:tgtEl>
                                        <p:attrNameLst>
                                          <p:attrName>stroke.color</p:attrName>
                                        </p:attrNameLst>
                                      </p:cBhvr>
                                      <p:to>
                                        <a:schemeClr val="accent1"/>
                                      </p:to>
                                    </p:animClr>
                                    <p:set>
                                      <p:cBhvr>
                                        <p:cTn id="174" dur="660" fill="hold"/>
                                        <p:tgtEl>
                                          <p:spTgt spid="112"/>
                                        </p:tgtEl>
                                        <p:attrNameLst>
                                          <p:attrName>stroke.on</p:attrName>
                                        </p:attrNameLst>
                                      </p:cBhvr>
                                      <p:to>
                                        <p:strVal val="true"/>
                                      </p:to>
                                    </p:set>
                                  </p:childTnLst>
                                </p:cTn>
                              </p:par>
                              <p:par>
                                <p:cTn id="175" presetID="7" presetClass="emph" presetSubtype="2" fill="hold" nodeType="withEffect">
                                  <p:stCondLst>
                                    <p:cond delay="0"/>
                                  </p:stCondLst>
                                  <p:childTnLst>
                                    <p:animClr clrSpc="rgb" dir="cw">
                                      <p:cBhvr>
                                        <p:cTn id="176" dur="660" fill="hold"/>
                                        <p:tgtEl>
                                          <p:spTgt spid="115"/>
                                        </p:tgtEl>
                                        <p:attrNameLst>
                                          <p:attrName>stroke.color</p:attrName>
                                        </p:attrNameLst>
                                      </p:cBhvr>
                                      <p:to>
                                        <a:schemeClr val="accent1"/>
                                      </p:to>
                                    </p:animClr>
                                    <p:set>
                                      <p:cBhvr>
                                        <p:cTn id="177" dur="660" fill="hold"/>
                                        <p:tgtEl>
                                          <p:spTgt spid="115"/>
                                        </p:tgtEl>
                                        <p:attrNameLst>
                                          <p:attrName>stroke.on</p:attrName>
                                        </p:attrNameLst>
                                      </p:cBhvr>
                                      <p:to>
                                        <p:strVal val="true"/>
                                      </p:to>
                                    </p:set>
                                  </p:childTnLst>
                                </p:cTn>
                              </p:par>
                              <p:par>
                                <p:cTn id="178" presetID="7" presetClass="emph" presetSubtype="2" fill="hold" nodeType="withEffect">
                                  <p:stCondLst>
                                    <p:cond delay="0"/>
                                  </p:stCondLst>
                                  <p:childTnLst>
                                    <p:animClr clrSpc="rgb" dir="cw">
                                      <p:cBhvr>
                                        <p:cTn id="179" dur="660" fill="hold"/>
                                        <p:tgtEl>
                                          <p:spTgt spid="125"/>
                                        </p:tgtEl>
                                        <p:attrNameLst>
                                          <p:attrName>stroke.color</p:attrName>
                                        </p:attrNameLst>
                                      </p:cBhvr>
                                      <p:to>
                                        <a:schemeClr val="accent1"/>
                                      </p:to>
                                    </p:animClr>
                                    <p:set>
                                      <p:cBhvr>
                                        <p:cTn id="180" dur="660" fill="hold"/>
                                        <p:tgtEl>
                                          <p:spTgt spid="125"/>
                                        </p:tgtEl>
                                        <p:attrNameLst>
                                          <p:attrName>stroke.on</p:attrName>
                                        </p:attrNameLst>
                                      </p:cBhvr>
                                      <p:to>
                                        <p:strVal val="true"/>
                                      </p:to>
                                    </p:set>
                                  </p:childTnLst>
                                </p:cTn>
                              </p:par>
                              <p:par>
                                <p:cTn id="181" presetID="7" presetClass="emph" presetSubtype="2" fill="hold" nodeType="withEffect">
                                  <p:stCondLst>
                                    <p:cond delay="0"/>
                                  </p:stCondLst>
                                  <p:childTnLst>
                                    <p:animClr clrSpc="rgb" dir="cw">
                                      <p:cBhvr>
                                        <p:cTn id="182" dur="660" fill="hold"/>
                                        <p:tgtEl>
                                          <p:spTgt spid="128"/>
                                        </p:tgtEl>
                                        <p:attrNameLst>
                                          <p:attrName>stroke.color</p:attrName>
                                        </p:attrNameLst>
                                      </p:cBhvr>
                                      <p:to>
                                        <a:schemeClr val="accent1"/>
                                      </p:to>
                                    </p:animClr>
                                    <p:set>
                                      <p:cBhvr>
                                        <p:cTn id="183" dur="660" fill="hold"/>
                                        <p:tgtEl>
                                          <p:spTgt spid="128"/>
                                        </p:tgtEl>
                                        <p:attrNameLst>
                                          <p:attrName>stroke.on</p:attrName>
                                        </p:attrNameLst>
                                      </p:cBhvr>
                                      <p:to>
                                        <p:strVal val="true"/>
                                      </p:to>
                                    </p:set>
                                  </p:childTnLst>
                                </p:cTn>
                              </p:par>
                              <p:par>
                                <p:cTn id="184" presetID="7" presetClass="emph" presetSubtype="2" fill="hold" nodeType="withEffect">
                                  <p:stCondLst>
                                    <p:cond delay="0"/>
                                  </p:stCondLst>
                                  <p:childTnLst>
                                    <p:animClr clrSpc="rgb" dir="cw">
                                      <p:cBhvr>
                                        <p:cTn id="185" dur="660" fill="hold"/>
                                        <p:tgtEl>
                                          <p:spTgt spid="82"/>
                                        </p:tgtEl>
                                        <p:attrNameLst>
                                          <p:attrName>stroke.color</p:attrName>
                                        </p:attrNameLst>
                                      </p:cBhvr>
                                      <p:to>
                                        <a:srgbClr val="385D8A"/>
                                      </p:to>
                                    </p:animClr>
                                    <p:set>
                                      <p:cBhvr>
                                        <p:cTn id="186" dur="660" fill="hold"/>
                                        <p:tgtEl>
                                          <p:spTgt spid="82"/>
                                        </p:tgtEl>
                                        <p:attrNameLst>
                                          <p:attrName>stroke.on</p:attrName>
                                        </p:attrNameLst>
                                      </p:cBhvr>
                                      <p:to>
                                        <p:strVal val="true"/>
                                      </p:to>
                                    </p:set>
                                  </p:childTnLst>
                                </p:cTn>
                              </p:par>
                              <p:par>
                                <p:cTn id="187" presetID="7" presetClass="emph" presetSubtype="2" fill="hold" nodeType="withEffect">
                                  <p:stCondLst>
                                    <p:cond delay="0"/>
                                  </p:stCondLst>
                                  <p:childTnLst>
                                    <p:animClr clrSpc="rgb" dir="cw">
                                      <p:cBhvr>
                                        <p:cTn id="188" dur="660" fill="hold"/>
                                        <p:tgtEl>
                                          <p:spTgt spid="83"/>
                                        </p:tgtEl>
                                        <p:attrNameLst>
                                          <p:attrName>stroke.color</p:attrName>
                                        </p:attrNameLst>
                                      </p:cBhvr>
                                      <p:to>
                                        <a:srgbClr val="385D8A"/>
                                      </p:to>
                                    </p:animClr>
                                    <p:set>
                                      <p:cBhvr>
                                        <p:cTn id="189" dur="660" fill="hold"/>
                                        <p:tgtEl>
                                          <p:spTgt spid="83"/>
                                        </p:tgtEl>
                                        <p:attrNameLst>
                                          <p:attrName>stroke.on</p:attrName>
                                        </p:attrNameLst>
                                      </p:cBhvr>
                                      <p:to>
                                        <p:strVal val="true"/>
                                      </p:to>
                                    </p:set>
                                  </p:childTnLst>
                                </p:cTn>
                              </p:par>
                              <p:par>
                                <p:cTn id="190" presetID="7" presetClass="emph" presetSubtype="2" fill="hold" nodeType="withEffect">
                                  <p:stCondLst>
                                    <p:cond delay="0"/>
                                  </p:stCondLst>
                                  <p:childTnLst>
                                    <p:animClr clrSpc="rgb" dir="cw">
                                      <p:cBhvr>
                                        <p:cTn id="191" dur="660" fill="hold"/>
                                        <p:tgtEl>
                                          <p:spTgt spid="84"/>
                                        </p:tgtEl>
                                        <p:attrNameLst>
                                          <p:attrName>stroke.color</p:attrName>
                                        </p:attrNameLst>
                                      </p:cBhvr>
                                      <p:to>
                                        <a:srgbClr val="385D8A"/>
                                      </p:to>
                                    </p:animClr>
                                    <p:set>
                                      <p:cBhvr>
                                        <p:cTn id="192" dur="660" fill="hold"/>
                                        <p:tgtEl>
                                          <p:spTgt spid="84"/>
                                        </p:tgtEl>
                                        <p:attrNameLst>
                                          <p:attrName>stroke.on</p:attrName>
                                        </p:attrNameLst>
                                      </p:cBhvr>
                                      <p:to>
                                        <p:strVal val="true"/>
                                      </p:to>
                                    </p:set>
                                  </p:childTnLst>
                                </p:cTn>
                              </p:par>
                              <p:par>
                                <p:cTn id="193" presetID="7" presetClass="emph" presetSubtype="2" fill="hold" nodeType="withEffect">
                                  <p:stCondLst>
                                    <p:cond delay="0"/>
                                  </p:stCondLst>
                                  <p:childTnLst>
                                    <p:animClr clrSpc="rgb" dir="cw">
                                      <p:cBhvr>
                                        <p:cTn id="194" dur="660" fill="hold"/>
                                        <p:tgtEl>
                                          <p:spTgt spid="85"/>
                                        </p:tgtEl>
                                        <p:attrNameLst>
                                          <p:attrName>stroke.color</p:attrName>
                                        </p:attrNameLst>
                                      </p:cBhvr>
                                      <p:to>
                                        <a:srgbClr val="385D8A"/>
                                      </p:to>
                                    </p:animClr>
                                    <p:set>
                                      <p:cBhvr>
                                        <p:cTn id="195" dur="660" fill="hold"/>
                                        <p:tgtEl>
                                          <p:spTgt spid="85"/>
                                        </p:tgtEl>
                                        <p:attrNameLst>
                                          <p:attrName>stroke.on</p:attrName>
                                        </p:attrNameLst>
                                      </p:cBhvr>
                                      <p:to>
                                        <p:strVal val="true"/>
                                      </p:to>
                                    </p:set>
                                  </p:childTnLst>
                                </p:cTn>
                              </p:par>
                              <p:par>
                                <p:cTn id="196" presetID="7" presetClass="emph" presetSubtype="2" fill="hold" nodeType="withEffect">
                                  <p:stCondLst>
                                    <p:cond delay="0"/>
                                  </p:stCondLst>
                                  <p:childTnLst>
                                    <p:animClr clrSpc="rgb" dir="cw">
                                      <p:cBhvr>
                                        <p:cTn id="197" dur="660" fill="hold"/>
                                        <p:tgtEl>
                                          <p:spTgt spid="86"/>
                                        </p:tgtEl>
                                        <p:attrNameLst>
                                          <p:attrName>stroke.color</p:attrName>
                                        </p:attrNameLst>
                                      </p:cBhvr>
                                      <p:to>
                                        <a:srgbClr val="385D8A"/>
                                      </p:to>
                                    </p:animClr>
                                    <p:set>
                                      <p:cBhvr>
                                        <p:cTn id="198" dur="660" fill="hold"/>
                                        <p:tgtEl>
                                          <p:spTgt spid="86"/>
                                        </p:tgtEl>
                                        <p:attrNameLst>
                                          <p:attrName>stroke.on</p:attrName>
                                        </p:attrNameLst>
                                      </p:cBhvr>
                                      <p:to>
                                        <p:strVal val="true"/>
                                      </p:to>
                                    </p:set>
                                  </p:childTnLst>
                                </p:cTn>
                              </p:par>
                              <p:par>
                                <p:cTn id="199" presetID="7" presetClass="emph" presetSubtype="2" fill="hold" nodeType="withEffect">
                                  <p:stCondLst>
                                    <p:cond delay="0"/>
                                  </p:stCondLst>
                                  <p:childTnLst>
                                    <p:animClr clrSpc="rgb" dir="cw">
                                      <p:cBhvr>
                                        <p:cTn id="200" dur="660" fill="hold"/>
                                        <p:tgtEl>
                                          <p:spTgt spid="87"/>
                                        </p:tgtEl>
                                        <p:attrNameLst>
                                          <p:attrName>stroke.color</p:attrName>
                                        </p:attrNameLst>
                                      </p:cBhvr>
                                      <p:to>
                                        <a:srgbClr val="385D8A"/>
                                      </p:to>
                                    </p:animClr>
                                    <p:set>
                                      <p:cBhvr>
                                        <p:cTn id="201" dur="660" fill="hold"/>
                                        <p:tgtEl>
                                          <p:spTgt spid="87"/>
                                        </p:tgtEl>
                                        <p:attrNameLst>
                                          <p:attrName>stroke.on</p:attrName>
                                        </p:attrNameLst>
                                      </p:cBhvr>
                                      <p:to>
                                        <p:strVal val="true"/>
                                      </p:to>
                                    </p:set>
                                  </p:childTnLst>
                                </p:cTn>
                              </p:par>
                              <p:par>
                                <p:cTn id="202" presetID="7" presetClass="emph" presetSubtype="2" fill="hold" nodeType="withEffect">
                                  <p:stCondLst>
                                    <p:cond delay="0"/>
                                  </p:stCondLst>
                                  <p:childTnLst>
                                    <p:animClr clrSpc="rgb" dir="cw">
                                      <p:cBhvr>
                                        <p:cTn id="203" dur="660" fill="hold"/>
                                        <p:tgtEl>
                                          <p:spTgt spid="137"/>
                                        </p:tgtEl>
                                        <p:attrNameLst>
                                          <p:attrName>stroke.color</p:attrName>
                                        </p:attrNameLst>
                                      </p:cBhvr>
                                      <p:to>
                                        <a:schemeClr val="accent1"/>
                                      </p:to>
                                    </p:animClr>
                                    <p:set>
                                      <p:cBhvr>
                                        <p:cTn id="204" dur="660" fill="hold"/>
                                        <p:tgtEl>
                                          <p:spTgt spid="137"/>
                                        </p:tgtEl>
                                        <p:attrNameLst>
                                          <p:attrName>stroke.on</p:attrName>
                                        </p:attrNameLst>
                                      </p:cBhvr>
                                      <p:to>
                                        <p:strVal val="true"/>
                                      </p:to>
                                    </p:set>
                                  </p:childTnLst>
                                </p:cTn>
                              </p:par>
                              <p:par>
                                <p:cTn id="205" presetID="7" presetClass="emph" presetSubtype="2" fill="hold" nodeType="withEffect">
                                  <p:stCondLst>
                                    <p:cond delay="0"/>
                                  </p:stCondLst>
                                  <p:childTnLst>
                                    <p:animClr clrSpc="rgb" dir="cw">
                                      <p:cBhvr>
                                        <p:cTn id="206" dur="660" fill="hold"/>
                                        <p:tgtEl>
                                          <p:spTgt spid="140"/>
                                        </p:tgtEl>
                                        <p:attrNameLst>
                                          <p:attrName>stroke.color</p:attrName>
                                        </p:attrNameLst>
                                      </p:cBhvr>
                                      <p:to>
                                        <a:schemeClr val="accent1"/>
                                      </p:to>
                                    </p:animClr>
                                    <p:set>
                                      <p:cBhvr>
                                        <p:cTn id="207" dur="660" fill="hold"/>
                                        <p:tgtEl>
                                          <p:spTgt spid="140"/>
                                        </p:tgtEl>
                                        <p:attrNameLst>
                                          <p:attrName>stroke.on</p:attrName>
                                        </p:attrNameLst>
                                      </p:cBhvr>
                                      <p:to>
                                        <p:strVal val="true"/>
                                      </p:to>
                                    </p:set>
                                  </p:childTnLst>
                                </p:cTn>
                              </p:par>
                              <p:par>
                                <p:cTn id="208" presetID="7" presetClass="emph" presetSubtype="2" fill="hold" nodeType="withEffect">
                                  <p:stCondLst>
                                    <p:cond delay="0"/>
                                  </p:stCondLst>
                                  <p:childTnLst>
                                    <p:animClr clrSpc="rgb" dir="cw">
                                      <p:cBhvr>
                                        <p:cTn id="209" dur="660" fill="hold"/>
                                        <p:tgtEl>
                                          <p:spTgt spid="143"/>
                                        </p:tgtEl>
                                        <p:attrNameLst>
                                          <p:attrName>stroke.color</p:attrName>
                                        </p:attrNameLst>
                                      </p:cBhvr>
                                      <p:to>
                                        <a:schemeClr val="accent1"/>
                                      </p:to>
                                    </p:animClr>
                                    <p:set>
                                      <p:cBhvr>
                                        <p:cTn id="210" dur="660" fill="hold"/>
                                        <p:tgtEl>
                                          <p:spTgt spid="143"/>
                                        </p:tgtEl>
                                        <p:attrNameLst>
                                          <p:attrName>stroke.on</p:attrName>
                                        </p:attrNameLst>
                                      </p:cBhvr>
                                      <p:to>
                                        <p:strVal val="true"/>
                                      </p:to>
                                    </p:set>
                                  </p:childTnLst>
                                </p:cTn>
                              </p:par>
                              <p:par>
                                <p:cTn id="211" presetID="7" presetClass="emph" presetSubtype="2" fill="hold" nodeType="withEffect">
                                  <p:stCondLst>
                                    <p:cond delay="0"/>
                                  </p:stCondLst>
                                  <p:childTnLst>
                                    <p:animClr clrSpc="rgb" dir="cw">
                                      <p:cBhvr>
                                        <p:cTn id="212" dur="660" fill="hold"/>
                                        <p:tgtEl>
                                          <p:spTgt spid="146"/>
                                        </p:tgtEl>
                                        <p:attrNameLst>
                                          <p:attrName>stroke.color</p:attrName>
                                        </p:attrNameLst>
                                      </p:cBhvr>
                                      <p:to>
                                        <a:schemeClr val="accent1"/>
                                      </p:to>
                                    </p:animClr>
                                    <p:set>
                                      <p:cBhvr>
                                        <p:cTn id="213" dur="660" fill="hold"/>
                                        <p:tgtEl>
                                          <p:spTgt spid="146"/>
                                        </p:tgtEl>
                                        <p:attrNameLst>
                                          <p:attrName>stroke.on</p:attrName>
                                        </p:attrNameLst>
                                      </p:cBhvr>
                                      <p:to>
                                        <p:strVal val="true"/>
                                      </p:to>
                                    </p:set>
                                  </p:childTnLst>
                                </p:cTn>
                              </p:par>
                              <p:par>
                                <p:cTn id="214" presetID="7" presetClass="emph" presetSubtype="2" fill="hold" nodeType="withEffect">
                                  <p:stCondLst>
                                    <p:cond delay="0"/>
                                  </p:stCondLst>
                                  <p:childTnLst>
                                    <p:animClr clrSpc="rgb" dir="cw">
                                      <p:cBhvr>
                                        <p:cTn id="215" dur="660" fill="hold"/>
                                        <p:tgtEl>
                                          <p:spTgt spid="149"/>
                                        </p:tgtEl>
                                        <p:attrNameLst>
                                          <p:attrName>stroke.color</p:attrName>
                                        </p:attrNameLst>
                                      </p:cBhvr>
                                      <p:to>
                                        <a:schemeClr val="accent1"/>
                                      </p:to>
                                    </p:animClr>
                                    <p:set>
                                      <p:cBhvr>
                                        <p:cTn id="216" dur="660" fill="hold"/>
                                        <p:tgtEl>
                                          <p:spTgt spid="149"/>
                                        </p:tgtEl>
                                        <p:attrNameLst>
                                          <p:attrName>stroke.on</p:attrName>
                                        </p:attrNameLst>
                                      </p:cBhvr>
                                      <p:to>
                                        <p:strVal val="true"/>
                                      </p:to>
                                    </p:set>
                                  </p:childTnLst>
                                </p:cTn>
                              </p:par>
                              <p:par>
                                <p:cTn id="217" presetID="7" presetClass="emph" presetSubtype="2" fill="hold" nodeType="withEffect">
                                  <p:stCondLst>
                                    <p:cond delay="0"/>
                                  </p:stCondLst>
                                  <p:childTnLst>
                                    <p:animClr clrSpc="rgb" dir="cw">
                                      <p:cBhvr>
                                        <p:cTn id="218" dur="660" fill="hold"/>
                                        <p:tgtEl>
                                          <p:spTgt spid="152"/>
                                        </p:tgtEl>
                                        <p:attrNameLst>
                                          <p:attrName>stroke.color</p:attrName>
                                        </p:attrNameLst>
                                      </p:cBhvr>
                                      <p:to>
                                        <a:schemeClr val="accent1"/>
                                      </p:to>
                                    </p:animClr>
                                    <p:set>
                                      <p:cBhvr>
                                        <p:cTn id="219" dur="660" fill="hold"/>
                                        <p:tgtEl>
                                          <p:spTgt spid="152"/>
                                        </p:tgtEl>
                                        <p:attrNameLst>
                                          <p:attrName>stroke.on</p:attrName>
                                        </p:attrNameLst>
                                      </p:cBhvr>
                                      <p:to>
                                        <p:strVal val="true"/>
                                      </p:to>
                                    </p:set>
                                  </p:childTnLst>
                                </p:cTn>
                              </p:par>
                              <p:par>
                                <p:cTn id="220" presetID="7" presetClass="emph" presetSubtype="2" fill="hold" nodeType="withEffect">
                                  <p:stCondLst>
                                    <p:cond delay="0"/>
                                  </p:stCondLst>
                                  <p:childTnLst>
                                    <p:animClr clrSpc="rgb" dir="cw">
                                      <p:cBhvr>
                                        <p:cTn id="221" dur="660" fill="hold"/>
                                        <p:tgtEl>
                                          <p:spTgt spid="91"/>
                                        </p:tgtEl>
                                        <p:attrNameLst>
                                          <p:attrName>stroke.color</p:attrName>
                                        </p:attrNameLst>
                                      </p:cBhvr>
                                      <p:to>
                                        <a:srgbClr val="385D8A"/>
                                      </p:to>
                                    </p:animClr>
                                    <p:set>
                                      <p:cBhvr>
                                        <p:cTn id="222" dur="660" fill="hold"/>
                                        <p:tgtEl>
                                          <p:spTgt spid="91"/>
                                        </p:tgtEl>
                                        <p:attrNameLst>
                                          <p:attrName>stroke.on</p:attrName>
                                        </p:attrNameLst>
                                      </p:cBhvr>
                                      <p:to>
                                        <p:strVal val="true"/>
                                      </p:to>
                                    </p:set>
                                  </p:childTnLst>
                                </p:cTn>
                              </p:par>
                              <p:par>
                                <p:cTn id="223" presetID="7" presetClass="emph" presetSubtype="2" fill="hold" nodeType="withEffect">
                                  <p:stCondLst>
                                    <p:cond delay="0"/>
                                  </p:stCondLst>
                                  <p:childTnLst>
                                    <p:animClr clrSpc="rgb" dir="cw">
                                      <p:cBhvr>
                                        <p:cTn id="224" dur="660" fill="hold"/>
                                        <p:tgtEl>
                                          <p:spTgt spid="92"/>
                                        </p:tgtEl>
                                        <p:attrNameLst>
                                          <p:attrName>stroke.color</p:attrName>
                                        </p:attrNameLst>
                                      </p:cBhvr>
                                      <p:to>
                                        <a:srgbClr val="385D8A"/>
                                      </p:to>
                                    </p:animClr>
                                    <p:set>
                                      <p:cBhvr>
                                        <p:cTn id="225" dur="660" fill="hold"/>
                                        <p:tgtEl>
                                          <p:spTgt spid="92"/>
                                        </p:tgtEl>
                                        <p:attrNameLst>
                                          <p:attrName>stroke.on</p:attrName>
                                        </p:attrNameLst>
                                      </p:cBhvr>
                                      <p:to>
                                        <p:strVal val="true"/>
                                      </p:to>
                                    </p:set>
                                  </p:childTnLst>
                                </p:cTn>
                              </p:par>
                              <p:par>
                                <p:cTn id="226" presetID="7" presetClass="emph" presetSubtype="2" fill="hold" nodeType="withEffect">
                                  <p:stCondLst>
                                    <p:cond delay="0"/>
                                  </p:stCondLst>
                                  <p:childTnLst>
                                    <p:animClr clrSpc="rgb" dir="cw">
                                      <p:cBhvr>
                                        <p:cTn id="227" dur="660" fill="hold"/>
                                        <p:tgtEl>
                                          <p:spTgt spid="93"/>
                                        </p:tgtEl>
                                        <p:attrNameLst>
                                          <p:attrName>stroke.color</p:attrName>
                                        </p:attrNameLst>
                                      </p:cBhvr>
                                      <p:to>
                                        <a:srgbClr val="385D8A"/>
                                      </p:to>
                                    </p:animClr>
                                    <p:set>
                                      <p:cBhvr>
                                        <p:cTn id="228" dur="660" fill="hold"/>
                                        <p:tgtEl>
                                          <p:spTgt spid="93"/>
                                        </p:tgtEl>
                                        <p:attrNameLst>
                                          <p:attrName>stroke.on</p:attrName>
                                        </p:attrNameLst>
                                      </p:cBhvr>
                                      <p:to>
                                        <p:strVal val="true"/>
                                      </p:to>
                                    </p:set>
                                  </p:childTnLst>
                                </p:cTn>
                              </p:par>
                              <p:par>
                                <p:cTn id="229" presetID="7" presetClass="emph" presetSubtype="2" fill="hold" nodeType="withEffect">
                                  <p:stCondLst>
                                    <p:cond delay="0"/>
                                  </p:stCondLst>
                                  <p:childTnLst>
                                    <p:animClr clrSpc="rgb" dir="cw">
                                      <p:cBhvr>
                                        <p:cTn id="230" dur="660" fill="hold"/>
                                        <p:tgtEl>
                                          <p:spTgt spid="94"/>
                                        </p:tgtEl>
                                        <p:attrNameLst>
                                          <p:attrName>stroke.color</p:attrName>
                                        </p:attrNameLst>
                                      </p:cBhvr>
                                      <p:to>
                                        <a:srgbClr val="385D8A"/>
                                      </p:to>
                                    </p:animClr>
                                    <p:set>
                                      <p:cBhvr>
                                        <p:cTn id="231" dur="660" fill="hold"/>
                                        <p:tgtEl>
                                          <p:spTgt spid="94"/>
                                        </p:tgtEl>
                                        <p:attrNameLst>
                                          <p:attrName>stroke.on</p:attrName>
                                        </p:attrNameLst>
                                      </p:cBhvr>
                                      <p:to>
                                        <p:strVal val="true"/>
                                      </p:to>
                                    </p:set>
                                  </p:childTnLst>
                                </p:cTn>
                              </p:par>
                              <p:par>
                                <p:cTn id="232" presetID="7" presetClass="emph" presetSubtype="2" fill="hold" nodeType="withEffect">
                                  <p:stCondLst>
                                    <p:cond delay="0"/>
                                  </p:stCondLst>
                                  <p:childTnLst>
                                    <p:animClr clrSpc="rgb" dir="cw">
                                      <p:cBhvr>
                                        <p:cTn id="233" dur="660" fill="hold"/>
                                        <p:tgtEl>
                                          <p:spTgt spid="95"/>
                                        </p:tgtEl>
                                        <p:attrNameLst>
                                          <p:attrName>stroke.color</p:attrName>
                                        </p:attrNameLst>
                                      </p:cBhvr>
                                      <p:to>
                                        <a:srgbClr val="385D8A"/>
                                      </p:to>
                                    </p:animClr>
                                    <p:set>
                                      <p:cBhvr>
                                        <p:cTn id="234" dur="660" fill="hold"/>
                                        <p:tgtEl>
                                          <p:spTgt spid="95"/>
                                        </p:tgtEl>
                                        <p:attrNameLst>
                                          <p:attrName>stroke.on</p:attrName>
                                        </p:attrNameLst>
                                      </p:cBhvr>
                                      <p:to>
                                        <p:strVal val="true"/>
                                      </p:to>
                                    </p:set>
                                  </p:childTnLst>
                                </p:cTn>
                              </p:par>
                              <p:par>
                                <p:cTn id="235" presetID="7" presetClass="emph" presetSubtype="2" fill="hold" nodeType="withEffect">
                                  <p:stCondLst>
                                    <p:cond delay="0"/>
                                  </p:stCondLst>
                                  <p:childTnLst>
                                    <p:animClr clrSpc="rgb" dir="cw">
                                      <p:cBhvr>
                                        <p:cTn id="236" dur="660" fill="hold"/>
                                        <p:tgtEl>
                                          <p:spTgt spid="96"/>
                                        </p:tgtEl>
                                        <p:attrNameLst>
                                          <p:attrName>stroke.color</p:attrName>
                                        </p:attrNameLst>
                                      </p:cBhvr>
                                      <p:to>
                                        <a:srgbClr val="385D8A"/>
                                      </p:to>
                                    </p:animClr>
                                    <p:set>
                                      <p:cBhvr>
                                        <p:cTn id="237" dur="660" fill="hold"/>
                                        <p:tgtEl>
                                          <p:spTgt spid="96"/>
                                        </p:tgtEl>
                                        <p:attrNameLst>
                                          <p:attrName>stroke.on</p:attrName>
                                        </p:attrNameLst>
                                      </p:cBhvr>
                                      <p:to>
                                        <p:strVal val="true"/>
                                      </p:to>
                                    </p:set>
                                  </p:childTnLst>
                                </p:cTn>
                              </p:par>
                              <p:par>
                                <p:cTn id="238" presetID="7" presetClass="emph" presetSubtype="2" fill="hold" nodeType="withEffect">
                                  <p:stCondLst>
                                    <p:cond delay="0"/>
                                  </p:stCondLst>
                                  <p:childTnLst>
                                    <p:animClr clrSpc="rgb" dir="cw">
                                      <p:cBhvr>
                                        <p:cTn id="239" dur="660" fill="hold"/>
                                        <p:tgtEl>
                                          <p:spTgt spid="97"/>
                                        </p:tgtEl>
                                        <p:attrNameLst>
                                          <p:attrName>stroke.color</p:attrName>
                                        </p:attrNameLst>
                                      </p:cBhvr>
                                      <p:to>
                                        <a:srgbClr val="385D8A"/>
                                      </p:to>
                                    </p:animClr>
                                    <p:set>
                                      <p:cBhvr>
                                        <p:cTn id="240" dur="660" fill="hold"/>
                                        <p:tgtEl>
                                          <p:spTgt spid="97"/>
                                        </p:tgtEl>
                                        <p:attrNameLst>
                                          <p:attrName>stroke.on</p:attrName>
                                        </p:attrNameLst>
                                      </p:cBhvr>
                                      <p:to>
                                        <p:strVal val="true"/>
                                      </p:to>
                                    </p:set>
                                  </p:childTnLst>
                                </p:cTn>
                              </p:par>
                              <p:par>
                                <p:cTn id="241" presetID="7" presetClass="emph" presetSubtype="2" fill="hold" nodeType="withEffect">
                                  <p:stCondLst>
                                    <p:cond delay="0"/>
                                  </p:stCondLst>
                                  <p:childTnLst>
                                    <p:animClr clrSpc="rgb" dir="cw">
                                      <p:cBhvr>
                                        <p:cTn id="242" dur="660" fill="hold"/>
                                        <p:tgtEl>
                                          <p:spTgt spid="98"/>
                                        </p:tgtEl>
                                        <p:attrNameLst>
                                          <p:attrName>stroke.color</p:attrName>
                                        </p:attrNameLst>
                                      </p:cBhvr>
                                      <p:to>
                                        <a:srgbClr val="385D8A"/>
                                      </p:to>
                                    </p:animClr>
                                    <p:set>
                                      <p:cBhvr>
                                        <p:cTn id="243" dur="660" fill="hold"/>
                                        <p:tgtEl>
                                          <p:spTgt spid="98"/>
                                        </p:tgtEl>
                                        <p:attrNameLst>
                                          <p:attrName>stroke.on</p:attrName>
                                        </p:attrNameLst>
                                      </p:cBhvr>
                                      <p:to>
                                        <p:strVal val="true"/>
                                      </p:to>
                                    </p:set>
                                  </p:childTnLst>
                                </p:cTn>
                              </p:par>
                              <p:par>
                                <p:cTn id="244" presetID="1" presetClass="emph" presetSubtype="2" fill="hold" nodeType="withEffect">
                                  <p:stCondLst>
                                    <p:cond delay="0"/>
                                  </p:stCondLst>
                                  <p:childTnLst>
                                    <p:animClr clrSpc="rgb" dir="cw">
                                      <p:cBhvr>
                                        <p:cTn id="245" dur="660" fill="hold"/>
                                        <p:tgtEl>
                                          <p:spTgt spid="82"/>
                                        </p:tgtEl>
                                        <p:attrNameLst>
                                          <p:attrName>fillcolor</p:attrName>
                                        </p:attrNameLst>
                                      </p:cBhvr>
                                      <p:to>
                                        <a:schemeClr val="accent1"/>
                                      </p:to>
                                    </p:animClr>
                                    <p:set>
                                      <p:cBhvr>
                                        <p:cTn id="246" dur="660" fill="hold"/>
                                        <p:tgtEl>
                                          <p:spTgt spid="82"/>
                                        </p:tgtEl>
                                        <p:attrNameLst>
                                          <p:attrName>fill.type</p:attrName>
                                        </p:attrNameLst>
                                      </p:cBhvr>
                                      <p:to>
                                        <p:strVal val="solid"/>
                                      </p:to>
                                    </p:set>
                                    <p:set>
                                      <p:cBhvr>
                                        <p:cTn id="247" dur="660" fill="hold"/>
                                        <p:tgtEl>
                                          <p:spTgt spid="82"/>
                                        </p:tgtEl>
                                        <p:attrNameLst>
                                          <p:attrName>fill.on</p:attrName>
                                        </p:attrNameLst>
                                      </p:cBhvr>
                                      <p:to>
                                        <p:strVal val="true"/>
                                      </p:to>
                                    </p:set>
                                  </p:childTnLst>
                                </p:cTn>
                              </p:par>
                              <p:par>
                                <p:cTn id="248" presetID="1" presetClass="emph" presetSubtype="2" fill="hold" nodeType="withEffect">
                                  <p:stCondLst>
                                    <p:cond delay="0"/>
                                  </p:stCondLst>
                                  <p:childTnLst>
                                    <p:animClr clrSpc="rgb" dir="cw">
                                      <p:cBhvr>
                                        <p:cTn id="249" dur="660" fill="hold"/>
                                        <p:tgtEl>
                                          <p:spTgt spid="83"/>
                                        </p:tgtEl>
                                        <p:attrNameLst>
                                          <p:attrName>fillcolor</p:attrName>
                                        </p:attrNameLst>
                                      </p:cBhvr>
                                      <p:to>
                                        <a:schemeClr val="accent1"/>
                                      </p:to>
                                    </p:animClr>
                                    <p:set>
                                      <p:cBhvr>
                                        <p:cTn id="250" dur="660" fill="hold"/>
                                        <p:tgtEl>
                                          <p:spTgt spid="83"/>
                                        </p:tgtEl>
                                        <p:attrNameLst>
                                          <p:attrName>fill.type</p:attrName>
                                        </p:attrNameLst>
                                      </p:cBhvr>
                                      <p:to>
                                        <p:strVal val="solid"/>
                                      </p:to>
                                    </p:set>
                                    <p:set>
                                      <p:cBhvr>
                                        <p:cTn id="251" dur="660" fill="hold"/>
                                        <p:tgtEl>
                                          <p:spTgt spid="83"/>
                                        </p:tgtEl>
                                        <p:attrNameLst>
                                          <p:attrName>fill.on</p:attrName>
                                        </p:attrNameLst>
                                      </p:cBhvr>
                                      <p:to>
                                        <p:strVal val="true"/>
                                      </p:to>
                                    </p:set>
                                  </p:childTnLst>
                                </p:cTn>
                              </p:par>
                              <p:par>
                                <p:cTn id="252" presetID="1" presetClass="emph" presetSubtype="2" fill="hold" nodeType="withEffect">
                                  <p:stCondLst>
                                    <p:cond delay="0"/>
                                  </p:stCondLst>
                                  <p:childTnLst>
                                    <p:animClr clrSpc="rgb" dir="cw">
                                      <p:cBhvr>
                                        <p:cTn id="253" dur="660" fill="hold"/>
                                        <p:tgtEl>
                                          <p:spTgt spid="84"/>
                                        </p:tgtEl>
                                        <p:attrNameLst>
                                          <p:attrName>fillcolor</p:attrName>
                                        </p:attrNameLst>
                                      </p:cBhvr>
                                      <p:to>
                                        <a:schemeClr val="accent1"/>
                                      </p:to>
                                    </p:animClr>
                                    <p:set>
                                      <p:cBhvr>
                                        <p:cTn id="254" dur="660" fill="hold"/>
                                        <p:tgtEl>
                                          <p:spTgt spid="84"/>
                                        </p:tgtEl>
                                        <p:attrNameLst>
                                          <p:attrName>fill.type</p:attrName>
                                        </p:attrNameLst>
                                      </p:cBhvr>
                                      <p:to>
                                        <p:strVal val="solid"/>
                                      </p:to>
                                    </p:set>
                                    <p:set>
                                      <p:cBhvr>
                                        <p:cTn id="255" dur="660" fill="hold"/>
                                        <p:tgtEl>
                                          <p:spTgt spid="84"/>
                                        </p:tgtEl>
                                        <p:attrNameLst>
                                          <p:attrName>fill.on</p:attrName>
                                        </p:attrNameLst>
                                      </p:cBhvr>
                                      <p:to>
                                        <p:strVal val="true"/>
                                      </p:to>
                                    </p:set>
                                  </p:childTnLst>
                                </p:cTn>
                              </p:par>
                              <p:par>
                                <p:cTn id="256" presetID="1" presetClass="emph" presetSubtype="2" fill="hold" nodeType="withEffect">
                                  <p:stCondLst>
                                    <p:cond delay="0"/>
                                  </p:stCondLst>
                                  <p:childTnLst>
                                    <p:animClr clrSpc="rgb" dir="cw">
                                      <p:cBhvr>
                                        <p:cTn id="257" dur="660" fill="hold"/>
                                        <p:tgtEl>
                                          <p:spTgt spid="85"/>
                                        </p:tgtEl>
                                        <p:attrNameLst>
                                          <p:attrName>fillcolor</p:attrName>
                                        </p:attrNameLst>
                                      </p:cBhvr>
                                      <p:to>
                                        <a:schemeClr val="accent1"/>
                                      </p:to>
                                    </p:animClr>
                                    <p:set>
                                      <p:cBhvr>
                                        <p:cTn id="258" dur="660" fill="hold"/>
                                        <p:tgtEl>
                                          <p:spTgt spid="85"/>
                                        </p:tgtEl>
                                        <p:attrNameLst>
                                          <p:attrName>fill.type</p:attrName>
                                        </p:attrNameLst>
                                      </p:cBhvr>
                                      <p:to>
                                        <p:strVal val="solid"/>
                                      </p:to>
                                    </p:set>
                                    <p:set>
                                      <p:cBhvr>
                                        <p:cTn id="259" dur="660" fill="hold"/>
                                        <p:tgtEl>
                                          <p:spTgt spid="85"/>
                                        </p:tgtEl>
                                        <p:attrNameLst>
                                          <p:attrName>fill.on</p:attrName>
                                        </p:attrNameLst>
                                      </p:cBhvr>
                                      <p:to>
                                        <p:strVal val="true"/>
                                      </p:to>
                                    </p:set>
                                  </p:childTnLst>
                                </p:cTn>
                              </p:par>
                              <p:par>
                                <p:cTn id="260" presetID="1" presetClass="emph" presetSubtype="2" fill="hold" nodeType="withEffect">
                                  <p:stCondLst>
                                    <p:cond delay="0"/>
                                  </p:stCondLst>
                                  <p:childTnLst>
                                    <p:animClr clrSpc="rgb" dir="cw">
                                      <p:cBhvr>
                                        <p:cTn id="261" dur="660" fill="hold"/>
                                        <p:tgtEl>
                                          <p:spTgt spid="86"/>
                                        </p:tgtEl>
                                        <p:attrNameLst>
                                          <p:attrName>fillcolor</p:attrName>
                                        </p:attrNameLst>
                                      </p:cBhvr>
                                      <p:to>
                                        <a:schemeClr val="accent1"/>
                                      </p:to>
                                    </p:animClr>
                                    <p:set>
                                      <p:cBhvr>
                                        <p:cTn id="262" dur="660" fill="hold"/>
                                        <p:tgtEl>
                                          <p:spTgt spid="86"/>
                                        </p:tgtEl>
                                        <p:attrNameLst>
                                          <p:attrName>fill.type</p:attrName>
                                        </p:attrNameLst>
                                      </p:cBhvr>
                                      <p:to>
                                        <p:strVal val="solid"/>
                                      </p:to>
                                    </p:set>
                                    <p:set>
                                      <p:cBhvr>
                                        <p:cTn id="263" dur="660" fill="hold"/>
                                        <p:tgtEl>
                                          <p:spTgt spid="86"/>
                                        </p:tgtEl>
                                        <p:attrNameLst>
                                          <p:attrName>fill.on</p:attrName>
                                        </p:attrNameLst>
                                      </p:cBhvr>
                                      <p:to>
                                        <p:strVal val="true"/>
                                      </p:to>
                                    </p:set>
                                  </p:childTnLst>
                                </p:cTn>
                              </p:par>
                              <p:par>
                                <p:cTn id="264" presetID="1" presetClass="emph" presetSubtype="2" fill="hold" nodeType="withEffect">
                                  <p:stCondLst>
                                    <p:cond delay="0"/>
                                  </p:stCondLst>
                                  <p:childTnLst>
                                    <p:animClr clrSpc="rgb" dir="cw">
                                      <p:cBhvr>
                                        <p:cTn id="265" dur="660" fill="hold"/>
                                        <p:tgtEl>
                                          <p:spTgt spid="87"/>
                                        </p:tgtEl>
                                        <p:attrNameLst>
                                          <p:attrName>fillcolor</p:attrName>
                                        </p:attrNameLst>
                                      </p:cBhvr>
                                      <p:to>
                                        <a:schemeClr val="accent1"/>
                                      </p:to>
                                    </p:animClr>
                                    <p:set>
                                      <p:cBhvr>
                                        <p:cTn id="266" dur="660" fill="hold"/>
                                        <p:tgtEl>
                                          <p:spTgt spid="87"/>
                                        </p:tgtEl>
                                        <p:attrNameLst>
                                          <p:attrName>fill.type</p:attrName>
                                        </p:attrNameLst>
                                      </p:cBhvr>
                                      <p:to>
                                        <p:strVal val="solid"/>
                                      </p:to>
                                    </p:set>
                                    <p:set>
                                      <p:cBhvr>
                                        <p:cTn id="267" dur="660" fill="hold"/>
                                        <p:tgtEl>
                                          <p:spTgt spid="87"/>
                                        </p:tgtEl>
                                        <p:attrNameLst>
                                          <p:attrName>fill.on</p:attrName>
                                        </p:attrNameLst>
                                      </p:cBhvr>
                                      <p:to>
                                        <p:strVal val="true"/>
                                      </p:to>
                                    </p:set>
                                  </p:childTnLst>
                                </p:cTn>
                              </p:par>
                              <p:par>
                                <p:cTn id="268" presetID="1" presetClass="emph" presetSubtype="2" fill="hold" nodeType="withEffect">
                                  <p:stCondLst>
                                    <p:cond delay="0"/>
                                  </p:stCondLst>
                                  <p:childTnLst>
                                    <p:animClr clrSpc="rgb" dir="cw">
                                      <p:cBhvr>
                                        <p:cTn id="269" dur="660" fill="hold"/>
                                        <p:tgtEl>
                                          <p:spTgt spid="91"/>
                                        </p:tgtEl>
                                        <p:attrNameLst>
                                          <p:attrName>fillcolor</p:attrName>
                                        </p:attrNameLst>
                                      </p:cBhvr>
                                      <p:to>
                                        <a:schemeClr val="accent1"/>
                                      </p:to>
                                    </p:animClr>
                                    <p:set>
                                      <p:cBhvr>
                                        <p:cTn id="270" dur="660" fill="hold"/>
                                        <p:tgtEl>
                                          <p:spTgt spid="91"/>
                                        </p:tgtEl>
                                        <p:attrNameLst>
                                          <p:attrName>fill.type</p:attrName>
                                        </p:attrNameLst>
                                      </p:cBhvr>
                                      <p:to>
                                        <p:strVal val="solid"/>
                                      </p:to>
                                    </p:set>
                                    <p:set>
                                      <p:cBhvr>
                                        <p:cTn id="271" dur="660" fill="hold"/>
                                        <p:tgtEl>
                                          <p:spTgt spid="91"/>
                                        </p:tgtEl>
                                        <p:attrNameLst>
                                          <p:attrName>fill.on</p:attrName>
                                        </p:attrNameLst>
                                      </p:cBhvr>
                                      <p:to>
                                        <p:strVal val="true"/>
                                      </p:to>
                                    </p:set>
                                  </p:childTnLst>
                                </p:cTn>
                              </p:par>
                              <p:par>
                                <p:cTn id="272" presetID="1" presetClass="emph" presetSubtype="2" fill="hold" nodeType="withEffect">
                                  <p:stCondLst>
                                    <p:cond delay="0"/>
                                  </p:stCondLst>
                                  <p:childTnLst>
                                    <p:animClr clrSpc="rgb" dir="cw">
                                      <p:cBhvr>
                                        <p:cTn id="273" dur="660" fill="hold"/>
                                        <p:tgtEl>
                                          <p:spTgt spid="92"/>
                                        </p:tgtEl>
                                        <p:attrNameLst>
                                          <p:attrName>fillcolor</p:attrName>
                                        </p:attrNameLst>
                                      </p:cBhvr>
                                      <p:to>
                                        <a:schemeClr val="accent1"/>
                                      </p:to>
                                    </p:animClr>
                                    <p:set>
                                      <p:cBhvr>
                                        <p:cTn id="274" dur="660" fill="hold"/>
                                        <p:tgtEl>
                                          <p:spTgt spid="92"/>
                                        </p:tgtEl>
                                        <p:attrNameLst>
                                          <p:attrName>fill.type</p:attrName>
                                        </p:attrNameLst>
                                      </p:cBhvr>
                                      <p:to>
                                        <p:strVal val="solid"/>
                                      </p:to>
                                    </p:set>
                                    <p:set>
                                      <p:cBhvr>
                                        <p:cTn id="275" dur="660" fill="hold"/>
                                        <p:tgtEl>
                                          <p:spTgt spid="92"/>
                                        </p:tgtEl>
                                        <p:attrNameLst>
                                          <p:attrName>fill.on</p:attrName>
                                        </p:attrNameLst>
                                      </p:cBhvr>
                                      <p:to>
                                        <p:strVal val="true"/>
                                      </p:to>
                                    </p:set>
                                  </p:childTnLst>
                                </p:cTn>
                              </p:par>
                              <p:par>
                                <p:cTn id="276" presetID="1" presetClass="emph" presetSubtype="2" fill="hold" nodeType="withEffect">
                                  <p:stCondLst>
                                    <p:cond delay="0"/>
                                  </p:stCondLst>
                                  <p:childTnLst>
                                    <p:animClr clrSpc="rgb" dir="cw">
                                      <p:cBhvr>
                                        <p:cTn id="277" dur="660" fill="hold"/>
                                        <p:tgtEl>
                                          <p:spTgt spid="93"/>
                                        </p:tgtEl>
                                        <p:attrNameLst>
                                          <p:attrName>fillcolor</p:attrName>
                                        </p:attrNameLst>
                                      </p:cBhvr>
                                      <p:to>
                                        <a:schemeClr val="accent1"/>
                                      </p:to>
                                    </p:animClr>
                                    <p:set>
                                      <p:cBhvr>
                                        <p:cTn id="278" dur="660" fill="hold"/>
                                        <p:tgtEl>
                                          <p:spTgt spid="93"/>
                                        </p:tgtEl>
                                        <p:attrNameLst>
                                          <p:attrName>fill.type</p:attrName>
                                        </p:attrNameLst>
                                      </p:cBhvr>
                                      <p:to>
                                        <p:strVal val="solid"/>
                                      </p:to>
                                    </p:set>
                                    <p:set>
                                      <p:cBhvr>
                                        <p:cTn id="279" dur="660" fill="hold"/>
                                        <p:tgtEl>
                                          <p:spTgt spid="93"/>
                                        </p:tgtEl>
                                        <p:attrNameLst>
                                          <p:attrName>fill.on</p:attrName>
                                        </p:attrNameLst>
                                      </p:cBhvr>
                                      <p:to>
                                        <p:strVal val="true"/>
                                      </p:to>
                                    </p:set>
                                  </p:childTnLst>
                                </p:cTn>
                              </p:par>
                              <p:par>
                                <p:cTn id="280" presetID="1" presetClass="emph" presetSubtype="2" fill="hold" nodeType="withEffect">
                                  <p:stCondLst>
                                    <p:cond delay="0"/>
                                  </p:stCondLst>
                                  <p:childTnLst>
                                    <p:animClr clrSpc="rgb" dir="cw">
                                      <p:cBhvr>
                                        <p:cTn id="281" dur="660" fill="hold"/>
                                        <p:tgtEl>
                                          <p:spTgt spid="94"/>
                                        </p:tgtEl>
                                        <p:attrNameLst>
                                          <p:attrName>fillcolor</p:attrName>
                                        </p:attrNameLst>
                                      </p:cBhvr>
                                      <p:to>
                                        <a:schemeClr val="accent1"/>
                                      </p:to>
                                    </p:animClr>
                                    <p:set>
                                      <p:cBhvr>
                                        <p:cTn id="282" dur="660" fill="hold"/>
                                        <p:tgtEl>
                                          <p:spTgt spid="94"/>
                                        </p:tgtEl>
                                        <p:attrNameLst>
                                          <p:attrName>fill.type</p:attrName>
                                        </p:attrNameLst>
                                      </p:cBhvr>
                                      <p:to>
                                        <p:strVal val="solid"/>
                                      </p:to>
                                    </p:set>
                                    <p:set>
                                      <p:cBhvr>
                                        <p:cTn id="283" dur="660" fill="hold"/>
                                        <p:tgtEl>
                                          <p:spTgt spid="94"/>
                                        </p:tgtEl>
                                        <p:attrNameLst>
                                          <p:attrName>fill.on</p:attrName>
                                        </p:attrNameLst>
                                      </p:cBhvr>
                                      <p:to>
                                        <p:strVal val="true"/>
                                      </p:to>
                                    </p:set>
                                  </p:childTnLst>
                                </p:cTn>
                              </p:par>
                              <p:par>
                                <p:cTn id="284" presetID="1" presetClass="emph" presetSubtype="2" fill="hold" nodeType="withEffect">
                                  <p:stCondLst>
                                    <p:cond delay="0"/>
                                  </p:stCondLst>
                                  <p:childTnLst>
                                    <p:animClr clrSpc="rgb" dir="cw">
                                      <p:cBhvr>
                                        <p:cTn id="285" dur="660" fill="hold"/>
                                        <p:tgtEl>
                                          <p:spTgt spid="95"/>
                                        </p:tgtEl>
                                        <p:attrNameLst>
                                          <p:attrName>fillcolor</p:attrName>
                                        </p:attrNameLst>
                                      </p:cBhvr>
                                      <p:to>
                                        <a:schemeClr val="accent1"/>
                                      </p:to>
                                    </p:animClr>
                                    <p:set>
                                      <p:cBhvr>
                                        <p:cTn id="286" dur="660" fill="hold"/>
                                        <p:tgtEl>
                                          <p:spTgt spid="95"/>
                                        </p:tgtEl>
                                        <p:attrNameLst>
                                          <p:attrName>fill.type</p:attrName>
                                        </p:attrNameLst>
                                      </p:cBhvr>
                                      <p:to>
                                        <p:strVal val="solid"/>
                                      </p:to>
                                    </p:set>
                                    <p:set>
                                      <p:cBhvr>
                                        <p:cTn id="287" dur="660" fill="hold"/>
                                        <p:tgtEl>
                                          <p:spTgt spid="95"/>
                                        </p:tgtEl>
                                        <p:attrNameLst>
                                          <p:attrName>fill.on</p:attrName>
                                        </p:attrNameLst>
                                      </p:cBhvr>
                                      <p:to>
                                        <p:strVal val="true"/>
                                      </p:to>
                                    </p:set>
                                  </p:childTnLst>
                                </p:cTn>
                              </p:par>
                              <p:par>
                                <p:cTn id="288" presetID="1" presetClass="emph" presetSubtype="2" fill="hold" nodeType="withEffect">
                                  <p:stCondLst>
                                    <p:cond delay="0"/>
                                  </p:stCondLst>
                                  <p:childTnLst>
                                    <p:animClr clrSpc="rgb" dir="cw">
                                      <p:cBhvr>
                                        <p:cTn id="289" dur="660" fill="hold"/>
                                        <p:tgtEl>
                                          <p:spTgt spid="96"/>
                                        </p:tgtEl>
                                        <p:attrNameLst>
                                          <p:attrName>fillcolor</p:attrName>
                                        </p:attrNameLst>
                                      </p:cBhvr>
                                      <p:to>
                                        <a:schemeClr val="accent1"/>
                                      </p:to>
                                    </p:animClr>
                                    <p:set>
                                      <p:cBhvr>
                                        <p:cTn id="290" dur="660" fill="hold"/>
                                        <p:tgtEl>
                                          <p:spTgt spid="96"/>
                                        </p:tgtEl>
                                        <p:attrNameLst>
                                          <p:attrName>fill.type</p:attrName>
                                        </p:attrNameLst>
                                      </p:cBhvr>
                                      <p:to>
                                        <p:strVal val="solid"/>
                                      </p:to>
                                    </p:set>
                                    <p:set>
                                      <p:cBhvr>
                                        <p:cTn id="291" dur="660" fill="hold"/>
                                        <p:tgtEl>
                                          <p:spTgt spid="96"/>
                                        </p:tgtEl>
                                        <p:attrNameLst>
                                          <p:attrName>fill.on</p:attrName>
                                        </p:attrNameLst>
                                      </p:cBhvr>
                                      <p:to>
                                        <p:strVal val="true"/>
                                      </p:to>
                                    </p:set>
                                  </p:childTnLst>
                                </p:cTn>
                              </p:par>
                              <p:par>
                                <p:cTn id="292" presetID="1" presetClass="emph" presetSubtype="2" fill="hold" nodeType="withEffect">
                                  <p:stCondLst>
                                    <p:cond delay="0"/>
                                  </p:stCondLst>
                                  <p:childTnLst>
                                    <p:animClr clrSpc="rgb" dir="cw">
                                      <p:cBhvr>
                                        <p:cTn id="293" dur="660" fill="hold"/>
                                        <p:tgtEl>
                                          <p:spTgt spid="97"/>
                                        </p:tgtEl>
                                        <p:attrNameLst>
                                          <p:attrName>fillcolor</p:attrName>
                                        </p:attrNameLst>
                                      </p:cBhvr>
                                      <p:to>
                                        <a:schemeClr val="accent1"/>
                                      </p:to>
                                    </p:animClr>
                                    <p:set>
                                      <p:cBhvr>
                                        <p:cTn id="294" dur="660" fill="hold"/>
                                        <p:tgtEl>
                                          <p:spTgt spid="97"/>
                                        </p:tgtEl>
                                        <p:attrNameLst>
                                          <p:attrName>fill.type</p:attrName>
                                        </p:attrNameLst>
                                      </p:cBhvr>
                                      <p:to>
                                        <p:strVal val="solid"/>
                                      </p:to>
                                    </p:set>
                                    <p:set>
                                      <p:cBhvr>
                                        <p:cTn id="295" dur="660" fill="hold"/>
                                        <p:tgtEl>
                                          <p:spTgt spid="97"/>
                                        </p:tgtEl>
                                        <p:attrNameLst>
                                          <p:attrName>fill.on</p:attrName>
                                        </p:attrNameLst>
                                      </p:cBhvr>
                                      <p:to>
                                        <p:strVal val="true"/>
                                      </p:to>
                                    </p:set>
                                  </p:childTnLst>
                                </p:cTn>
                              </p:par>
                              <p:par>
                                <p:cTn id="296" presetID="1" presetClass="emph" presetSubtype="2" fill="hold" nodeType="withEffect">
                                  <p:stCondLst>
                                    <p:cond delay="0"/>
                                  </p:stCondLst>
                                  <p:childTnLst>
                                    <p:animClr clrSpc="rgb" dir="cw">
                                      <p:cBhvr>
                                        <p:cTn id="297" dur="660" fill="hold"/>
                                        <p:tgtEl>
                                          <p:spTgt spid="98"/>
                                        </p:tgtEl>
                                        <p:attrNameLst>
                                          <p:attrName>fillcolor</p:attrName>
                                        </p:attrNameLst>
                                      </p:cBhvr>
                                      <p:to>
                                        <a:schemeClr val="accent1"/>
                                      </p:to>
                                    </p:animClr>
                                    <p:set>
                                      <p:cBhvr>
                                        <p:cTn id="298" dur="660" fill="hold"/>
                                        <p:tgtEl>
                                          <p:spTgt spid="98"/>
                                        </p:tgtEl>
                                        <p:attrNameLst>
                                          <p:attrName>fill.type</p:attrName>
                                        </p:attrNameLst>
                                      </p:cBhvr>
                                      <p:to>
                                        <p:strVal val="solid"/>
                                      </p:to>
                                    </p:set>
                                    <p:set>
                                      <p:cBhvr>
                                        <p:cTn id="299" dur="660" fill="hold"/>
                                        <p:tgtEl>
                                          <p:spTgt spid="98"/>
                                        </p:tgtEl>
                                        <p:attrNameLst>
                                          <p:attrName>fill.on</p:attrName>
                                        </p:attrNameLst>
                                      </p:cBhvr>
                                      <p:to>
                                        <p:strVal val="true"/>
                                      </p:to>
                                    </p:set>
                                  </p:childTnLst>
                                </p:cTn>
                              </p:par>
                            </p:childTnLst>
                          </p:cTn>
                        </p:par>
                        <p:par>
                          <p:cTn id="300" fill="hold">
                            <p:stCondLst>
                              <p:cond delay="3480"/>
                            </p:stCondLst>
                            <p:childTnLst>
                              <p:par>
                                <p:cTn id="301" presetID="1" presetClass="entr" presetSubtype="0" fill="hold" nodeType="afterEffect">
                                  <p:stCondLst>
                                    <p:cond delay="0"/>
                                  </p:stCondLst>
                                  <p:childTnLst>
                                    <p:set>
                                      <p:cBhvr>
                                        <p:cTn id="30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animBg="1"/>
      <p:bldP spid="14" grpId="0" animBg="1"/>
      <p:bldP spid="15" grpId="0" animBg="1"/>
      <p:bldP spid="22" grpId="0" animBg="1"/>
      <p:bldP spid="23" grpId="0" animBg="1"/>
      <p:bldP spid="26" grpId="0" animBg="1"/>
      <p:bldP spid="27" grpId="0" animBg="1"/>
      <p:bldP spid="28" grpId="0" animBg="1"/>
      <p:bldP spid="29" grpId="0" animBg="1"/>
      <p:bldP spid="25" grpId="0" animBg="1"/>
      <p:bldP spid="24"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Faster Reconstruction</a:t>
            </a:r>
            <a:endParaRPr lang="en-US" dirty="0"/>
          </a:p>
        </p:txBody>
      </p:sp>
      <p:sp>
        <p:nvSpPr>
          <p:cNvPr id="3" name="Content Placeholder 2"/>
          <p:cNvSpPr>
            <a:spLocks noGrp="1"/>
          </p:cNvSpPr>
          <p:nvPr>
            <p:ph idx="1"/>
          </p:nvPr>
        </p:nvSpPr>
        <p:spPr>
          <a:xfrm>
            <a:off x="304800" y="1200150"/>
            <a:ext cx="5303520" cy="3943350"/>
          </a:xfrm>
        </p:spPr>
        <p:txBody>
          <a:bodyPr>
            <a:normAutofit/>
          </a:bodyPr>
          <a:lstStyle/>
          <a:p>
            <a:pPr marL="0" indent="0">
              <a:buNone/>
            </a:pPr>
            <a:r>
              <a:rPr lang="en-US" u="sng" dirty="0" smtClean="0">
                <a:sym typeface="Symbol"/>
              </a:rPr>
              <a:t>Observation</a:t>
            </a:r>
            <a:r>
              <a:rPr lang="en-US" dirty="0" smtClean="0">
                <a:sym typeface="Symbol"/>
              </a:rPr>
              <a:t>:</a:t>
            </a:r>
            <a:endParaRPr lang="en-US" dirty="0">
              <a:sym typeface="Symbol"/>
            </a:endParaRPr>
          </a:p>
          <a:p>
            <a:pPr marL="119063" indent="-119063">
              <a:buNone/>
            </a:pPr>
            <a:r>
              <a:rPr lang="en-US" dirty="0" smtClean="0">
                <a:sym typeface="Symbol"/>
              </a:rPr>
              <a:t>Only </a:t>
            </a:r>
            <a:r>
              <a:rPr lang="en-US" dirty="0" err="1" smtClean="0">
                <a:sym typeface="Symbol"/>
              </a:rPr>
              <a:t>upsample</a:t>
            </a:r>
            <a:r>
              <a:rPr lang="en-US" dirty="0" smtClean="0">
                <a:sym typeface="Symbol"/>
              </a:rPr>
              <a:t> the part of</a:t>
            </a:r>
            <a:br>
              <a:rPr lang="en-US" dirty="0" smtClean="0">
                <a:sym typeface="Symbol"/>
              </a:rPr>
            </a:br>
            <a:r>
              <a:rPr lang="en-US" dirty="0" smtClean="0">
                <a:sym typeface="Symbol"/>
              </a:rPr>
              <a:t>the solution visible to the finer basis.</a:t>
            </a:r>
            <a:endParaRPr lang="en-US" dirty="0">
              <a:sym typeface="Symbol"/>
            </a:endParaRPr>
          </a:p>
        </p:txBody>
      </p:sp>
      <p:cxnSp>
        <p:nvCxnSpPr>
          <p:cNvPr id="68" name="Straight Arrow Connector 67"/>
          <p:cNvCxnSpPr>
            <a:stCxn id="166" idx="0"/>
            <a:endCxn id="142" idx="2"/>
          </p:cNvCxnSpPr>
          <p:nvPr/>
        </p:nvCxnSpPr>
        <p:spPr>
          <a:xfrm flipV="1">
            <a:off x="7071360" y="3017520"/>
            <a:ext cx="731520" cy="361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66" idx="0"/>
            <a:endCxn id="67" idx="2"/>
          </p:cNvCxnSpPr>
          <p:nvPr/>
        </p:nvCxnSpPr>
        <p:spPr>
          <a:xfrm flipH="1" flipV="1">
            <a:off x="6339840" y="3017520"/>
            <a:ext cx="731520" cy="361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7" idx="0"/>
            <a:endCxn id="144" idx="2"/>
          </p:cNvCxnSpPr>
          <p:nvPr/>
        </p:nvCxnSpPr>
        <p:spPr>
          <a:xfrm flipH="1" flipV="1">
            <a:off x="5974080" y="2468880"/>
            <a:ext cx="36576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7" idx="0"/>
            <a:endCxn id="155" idx="2"/>
          </p:cNvCxnSpPr>
          <p:nvPr/>
        </p:nvCxnSpPr>
        <p:spPr>
          <a:xfrm flipV="1">
            <a:off x="6339840" y="2468880"/>
            <a:ext cx="36576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142" idx="0"/>
            <a:endCxn id="147" idx="2"/>
          </p:cNvCxnSpPr>
          <p:nvPr/>
        </p:nvCxnSpPr>
        <p:spPr>
          <a:xfrm flipH="1" flipV="1">
            <a:off x="7437120" y="2468880"/>
            <a:ext cx="36576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142" idx="0"/>
            <a:endCxn id="145" idx="2"/>
          </p:cNvCxnSpPr>
          <p:nvPr/>
        </p:nvCxnSpPr>
        <p:spPr>
          <a:xfrm flipV="1">
            <a:off x="7802880" y="2468880"/>
            <a:ext cx="36576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147" idx="0"/>
            <a:endCxn id="161" idx="2"/>
          </p:cNvCxnSpPr>
          <p:nvPr/>
        </p:nvCxnSpPr>
        <p:spPr>
          <a:xfrm flipH="1" flipV="1">
            <a:off x="7254240" y="1920240"/>
            <a:ext cx="18288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147" idx="0"/>
            <a:endCxn id="156" idx="2"/>
          </p:cNvCxnSpPr>
          <p:nvPr/>
        </p:nvCxnSpPr>
        <p:spPr>
          <a:xfrm flipV="1">
            <a:off x="7437120" y="1920240"/>
            <a:ext cx="18288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145" idx="0"/>
            <a:endCxn id="151" idx="2"/>
          </p:cNvCxnSpPr>
          <p:nvPr/>
        </p:nvCxnSpPr>
        <p:spPr>
          <a:xfrm flipH="1" flipV="1">
            <a:off x="7985760" y="1920240"/>
            <a:ext cx="18288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145" idx="0"/>
            <a:endCxn id="153" idx="2"/>
          </p:cNvCxnSpPr>
          <p:nvPr/>
        </p:nvCxnSpPr>
        <p:spPr>
          <a:xfrm flipV="1">
            <a:off x="8168640" y="1920240"/>
            <a:ext cx="18288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155" idx="0"/>
            <a:endCxn id="154" idx="2"/>
          </p:cNvCxnSpPr>
          <p:nvPr/>
        </p:nvCxnSpPr>
        <p:spPr>
          <a:xfrm flipH="1" flipV="1">
            <a:off x="6522720" y="1920240"/>
            <a:ext cx="18288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155" idx="0"/>
            <a:endCxn id="162" idx="2"/>
          </p:cNvCxnSpPr>
          <p:nvPr/>
        </p:nvCxnSpPr>
        <p:spPr>
          <a:xfrm flipV="1">
            <a:off x="6705600" y="1920240"/>
            <a:ext cx="18288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144" idx="0"/>
            <a:endCxn id="148" idx="2"/>
          </p:cNvCxnSpPr>
          <p:nvPr/>
        </p:nvCxnSpPr>
        <p:spPr>
          <a:xfrm flipH="1" flipV="1">
            <a:off x="5791200" y="1920240"/>
            <a:ext cx="18288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144" idx="0"/>
            <a:endCxn id="150" idx="2"/>
          </p:cNvCxnSpPr>
          <p:nvPr/>
        </p:nvCxnSpPr>
        <p:spPr>
          <a:xfrm flipV="1">
            <a:off x="5974080" y="1920240"/>
            <a:ext cx="18288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560832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579120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597408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615696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633984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52272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707136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725424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743712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762000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780288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798576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816864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835152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Arrow Connector 118"/>
          <p:cNvCxnSpPr>
            <a:stCxn id="153" idx="0"/>
            <a:endCxn id="117" idx="2"/>
          </p:cNvCxnSpPr>
          <p:nvPr/>
        </p:nvCxnSpPr>
        <p:spPr>
          <a:xfrm flipV="1">
            <a:off x="835152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153" idx="0"/>
            <a:endCxn id="116" idx="2"/>
          </p:cNvCxnSpPr>
          <p:nvPr/>
        </p:nvCxnSpPr>
        <p:spPr>
          <a:xfrm flipH="1" flipV="1">
            <a:off x="826008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151" idx="0"/>
            <a:endCxn id="114" idx="2"/>
          </p:cNvCxnSpPr>
          <p:nvPr/>
        </p:nvCxnSpPr>
        <p:spPr>
          <a:xfrm flipV="1">
            <a:off x="798576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151" idx="0"/>
            <a:endCxn id="113" idx="2"/>
          </p:cNvCxnSpPr>
          <p:nvPr/>
        </p:nvCxnSpPr>
        <p:spPr>
          <a:xfrm flipH="1" flipV="1">
            <a:off x="789432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156" idx="0"/>
            <a:endCxn id="110" idx="2"/>
          </p:cNvCxnSpPr>
          <p:nvPr/>
        </p:nvCxnSpPr>
        <p:spPr>
          <a:xfrm flipH="1" flipV="1">
            <a:off x="752856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56" idx="0"/>
            <a:endCxn id="111" idx="2"/>
          </p:cNvCxnSpPr>
          <p:nvPr/>
        </p:nvCxnSpPr>
        <p:spPr>
          <a:xfrm flipV="1">
            <a:off x="762000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161" idx="0"/>
            <a:endCxn id="108" idx="2"/>
          </p:cNvCxnSpPr>
          <p:nvPr/>
        </p:nvCxnSpPr>
        <p:spPr>
          <a:xfrm flipV="1">
            <a:off x="725424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161" idx="0"/>
            <a:endCxn id="107" idx="2"/>
          </p:cNvCxnSpPr>
          <p:nvPr/>
        </p:nvCxnSpPr>
        <p:spPr>
          <a:xfrm flipH="1" flipV="1">
            <a:off x="716280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endCxn id="157" idx="2"/>
          </p:cNvCxnSpPr>
          <p:nvPr/>
        </p:nvCxnSpPr>
        <p:spPr>
          <a:xfrm flipV="1">
            <a:off x="6888480" y="1371600"/>
            <a:ext cx="9144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endCxn id="126" idx="2"/>
          </p:cNvCxnSpPr>
          <p:nvPr/>
        </p:nvCxnSpPr>
        <p:spPr>
          <a:xfrm flipH="1" flipV="1">
            <a:off x="6797040" y="1371600"/>
            <a:ext cx="9144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endCxn id="105" idx="2"/>
          </p:cNvCxnSpPr>
          <p:nvPr/>
        </p:nvCxnSpPr>
        <p:spPr>
          <a:xfrm flipV="1">
            <a:off x="652272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54" idx="0"/>
            <a:endCxn id="104" idx="2"/>
          </p:cNvCxnSpPr>
          <p:nvPr/>
        </p:nvCxnSpPr>
        <p:spPr>
          <a:xfrm flipH="1" flipV="1">
            <a:off x="643128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50" idx="0"/>
            <a:endCxn id="102" idx="2"/>
          </p:cNvCxnSpPr>
          <p:nvPr/>
        </p:nvCxnSpPr>
        <p:spPr>
          <a:xfrm flipV="1">
            <a:off x="615696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a:endCxn id="101" idx="2"/>
          </p:cNvCxnSpPr>
          <p:nvPr/>
        </p:nvCxnSpPr>
        <p:spPr>
          <a:xfrm flipH="1" flipV="1">
            <a:off x="606552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4" name="Rectangle 143"/>
          <p:cNvSpPr/>
          <p:nvPr/>
        </p:nvSpPr>
        <p:spPr>
          <a:xfrm>
            <a:off x="5608320" y="2286000"/>
            <a:ext cx="73152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7802880" y="2286000"/>
            <a:ext cx="73152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7071360" y="2286000"/>
            <a:ext cx="73152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5608320" y="1737360"/>
            <a:ext cx="36576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5974080" y="1737360"/>
            <a:ext cx="36576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7802880" y="1737360"/>
            <a:ext cx="36576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8168640" y="1737360"/>
            <a:ext cx="36576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6339840" y="1737360"/>
            <a:ext cx="36576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6339840" y="2286000"/>
            <a:ext cx="73152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7437120" y="1737360"/>
            <a:ext cx="36576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7071360" y="1737360"/>
            <a:ext cx="36576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6705600" y="1737360"/>
            <a:ext cx="36576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a:off x="5608320" y="3379470"/>
            <a:ext cx="292608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5608320" y="2834640"/>
            <a:ext cx="14630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7071360" y="2834640"/>
            <a:ext cx="14630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6705600" y="1188720"/>
            <a:ext cx="18288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6888480" y="1188720"/>
            <a:ext cx="18288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Arrow Connector 62"/>
          <p:cNvCxnSpPr>
            <a:stCxn id="148" idx="0"/>
            <a:endCxn id="99" idx="2"/>
          </p:cNvCxnSpPr>
          <p:nvPr/>
        </p:nvCxnSpPr>
        <p:spPr>
          <a:xfrm flipV="1">
            <a:off x="579120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148" idx="0"/>
            <a:endCxn id="89" idx="2"/>
          </p:cNvCxnSpPr>
          <p:nvPr/>
        </p:nvCxnSpPr>
        <p:spPr>
          <a:xfrm flipH="1" flipV="1">
            <a:off x="569976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86327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Faster Reconstruction</a:t>
            </a:r>
            <a:endParaRPr lang="en-US" dirty="0"/>
          </a:p>
        </p:txBody>
      </p:sp>
      <p:sp>
        <p:nvSpPr>
          <p:cNvPr id="3" name="Content Placeholder 2"/>
          <p:cNvSpPr>
            <a:spLocks noGrp="1"/>
          </p:cNvSpPr>
          <p:nvPr>
            <p:ph idx="1"/>
          </p:nvPr>
        </p:nvSpPr>
        <p:spPr>
          <a:xfrm>
            <a:off x="76200" y="1200150"/>
            <a:ext cx="4724400" cy="3581399"/>
          </a:xfrm>
        </p:spPr>
        <p:txBody>
          <a:bodyPr>
            <a:normAutofit/>
          </a:bodyPr>
          <a:lstStyle/>
          <a:p>
            <a:pPr marL="0" indent="0">
              <a:buNone/>
            </a:pPr>
            <a:r>
              <a:rPr lang="en-US" u="sng" dirty="0">
                <a:sym typeface="Symbol"/>
              </a:rPr>
              <a:t>Enrichment</a:t>
            </a:r>
            <a:r>
              <a:rPr lang="en-US" dirty="0">
                <a:sym typeface="Symbol"/>
              </a:rPr>
              <a:t>:</a:t>
            </a:r>
          </a:p>
          <a:p>
            <a:pPr marL="0" indent="0">
              <a:buNone/>
            </a:pPr>
            <a:r>
              <a:rPr lang="en-US" sz="2400" b="1" dirty="0">
                <a:latin typeface="Courier New" pitchFamily="49" charset="0"/>
                <a:cs typeface="Courier New" pitchFamily="49" charset="0"/>
                <a:sym typeface="Symbol"/>
              </a:rPr>
              <a:t>Iterate fine  </a:t>
            </a:r>
            <a:r>
              <a:rPr lang="en-US" sz="2400" b="1" dirty="0" smtClean="0">
                <a:latin typeface="Courier New" pitchFamily="49" charset="0"/>
                <a:cs typeface="Courier New" pitchFamily="49" charset="0"/>
                <a:sym typeface="Symbol"/>
              </a:rPr>
              <a:t>coarse</a:t>
            </a:r>
          </a:p>
          <a:p>
            <a:pPr marL="569913" lvl="2" indent="-106363">
              <a:buNone/>
            </a:pPr>
            <a:r>
              <a:rPr lang="en-US" b="1" dirty="0" smtClean="0">
                <a:latin typeface="Courier New" pitchFamily="49" charset="0"/>
                <a:cs typeface="Courier New" pitchFamily="49" charset="0"/>
                <a:sym typeface="Symbol"/>
              </a:rPr>
              <a:t>Identify support of next-finer level</a:t>
            </a:r>
          </a:p>
          <a:p>
            <a:pPr marL="569913" lvl="2" indent="-106363">
              <a:buNone/>
            </a:pPr>
            <a:r>
              <a:rPr lang="en-US" b="1" dirty="0" smtClean="0">
                <a:latin typeface="Courier New" pitchFamily="49" charset="0"/>
                <a:cs typeface="Courier New" pitchFamily="49" charset="0"/>
                <a:sym typeface="Symbol"/>
              </a:rPr>
              <a:t>Add visible functions</a:t>
            </a:r>
            <a:endParaRPr lang="en-US" b="1" dirty="0">
              <a:latin typeface="Courier New" pitchFamily="49" charset="0"/>
              <a:cs typeface="Courier New" pitchFamily="49" charset="0"/>
              <a:sym typeface="Symbol"/>
            </a:endParaRPr>
          </a:p>
        </p:txBody>
      </p:sp>
      <p:cxnSp>
        <p:nvCxnSpPr>
          <p:cNvPr id="68" name="Straight Arrow Connector 67"/>
          <p:cNvCxnSpPr>
            <a:stCxn id="166" idx="0"/>
          </p:cNvCxnSpPr>
          <p:nvPr/>
        </p:nvCxnSpPr>
        <p:spPr>
          <a:xfrm flipV="1">
            <a:off x="7071360" y="3017520"/>
            <a:ext cx="731520" cy="361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66" idx="0"/>
          </p:cNvCxnSpPr>
          <p:nvPr/>
        </p:nvCxnSpPr>
        <p:spPr>
          <a:xfrm flipH="1" flipV="1">
            <a:off x="6339840" y="3017520"/>
            <a:ext cx="731520" cy="361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7" idx="0"/>
            <a:endCxn id="144" idx="2"/>
          </p:cNvCxnSpPr>
          <p:nvPr/>
        </p:nvCxnSpPr>
        <p:spPr>
          <a:xfrm flipH="1" flipV="1">
            <a:off x="5974080" y="2468880"/>
            <a:ext cx="36576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7" idx="0"/>
            <a:endCxn id="155" idx="2"/>
          </p:cNvCxnSpPr>
          <p:nvPr/>
        </p:nvCxnSpPr>
        <p:spPr>
          <a:xfrm flipV="1">
            <a:off x="6339840" y="2468880"/>
            <a:ext cx="36576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142" idx="0"/>
            <a:endCxn id="147" idx="2"/>
          </p:cNvCxnSpPr>
          <p:nvPr/>
        </p:nvCxnSpPr>
        <p:spPr>
          <a:xfrm flipH="1" flipV="1">
            <a:off x="7437120" y="2468880"/>
            <a:ext cx="36576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142" idx="0"/>
            <a:endCxn id="145" idx="2"/>
          </p:cNvCxnSpPr>
          <p:nvPr/>
        </p:nvCxnSpPr>
        <p:spPr>
          <a:xfrm flipV="1">
            <a:off x="7802880" y="2468880"/>
            <a:ext cx="36576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147" idx="0"/>
            <a:endCxn id="161" idx="2"/>
          </p:cNvCxnSpPr>
          <p:nvPr/>
        </p:nvCxnSpPr>
        <p:spPr>
          <a:xfrm flipH="1" flipV="1">
            <a:off x="7254240" y="1920240"/>
            <a:ext cx="18288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147" idx="0"/>
            <a:endCxn id="156" idx="2"/>
          </p:cNvCxnSpPr>
          <p:nvPr/>
        </p:nvCxnSpPr>
        <p:spPr>
          <a:xfrm flipV="1">
            <a:off x="7437120" y="1920240"/>
            <a:ext cx="18288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145" idx="0"/>
            <a:endCxn id="151" idx="2"/>
          </p:cNvCxnSpPr>
          <p:nvPr/>
        </p:nvCxnSpPr>
        <p:spPr>
          <a:xfrm flipH="1" flipV="1">
            <a:off x="7985760" y="1920240"/>
            <a:ext cx="18288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145" idx="0"/>
            <a:endCxn id="153" idx="2"/>
          </p:cNvCxnSpPr>
          <p:nvPr/>
        </p:nvCxnSpPr>
        <p:spPr>
          <a:xfrm flipV="1">
            <a:off x="8168640" y="1920240"/>
            <a:ext cx="18288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155" idx="0"/>
            <a:endCxn id="154" idx="2"/>
          </p:cNvCxnSpPr>
          <p:nvPr/>
        </p:nvCxnSpPr>
        <p:spPr>
          <a:xfrm flipH="1" flipV="1">
            <a:off x="6522720" y="1920240"/>
            <a:ext cx="18288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155" idx="0"/>
            <a:endCxn id="162" idx="2"/>
          </p:cNvCxnSpPr>
          <p:nvPr/>
        </p:nvCxnSpPr>
        <p:spPr>
          <a:xfrm flipV="1">
            <a:off x="6705600" y="1920240"/>
            <a:ext cx="18288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144" idx="0"/>
            <a:endCxn id="148" idx="2"/>
          </p:cNvCxnSpPr>
          <p:nvPr/>
        </p:nvCxnSpPr>
        <p:spPr>
          <a:xfrm flipH="1" flipV="1">
            <a:off x="5791200" y="1920240"/>
            <a:ext cx="18288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144" idx="0"/>
            <a:endCxn id="150" idx="2"/>
          </p:cNvCxnSpPr>
          <p:nvPr/>
        </p:nvCxnSpPr>
        <p:spPr>
          <a:xfrm flipV="1">
            <a:off x="5974080" y="1920240"/>
            <a:ext cx="18288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560832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579120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597408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615696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633984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52272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707136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725424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743712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762000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780288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798576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816864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8351520" y="1188720"/>
            <a:ext cx="18288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Arrow Connector 118"/>
          <p:cNvCxnSpPr>
            <a:stCxn id="153" idx="0"/>
            <a:endCxn id="117" idx="2"/>
          </p:cNvCxnSpPr>
          <p:nvPr/>
        </p:nvCxnSpPr>
        <p:spPr>
          <a:xfrm flipV="1">
            <a:off x="835152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153" idx="0"/>
            <a:endCxn id="116" idx="2"/>
          </p:cNvCxnSpPr>
          <p:nvPr/>
        </p:nvCxnSpPr>
        <p:spPr>
          <a:xfrm flipH="1" flipV="1">
            <a:off x="826008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151" idx="0"/>
            <a:endCxn id="114" idx="2"/>
          </p:cNvCxnSpPr>
          <p:nvPr/>
        </p:nvCxnSpPr>
        <p:spPr>
          <a:xfrm flipV="1">
            <a:off x="798576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151" idx="0"/>
            <a:endCxn id="113" idx="2"/>
          </p:cNvCxnSpPr>
          <p:nvPr/>
        </p:nvCxnSpPr>
        <p:spPr>
          <a:xfrm flipH="1" flipV="1">
            <a:off x="789432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156" idx="0"/>
            <a:endCxn id="110" idx="2"/>
          </p:cNvCxnSpPr>
          <p:nvPr/>
        </p:nvCxnSpPr>
        <p:spPr>
          <a:xfrm flipH="1" flipV="1">
            <a:off x="752856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56" idx="0"/>
            <a:endCxn id="111" idx="2"/>
          </p:cNvCxnSpPr>
          <p:nvPr/>
        </p:nvCxnSpPr>
        <p:spPr>
          <a:xfrm flipV="1">
            <a:off x="762000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161" idx="0"/>
            <a:endCxn id="108" idx="2"/>
          </p:cNvCxnSpPr>
          <p:nvPr/>
        </p:nvCxnSpPr>
        <p:spPr>
          <a:xfrm flipV="1">
            <a:off x="725424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161" idx="0"/>
            <a:endCxn id="107" idx="2"/>
          </p:cNvCxnSpPr>
          <p:nvPr/>
        </p:nvCxnSpPr>
        <p:spPr>
          <a:xfrm flipH="1" flipV="1">
            <a:off x="716280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endCxn id="157" idx="2"/>
          </p:cNvCxnSpPr>
          <p:nvPr/>
        </p:nvCxnSpPr>
        <p:spPr>
          <a:xfrm flipV="1">
            <a:off x="6888480" y="1371600"/>
            <a:ext cx="9144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endCxn id="126" idx="2"/>
          </p:cNvCxnSpPr>
          <p:nvPr/>
        </p:nvCxnSpPr>
        <p:spPr>
          <a:xfrm flipH="1" flipV="1">
            <a:off x="6797040" y="1371600"/>
            <a:ext cx="9144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endCxn id="105" idx="2"/>
          </p:cNvCxnSpPr>
          <p:nvPr/>
        </p:nvCxnSpPr>
        <p:spPr>
          <a:xfrm flipV="1">
            <a:off x="652272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54" idx="0"/>
            <a:endCxn id="104" idx="2"/>
          </p:cNvCxnSpPr>
          <p:nvPr/>
        </p:nvCxnSpPr>
        <p:spPr>
          <a:xfrm flipH="1" flipV="1">
            <a:off x="643128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50" idx="0"/>
            <a:endCxn id="102" idx="2"/>
          </p:cNvCxnSpPr>
          <p:nvPr/>
        </p:nvCxnSpPr>
        <p:spPr>
          <a:xfrm flipV="1">
            <a:off x="615696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a:endCxn id="101" idx="2"/>
          </p:cNvCxnSpPr>
          <p:nvPr/>
        </p:nvCxnSpPr>
        <p:spPr>
          <a:xfrm flipH="1" flipV="1">
            <a:off x="606552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a:stCxn id="148" idx="0"/>
            <a:endCxn id="99" idx="2"/>
          </p:cNvCxnSpPr>
          <p:nvPr/>
        </p:nvCxnSpPr>
        <p:spPr>
          <a:xfrm flipV="1">
            <a:off x="579120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148" idx="0"/>
            <a:endCxn id="89" idx="2"/>
          </p:cNvCxnSpPr>
          <p:nvPr/>
        </p:nvCxnSpPr>
        <p:spPr>
          <a:xfrm flipH="1" flipV="1">
            <a:off x="5699760" y="1371600"/>
            <a:ext cx="91440" cy="365760"/>
          </a:xfrm>
          <a:prstGeom prst="straightConnector1">
            <a:avLst/>
          </a:prstGeom>
          <a:ln>
            <a:solidFill>
              <a:schemeClr val="accent5">
                <a:lumMod val="20000"/>
                <a:lumOff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4" name="Rectangle 143"/>
          <p:cNvSpPr/>
          <p:nvPr/>
        </p:nvSpPr>
        <p:spPr>
          <a:xfrm>
            <a:off x="5608320" y="2286000"/>
            <a:ext cx="73152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7802880" y="2286000"/>
            <a:ext cx="73152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7071360" y="2286000"/>
            <a:ext cx="73152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5608320" y="1737360"/>
            <a:ext cx="36576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5974080" y="1737360"/>
            <a:ext cx="36576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7802880" y="1737360"/>
            <a:ext cx="36576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8168640" y="1737360"/>
            <a:ext cx="36576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6339840" y="1737360"/>
            <a:ext cx="36576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6339840" y="2286000"/>
            <a:ext cx="73152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7437120" y="1737360"/>
            <a:ext cx="36576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5605272" y="3330702"/>
            <a:ext cx="2929128" cy="1569466"/>
            <a:chOff x="5605272" y="3529584"/>
            <a:chExt cx="2929128" cy="1569466"/>
          </a:xfrm>
        </p:grpSpPr>
        <p:pic>
          <p:nvPicPr>
            <p:cNvPr id="65" name="Picture 11" descr="C:\Talks\SIG-13\BSplines\b9.bmp"/>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46363"/>
            <a:stretch/>
          </p:blipFill>
          <p:spPr bwMode="auto">
            <a:xfrm>
              <a:off x="5605272" y="3529584"/>
              <a:ext cx="2926080" cy="1569466"/>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4" descr="C:\Talks\SIG-13\BSplines\b8.bmp"/>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46441"/>
            <a:stretch/>
          </p:blipFill>
          <p:spPr bwMode="auto">
            <a:xfrm>
              <a:off x="5608320" y="3531870"/>
              <a:ext cx="2926080" cy="1567180"/>
            </a:xfrm>
            <a:prstGeom prst="rect">
              <a:avLst/>
            </a:prstGeom>
            <a:noFill/>
            <a:extLst>
              <a:ext uri="{909E8E84-426E-40DD-AFC4-6F175D3DCCD1}">
                <a14:hiddenFill xmlns:a14="http://schemas.microsoft.com/office/drawing/2010/main">
                  <a:solidFill>
                    <a:srgbClr val="FFFFFF"/>
                  </a:solidFill>
                </a14:hiddenFill>
              </a:ext>
            </a:extLst>
          </p:spPr>
        </p:pic>
      </p:grpSp>
      <p:pic>
        <p:nvPicPr>
          <p:cNvPr id="159" name="Picture 5" descr="C:\Talks\SIG-13\BSplines\b8a.bmp"/>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b="46363"/>
          <a:stretch/>
        </p:blipFill>
        <p:spPr bwMode="auto">
          <a:xfrm>
            <a:off x="5605272" y="3330702"/>
            <a:ext cx="2926080" cy="1569466"/>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7" descr="C:\Talks\SIG-13\BSplines\b8e.bmp"/>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46363"/>
          <a:stretch/>
        </p:blipFill>
        <p:spPr bwMode="auto">
          <a:xfrm>
            <a:off x="5605272" y="3330702"/>
            <a:ext cx="2926080" cy="1569466"/>
          </a:xfrm>
          <a:prstGeom prst="rect">
            <a:avLst/>
          </a:prstGeom>
          <a:noFill/>
          <a:extLst>
            <a:ext uri="{909E8E84-426E-40DD-AFC4-6F175D3DCCD1}">
              <a14:hiddenFill xmlns:a14="http://schemas.microsoft.com/office/drawing/2010/main">
                <a:solidFill>
                  <a:srgbClr val="FFFFFF"/>
                </a:solidFill>
              </a14:hiddenFill>
            </a:ext>
          </a:extLst>
        </p:spPr>
      </p:pic>
      <p:sp>
        <p:nvSpPr>
          <p:cNvPr id="161" name="Rectangle 160"/>
          <p:cNvSpPr/>
          <p:nvPr/>
        </p:nvSpPr>
        <p:spPr>
          <a:xfrm>
            <a:off x="7071360" y="1737360"/>
            <a:ext cx="365760" cy="182880"/>
          </a:xfrm>
          <a:prstGeom prst="rect">
            <a:avLst/>
          </a:prstGeom>
          <a:solidFill>
            <a:schemeClr val="bg1"/>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6705600" y="1737360"/>
            <a:ext cx="36576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 name="Picture 8" descr="C:\Talks\SIG-13\BSplines\b8f.bmp"/>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b="46363"/>
          <a:stretch/>
        </p:blipFill>
        <p:spPr bwMode="auto">
          <a:xfrm>
            <a:off x="5605272" y="3330702"/>
            <a:ext cx="2926080" cy="1569466"/>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9" descr="C:\Talks\SIG-13\BSplines\b8g.bmp"/>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b="46363"/>
          <a:stretch/>
        </p:blipFill>
        <p:spPr bwMode="auto">
          <a:xfrm>
            <a:off x="5605272" y="3330702"/>
            <a:ext cx="2926080" cy="1569466"/>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10" descr="C:\Talks\SIG-13\BSplines\b8h.bmp"/>
          <p:cNvPicPr>
            <a:picLocks noChangeAspect="1" noChangeArrowheads="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b="46363"/>
          <a:stretch/>
        </p:blipFill>
        <p:spPr bwMode="auto">
          <a:xfrm>
            <a:off x="5605272" y="3330702"/>
            <a:ext cx="2926080" cy="1569466"/>
          </a:xfrm>
          <a:prstGeom prst="rect">
            <a:avLst/>
          </a:prstGeom>
          <a:noFill/>
          <a:extLst>
            <a:ext uri="{909E8E84-426E-40DD-AFC4-6F175D3DCCD1}">
              <a14:hiddenFill xmlns:a14="http://schemas.microsoft.com/office/drawing/2010/main">
                <a:solidFill>
                  <a:srgbClr val="FFFFFF"/>
                </a:solidFill>
              </a14:hiddenFill>
            </a:ext>
          </a:extLst>
        </p:spPr>
      </p:pic>
      <p:sp>
        <p:nvSpPr>
          <p:cNvPr id="166" name="Rectangle 165"/>
          <p:cNvSpPr/>
          <p:nvPr/>
        </p:nvSpPr>
        <p:spPr>
          <a:xfrm>
            <a:off x="5608320" y="3379470"/>
            <a:ext cx="292608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ight Arrow 166"/>
          <p:cNvSpPr/>
          <p:nvPr/>
        </p:nvSpPr>
        <p:spPr>
          <a:xfrm>
            <a:off x="5029200" y="1714210"/>
            <a:ext cx="381000" cy="224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8" name="Picture 6" descr="C:\Talks\SIG-13\BSplines\b8b.bmp"/>
          <p:cNvPicPr>
            <a:picLocks noChangeAspect="1" noChangeArrowheads="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b="46363"/>
          <a:stretch/>
        </p:blipFill>
        <p:spPr bwMode="auto">
          <a:xfrm>
            <a:off x="5605272" y="3330702"/>
            <a:ext cx="2926080" cy="1569466"/>
          </a:xfrm>
          <a:prstGeom prst="rect">
            <a:avLst/>
          </a:prstGeom>
          <a:noFill/>
          <a:extLst>
            <a:ext uri="{909E8E84-426E-40DD-AFC4-6F175D3DCCD1}">
              <a14:hiddenFill xmlns:a14="http://schemas.microsoft.com/office/drawing/2010/main">
                <a:solidFill>
                  <a:srgbClr val="FFFFFF"/>
                </a:solidFill>
              </a14:hiddenFill>
            </a:ext>
          </a:extLst>
        </p:spPr>
      </p:pic>
      <p:sp>
        <p:nvSpPr>
          <p:cNvPr id="169" name="Right Arrow 168"/>
          <p:cNvSpPr/>
          <p:nvPr/>
        </p:nvSpPr>
        <p:spPr>
          <a:xfrm>
            <a:off x="5029200" y="2270760"/>
            <a:ext cx="381000" cy="224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0" name="Picture 2" descr="C:\Talks\SIG-13\BSplines\b8c.bmp"/>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b="46363"/>
          <a:stretch/>
        </p:blipFill>
        <p:spPr bwMode="auto">
          <a:xfrm>
            <a:off x="5605272" y="3330702"/>
            <a:ext cx="2926080" cy="1569466"/>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3" descr="C:\Talks\SIG-13\BSplines\b8d.bmp"/>
          <p:cNvPicPr>
            <a:picLocks noChangeAspect="1" noChangeArrowheads="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b="46363"/>
          <a:stretch/>
        </p:blipFill>
        <p:spPr bwMode="auto">
          <a:xfrm>
            <a:off x="5605272" y="3330702"/>
            <a:ext cx="2926080" cy="1569466"/>
          </a:xfrm>
          <a:prstGeom prst="rect">
            <a:avLst/>
          </a:prstGeom>
          <a:noFill/>
          <a:extLst>
            <a:ext uri="{909E8E84-426E-40DD-AFC4-6F175D3DCCD1}">
              <a14:hiddenFill xmlns:a14="http://schemas.microsoft.com/office/drawing/2010/main">
                <a:solidFill>
                  <a:srgbClr val="FFFFFF"/>
                </a:solidFill>
              </a14:hiddenFill>
            </a:ext>
          </a:extLst>
        </p:spPr>
      </p:pic>
      <p:sp>
        <p:nvSpPr>
          <p:cNvPr id="67" name="Rectangle 66"/>
          <p:cNvSpPr/>
          <p:nvPr/>
        </p:nvSpPr>
        <p:spPr>
          <a:xfrm>
            <a:off x="5608320" y="2834640"/>
            <a:ext cx="14630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7071360" y="2834640"/>
            <a:ext cx="14630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6705600" y="1188720"/>
            <a:ext cx="18288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6888480" y="1188720"/>
            <a:ext cx="18288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6522720" y="4785360"/>
            <a:ext cx="731520" cy="0"/>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5245608" y="4879340"/>
            <a:ext cx="1097280" cy="228600"/>
            <a:chOff x="5608320" y="438150"/>
            <a:chExt cx="1097280" cy="271018"/>
          </a:xfrm>
        </p:grpSpPr>
        <p:cxnSp>
          <p:nvCxnSpPr>
            <p:cNvPr id="15" name="Straight Connector 14"/>
            <p:cNvCxnSpPr/>
            <p:nvPr/>
          </p:nvCxnSpPr>
          <p:spPr>
            <a:xfrm>
              <a:off x="5608320" y="590550"/>
              <a:ext cx="109728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614416" y="438150"/>
              <a:ext cx="0" cy="27101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705600" y="438150"/>
              <a:ext cx="0" cy="271018"/>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03" name="Group 102"/>
          <p:cNvGrpSpPr/>
          <p:nvPr/>
        </p:nvGrpSpPr>
        <p:grpSpPr>
          <a:xfrm>
            <a:off x="5608320" y="4879340"/>
            <a:ext cx="1097280" cy="228600"/>
            <a:chOff x="5608320" y="438150"/>
            <a:chExt cx="1097280" cy="271018"/>
          </a:xfrm>
        </p:grpSpPr>
        <p:cxnSp>
          <p:nvCxnSpPr>
            <p:cNvPr id="106" name="Straight Connector 105"/>
            <p:cNvCxnSpPr/>
            <p:nvPr/>
          </p:nvCxnSpPr>
          <p:spPr>
            <a:xfrm>
              <a:off x="5608320" y="590550"/>
              <a:ext cx="109728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5614416" y="438150"/>
              <a:ext cx="0" cy="27101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6705600" y="438150"/>
              <a:ext cx="0" cy="271018"/>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15" name="Group 114"/>
          <p:cNvGrpSpPr/>
          <p:nvPr/>
        </p:nvGrpSpPr>
        <p:grpSpPr>
          <a:xfrm>
            <a:off x="5964936" y="4879340"/>
            <a:ext cx="1097280" cy="228600"/>
            <a:chOff x="5608320" y="438150"/>
            <a:chExt cx="1097280" cy="271018"/>
          </a:xfrm>
        </p:grpSpPr>
        <p:cxnSp>
          <p:nvCxnSpPr>
            <p:cNvPr id="118" name="Straight Connector 117"/>
            <p:cNvCxnSpPr/>
            <p:nvPr/>
          </p:nvCxnSpPr>
          <p:spPr>
            <a:xfrm>
              <a:off x="5608320" y="590550"/>
              <a:ext cx="109728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614416" y="438150"/>
              <a:ext cx="0" cy="27101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6705600" y="438150"/>
              <a:ext cx="0" cy="271018"/>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31" name="Group 130"/>
          <p:cNvGrpSpPr/>
          <p:nvPr/>
        </p:nvGrpSpPr>
        <p:grpSpPr>
          <a:xfrm>
            <a:off x="6342888" y="4879340"/>
            <a:ext cx="1097280" cy="228600"/>
            <a:chOff x="5608320" y="438150"/>
            <a:chExt cx="1097280" cy="271018"/>
          </a:xfrm>
        </p:grpSpPr>
        <p:cxnSp>
          <p:nvCxnSpPr>
            <p:cNvPr id="134" name="Straight Connector 133"/>
            <p:cNvCxnSpPr/>
            <p:nvPr/>
          </p:nvCxnSpPr>
          <p:spPr>
            <a:xfrm>
              <a:off x="5608320" y="590550"/>
              <a:ext cx="109728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5614416" y="438150"/>
              <a:ext cx="0" cy="27101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6705600" y="438150"/>
              <a:ext cx="0" cy="271018"/>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a:off x="6699504" y="4879340"/>
            <a:ext cx="1097280" cy="228600"/>
            <a:chOff x="5608320" y="438150"/>
            <a:chExt cx="1097280" cy="271018"/>
          </a:xfrm>
        </p:grpSpPr>
        <p:cxnSp>
          <p:nvCxnSpPr>
            <p:cNvPr id="146" name="Straight Connector 145"/>
            <p:cNvCxnSpPr/>
            <p:nvPr/>
          </p:nvCxnSpPr>
          <p:spPr>
            <a:xfrm>
              <a:off x="5608320" y="590550"/>
              <a:ext cx="109728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5614416" y="438150"/>
              <a:ext cx="0" cy="27101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6705600" y="438150"/>
              <a:ext cx="0" cy="271018"/>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7068312" y="4879340"/>
            <a:ext cx="1097280" cy="228600"/>
            <a:chOff x="5608320" y="438150"/>
            <a:chExt cx="1097280" cy="271018"/>
          </a:xfrm>
        </p:grpSpPr>
        <p:cxnSp>
          <p:nvCxnSpPr>
            <p:cNvPr id="178" name="Straight Connector 177"/>
            <p:cNvCxnSpPr/>
            <p:nvPr/>
          </p:nvCxnSpPr>
          <p:spPr>
            <a:xfrm>
              <a:off x="5608320" y="590550"/>
              <a:ext cx="109728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5614416" y="438150"/>
              <a:ext cx="0" cy="27101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6705600" y="438150"/>
              <a:ext cx="0" cy="271018"/>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7424928" y="4879340"/>
            <a:ext cx="1097280" cy="228600"/>
            <a:chOff x="5608320" y="438150"/>
            <a:chExt cx="1097280" cy="271018"/>
          </a:xfrm>
        </p:grpSpPr>
        <p:cxnSp>
          <p:nvCxnSpPr>
            <p:cNvPr id="182" name="Straight Connector 181"/>
            <p:cNvCxnSpPr/>
            <p:nvPr/>
          </p:nvCxnSpPr>
          <p:spPr>
            <a:xfrm>
              <a:off x="5608320" y="590550"/>
              <a:ext cx="109728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5614416" y="438150"/>
              <a:ext cx="0" cy="27101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6705600" y="438150"/>
              <a:ext cx="0" cy="271018"/>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85" name="Group 184"/>
          <p:cNvGrpSpPr/>
          <p:nvPr/>
        </p:nvGrpSpPr>
        <p:grpSpPr>
          <a:xfrm>
            <a:off x="7778496" y="4879340"/>
            <a:ext cx="1097280" cy="228600"/>
            <a:chOff x="5608320" y="438150"/>
            <a:chExt cx="1097280" cy="271018"/>
          </a:xfrm>
        </p:grpSpPr>
        <p:cxnSp>
          <p:nvCxnSpPr>
            <p:cNvPr id="186" name="Straight Connector 185"/>
            <p:cNvCxnSpPr/>
            <p:nvPr/>
          </p:nvCxnSpPr>
          <p:spPr>
            <a:xfrm>
              <a:off x="5608320" y="590550"/>
              <a:ext cx="109728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5614416" y="438150"/>
              <a:ext cx="0" cy="27101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6705600" y="438150"/>
              <a:ext cx="0" cy="271018"/>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7453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126"/>
                                        </p:tgtEl>
                                        <p:attrNameLst>
                                          <p:attrName>style.color</p:attrName>
                                        </p:attrNameLst>
                                      </p:cBhvr>
                                      <p:to>
                                        <a:schemeClr val="bg1"/>
                                      </p:to>
                                    </p:animClr>
                                    <p:animClr clrSpc="rgb" dir="cw">
                                      <p:cBhvr>
                                        <p:cTn id="7" dur="250" autoRev="1" fill="remove"/>
                                        <p:tgtEl>
                                          <p:spTgt spid="126"/>
                                        </p:tgtEl>
                                        <p:attrNameLst>
                                          <p:attrName>fillcolor</p:attrName>
                                        </p:attrNameLst>
                                      </p:cBhvr>
                                      <p:to>
                                        <a:schemeClr val="bg1"/>
                                      </p:to>
                                    </p:animClr>
                                    <p:set>
                                      <p:cBhvr>
                                        <p:cTn id="8" dur="250" autoRev="1" fill="remove"/>
                                        <p:tgtEl>
                                          <p:spTgt spid="126"/>
                                        </p:tgtEl>
                                        <p:attrNameLst>
                                          <p:attrName>fill.type</p:attrName>
                                        </p:attrNameLst>
                                      </p:cBhvr>
                                      <p:to>
                                        <p:strVal val="solid"/>
                                      </p:to>
                                    </p:set>
                                    <p:set>
                                      <p:cBhvr>
                                        <p:cTn id="9" dur="250" autoRev="1" fill="remove"/>
                                        <p:tgtEl>
                                          <p:spTgt spid="126"/>
                                        </p:tgtEl>
                                        <p:attrNameLst>
                                          <p:attrName>fill.on</p:attrName>
                                        </p:attrNameLst>
                                      </p:cBhvr>
                                      <p:to>
                                        <p:strVal val="true"/>
                                      </p:to>
                                    </p:set>
                                  </p:childTnLst>
                                </p:cTn>
                              </p:par>
                              <p:par>
                                <p:cTn id="10" presetID="27" presetClass="emph" presetSubtype="0" fill="remove" grpId="0" nodeType="withEffect">
                                  <p:stCondLst>
                                    <p:cond delay="0"/>
                                  </p:stCondLst>
                                  <p:childTnLst>
                                    <p:animClr clrSpc="rgb" dir="cw">
                                      <p:cBhvr override="childStyle">
                                        <p:cTn id="11" dur="250" autoRev="1" fill="remove"/>
                                        <p:tgtEl>
                                          <p:spTgt spid="157"/>
                                        </p:tgtEl>
                                        <p:attrNameLst>
                                          <p:attrName>style.color</p:attrName>
                                        </p:attrNameLst>
                                      </p:cBhvr>
                                      <p:to>
                                        <a:schemeClr val="bg1"/>
                                      </p:to>
                                    </p:animClr>
                                    <p:animClr clrSpc="rgb" dir="cw">
                                      <p:cBhvr>
                                        <p:cTn id="12" dur="250" autoRev="1" fill="remove"/>
                                        <p:tgtEl>
                                          <p:spTgt spid="157"/>
                                        </p:tgtEl>
                                        <p:attrNameLst>
                                          <p:attrName>fillcolor</p:attrName>
                                        </p:attrNameLst>
                                      </p:cBhvr>
                                      <p:to>
                                        <a:schemeClr val="bg1"/>
                                      </p:to>
                                    </p:animClr>
                                    <p:set>
                                      <p:cBhvr>
                                        <p:cTn id="13" dur="250" autoRev="1" fill="remove"/>
                                        <p:tgtEl>
                                          <p:spTgt spid="157"/>
                                        </p:tgtEl>
                                        <p:attrNameLst>
                                          <p:attrName>fill.type</p:attrName>
                                        </p:attrNameLst>
                                      </p:cBhvr>
                                      <p:to>
                                        <p:strVal val="solid"/>
                                      </p:to>
                                    </p:set>
                                    <p:set>
                                      <p:cBhvr>
                                        <p:cTn id="14" dur="250" autoRev="1" fill="remove"/>
                                        <p:tgtEl>
                                          <p:spTgt spid="157"/>
                                        </p:tgtEl>
                                        <p:attrNameLst>
                                          <p:attrName>fill.on</p:attrName>
                                        </p:attrNameLst>
                                      </p:cBhvr>
                                      <p:to>
                                        <p:strVal val="tru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7" presetClass="emph" presetSubtype="0" fill="remove" grpId="0" nodeType="clickEffect">
                                  <p:stCondLst>
                                    <p:cond delay="0"/>
                                  </p:stCondLst>
                                  <p:childTnLst>
                                    <p:animClr clrSpc="rgb" dir="cw">
                                      <p:cBhvr override="childStyle">
                                        <p:cTn id="22" dur="250" autoRev="1" fill="remove"/>
                                        <p:tgtEl>
                                          <p:spTgt spid="148"/>
                                        </p:tgtEl>
                                        <p:attrNameLst>
                                          <p:attrName>style.color</p:attrName>
                                        </p:attrNameLst>
                                      </p:cBhvr>
                                      <p:to>
                                        <a:schemeClr val="accent1"/>
                                      </p:to>
                                    </p:animClr>
                                    <p:animClr clrSpc="rgb" dir="cw">
                                      <p:cBhvr>
                                        <p:cTn id="23" dur="250" autoRev="1" fill="remove"/>
                                        <p:tgtEl>
                                          <p:spTgt spid="148"/>
                                        </p:tgtEl>
                                        <p:attrNameLst>
                                          <p:attrName>fillcolor</p:attrName>
                                        </p:attrNameLst>
                                      </p:cBhvr>
                                      <p:to>
                                        <a:schemeClr val="accent1"/>
                                      </p:to>
                                    </p:animClr>
                                    <p:set>
                                      <p:cBhvr>
                                        <p:cTn id="24" dur="250" autoRev="1" fill="remove"/>
                                        <p:tgtEl>
                                          <p:spTgt spid="148"/>
                                        </p:tgtEl>
                                        <p:attrNameLst>
                                          <p:attrName>fill.type</p:attrName>
                                        </p:attrNameLst>
                                      </p:cBhvr>
                                      <p:to>
                                        <p:strVal val="solid"/>
                                      </p:to>
                                    </p:set>
                                    <p:set>
                                      <p:cBhvr>
                                        <p:cTn id="25" dur="250" autoRev="1" fill="remove"/>
                                        <p:tgtEl>
                                          <p:spTgt spid="148"/>
                                        </p:tgtEl>
                                        <p:attrNameLst>
                                          <p:attrName>fill.on</p:attrName>
                                        </p:attrNameLst>
                                      </p:cBhvr>
                                      <p:to>
                                        <p:strVal val="true"/>
                                      </p:to>
                                    </p:set>
                                  </p:childTnLst>
                                </p:cTn>
                              </p:par>
                              <p:par>
                                <p:cTn id="26" presetID="1" presetClass="entr" presetSubtype="0" fill="hold" nodeType="withEffect">
                                  <p:stCondLst>
                                    <p:cond delay="0"/>
                                  </p:stCondLst>
                                  <p:childTnLst>
                                    <p:set>
                                      <p:cBhvr>
                                        <p:cTn id="27" dur="1" fill="hold">
                                          <p:stCondLst>
                                            <p:cond delay="0"/>
                                          </p:stCondLst>
                                        </p:cTn>
                                        <p:tgtEl>
                                          <p:spTgt spid="159"/>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159"/>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21"/>
                                        </p:tgtEl>
                                        <p:attrNameLst>
                                          <p:attrName>style.visibility</p:attrName>
                                        </p:attrNameLst>
                                      </p:cBhvr>
                                      <p:to>
                                        <p:strVal val="hidden"/>
                                      </p:to>
                                    </p:set>
                                  </p:childTnLst>
                                </p:cTn>
                              </p:par>
                              <p:par>
                                <p:cTn id="36" presetID="27" presetClass="emph" presetSubtype="0" fill="remove" grpId="0" nodeType="withEffect">
                                  <p:stCondLst>
                                    <p:cond delay="0"/>
                                  </p:stCondLst>
                                  <p:childTnLst>
                                    <p:animClr clrSpc="rgb" dir="cw">
                                      <p:cBhvr override="childStyle">
                                        <p:cTn id="37" dur="250" autoRev="1" fill="remove"/>
                                        <p:tgtEl>
                                          <p:spTgt spid="150"/>
                                        </p:tgtEl>
                                        <p:attrNameLst>
                                          <p:attrName>style.color</p:attrName>
                                        </p:attrNameLst>
                                      </p:cBhvr>
                                      <p:to>
                                        <a:schemeClr val="accent1"/>
                                      </p:to>
                                    </p:animClr>
                                    <p:animClr clrSpc="rgb" dir="cw">
                                      <p:cBhvr>
                                        <p:cTn id="38" dur="250" autoRev="1" fill="remove"/>
                                        <p:tgtEl>
                                          <p:spTgt spid="150"/>
                                        </p:tgtEl>
                                        <p:attrNameLst>
                                          <p:attrName>fillcolor</p:attrName>
                                        </p:attrNameLst>
                                      </p:cBhvr>
                                      <p:to>
                                        <a:schemeClr val="accent1"/>
                                      </p:to>
                                    </p:animClr>
                                    <p:set>
                                      <p:cBhvr>
                                        <p:cTn id="39" dur="250" autoRev="1" fill="remove"/>
                                        <p:tgtEl>
                                          <p:spTgt spid="150"/>
                                        </p:tgtEl>
                                        <p:attrNameLst>
                                          <p:attrName>fill.type</p:attrName>
                                        </p:attrNameLst>
                                      </p:cBhvr>
                                      <p:to>
                                        <p:strVal val="solid"/>
                                      </p:to>
                                    </p:set>
                                    <p:set>
                                      <p:cBhvr>
                                        <p:cTn id="40" dur="250" autoRev="1" fill="remove"/>
                                        <p:tgtEl>
                                          <p:spTgt spid="150"/>
                                        </p:tgtEl>
                                        <p:attrNameLst>
                                          <p:attrName>fill.on</p:attrName>
                                        </p:attrNameLst>
                                      </p:cBhvr>
                                      <p:to>
                                        <p:strVal val="true"/>
                                      </p:to>
                                    </p:set>
                                  </p:childTnLst>
                                </p:cTn>
                              </p:par>
                              <p:par>
                                <p:cTn id="41" presetID="1" presetClass="entr" presetSubtype="0" fill="hold" nodeType="withEffect">
                                  <p:stCondLst>
                                    <p:cond delay="0"/>
                                  </p:stCondLst>
                                  <p:childTnLst>
                                    <p:set>
                                      <p:cBhvr>
                                        <p:cTn id="42" dur="1" fill="hold">
                                          <p:stCondLst>
                                            <p:cond delay="0"/>
                                          </p:stCondLst>
                                        </p:cTn>
                                        <p:tgtEl>
                                          <p:spTgt spid="16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3"/>
                                        </p:tgtEl>
                                        <p:attrNameLst>
                                          <p:attrName>style.visibility</p:attrName>
                                        </p:attrNameLst>
                                      </p:cBhvr>
                                      <p:to>
                                        <p:strVal val="visible"/>
                                      </p:to>
                                    </p:set>
                                  </p:childTnLst>
                                </p:cTn>
                              </p:par>
                            </p:childTnLst>
                          </p:cTn>
                        </p:par>
                        <p:par>
                          <p:cTn id="45" fill="hold">
                            <p:stCondLst>
                              <p:cond delay="500"/>
                            </p:stCondLst>
                            <p:childTnLst>
                              <p:par>
                                <p:cTn id="46" presetID="7" presetClass="emph" presetSubtype="2" fill="hold" nodeType="afterEffect">
                                  <p:stCondLst>
                                    <p:cond delay="0"/>
                                  </p:stCondLst>
                                  <p:childTnLst>
                                    <p:animClr clrSpc="rgb" dir="cw">
                                      <p:cBhvr>
                                        <p:cTn id="47" dur="500" fill="hold"/>
                                        <p:tgtEl>
                                          <p:spTgt spid="150"/>
                                        </p:tgtEl>
                                        <p:attrNameLst>
                                          <p:attrName>stroke.color</p:attrName>
                                        </p:attrNameLst>
                                      </p:cBhvr>
                                      <p:to>
                                        <a:srgbClr val="385D8A"/>
                                      </p:to>
                                    </p:animClr>
                                    <p:set>
                                      <p:cBhvr>
                                        <p:cTn id="48" dur="500" fill="hold"/>
                                        <p:tgtEl>
                                          <p:spTgt spid="150"/>
                                        </p:tgtEl>
                                        <p:attrNameLst>
                                          <p:attrName>stroke.on</p:attrName>
                                        </p:attrNameLst>
                                      </p:cBhvr>
                                      <p:to>
                                        <p:strVal val="true"/>
                                      </p:to>
                                    </p:set>
                                  </p:childTnLst>
                                </p:cTn>
                              </p:par>
                              <p:par>
                                <p:cTn id="49" presetID="1" presetClass="emph" presetSubtype="2" fill="hold" nodeType="withEffect">
                                  <p:stCondLst>
                                    <p:cond delay="0"/>
                                  </p:stCondLst>
                                  <p:childTnLst>
                                    <p:animClr clrSpc="rgb" dir="cw">
                                      <p:cBhvr>
                                        <p:cTn id="50" dur="500" fill="hold"/>
                                        <p:tgtEl>
                                          <p:spTgt spid="150"/>
                                        </p:tgtEl>
                                        <p:attrNameLst>
                                          <p:attrName>fillcolor</p:attrName>
                                        </p:attrNameLst>
                                      </p:cBhvr>
                                      <p:to>
                                        <a:srgbClr val="FF3300"/>
                                      </p:to>
                                    </p:animClr>
                                    <p:set>
                                      <p:cBhvr>
                                        <p:cTn id="51" dur="500" fill="hold"/>
                                        <p:tgtEl>
                                          <p:spTgt spid="150"/>
                                        </p:tgtEl>
                                        <p:attrNameLst>
                                          <p:attrName>fill.type</p:attrName>
                                        </p:attrNameLst>
                                      </p:cBhvr>
                                      <p:to>
                                        <p:strVal val="solid"/>
                                      </p:to>
                                    </p:set>
                                    <p:set>
                                      <p:cBhvr>
                                        <p:cTn id="52" dur="500" fill="hold"/>
                                        <p:tgtEl>
                                          <p:spTgt spid="150"/>
                                        </p:tgtEl>
                                        <p:attrNameLst>
                                          <p:attrName>fill.on</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27" presetClass="emph" presetSubtype="0" fill="remove" grpId="0" nodeType="clickEffect">
                                  <p:stCondLst>
                                    <p:cond delay="0"/>
                                  </p:stCondLst>
                                  <p:childTnLst>
                                    <p:animClr clrSpc="rgb" dir="cw">
                                      <p:cBhvr override="childStyle">
                                        <p:cTn id="56" dur="300" autoRev="1" fill="remove"/>
                                        <p:tgtEl>
                                          <p:spTgt spid="154"/>
                                        </p:tgtEl>
                                        <p:attrNameLst>
                                          <p:attrName>style.color</p:attrName>
                                        </p:attrNameLst>
                                      </p:cBhvr>
                                      <p:to>
                                        <a:schemeClr val="bg1"/>
                                      </p:to>
                                    </p:animClr>
                                    <p:animClr clrSpc="rgb" dir="cw">
                                      <p:cBhvr>
                                        <p:cTn id="57" dur="300" autoRev="1" fill="remove"/>
                                        <p:tgtEl>
                                          <p:spTgt spid="154"/>
                                        </p:tgtEl>
                                        <p:attrNameLst>
                                          <p:attrName>fillcolor</p:attrName>
                                        </p:attrNameLst>
                                      </p:cBhvr>
                                      <p:to>
                                        <a:schemeClr val="bg1"/>
                                      </p:to>
                                    </p:animClr>
                                    <p:set>
                                      <p:cBhvr>
                                        <p:cTn id="58" dur="300" autoRev="1" fill="remove"/>
                                        <p:tgtEl>
                                          <p:spTgt spid="154"/>
                                        </p:tgtEl>
                                        <p:attrNameLst>
                                          <p:attrName>fill.type</p:attrName>
                                        </p:attrNameLst>
                                      </p:cBhvr>
                                      <p:to>
                                        <p:strVal val="solid"/>
                                      </p:to>
                                    </p:set>
                                    <p:set>
                                      <p:cBhvr>
                                        <p:cTn id="59" dur="300" autoRev="1" fill="remove"/>
                                        <p:tgtEl>
                                          <p:spTgt spid="154"/>
                                        </p:tgtEl>
                                        <p:attrNameLst>
                                          <p:attrName>fill.on</p:attrName>
                                        </p:attrNameLst>
                                      </p:cBhvr>
                                      <p:to>
                                        <p:strVal val="true"/>
                                      </p:to>
                                    </p:set>
                                  </p:childTnLst>
                                </p:cTn>
                              </p:par>
                              <p:par>
                                <p:cTn id="60" presetID="1" presetClass="exit" presetSubtype="0" fill="hold" nodeType="withEffect">
                                  <p:stCondLst>
                                    <p:cond delay="0"/>
                                  </p:stCondLst>
                                  <p:childTnLst>
                                    <p:set>
                                      <p:cBhvr>
                                        <p:cTn id="61" dur="1" fill="hold">
                                          <p:stCondLst>
                                            <p:cond delay="0"/>
                                          </p:stCondLst>
                                        </p:cTn>
                                        <p:tgtEl>
                                          <p:spTgt spid="103"/>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168"/>
                                        </p:tgtEl>
                                        <p:attrNameLst>
                                          <p:attrName>style.visibility</p:attrName>
                                        </p:attrNameLst>
                                      </p:cBhvr>
                                      <p:to>
                                        <p:strVal val="hidden"/>
                                      </p:to>
                                    </p:set>
                                  </p:childTnLst>
                                </p:cTn>
                              </p:par>
                              <p:par>
                                <p:cTn id="64" presetID="1" presetClass="entr" presetSubtype="0" fill="hold" nodeType="withEffect">
                                  <p:stCondLst>
                                    <p:cond delay="0"/>
                                  </p:stCondLst>
                                  <p:childTnLst>
                                    <p:set>
                                      <p:cBhvr>
                                        <p:cTn id="65" dur="1" fill="hold">
                                          <p:stCondLst>
                                            <p:cond delay="0"/>
                                          </p:stCondLst>
                                        </p:cTn>
                                        <p:tgtEl>
                                          <p:spTgt spid="170"/>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15"/>
                                        </p:tgtEl>
                                        <p:attrNameLst>
                                          <p:attrName>style.visibility</p:attrName>
                                        </p:attrNameLst>
                                      </p:cBhvr>
                                      <p:to>
                                        <p:strVal val="visible"/>
                                      </p:to>
                                    </p:set>
                                  </p:childTnLst>
                                </p:cTn>
                              </p:par>
                            </p:childTnLst>
                          </p:cTn>
                        </p:par>
                        <p:par>
                          <p:cTn id="68" fill="hold">
                            <p:stCondLst>
                              <p:cond delay="600"/>
                            </p:stCondLst>
                            <p:childTnLst>
                              <p:par>
                                <p:cTn id="69" presetID="27" presetClass="emph" presetSubtype="0" fill="remove" grpId="0" nodeType="afterEffect">
                                  <p:stCondLst>
                                    <p:cond delay="0"/>
                                  </p:stCondLst>
                                  <p:childTnLst>
                                    <p:animClr clrSpc="rgb" dir="cw">
                                      <p:cBhvr override="childStyle">
                                        <p:cTn id="70" dur="300" autoRev="1" fill="remove"/>
                                        <p:tgtEl>
                                          <p:spTgt spid="162"/>
                                        </p:tgtEl>
                                        <p:attrNameLst>
                                          <p:attrName>style.color</p:attrName>
                                        </p:attrNameLst>
                                      </p:cBhvr>
                                      <p:to>
                                        <a:schemeClr val="bg1"/>
                                      </p:to>
                                    </p:animClr>
                                    <p:animClr clrSpc="rgb" dir="cw">
                                      <p:cBhvr>
                                        <p:cTn id="71" dur="300" autoRev="1" fill="remove"/>
                                        <p:tgtEl>
                                          <p:spTgt spid="162"/>
                                        </p:tgtEl>
                                        <p:attrNameLst>
                                          <p:attrName>fillcolor</p:attrName>
                                        </p:attrNameLst>
                                      </p:cBhvr>
                                      <p:to>
                                        <a:schemeClr val="bg1"/>
                                      </p:to>
                                    </p:animClr>
                                    <p:set>
                                      <p:cBhvr>
                                        <p:cTn id="72" dur="300" autoRev="1" fill="remove"/>
                                        <p:tgtEl>
                                          <p:spTgt spid="162"/>
                                        </p:tgtEl>
                                        <p:attrNameLst>
                                          <p:attrName>fill.type</p:attrName>
                                        </p:attrNameLst>
                                      </p:cBhvr>
                                      <p:to>
                                        <p:strVal val="solid"/>
                                      </p:to>
                                    </p:set>
                                    <p:set>
                                      <p:cBhvr>
                                        <p:cTn id="73" dur="300" autoRev="1" fill="remove"/>
                                        <p:tgtEl>
                                          <p:spTgt spid="162"/>
                                        </p:tgtEl>
                                        <p:attrNameLst>
                                          <p:attrName>fill.on</p:attrName>
                                        </p:attrNameLst>
                                      </p:cBhvr>
                                      <p:to>
                                        <p:strVal val="true"/>
                                      </p:to>
                                    </p:set>
                                  </p:childTnLst>
                                </p:cTn>
                              </p:par>
                              <p:par>
                                <p:cTn id="74" presetID="1" presetClass="exit" presetSubtype="0" fill="hold" nodeType="withEffect">
                                  <p:stCondLst>
                                    <p:cond delay="0"/>
                                  </p:stCondLst>
                                  <p:childTnLst>
                                    <p:set>
                                      <p:cBhvr>
                                        <p:cTn id="75" dur="1" fill="hold">
                                          <p:stCondLst>
                                            <p:cond delay="0"/>
                                          </p:stCondLst>
                                        </p:cTn>
                                        <p:tgtEl>
                                          <p:spTgt spid="115"/>
                                        </p:tgtEl>
                                        <p:attrNameLst>
                                          <p:attrName>style.visibility</p:attrName>
                                        </p:attrNameLst>
                                      </p:cBhvr>
                                      <p:to>
                                        <p:strVal val="hidden"/>
                                      </p:to>
                                    </p:set>
                                  </p:childTnLst>
                                </p:cTn>
                              </p:par>
                              <p:par>
                                <p:cTn id="76" presetID="1" presetClass="entr" presetSubtype="0" fill="hold" nodeType="withEffect">
                                  <p:stCondLst>
                                    <p:cond delay="0"/>
                                  </p:stCondLst>
                                  <p:childTnLst>
                                    <p:set>
                                      <p:cBhvr>
                                        <p:cTn id="77" dur="1" fill="hold">
                                          <p:stCondLst>
                                            <p:cond delay="0"/>
                                          </p:stCondLst>
                                        </p:cTn>
                                        <p:tgtEl>
                                          <p:spTgt spid="131"/>
                                        </p:tgtEl>
                                        <p:attrNameLst>
                                          <p:attrName>style.visibility</p:attrName>
                                        </p:attrNameLst>
                                      </p:cBhvr>
                                      <p:to>
                                        <p:strVal val="visible"/>
                                      </p:to>
                                    </p:set>
                                  </p:childTnLst>
                                </p:cTn>
                              </p:par>
                              <p:par>
                                <p:cTn id="78" presetID="1" presetClass="exit" presetSubtype="0" fill="hold" nodeType="withEffect">
                                  <p:stCondLst>
                                    <p:cond delay="0"/>
                                  </p:stCondLst>
                                  <p:childTnLst>
                                    <p:set>
                                      <p:cBhvr>
                                        <p:cTn id="79" dur="1" fill="hold">
                                          <p:stCondLst>
                                            <p:cond delay="0"/>
                                          </p:stCondLst>
                                        </p:cTn>
                                        <p:tgtEl>
                                          <p:spTgt spid="170"/>
                                        </p:tgtEl>
                                        <p:attrNameLst>
                                          <p:attrName>style.visibility</p:attrName>
                                        </p:attrNameLst>
                                      </p:cBhvr>
                                      <p:to>
                                        <p:strVal val="hidden"/>
                                      </p:to>
                                    </p:set>
                                  </p:childTnLst>
                                </p:cTn>
                              </p:par>
                              <p:par>
                                <p:cTn id="80" presetID="1" presetClass="entr" presetSubtype="0" fill="hold" nodeType="withEffect">
                                  <p:stCondLst>
                                    <p:cond delay="0"/>
                                  </p:stCondLst>
                                  <p:childTnLst>
                                    <p:set>
                                      <p:cBhvr>
                                        <p:cTn id="81" dur="1" fill="hold">
                                          <p:stCondLst>
                                            <p:cond delay="0"/>
                                          </p:stCondLst>
                                        </p:cTn>
                                        <p:tgtEl>
                                          <p:spTgt spid="171"/>
                                        </p:tgtEl>
                                        <p:attrNameLst>
                                          <p:attrName>style.visibility</p:attrName>
                                        </p:attrNameLst>
                                      </p:cBhvr>
                                      <p:to>
                                        <p:strVal val="visible"/>
                                      </p:to>
                                    </p:set>
                                  </p:childTnLst>
                                </p:cTn>
                              </p:par>
                            </p:childTnLst>
                          </p:cTn>
                        </p:par>
                        <p:par>
                          <p:cTn id="82" fill="hold">
                            <p:stCondLst>
                              <p:cond delay="1200"/>
                            </p:stCondLst>
                            <p:childTnLst>
                              <p:par>
                                <p:cTn id="83" presetID="27" presetClass="emph" presetSubtype="0" fill="remove" grpId="0" nodeType="afterEffect">
                                  <p:stCondLst>
                                    <p:cond delay="0"/>
                                  </p:stCondLst>
                                  <p:childTnLst>
                                    <p:animClr clrSpc="rgb" dir="cw">
                                      <p:cBhvr override="childStyle">
                                        <p:cTn id="84" dur="300" autoRev="1" fill="remove"/>
                                        <p:tgtEl>
                                          <p:spTgt spid="161"/>
                                        </p:tgtEl>
                                        <p:attrNameLst>
                                          <p:attrName>style.color</p:attrName>
                                        </p:attrNameLst>
                                      </p:cBhvr>
                                      <p:to>
                                        <a:schemeClr val="accent1"/>
                                      </p:to>
                                    </p:animClr>
                                    <p:animClr clrSpc="rgb" dir="cw">
                                      <p:cBhvr>
                                        <p:cTn id="85" dur="300" autoRev="1" fill="remove"/>
                                        <p:tgtEl>
                                          <p:spTgt spid="161"/>
                                        </p:tgtEl>
                                        <p:attrNameLst>
                                          <p:attrName>fillcolor</p:attrName>
                                        </p:attrNameLst>
                                      </p:cBhvr>
                                      <p:to>
                                        <a:schemeClr val="accent1"/>
                                      </p:to>
                                    </p:animClr>
                                    <p:set>
                                      <p:cBhvr>
                                        <p:cTn id="86" dur="300" autoRev="1" fill="remove"/>
                                        <p:tgtEl>
                                          <p:spTgt spid="161"/>
                                        </p:tgtEl>
                                        <p:attrNameLst>
                                          <p:attrName>fill.type</p:attrName>
                                        </p:attrNameLst>
                                      </p:cBhvr>
                                      <p:to>
                                        <p:strVal val="solid"/>
                                      </p:to>
                                    </p:set>
                                    <p:set>
                                      <p:cBhvr>
                                        <p:cTn id="87" dur="300" autoRev="1" fill="remove"/>
                                        <p:tgtEl>
                                          <p:spTgt spid="161"/>
                                        </p:tgtEl>
                                        <p:attrNameLst>
                                          <p:attrName>fill.on</p:attrName>
                                        </p:attrNameLst>
                                      </p:cBhvr>
                                      <p:to>
                                        <p:strVal val="true"/>
                                      </p:to>
                                    </p:set>
                                  </p:childTnLst>
                                </p:cTn>
                              </p:par>
                              <p:par>
                                <p:cTn id="88" presetID="1" presetClass="entr" presetSubtype="0" fill="hold" nodeType="withEffect">
                                  <p:stCondLst>
                                    <p:cond delay="0"/>
                                  </p:stCondLst>
                                  <p:childTnLst>
                                    <p:set>
                                      <p:cBhvr>
                                        <p:cTn id="89" dur="1" fill="hold">
                                          <p:stCondLst>
                                            <p:cond delay="0"/>
                                          </p:stCondLst>
                                        </p:cTn>
                                        <p:tgtEl>
                                          <p:spTgt spid="143"/>
                                        </p:tgtEl>
                                        <p:attrNameLst>
                                          <p:attrName>style.visibility</p:attrName>
                                        </p:attrNameLst>
                                      </p:cBhvr>
                                      <p:to>
                                        <p:strVal val="visible"/>
                                      </p:to>
                                    </p:set>
                                  </p:childTnLst>
                                </p:cTn>
                              </p:par>
                              <p:par>
                                <p:cTn id="90" presetID="1" presetClass="exit" presetSubtype="0" fill="hold" nodeType="withEffect">
                                  <p:stCondLst>
                                    <p:cond delay="0"/>
                                  </p:stCondLst>
                                  <p:childTnLst>
                                    <p:set>
                                      <p:cBhvr>
                                        <p:cTn id="91" dur="1" fill="hold">
                                          <p:stCondLst>
                                            <p:cond delay="0"/>
                                          </p:stCondLst>
                                        </p:cTn>
                                        <p:tgtEl>
                                          <p:spTgt spid="131"/>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171"/>
                                        </p:tgtEl>
                                        <p:attrNameLst>
                                          <p:attrName>style.visibility</p:attrName>
                                        </p:attrNameLst>
                                      </p:cBhvr>
                                      <p:to>
                                        <p:strVal val="hidden"/>
                                      </p:to>
                                    </p:set>
                                  </p:childTnLst>
                                </p:cTn>
                              </p:par>
                              <p:par>
                                <p:cTn id="94" presetID="1" presetClass="entr" presetSubtype="0" fill="hold" nodeType="withEffect">
                                  <p:stCondLst>
                                    <p:cond delay="0"/>
                                  </p:stCondLst>
                                  <p:childTnLst>
                                    <p:set>
                                      <p:cBhvr>
                                        <p:cTn id="95" dur="1" fill="hold">
                                          <p:stCondLst>
                                            <p:cond delay="0"/>
                                          </p:stCondLst>
                                        </p:cTn>
                                        <p:tgtEl>
                                          <p:spTgt spid="160"/>
                                        </p:tgtEl>
                                        <p:attrNameLst>
                                          <p:attrName>style.visibility</p:attrName>
                                        </p:attrNameLst>
                                      </p:cBhvr>
                                      <p:to>
                                        <p:strVal val="visible"/>
                                      </p:to>
                                    </p:set>
                                  </p:childTnLst>
                                </p:cTn>
                              </p:par>
                              <p:par>
                                <p:cTn id="96" presetID="7" presetClass="emph" presetSubtype="2" fill="hold" nodeType="withEffect">
                                  <p:stCondLst>
                                    <p:cond delay="0"/>
                                  </p:stCondLst>
                                  <p:childTnLst>
                                    <p:animClr clrSpc="rgb" dir="cw">
                                      <p:cBhvr>
                                        <p:cTn id="97" dur="600" fill="hold"/>
                                        <p:tgtEl>
                                          <p:spTgt spid="161"/>
                                        </p:tgtEl>
                                        <p:attrNameLst>
                                          <p:attrName>stroke.color</p:attrName>
                                        </p:attrNameLst>
                                      </p:cBhvr>
                                      <p:to>
                                        <a:srgbClr val="385D8A"/>
                                      </p:to>
                                    </p:animClr>
                                    <p:set>
                                      <p:cBhvr>
                                        <p:cTn id="98" dur="600" fill="hold"/>
                                        <p:tgtEl>
                                          <p:spTgt spid="161"/>
                                        </p:tgtEl>
                                        <p:attrNameLst>
                                          <p:attrName>stroke.on</p:attrName>
                                        </p:attrNameLst>
                                      </p:cBhvr>
                                      <p:to>
                                        <p:strVal val="true"/>
                                      </p:to>
                                    </p:set>
                                  </p:childTnLst>
                                </p:cTn>
                              </p:par>
                              <p:par>
                                <p:cTn id="99" presetID="1" presetClass="emph" presetSubtype="2" fill="hold" nodeType="withEffect">
                                  <p:stCondLst>
                                    <p:cond delay="0"/>
                                  </p:stCondLst>
                                  <p:childTnLst>
                                    <p:animClr clrSpc="rgb" dir="cw">
                                      <p:cBhvr>
                                        <p:cTn id="100" dur="600" fill="hold"/>
                                        <p:tgtEl>
                                          <p:spTgt spid="161"/>
                                        </p:tgtEl>
                                        <p:attrNameLst>
                                          <p:attrName>fillcolor</p:attrName>
                                        </p:attrNameLst>
                                      </p:cBhvr>
                                      <p:to>
                                        <a:srgbClr val="FF3300"/>
                                      </p:to>
                                    </p:animClr>
                                    <p:set>
                                      <p:cBhvr>
                                        <p:cTn id="101" dur="600" fill="hold"/>
                                        <p:tgtEl>
                                          <p:spTgt spid="161"/>
                                        </p:tgtEl>
                                        <p:attrNameLst>
                                          <p:attrName>fill.type</p:attrName>
                                        </p:attrNameLst>
                                      </p:cBhvr>
                                      <p:to>
                                        <p:strVal val="solid"/>
                                      </p:to>
                                    </p:set>
                                    <p:set>
                                      <p:cBhvr>
                                        <p:cTn id="102" dur="600" fill="hold"/>
                                        <p:tgtEl>
                                          <p:spTgt spid="161"/>
                                        </p:tgtEl>
                                        <p:attrNameLst>
                                          <p:attrName>fill.on</p:attrName>
                                        </p:attrNameLst>
                                      </p:cBhvr>
                                      <p:to>
                                        <p:strVal val="true"/>
                                      </p:to>
                                    </p:set>
                                  </p:childTnLst>
                                </p:cTn>
                              </p:par>
                            </p:childTnLst>
                          </p:cTn>
                        </p:par>
                        <p:par>
                          <p:cTn id="103" fill="hold">
                            <p:stCondLst>
                              <p:cond delay="1800"/>
                            </p:stCondLst>
                            <p:childTnLst>
                              <p:par>
                                <p:cTn id="104" presetID="1" presetClass="exit" presetSubtype="0" fill="hold" nodeType="afterEffect">
                                  <p:stCondLst>
                                    <p:cond delay="0"/>
                                  </p:stCondLst>
                                  <p:childTnLst>
                                    <p:set>
                                      <p:cBhvr>
                                        <p:cTn id="105" dur="1" fill="hold">
                                          <p:stCondLst>
                                            <p:cond delay="0"/>
                                          </p:stCondLst>
                                        </p:cTn>
                                        <p:tgtEl>
                                          <p:spTgt spid="160"/>
                                        </p:tgtEl>
                                        <p:attrNameLst>
                                          <p:attrName>style.visibility</p:attrName>
                                        </p:attrNameLst>
                                      </p:cBhvr>
                                      <p:to>
                                        <p:strVal val="hidden"/>
                                      </p:to>
                                    </p:set>
                                  </p:childTnLst>
                                </p:cTn>
                              </p:par>
                              <p:par>
                                <p:cTn id="106" presetID="1" presetClass="entr" presetSubtype="0" fill="hold" nodeType="withEffect">
                                  <p:stCondLst>
                                    <p:cond delay="0"/>
                                  </p:stCondLst>
                                  <p:childTnLst>
                                    <p:set>
                                      <p:cBhvr>
                                        <p:cTn id="107" dur="1" fill="hold">
                                          <p:stCondLst>
                                            <p:cond delay="0"/>
                                          </p:stCondLst>
                                        </p:cTn>
                                        <p:tgtEl>
                                          <p:spTgt spid="163"/>
                                        </p:tgtEl>
                                        <p:attrNameLst>
                                          <p:attrName>style.visibility</p:attrName>
                                        </p:attrNameLst>
                                      </p:cBhvr>
                                      <p:to>
                                        <p:strVal val="visible"/>
                                      </p:to>
                                    </p:set>
                                  </p:childTnLst>
                                </p:cTn>
                              </p:par>
                              <p:par>
                                <p:cTn id="108" presetID="1" presetClass="exit" presetSubtype="0" fill="hold" nodeType="withEffect">
                                  <p:stCondLst>
                                    <p:cond delay="0"/>
                                  </p:stCondLst>
                                  <p:childTnLst>
                                    <p:set>
                                      <p:cBhvr>
                                        <p:cTn id="109" dur="1" fill="hold">
                                          <p:stCondLst>
                                            <p:cond delay="0"/>
                                          </p:stCondLst>
                                        </p:cTn>
                                        <p:tgtEl>
                                          <p:spTgt spid="143"/>
                                        </p:tgtEl>
                                        <p:attrNameLst>
                                          <p:attrName>style.visibility</p:attrName>
                                        </p:attrNameLst>
                                      </p:cBhvr>
                                      <p:to>
                                        <p:strVal val="hidden"/>
                                      </p:to>
                                    </p:set>
                                  </p:childTnLst>
                                </p:cTn>
                              </p:par>
                              <p:par>
                                <p:cTn id="110" presetID="1" presetClass="entr" presetSubtype="0" fill="hold" nodeType="withEffect">
                                  <p:stCondLst>
                                    <p:cond delay="0"/>
                                  </p:stCondLst>
                                  <p:childTnLst>
                                    <p:set>
                                      <p:cBhvr>
                                        <p:cTn id="111" dur="1" fill="hold">
                                          <p:stCondLst>
                                            <p:cond delay="0"/>
                                          </p:stCondLst>
                                        </p:cTn>
                                        <p:tgtEl>
                                          <p:spTgt spid="177"/>
                                        </p:tgtEl>
                                        <p:attrNameLst>
                                          <p:attrName>style.visibility</p:attrName>
                                        </p:attrNameLst>
                                      </p:cBhvr>
                                      <p:to>
                                        <p:strVal val="visible"/>
                                      </p:to>
                                    </p:set>
                                  </p:childTnLst>
                                </p:cTn>
                              </p:par>
                            </p:childTnLst>
                          </p:cTn>
                        </p:par>
                        <p:par>
                          <p:cTn id="112" fill="hold">
                            <p:stCondLst>
                              <p:cond delay="1800"/>
                            </p:stCondLst>
                            <p:childTnLst>
                              <p:par>
                                <p:cTn id="113" presetID="27" presetClass="emph" presetSubtype="0" fill="remove" grpId="1" nodeType="afterEffect">
                                  <p:stCondLst>
                                    <p:cond delay="0"/>
                                  </p:stCondLst>
                                  <p:childTnLst>
                                    <p:animClr clrSpc="rgb" dir="cw">
                                      <p:cBhvr override="childStyle">
                                        <p:cTn id="114" dur="300" autoRev="1" fill="remove"/>
                                        <p:tgtEl>
                                          <p:spTgt spid="156"/>
                                        </p:tgtEl>
                                        <p:attrNameLst>
                                          <p:attrName>style.color</p:attrName>
                                        </p:attrNameLst>
                                      </p:cBhvr>
                                      <p:to>
                                        <a:schemeClr val="accent1"/>
                                      </p:to>
                                    </p:animClr>
                                    <p:animClr clrSpc="rgb" dir="cw">
                                      <p:cBhvr>
                                        <p:cTn id="115" dur="300" autoRev="1" fill="remove"/>
                                        <p:tgtEl>
                                          <p:spTgt spid="156"/>
                                        </p:tgtEl>
                                        <p:attrNameLst>
                                          <p:attrName>fillcolor</p:attrName>
                                        </p:attrNameLst>
                                      </p:cBhvr>
                                      <p:to>
                                        <a:schemeClr val="accent1"/>
                                      </p:to>
                                    </p:animClr>
                                    <p:set>
                                      <p:cBhvr>
                                        <p:cTn id="116" dur="300" autoRev="1" fill="remove"/>
                                        <p:tgtEl>
                                          <p:spTgt spid="156"/>
                                        </p:tgtEl>
                                        <p:attrNameLst>
                                          <p:attrName>fill.type</p:attrName>
                                        </p:attrNameLst>
                                      </p:cBhvr>
                                      <p:to>
                                        <p:strVal val="solid"/>
                                      </p:to>
                                    </p:set>
                                    <p:set>
                                      <p:cBhvr>
                                        <p:cTn id="117" dur="300" autoRev="1" fill="remove"/>
                                        <p:tgtEl>
                                          <p:spTgt spid="156"/>
                                        </p:tgtEl>
                                        <p:attrNameLst>
                                          <p:attrName>fill.on</p:attrName>
                                        </p:attrNameLst>
                                      </p:cBhvr>
                                      <p:to>
                                        <p:strVal val="true"/>
                                      </p:to>
                                    </p:set>
                                  </p:childTnLst>
                                </p:cTn>
                              </p:par>
                              <p:par>
                                <p:cTn id="118" presetID="7" presetClass="emph" presetSubtype="2" fill="hold" nodeType="withEffect">
                                  <p:stCondLst>
                                    <p:cond delay="0"/>
                                  </p:stCondLst>
                                  <p:childTnLst>
                                    <p:animClr clrSpc="rgb" dir="cw">
                                      <p:cBhvr>
                                        <p:cTn id="119" dur="600" fill="hold"/>
                                        <p:tgtEl>
                                          <p:spTgt spid="156"/>
                                        </p:tgtEl>
                                        <p:attrNameLst>
                                          <p:attrName>stroke.color</p:attrName>
                                        </p:attrNameLst>
                                      </p:cBhvr>
                                      <p:to>
                                        <a:srgbClr val="385D8A"/>
                                      </p:to>
                                    </p:animClr>
                                    <p:set>
                                      <p:cBhvr>
                                        <p:cTn id="120" dur="600" fill="hold"/>
                                        <p:tgtEl>
                                          <p:spTgt spid="156"/>
                                        </p:tgtEl>
                                        <p:attrNameLst>
                                          <p:attrName>stroke.on</p:attrName>
                                        </p:attrNameLst>
                                      </p:cBhvr>
                                      <p:to>
                                        <p:strVal val="true"/>
                                      </p:to>
                                    </p:set>
                                  </p:childTnLst>
                                </p:cTn>
                              </p:par>
                              <p:par>
                                <p:cTn id="121" presetID="1" presetClass="emph" presetSubtype="2" fill="hold" nodeType="withEffect">
                                  <p:stCondLst>
                                    <p:cond delay="0"/>
                                  </p:stCondLst>
                                  <p:childTnLst>
                                    <p:animClr clrSpc="rgb" dir="cw">
                                      <p:cBhvr>
                                        <p:cTn id="122" dur="600" fill="hold"/>
                                        <p:tgtEl>
                                          <p:spTgt spid="156"/>
                                        </p:tgtEl>
                                        <p:attrNameLst>
                                          <p:attrName>fillcolor</p:attrName>
                                        </p:attrNameLst>
                                      </p:cBhvr>
                                      <p:to>
                                        <a:srgbClr val="FF3300"/>
                                      </p:to>
                                    </p:animClr>
                                    <p:set>
                                      <p:cBhvr>
                                        <p:cTn id="123" dur="600" fill="hold"/>
                                        <p:tgtEl>
                                          <p:spTgt spid="156"/>
                                        </p:tgtEl>
                                        <p:attrNameLst>
                                          <p:attrName>fill.type</p:attrName>
                                        </p:attrNameLst>
                                      </p:cBhvr>
                                      <p:to>
                                        <p:strVal val="solid"/>
                                      </p:to>
                                    </p:set>
                                    <p:set>
                                      <p:cBhvr>
                                        <p:cTn id="124" dur="600" fill="hold"/>
                                        <p:tgtEl>
                                          <p:spTgt spid="156"/>
                                        </p:tgtEl>
                                        <p:attrNameLst>
                                          <p:attrName>fill.on</p:attrName>
                                        </p:attrNameLst>
                                      </p:cBhvr>
                                      <p:to>
                                        <p:strVal val="true"/>
                                      </p:to>
                                    </p:set>
                                  </p:childTnLst>
                                </p:cTn>
                              </p:par>
                            </p:childTnLst>
                          </p:cTn>
                        </p:par>
                        <p:par>
                          <p:cTn id="125" fill="hold">
                            <p:stCondLst>
                              <p:cond delay="2400"/>
                            </p:stCondLst>
                            <p:childTnLst>
                              <p:par>
                                <p:cTn id="126" presetID="1" presetClass="exit" presetSubtype="0" fill="hold" nodeType="afterEffect">
                                  <p:stCondLst>
                                    <p:cond delay="0"/>
                                  </p:stCondLst>
                                  <p:childTnLst>
                                    <p:set>
                                      <p:cBhvr>
                                        <p:cTn id="127" dur="1" fill="hold">
                                          <p:stCondLst>
                                            <p:cond delay="0"/>
                                          </p:stCondLst>
                                        </p:cTn>
                                        <p:tgtEl>
                                          <p:spTgt spid="163"/>
                                        </p:tgtEl>
                                        <p:attrNameLst>
                                          <p:attrName>style.visibility</p:attrName>
                                        </p:attrNameLst>
                                      </p:cBhvr>
                                      <p:to>
                                        <p:strVal val="hidden"/>
                                      </p:to>
                                    </p:set>
                                  </p:childTnLst>
                                </p:cTn>
                              </p:par>
                              <p:par>
                                <p:cTn id="128" presetID="1" presetClass="entr" presetSubtype="0" fill="hold" nodeType="withEffect">
                                  <p:stCondLst>
                                    <p:cond delay="0"/>
                                  </p:stCondLst>
                                  <p:childTnLst>
                                    <p:set>
                                      <p:cBhvr>
                                        <p:cTn id="129" dur="1" fill="hold">
                                          <p:stCondLst>
                                            <p:cond delay="0"/>
                                          </p:stCondLst>
                                        </p:cTn>
                                        <p:tgtEl>
                                          <p:spTgt spid="164"/>
                                        </p:tgtEl>
                                        <p:attrNameLst>
                                          <p:attrName>style.visibility</p:attrName>
                                        </p:attrNameLst>
                                      </p:cBhvr>
                                      <p:to>
                                        <p:strVal val="visible"/>
                                      </p:to>
                                    </p:set>
                                  </p:childTnLst>
                                </p:cTn>
                              </p:par>
                              <p:par>
                                <p:cTn id="130" presetID="1" presetClass="exit" presetSubtype="0" fill="hold" nodeType="withEffect">
                                  <p:stCondLst>
                                    <p:cond delay="0"/>
                                  </p:stCondLst>
                                  <p:childTnLst>
                                    <p:set>
                                      <p:cBhvr>
                                        <p:cTn id="131" dur="1" fill="hold">
                                          <p:stCondLst>
                                            <p:cond delay="0"/>
                                          </p:stCondLst>
                                        </p:cTn>
                                        <p:tgtEl>
                                          <p:spTgt spid="177"/>
                                        </p:tgtEl>
                                        <p:attrNameLst>
                                          <p:attrName>style.visibility</p:attrName>
                                        </p:attrNameLst>
                                      </p:cBhvr>
                                      <p:to>
                                        <p:strVal val="hidden"/>
                                      </p:to>
                                    </p:set>
                                  </p:childTnLst>
                                </p:cTn>
                              </p:par>
                              <p:par>
                                <p:cTn id="132" presetID="1" presetClass="entr" presetSubtype="0" fill="hold" nodeType="withEffect">
                                  <p:stCondLst>
                                    <p:cond delay="0"/>
                                  </p:stCondLst>
                                  <p:childTnLst>
                                    <p:set>
                                      <p:cBhvr>
                                        <p:cTn id="133" dur="1" fill="hold">
                                          <p:stCondLst>
                                            <p:cond delay="0"/>
                                          </p:stCondLst>
                                        </p:cTn>
                                        <p:tgtEl>
                                          <p:spTgt spid="181"/>
                                        </p:tgtEl>
                                        <p:attrNameLst>
                                          <p:attrName>style.visibility</p:attrName>
                                        </p:attrNameLst>
                                      </p:cBhvr>
                                      <p:to>
                                        <p:strVal val="visible"/>
                                      </p:to>
                                    </p:set>
                                  </p:childTnLst>
                                </p:cTn>
                              </p:par>
                              <p:par>
                                <p:cTn id="134" presetID="27" presetClass="emph" presetSubtype="0" fill="remove" grpId="0" nodeType="withEffect">
                                  <p:stCondLst>
                                    <p:cond delay="0"/>
                                  </p:stCondLst>
                                  <p:childTnLst>
                                    <p:animClr clrSpc="rgb" dir="cw">
                                      <p:cBhvr override="childStyle">
                                        <p:cTn id="135" dur="300" autoRev="1" fill="remove"/>
                                        <p:tgtEl>
                                          <p:spTgt spid="151"/>
                                        </p:tgtEl>
                                        <p:attrNameLst>
                                          <p:attrName>style.color</p:attrName>
                                        </p:attrNameLst>
                                      </p:cBhvr>
                                      <p:to>
                                        <a:schemeClr val="accent1"/>
                                      </p:to>
                                    </p:animClr>
                                    <p:animClr clrSpc="rgb" dir="cw">
                                      <p:cBhvr>
                                        <p:cTn id="136" dur="300" autoRev="1" fill="remove"/>
                                        <p:tgtEl>
                                          <p:spTgt spid="151"/>
                                        </p:tgtEl>
                                        <p:attrNameLst>
                                          <p:attrName>fillcolor</p:attrName>
                                        </p:attrNameLst>
                                      </p:cBhvr>
                                      <p:to>
                                        <a:schemeClr val="accent1"/>
                                      </p:to>
                                    </p:animClr>
                                    <p:set>
                                      <p:cBhvr>
                                        <p:cTn id="137" dur="300" autoRev="1" fill="remove"/>
                                        <p:tgtEl>
                                          <p:spTgt spid="151"/>
                                        </p:tgtEl>
                                        <p:attrNameLst>
                                          <p:attrName>fill.type</p:attrName>
                                        </p:attrNameLst>
                                      </p:cBhvr>
                                      <p:to>
                                        <p:strVal val="solid"/>
                                      </p:to>
                                    </p:set>
                                    <p:set>
                                      <p:cBhvr>
                                        <p:cTn id="138" dur="300" autoRev="1" fill="remove"/>
                                        <p:tgtEl>
                                          <p:spTgt spid="151"/>
                                        </p:tgtEl>
                                        <p:attrNameLst>
                                          <p:attrName>fill.on</p:attrName>
                                        </p:attrNameLst>
                                      </p:cBhvr>
                                      <p:to>
                                        <p:strVal val="true"/>
                                      </p:to>
                                    </p:set>
                                  </p:childTnLst>
                                </p:cTn>
                              </p:par>
                            </p:childTnLst>
                          </p:cTn>
                        </p:par>
                        <p:par>
                          <p:cTn id="139" fill="hold">
                            <p:stCondLst>
                              <p:cond delay="3000"/>
                            </p:stCondLst>
                            <p:childTnLst>
                              <p:par>
                                <p:cTn id="140" presetID="1" presetClass="exit" presetSubtype="0" fill="hold" nodeType="afterEffect">
                                  <p:stCondLst>
                                    <p:cond delay="0"/>
                                  </p:stCondLst>
                                  <p:childTnLst>
                                    <p:set>
                                      <p:cBhvr>
                                        <p:cTn id="141" dur="1" fill="hold">
                                          <p:stCondLst>
                                            <p:cond delay="0"/>
                                          </p:stCondLst>
                                        </p:cTn>
                                        <p:tgtEl>
                                          <p:spTgt spid="164"/>
                                        </p:tgtEl>
                                        <p:attrNameLst>
                                          <p:attrName>style.visibility</p:attrName>
                                        </p:attrNameLst>
                                      </p:cBhvr>
                                      <p:to>
                                        <p:strVal val="hidden"/>
                                      </p:to>
                                    </p:set>
                                  </p:childTnLst>
                                </p:cTn>
                              </p:par>
                              <p:par>
                                <p:cTn id="142" presetID="1" presetClass="entr" presetSubtype="0" fill="hold" nodeType="withEffect">
                                  <p:stCondLst>
                                    <p:cond delay="0"/>
                                  </p:stCondLst>
                                  <p:childTnLst>
                                    <p:set>
                                      <p:cBhvr>
                                        <p:cTn id="143" dur="1" fill="hold">
                                          <p:stCondLst>
                                            <p:cond delay="0"/>
                                          </p:stCondLst>
                                        </p:cTn>
                                        <p:tgtEl>
                                          <p:spTgt spid="165"/>
                                        </p:tgtEl>
                                        <p:attrNameLst>
                                          <p:attrName>style.visibility</p:attrName>
                                        </p:attrNameLst>
                                      </p:cBhvr>
                                      <p:to>
                                        <p:strVal val="visible"/>
                                      </p:to>
                                    </p:set>
                                  </p:childTnLst>
                                </p:cTn>
                              </p:par>
                              <p:par>
                                <p:cTn id="144" presetID="1" presetClass="exit" presetSubtype="0" fill="hold" nodeType="withEffect">
                                  <p:stCondLst>
                                    <p:cond delay="0"/>
                                  </p:stCondLst>
                                  <p:childTnLst>
                                    <p:set>
                                      <p:cBhvr>
                                        <p:cTn id="145" dur="1" fill="hold">
                                          <p:stCondLst>
                                            <p:cond delay="0"/>
                                          </p:stCondLst>
                                        </p:cTn>
                                        <p:tgtEl>
                                          <p:spTgt spid="181"/>
                                        </p:tgtEl>
                                        <p:attrNameLst>
                                          <p:attrName>style.visibility</p:attrName>
                                        </p:attrNameLst>
                                      </p:cBhvr>
                                      <p:to>
                                        <p:strVal val="hidden"/>
                                      </p:to>
                                    </p:set>
                                  </p:childTnLst>
                                </p:cTn>
                              </p:par>
                              <p:par>
                                <p:cTn id="146" presetID="1" presetClass="entr" presetSubtype="0" fill="hold" nodeType="withEffect">
                                  <p:stCondLst>
                                    <p:cond delay="0"/>
                                  </p:stCondLst>
                                  <p:childTnLst>
                                    <p:set>
                                      <p:cBhvr>
                                        <p:cTn id="147" dur="1" fill="hold">
                                          <p:stCondLst>
                                            <p:cond delay="0"/>
                                          </p:stCondLst>
                                        </p:cTn>
                                        <p:tgtEl>
                                          <p:spTgt spid="185"/>
                                        </p:tgtEl>
                                        <p:attrNameLst>
                                          <p:attrName>style.visibility</p:attrName>
                                        </p:attrNameLst>
                                      </p:cBhvr>
                                      <p:to>
                                        <p:strVal val="visible"/>
                                      </p:to>
                                    </p:set>
                                  </p:childTnLst>
                                </p:cTn>
                              </p:par>
                              <p:par>
                                <p:cTn id="148" presetID="27" presetClass="emph" presetSubtype="0" fill="remove" grpId="0" nodeType="withEffect">
                                  <p:stCondLst>
                                    <p:cond delay="0"/>
                                  </p:stCondLst>
                                  <p:childTnLst>
                                    <p:animClr clrSpc="rgb" dir="cw">
                                      <p:cBhvr override="childStyle">
                                        <p:cTn id="149" dur="300" autoRev="1" fill="remove"/>
                                        <p:tgtEl>
                                          <p:spTgt spid="153"/>
                                        </p:tgtEl>
                                        <p:attrNameLst>
                                          <p:attrName>style.color</p:attrName>
                                        </p:attrNameLst>
                                      </p:cBhvr>
                                      <p:to>
                                        <a:schemeClr val="accent1"/>
                                      </p:to>
                                    </p:animClr>
                                    <p:animClr clrSpc="rgb" dir="cw">
                                      <p:cBhvr>
                                        <p:cTn id="150" dur="300" autoRev="1" fill="remove"/>
                                        <p:tgtEl>
                                          <p:spTgt spid="153"/>
                                        </p:tgtEl>
                                        <p:attrNameLst>
                                          <p:attrName>fillcolor</p:attrName>
                                        </p:attrNameLst>
                                      </p:cBhvr>
                                      <p:to>
                                        <a:schemeClr val="accent1"/>
                                      </p:to>
                                    </p:animClr>
                                    <p:set>
                                      <p:cBhvr>
                                        <p:cTn id="151" dur="300" autoRev="1" fill="remove"/>
                                        <p:tgtEl>
                                          <p:spTgt spid="153"/>
                                        </p:tgtEl>
                                        <p:attrNameLst>
                                          <p:attrName>fill.type</p:attrName>
                                        </p:attrNameLst>
                                      </p:cBhvr>
                                      <p:to>
                                        <p:strVal val="solid"/>
                                      </p:to>
                                    </p:set>
                                    <p:set>
                                      <p:cBhvr>
                                        <p:cTn id="152" dur="300" autoRev="1" fill="remove"/>
                                        <p:tgtEl>
                                          <p:spTgt spid="153"/>
                                        </p:tgtEl>
                                        <p:attrNameLst>
                                          <p:attrName>fill.on</p:attrName>
                                        </p:attrNameLst>
                                      </p:cBhvr>
                                      <p:to>
                                        <p:strVal val="true"/>
                                      </p:to>
                                    </p:set>
                                  </p:childTnLst>
                                </p:cTn>
                              </p:par>
                            </p:childTnLst>
                          </p:cTn>
                        </p:par>
                        <p:par>
                          <p:cTn id="153" fill="hold">
                            <p:stCondLst>
                              <p:cond delay="3600"/>
                            </p:stCondLst>
                            <p:childTnLst>
                              <p:par>
                                <p:cTn id="154" presetID="1" presetClass="exit" presetSubtype="0" fill="hold" nodeType="afterEffect">
                                  <p:stCondLst>
                                    <p:cond delay="0"/>
                                  </p:stCondLst>
                                  <p:childTnLst>
                                    <p:set>
                                      <p:cBhvr>
                                        <p:cTn id="155" dur="1" fill="hold">
                                          <p:stCondLst>
                                            <p:cond delay="0"/>
                                          </p:stCondLst>
                                        </p:cTn>
                                        <p:tgtEl>
                                          <p:spTgt spid="165"/>
                                        </p:tgtEl>
                                        <p:attrNameLst>
                                          <p:attrName>style.visibility</p:attrName>
                                        </p:attrNameLst>
                                      </p:cBhvr>
                                      <p:to>
                                        <p:strVal val="hidden"/>
                                      </p:to>
                                    </p:set>
                                  </p:childTnLst>
                                </p:cTn>
                              </p:par>
                              <p:par>
                                <p:cTn id="156" presetID="1" presetClass="exit" presetSubtype="0" fill="hold" nodeType="withEffect">
                                  <p:stCondLst>
                                    <p:cond delay="0"/>
                                  </p:stCondLst>
                                  <p:childTnLst>
                                    <p:set>
                                      <p:cBhvr>
                                        <p:cTn id="157" dur="1" fill="hold">
                                          <p:stCondLst>
                                            <p:cond delay="0"/>
                                          </p:stCondLst>
                                        </p:cTn>
                                        <p:tgtEl>
                                          <p:spTgt spid="185"/>
                                        </p:tgtEl>
                                        <p:attrNameLst>
                                          <p:attrName>style.visibility</p:attrName>
                                        </p:attrNameLst>
                                      </p:cBhvr>
                                      <p:to>
                                        <p:strVal val="hidden"/>
                                      </p:to>
                                    </p:set>
                                  </p:childTnLst>
                                </p:cTn>
                              </p:par>
                              <p:par>
                                <p:cTn id="158" presetID="1" presetClass="exit" presetSubtype="0" fill="hold" nodeType="withEffect">
                                  <p:stCondLst>
                                    <p:cond delay="0"/>
                                  </p:stCondLst>
                                  <p:childTnLst>
                                    <p:set>
                                      <p:cBhvr>
                                        <p:cTn id="159" dur="1" fill="hold">
                                          <p:stCondLst>
                                            <p:cond delay="0"/>
                                          </p:stCondLst>
                                        </p:cTn>
                                        <p:tgtEl>
                                          <p:spTgt spid="13"/>
                                        </p:tgtEl>
                                        <p:attrNameLst>
                                          <p:attrName>style.visibility</p:attrName>
                                        </p:attrNameLst>
                                      </p:cBhvr>
                                      <p:to>
                                        <p:strVal val="hidden"/>
                                      </p:to>
                                    </p:set>
                                  </p:childTnLst>
                                </p:cTn>
                              </p:par>
                              <p:par>
                                <p:cTn id="160" presetID="1" presetClass="exit" presetSubtype="0" fill="hold" nodeType="withEffect">
                                  <p:stCondLst>
                                    <p:cond delay="0"/>
                                  </p:stCondLst>
                                  <p:childTnLst>
                                    <p:set>
                                      <p:cBhvr>
                                        <p:cTn id="161" dur="1" fill="hold">
                                          <p:stCondLst>
                                            <p:cond delay="0"/>
                                          </p:stCondLst>
                                        </p:cTn>
                                        <p:tgtEl>
                                          <p:spTgt spid="9"/>
                                        </p:tgtEl>
                                        <p:attrNameLst>
                                          <p:attrName>style.visibility</p:attrName>
                                        </p:attrNameLst>
                                      </p:cBhvr>
                                      <p:to>
                                        <p:strVal val="hidden"/>
                                      </p:to>
                                    </p:set>
                                  </p:childTnLst>
                                </p:cTn>
                              </p:par>
                            </p:childTnLst>
                          </p:cTn>
                        </p:par>
                      </p:childTnLst>
                    </p:cTn>
                  </p:par>
                  <p:par>
                    <p:cTn id="162" fill="hold">
                      <p:stCondLst>
                        <p:cond delay="indefinite"/>
                      </p:stCondLst>
                      <p:childTnLst>
                        <p:par>
                          <p:cTn id="163" fill="hold">
                            <p:stCondLst>
                              <p:cond delay="0"/>
                            </p:stCondLst>
                            <p:childTnLst>
                              <p:par>
                                <p:cTn id="164" presetID="1" presetClass="exit" presetSubtype="0" fill="hold" grpId="1" nodeType="clickEffect">
                                  <p:stCondLst>
                                    <p:cond delay="0"/>
                                  </p:stCondLst>
                                  <p:childTnLst>
                                    <p:set>
                                      <p:cBhvr>
                                        <p:cTn id="165" dur="1" fill="hold">
                                          <p:stCondLst>
                                            <p:cond delay="0"/>
                                          </p:stCondLst>
                                        </p:cTn>
                                        <p:tgtEl>
                                          <p:spTgt spid="167"/>
                                        </p:tgtEl>
                                        <p:attrNameLst>
                                          <p:attrName>style.visibility</p:attrName>
                                        </p:attrNameLst>
                                      </p:cBhvr>
                                      <p:to>
                                        <p:strVal val="hidden"/>
                                      </p:to>
                                    </p:set>
                                  </p:childTnLst>
                                </p:cTn>
                              </p:par>
                              <p:par>
                                <p:cTn id="166" presetID="1" presetClass="entr" presetSubtype="0" fill="hold" grpId="0" nodeType="withEffect">
                                  <p:stCondLst>
                                    <p:cond delay="0"/>
                                  </p:stCondLst>
                                  <p:childTnLst>
                                    <p:set>
                                      <p:cBhvr>
                                        <p:cTn id="167" dur="1" fill="hold">
                                          <p:stCondLst>
                                            <p:cond delay="0"/>
                                          </p:stCondLst>
                                        </p:cTn>
                                        <p:tgtEl>
                                          <p:spTgt spid="169"/>
                                        </p:tgtEl>
                                        <p:attrNameLst>
                                          <p:attrName>style.visibility</p:attrName>
                                        </p:attrNameLst>
                                      </p:cBhvr>
                                      <p:to>
                                        <p:strVal val="visible"/>
                                      </p:to>
                                    </p:set>
                                  </p:childTnLst>
                                </p:cTn>
                              </p:par>
                            </p:childTnLst>
                          </p:cTn>
                        </p:par>
                        <p:par>
                          <p:cTn id="168" fill="hold">
                            <p:stCondLst>
                              <p:cond delay="0"/>
                            </p:stCondLst>
                            <p:childTnLst>
                              <p:par>
                                <p:cTn id="169" presetID="27" presetClass="emph" presetSubtype="0" fill="remove" grpId="0" nodeType="afterEffect">
                                  <p:stCondLst>
                                    <p:cond delay="0"/>
                                  </p:stCondLst>
                                  <p:childTnLst>
                                    <p:animClr clrSpc="rgb" dir="cw">
                                      <p:cBhvr override="childStyle">
                                        <p:cTn id="170" dur="250" autoRev="1" fill="remove"/>
                                        <p:tgtEl>
                                          <p:spTgt spid="147"/>
                                        </p:tgtEl>
                                        <p:attrNameLst>
                                          <p:attrName>style.color</p:attrName>
                                        </p:attrNameLst>
                                      </p:cBhvr>
                                      <p:to>
                                        <a:schemeClr val="accent1"/>
                                      </p:to>
                                    </p:animClr>
                                    <p:animClr clrSpc="rgb" dir="cw">
                                      <p:cBhvr>
                                        <p:cTn id="171" dur="250" autoRev="1" fill="remove"/>
                                        <p:tgtEl>
                                          <p:spTgt spid="147"/>
                                        </p:tgtEl>
                                        <p:attrNameLst>
                                          <p:attrName>fillcolor</p:attrName>
                                        </p:attrNameLst>
                                      </p:cBhvr>
                                      <p:to>
                                        <a:schemeClr val="accent1"/>
                                      </p:to>
                                    </p:animClr>
                                    <p:set>
                                      <p:cBhvr>
                                        <p:cTn id="172" dur="250" autoRev="1" fill="remove"/>
                                        <p:tgtEl>
                                          <p:spTgt spid="147"/>
                                        </p:tgtEl>
                                        <p:attrNameLst>
                                          <p:attrName>fill.type</p:attrName>
                                        </p:attrNameLst>
                                      </p:cBhvr>
                                      <p:to>
                                        <p:strVal val="solid"/>
                                      </p:to>
                                    </p:set>
                                    <p:set>
                                      <p:cBhvr>
                                        <p:cTn id="173" dur="250" autoRev="1" fill="remove"/>
                                        <p:tgtEl>
                                          <p:spTgt spid="147"/>
                                        </p:tgtEl>
                                        <p:attrNameLst>
                                          <p:attrName>fill.on</p:attrName>
                                        </p:attrNameLst>
                                      </p:cBhvr>
                                      <p:to>
                                        <p:strVal val="true"/>
                                      </p:to>
                                    </p:set>
                                  </p:childTnLst>
                                </p:cTn>
                              </p:par>
                              <p:par>
                                <p:cTn id="174" presetID="27" presetClass="emph" presetSubtype="0" fill="remove" grpId="0" nodeType="withEffect">
                                  <p:stCondLst>
                                    <p:cond delay="0"/>
                                  </p:stCondLst>
                                  <p:childTnLst>
                                    <p:animClr clrSpc="rgb" dir="cw">
                                      <p:cBhvr override="childStyle">
                                        <p:cTn id="175" dur="250" autoRev="1" fill="remove"/>
                                        <p:tgtEl>
                                          <p:spTgt spid="145"/>
                                        </p:tgtEl>
                                        <p:attrNameLst>
                                          <p:attrName>style.color</p:attrName>
                                        </p:attrNameLst>
                                      </p:cBhvr>
                                      <p:to>
                                        <a:schemeClr val="accent1"/>
                                      </p:to>
                                    </p:animClr>
                                    <p:animClr clrSpc="rgb" dir="cw">
                                      <p:cBhvr>
                                        <p:cTn id="176" dur="250" autoRev="1" fill="remove"/>
                                        <p:tgtEl>
                                          <p:spTgt spid="145"/>
                                        </p:tgtEl>
                                        <p:attrNameLst>
                                          <p:attrName>fillcolor</p:attrName>
                                        </p:attrNameLst>
                                      </p:cBhvr>
                                      <p:to>
                                        <a:schemeClr val="accent1"/>
                                      </p:to>
                                    </p:animClr>
                                    <p:set>
                                      <p:cBhvr>
                                        <p:cTn id="177" dur="250" autoRev="1" fill="remove"/>
                                        <p:tgtEl>
                                          <p:spTgt spid="145"/>
                                        </p:tgtEl>
                                        <p:attrNameLst>
                                          <p:attrName>fill.type</p:attrName>
                                        </p:attrNameLst>
                                      </p:cBhvr>
                                      <p:to>
                                        <p:strVal val="solid"/>
                                      </p:to>
                                    </p:set>
                                    <p:set>
                                      <p:cBhvr>
                                        <p:cTn id="178" dur="250" autoRev="1" fill="remove"/>
                                        <p:tgtEl>
                                          <p:spTgt spid="145"/>
                                        </p:tgtEl>
                                        <p:attrNameLst>
                                          <p:attrName>fill.on</p:attrName>
                                        </p:attrNameLst>
                                      </p:cBhvr>
                                      <p:to>
                                        <p:strVal val="true"/>
                                      </p:to>
                                    </p:set>
                                  </p:childTnLst>
                                </p:cTn>
                              </p:par>
                            </p:childTnLst>
                          </p:cTn>
                        </p:par>
                        <p:par>
                          <p:cTn id="179" fill="hold">
                            <p:stCondLst>
                              <p:cond delay="500"/>
                            </p:stCondLst>
                            <p:childTnLst>
                              <p:par>
                                <p:cTn id="180" presetID="7" presetClass="emph" presetSubtype="2" fill="hold" nodeType="afterEffect">
                                  <p:stCondLst>
                                    <p:cond delay="0"/>
                                  </p:stCondLst>
                                  <p:childTnLst>
                                    <p:animClr clrSpc="rgb" dir="cw">
                                      <p:cBhvr>
                                        <p:cTn id="181" dur="1000" fill="hold"/>
                                        <p:tgtEl>
                                          <p:spTgt spid="147"/>
                                        </p:tgtEl>
                                        <p:attrNameLst>
                                          <p:attrName>stroke.color</p:attrName>
                                        </p:attrNameLst>
                                      </p:cBhvr>
                                      <p:to>
                                        <a:srgbClr val="385D8A"/>
                                      </p:to>
                                    </p:animClr>
                                    <p:set>
                                      <p:cBhvr>
                                        <p:cTn id="182" dur="1000" fill="hold"/>
                                        <p:tgtEl>
                                          <p:spTgt spid="147"/>
                                        </p:tgtEl>
                                        <p:attrNameLst>
                                          <p:attrName>stroke.on</p:attrName>
                                        </p:attrNameLst>
                                      </p:cBhvr>
                                      <p:to>
                                        <p:strVal val="true"/>
                                      </p:to>
                                    </p:set>
                                  </p:childTnLst>
                                </p:cTn>
                              </p:par>
                              <p:par>
                                <p:cTn id="183" presetID="7" presetClass="emph" presetSubtype="2" fill="hold" nodeType="withEffect">
                                  <p:stCondLst>
                                    <p:cond delay="0"/>
                                  </p:stCondLst>
                                  <p:childTnLst>
                                    <p:animClr clrSpc="rgb" dir="cw">
                                      <p:cBhvr>
                                        <p:cTn id="184" dur="1000" fill="hold"/>
                                        <p:tgtEl>
                                          <p:spTgt spid="145"/>
                                        </p:tgtEl>
                                        <p:attrNameLst>
                                          <p:attrName>stroke.color</p:attrName>
                                        </p:attrNameLst>
                                      </p:cBhvr>
                                      <p:to>
                                        <a:srgbClr val="385D8A"/>
                                      </p:to>
                                    </p:animClr>
                                    <p:set>
                                      <p:cBhvr>
                                        <p:cTn id="185" dur="1000" fill="hold"/>
                                        <p:tgtEl>
                                          <p:spTgt spid="145"/>
                                        </p:tgtEl>
                                        <p:attrNameLst>
                                          <p:attrName>stroke.on</p:attrName>
                                        </p:attrNameLst>
                                      </p:cBhvr>
                                      <p:to>
                                        <p:strVal val="true"/>
                                      </p:to>
                                    </p:set>
                                  </p:childTnLst>
                                </p:cTn>
                              </p:par>
                              <p:par>
                                <p:cTn id="186" presetID="1" presetClass="emph" presetSubtype="2" fill="hold" nodeType="withEffect">
                                  <p:stCondLst>
                                    <p:cond delay="0"/>
                                  </p:stCondLst>
                                  <p:childTnLst>
                                    <p:animClr clrSpc="rgb" dir="cw">
                                      <p:cBhvr>
                                        <p:cTn id="187" dur="1000" fill="hold"/>
                                        <p:tgtEl>
                                          <p:spTgt spid="147"/>
                                        </p:tgtEl>
                                        <p:attrNameLst>
                                          <p:attrName>fillcolor</p:attrName>
                                        </p:attrNameLst>
                                      </p:cBhvr>
                                      <p:to>
                                        <a:srgbClr val="FF3300"/>
                                      </p:to>
                                    </p:animClr>
                                    <p:set>
                                      <p:cBhvr>
                                        <p:cTn id="188" dur="1000" fill="hold"/>
                                        <p:tgtEl>
                                          <p:spTgt spid="147"/>
                                        </p:tgtEl>
                                        <p:attrNameLst>
                                          <p:attrName>fill.type</p:attrName>
                                        </p:attrNameLst>
                                      </p:cBhvr>
                                      <p:to>
                                        <p:strVal val="solid"/>
                                      </p:to>
                                    </p:set>
                                    <p:set>
                                      <p:cBhvr>
                                        <p:cTn id="189" dur="1000" fill="hold"/>
                                        <p:tgtEl>
                                          <p:spTgt spid="147"/>
                                        </p:tgtEl>
                                        <p:attrNameLst>
                                          <p:attrName>fill.on</p:attrName>
                                        </p:attrNameLst>
                                      </p:cBhvr>
                                      <p:to>
                                        <p:strVal val="true"/>
                                      </p:to>
                                    </p:set>
                                  </p:childTnLst>
                                </p:cTn>
                              </p:par>
                              <p:par>
                                <p:cTn id="190" presetID="1" presetClass="emph" presetSubtype="2" fill="hold" nodeType="withEffect">
                                  <p:stCondLst>
                                    <p:cond delay="0"/>
                                  </p:stCondLst>
                                  <p:childTnLst>
                                    <p:animClr clrSpc="rgb" dir="cw">
                                      <p:cBhvr>
                                        <p:cTn id="191" dur="1000" fill="hold"/>
                                        <p:tgtEl>
                                          <p:spTgt spid="145"/>
                                        </p:tgtEl>
                                        <p:attrNameLst>
                                          <p:attrName>fillcolor</p:attrName>
                                        </p:attrNameLst>
                                      </p:cBhvr>
                                      <p:to>
                                        <a:srgbClr val="FF3300"/>
                                      </p:to>
                                    </p:animClr>
                                    <p:set>
                                      <p:cBhvr>
                                        <p:cTn id="192" dur="1000" fill="hold"/>
                                        <p:tgtEl>
                                          <p:spTgt spid="145"/>
                                        </p:tgtEl>
                                        <p:attrNameLst>
                                          <p:attrName>fill.type</p:attrName>
                                        </p:attrNameLst>
                                      </p:cBhvr>
                                      <p:to>
                                        <p:strVal val="solid"/>
                                      </p:to>
                                    </p:set>
                                    <p:set>
                                      <p:cBhvr>
                                        <p:cTn id="193" dur="1000" fill="hold"/>
                                        <p:tgtEl>
                                          <p:spTgt spid="145"/>
                                        </p:tgtEl>
                                        <p:attrNameLst>
                                          <p:attrName>fill.on</p:attrName>
                                        </p:attrNameLst>
                                      </p:cBhvr>
                                      <p:to>
                                        <p:strVal val="true"/>
                                      </p:to>
                                    </p:set>
                                  </p:childTnLst>
                                </p:cTn>
                              </p:par>
                            </p:childTnLst>
                          </p:cTn>
                        </p:par>
                        <p:par>
                          <p:cTn id="194" fill="hold">
                            <p:stCondLst>
                              <p:cond delay="1500"/>
                            </p:stCondLst>
                            <p:childTnLst>
                              <p:par>
                                <p:cTn id="195" presetID="1" presetClass="exit" presetSubtype="0" fill="hold" grpId="1" nodeType="afterEffect">
                                  <p:stCondLst>
                                    <p:cond delay="0"/>
                                  </p:stCondLst>
                                  <p:childTnLst>
                                    <p:set>
                                      <p:cBhvr>
                                        <p:cTn id="196" dur="1" fill="hold">
                                          <p:stCondLst>
                                            <p:cond delay="0"/>
                                          </p:stCondLst>
                                        </p:cTn>
                                        <p:tgtEl>
                                          <p:spTgt spid="169"/>
                                        </p:tgtEl>
                                        <p:attrNameLst>
                                          <p:attrName>style.visibility</p:attrName>
                                        </p:attrNameLst>
                                      </p:cBhvr>
                                      <p:to>
                                        <p:strVal val="hidden"/>
                                      </p:to>
                                    </p:set>
                                  </p:childTnLst>
                                </p:cTn>
                              </p:par>
                              <p:par>
                                <p:cTn id="197" presetID="7" presetClass="emph" presetSubtype="2" fill="hold" nodeType="withEffect">
                                  <p:stCondLst>
                                    <p:cond delay="0"/>
                                  </p:stCondLst>
                                  <p:childTnLst>
                                    <p:animClr clrSpc="rgb" dir="cw">
                                      <p:cBhvr>
                                        <p:cTn id="198" dur="1000" fill="hold"/>
                                        <p:tgtEl>
                                          <p:spTgt spid="73"/>
                                        </p:tgtEl>
                                        <p:attrNameLst>
                                          <p:attrName>stroke.color</p:attrName>
                                        </p:attrNameLst>
                                      </p:cBhvr>
                                      <p:to>
                                        <a:schemeClr val="accent1"/>
                                      </p:to>
                                    </p:animClr>
                                    <p:set>
                                      <p:cBhvr>
                                        <p:cTn id="199" dur="1000" fill="hold"/>
                                        <p:tgtEl>
                                          <p:spTgt spid="73"/>
                                        </p:tgtEl>
                                        <p:attrNameLst>
                                          <p:attrName>stroke.on</p:attrName>
                                        </p:attrNameLst>
                                      </p:cBhvr>
                                      <p:to>
                                        <p:strVal val="true"/>
                                      </p:to>
                                    </p:set>
                                  </p:childTnLst>
                                </p:cTn>
                              </p:par>
                              <p:par>
                                <p:cTn id="200" presetID="7" presetClass="emph" presetSubtype="2" fill="hold" nodeType="withEffect">
                                  <p:stCondLst>
                                    <p:cond delay="0"/>
                                  </p:stCondLst>
                                  <p:childTnLst>
                                    <p:animClr clrSpc="rgb" dir="cw">
                                      <p:cBhvr>
                                        <p:cTn id="201" dur="1000" fill="hold"/>
                                        <p:tgtEl>
                                          <p:spTgt spid="74"/>
                                        </p:tgtEl>
                                        <p:attrNameLst>
                                          <p:attrName>stroke.color</p:attrName>
                                        </p:attrNameLst>
                                      </p:cBhvr>
                                      <p:to>
                                        <a:schemeClr val="accent1"/>
                                      </p:to>
                                    </p:animClr>
                                    <p:set>
                                      <p:cBhvr>
                                        <p:cTn id="202" dur="1000" fill="hold"/>
                                        <p:tgtEl>
                                          <p:spTgt spid="74"/>
                                        </p:tgtEl>
                                        <p:attrNameLst>
                                          <p:attrName>stroke.on</p:attrName>
                                        </p:attrNameLst>
                                      </p:cBhvr>
                                      <p:to>
                                        <p:strVal val="true"/>
                                      </p:to>
                                    </p:set>
                                  </p:childTnLst>
                                </p:cTn>
                              </p:par>
                              <p:par>
                                <p:cTn id="203" presetID="7" presetClass="emph" presetSubtype="2" fill="hold" nodeType="withEffect">
                                  <p:stCondLst>
                                    <p:cond delay="0"/>
                                  </p:stCondLst>
                                  <p:childTnLst>
                                    <p:animClr clrSpc="rgb" dir="cw">
                                      <p:cBhvr>
                                        <p:cTn id="204" dur="1000" fill="hold"/>
                                        <p:tgtEl>
                                          <p:spTgt spid="75"/>
                                        </p:tgtEl>
                                        <p:attrNameLst>
                                          <p:attrName>stroke.color</p:attrName>
                                        </p:attrNameLst>
                                      </p:cBhvr>
                                      <p:to>
                                        <a:schemeClr val="accent1"/>
                                      </p:to>
                                    </p:animClr>
                                    <p:set>
                                      <p:cBhvr>
                                        <p:cTn id="205" dur="1000" fill="hold"/>
                                        <p:tgtEl>
                                          <p:spTgt spid="75"/>
                                        </p:tgtEl>
                                        <p:attrNameLst>
                                          <p:attrName>stroke.on</p:attrName>
                                        </p:attrNameLst>
                                      </p:cBhvr>
                                      <p:to>
                                        <p:strVal val="true"/>
                                      </p:to>
                                    </p:set>
                                  </p:childTnLst>
                                </p:cTn>
                              </p:par>
                              <p:par>
                                <p:cTn id="206" presetID="7" presetClass="emph" presetSubtype="2" fill="hold" nodeType="withEffect">
                                  <p:stCondLst>
                                    <p:cond delay="0"/>
                                  </p:stCondLst>
                                  <p:childTnLst>
                                    <p:animClr clrSpc="rgb" dir="cw">
                                      <p:cBhvr>
                                        <p:cTn id="207" dur="1000" fill="hold"/>
                                        <p:tgtEl>
                                          <p:spTgt spid="76"/>
                                        </p:tgtEl>
                                        <p:attrNameLst>
                                          <p:attrName>stroke.color</p:attrName>
                                        </p:attrNameLst>
                                      </p:cBhvr>
                                      <p:to>
                                        <a:schemeClr val="accent1"/>
                                      </p:to>
                                    </p:animClr>
                                    <p:set>
                                      <p:cBhvr>
                                        <p:cTn id="208" dur="1000" fill="hold"/>
                                        <p:tgtEl>
                                          <p:spTgt spid="76"/>
                                        </p:tgtEl>
                                        <p:attrNameLst>
                                          <p:attrName>stroke.on</p:attrName>
                                        </p:attrNameLst>
                                      </p:cBhvr>
                                      <p:to>
                                        <p:strVal val="true"/>
                                      </p:to>
                                    </p:set>
                                  </p:childTnLst>
                                </p:cTn>
                              </p:par>
                              <p:par>
                                <p:cTn id="209" presetID="7" presetClass="emph" presetSubtype="2" fill="hold" nodeType="withEffect">
                                  <p:stCondLst>
                                    <p:cond delay="0"/>
                                  </p:stCondLst>
                                  <p:childTnLst>
                                    <p:animClr clrSpc="rgb" dir="cw">
                                      <p:cBhvr>
                                        <p:cTn id="210" dur="1000" fill="hold"/>
                                        <p:tgtEl>
                                          <p:spTgt spid="88"/>
                                        </p:tgtEl>
                                        <p:attrNameLst>
                                          <p:attrName>stroke.color</p:attrName>
                                        </p:attrNameLst>
                                      </p:cBhvr>
                                      <p:to>
                                        <a:schemeClr val="accent1"/>
                                      </p:to>
                                    </p:animClr>
                                    <p:set>
                                      <p:cBhvr>
                                        <p:cTn id="211" dur="1000" fill="hold"/>
                                        <p:tgtEl>
                                          <p:spTgt spid="88"/>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7" grpId="0" animBg="1"/>
      <p:bldP spid="148" grpId="0" animBg="1"/>
      <p:bldP spid="150" grpId="0" animBg="1"/>
      <p:bldP spid="151" grpId="0" animBg="1"/>
      <p:bldP spid="153" grpId="0" animBg="1"/>
      <p:bldP spid="154" grpId="0" animBg="1"/>
      <p:bldP spid="156" grpId="1" animBg="1"/>
      <p:bldP spid="161" grpId="0" animBg="1"/>
      <p:bldP spid="162" grpId="0" animBg="1"/>
      <p:bldP spid="167" grpId="1" animBg="1"/>
      <p:bldP spid="169" grpId="0" animBg="1"/>
      <p:bldP spid="169" grpId="1" animBg="1"/>
      <p:bldP spid="126" grpId="0" animBg="1"/>
      <p:bldP spid="15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Faster Reconstruction</a:t>
            </a:r>
            <a:endParaRPr lang="en-US" dirty="0"/>
          </a:p>
        </p:txBody>
      </p:sp>
      <p:pic>
        <p:nvPicPr>
          <p:cNvPr id="33794" name="Picture 2" descr="C:\Talks\SIG-13\Cow\tree.conforming.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200150"/>
            <a:ext cx="2971800" cy="2971800"/>
          </a:xfrm>
          <a:prstGeom prst="rect">
            <a:avLst/>
          </a:prstGeom>
          <a:noFill/>
          <a:effectLst>
            <a:outerShdw blurRad="508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3795" name="Picture 3" descr="C:\Talks\SIG-13\Cow\tree.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200150"/>
            <a:ext cx="2971800" cy="2971800"/>
          </a:xfrm>
          <a:prstGeom prst="rect">
            <a:avLst/>
          </a:prstGeom>
          <a:noFill/>
          <a:effectLst>
            <a:outerShdw blurRad="508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ight Arrow 3"/>
          <p:cNvSpPr/>
          <p:nvPr/>
        </p:nvSpPr>
        <p:spPr>
          <a:xfrm>
            <a:off x="4442178" y="2529417"/>
            <a:ext cx="514350" cy="304800"/>
          </a:xfrm>
          <a:prstGeom prst="rightArrow">
            <a:avLst/>
          </a:prstGeom>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21184" y="4243685"/>
            <a:ext cx="1321196" cy="523220"/>
          </a:xfrm>
          <a:prstGeom prst="rect">
            <a:avLst/>
          </a:prstGeom>
          <a:noFill/>
        </p:spPr>
        <p:txBody>
          <a:bodyPr wrap="none" rtlCol="0">
            <a:spAutoFit/>
          </a:bodyPr>
          <a:lstStyle/>
          <a:p>
            <a:pPr algn="ctr"/>
            <a:r>
              <a:rPr lang="en-US" sz="2800" dirty="0" smtClean="0"/>
              <a:t>Original</a:t>
            </a:r>
            <a:endParaRPr lang="en-US" sz="2800" dirty="0"/>
          </a:p>
        </p:txBody>
      </p:sp>
      <p:sp>
        <p:nvSpPr>
          <p:cNvPr id="81" name="TextBox 80"/>
          <p:cNvSpPr txBox="1"/>
          <p:nvPr/>
        </p:nvSpPr>
        <p:spPr>
          <a:xfrm>
            <a:off x="5859369" y="4243685"/>
            <a:ext cx="1463863" cy="523220"/>
          </a:xfrm>
          <a:prstGeom prst="rect">
            <a:avLst/>
          </a:prstGeom>
          <a:noFill/>
        </p:spPr>
        <p:txBody>
          <a:bodyPr wrap="none" rtlCol="0">
            <a:spAutoFit/>
          </a:bodyPr>
          <a:lstStyle/>
          <a:p>
            <a:pPr algn="ctr"/>
            <a:r>
              <a:rPr lang="en-US" sz="2800" dirty="0" smtClean="0"/>
              <a:t>Enriched</a:t>
            </a:r>
            <a:endParaRPr lang="en-US" sz="2800" dirty="0"/>
          </a:p>
        </p:txBody>
      </p:sp>
    </p:spTree>
    <p:extLst>
      <p:ext uri="{BB962C8B-B14F-4D97-AF65-F5344CB8AC3E}">
        <p14:creationId xmlns:p14="http://schemas.microsoft.com/office/powerpoint/2010/main" val="9576367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6" name="Picture 8" descr="C:\Talks\SIG-13\Cow\cow.d4.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8504" y="3044190"/>
            <a:ext cx="731520" cy="7315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Faster Reconstruction</a:t>
            </a:r>
            <a:endParaRPr lang="en-US" dirty="0"/>
          </a:p>
        </p:txBody>
      </p:sp>
      <p:sp>
        <p:nvSpPr>
          <p:cNvPr id="3" name="Content Placeholder 2"/>
          <p:cNvSpPr>
            <a:spLocks noGrp="1"/>
          </p:cNvSpPr>
          <p:nvPr>
            <p:ph idx="1"/>
          </p:nvPr>
        </p:nvSpPr>
        <p:spPr>
          <a:xfrm>
            <a:off x="152400" y="1047750"/>
            <a:ext cx="4419600" cy="2970629"/>
          </a:xfrm>
        </p:spPr>
        <p:txBody>
          <a:bodyPr>
            <a:noAutofit/>
          </a:bodyPr>
          <a:lstStyle/>
          <a:p>
            <a:pPr marL="0" indent="0">
              <a:spcBef>
                <a:spcPts val="1200"/>
              </a:spcBef>
              <a:buNone/>
            </a:pPr>
            <a:r>
              <a:rPr lang="en-US" u="sng" dirty="0"/>
              <a:t>Adaptive Poisson </a:t>
            </a:r>
            <a:r>
              <a:rPr lang="en-US" u="sng" dirty="0" smtClean="0"/>
              <a:t>solver</a:t>
            </a:r>
            <a:r>
              <a:rPr lang="en-US" dirty="0"/>
              <a:t>:</a:t>
            </a:r>
          </a:p>
          <a:p>
            <a:pPr marL="282575" lvl="1" indent="-282575">
              <a:spcBef>
                <a:spcPts val="1200"/>
              </a:spcBef>
              <a:buFont typeface="Wingdings" pitchFamily="2" charset="2"/>
              <a:buChar char="§"/>
            </a:pPr>
            <a:r>
              <a:rPr lang="en-US" dirty="0" smtClean="0"/>
              <a:t>Update </a:t>
            </a:r>
            <a:r>
              <a:rPr lang="en-US" dirty="0"/>
              <a:t>coarse </a:t>
            </a:r>
            <a:r>
              <a:rPr lang="en-US" dirty="0">
                <a:sym typeface="Symbol"/>
              </a:rPr>
              <a:t> </a:t>
            </a:r>
            <a:r>
              <a:rPr lang="en-US" dirty="0" smtClean="0">
                <a:sym typeface="Symbol"/>
              </a:rPr>
              <a:t>fine</a:t>
            </a:r>
          </a:p>
          <a:p>
            <a:pPr marL="568325" lvl="2" indent="-284163">
              <a:spcBef>
                <a:spcPts val="1200"/>
              </a:spcBef>
              <a:buFont typeface="Wingdings" pitchFamily="2" charset="2"/>
              <a:buChar char="§"/>
            </a:pPr>
            <a:r>
              <a:rPr lang="en-US" dirty="0" smtClean="0">
                <a:sym typeface="Symbol"/>
              </a:rPr>
              <a:t>Get supported solution</a:t>
            </a:r>
          </a:p>
          <a:p>
            <a:pPr marL="568325" lvl="2" indent="-284163">
              <a:spcBef>
                <a:spcPts val="1200"/>
              </a:spcBef>
              <a:buFont typeface="Wingdings" pitchFamily="2" charset="2"/>
              <a:buChar char="§"/>
            </a:pPr>
            <a:r>
              <a:rPr lang="en-US" dirty="0" smtClean="0">
                <a:sym typeface="Symbol"/>
              </a:rPr>
              <a:t>Adjust constraints</a:t>
            </a:r>
          </a:p>
          <a:p>
            <a:pPr marL="568325" lvl="2" indent="-284163">
              <a:spcBef>
                <a:spcPts val="1200"/>
              </a:spcBef>
              <a:buFont typeface="Wingdings" pitchFamily="2" charset="2"/>
              <a:buChar char="§"/>
            </a:pPr>
            <a:r>
              <a:rPr lang="en-US" dirty="0" smtClean="0">
                <a:sym typeface="Symbol"/>
              </a:rPr>
              <a:t>Solve residual</a:t>
            </a:r>
          </a:p>
        </p:txBody>
      </p:sp>
      <p:grpSp>
        <p:nvGrpSpPr>
          <p:cNvPr id="33" name="Group 32"/>
          <p:cNvGrpSpPr/>
          <p:nvPr/>
        </p:nvGrpSpPr>
        <p:grpSpPr>
          <a:xfrm rot="16200000">
            <a:off x="8222584" y="3863433"/>
            <a:ext cx="1299117" cy="232317"/>
            <a:chOff x="5406483" y="4248150"/>
            <a:chExt cx="1299117" cy="232317"/>
          </a:xfrm>
        </p:grpSpPr>
        <p:cxnSp>
          <p:nvCxnSpPr>
            <p:cNvPr id="6" name="Straight Arrow Connector 5"/>
            <p:cNvCxnSpPr>
              <a:stCxn id="7" idx="6"/>
              <a:endCxn id="9" idx="2"/>
            </p:cNvCxnSpPr>
            <p:nvPr/>
          </p:nvCxnSpPr>
          <p:spPr>
            <a:xfrm>
              <a:off x="5638800" y="4364308"/>
              <a:ext cx="83448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7" name="Oval 6"/>
            <p:cNvSpPr>
              <a:spLocks noChangeAspect="1"/>
            </p:cNvSpPr>
            <p:nvPr/>
          </p:nvSpPr>
          <p:spPr>
            <a:xfrm flipV="1">
              <a:off x="5406483" y="4248150"/>
              <a:ext cx="232317" cy="232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flipV="1">
              <a:off x="6473283" y="4248150"/>
              <a:ext cx="232317" cy="232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rot="16200000">
            <a:off x="8222584" y="2796633"/>
            <a:ext cx="1299117" cy="232317"/>
            <a:chOff x="5406483" y="4248150"/>
            <a:chExt cx="1299117" cy="232317"/>
          </a:xfrm>
        </p:grpSpPr>
        <p:cxnSp>
          <p:nvCxnSpPr>
            <p:cNvPr id="49" name="Straight Arrow Connector 48"/>
            <p:cNvCxnSpPr>
              <a:stCxn id="50" idx="6"/>
              <a:endCxn id="51" idx="2"/>
            </p:cNvCxnSpPr>
            <p:nvPr/>
          </p:nvCxnSpPr>
          <p:spPr>
            <a:xfrm>
              <a:off x="5638800" y="4364308"/>
              <a:ext cx="83448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0" name="Oval 49"/>
            <p:cNvSpPr>
              <a:spLocks noChangeAspect="1"/>
            </p:cNvSpPr>
            <p:nvPr/>
          </p:nvSpPr>
          <p:spPr>
            <a:xfrm flipV="1">
              <a:off x="5406483" y="4248150"/>
              <a:ext cx="232317" cy="232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flipV="1">
              <a:off x="6473283" y="4248150"/>
              <a:ext cx="232317" cy="232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rot="16200000">
            <a:off x="8222584" y="1729833"/>
            <a:ext cx="1299117" cy="232317"/>
            <a:chOff x="5406483" y="4248150"/>
            <a:chExt cx="1299117" cy="232317"/>
          </a:xfrm>
        </p:grpSpPr>
        <p:cxnSp>
          <p:nvCxnSpPr>
            <p:cNvPr id="53" name="Straight Arrow Connector 52"/>
            <p:cNvCxnSpPr>
              <a:stCxn id="54" idx="6"/>
              <a:endCxn id="55" idx="2"/>
            </p:cNvCxnSpPr>
            <p:nvPr/>
          </p:nvCxnSpPr>
          <p:spPr>
            <a:xfrm>
              <a:off x="5638800" y="4364308"/>
              <a:ext cx="83448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4" name="Oval 53"/>
            <p:cNvSpPr>
              <a:spLocks noChangeAspect="1"/>
            </p:cNvSpPr>
            <p:nvPr/>
          </p:nvSpPr>
          <p:spPr>
            <a:xfrm flipV="1">
              <a:off x="5406483" y="4248150"/>
              <a:ext cx="232317" cy="232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flipV="1">
              <a:off x="6473283" y="4248150"/>
              <a:ext cx="232317" cy="232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Arrow Connector 11"/>
          <p:cNvCxnSpPr/>
          <p:nvPr/>
        </p:nvCxnSpPr>
        <p:spPr>
          <a:xfrm flipH="1" flipV="1">
            <a:off x="5877165" y="4050030"/>
            <a:ext cx="441339" cy="41774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5951242" y="4073147"/>
            <a:ext cx="287258" cy="338554"/>
            <a:chOff x="6203530" y="4239373"/>
            <a:chExt cx="287258" cy="338554"/>
          </a:xfrm>
        </p:grpSpPr>
        <p:sp>
          <p:nvSpPr>
            <p:cNvPr id="87" name="Oval 86"/>
            <p:cNvSpPr>
              <a:spLocks noChangeAspect="1"/>
            </p:cNvSpPr>
            <p:nvPr/>
          </p:nvSpPr>
          <p:spPr>
            <a:xfrm>
              <a:off x="6270978" y="4351258"/>
              <a:ext cx="137160"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13" name="TextBox 12"/>
            <p:cNvSpPr txBox="1"/>
            <p:nvPr/>
          </p:nvSpPr>
          <p:spPr>
            <a:xfrm>
              <a:off x="6203530" y="4239373"/>
              <a:ext cx="287258" cy="338554"/>
            </a:xfrm>
            <a:prstGeom prst="rect">
              <a:avLst/>
            </a:prstGeom>
            <a:noFill/>
          </p:spPr>
          <p:txBody>
            <a:bodyPr wrap="none" rtlCol="0">
              <a:spAutoFit/>
            </a:bodyPr>
            <a:lstStyle/>
            <a:p>
              <a:r>
                <a:rPr lang="en-US" sz="1600" b="1" dirty="0" smtClean="0"/>
                <a:t>+</a:t>
              </a:r>
              <a:endParaRPr lang="en-US" sz="1600" b="1" dirty="0"/>
            </a:p>
          </p:txBody>
        </p:sp>
      </p:grpSp>
      <p:grpSp>
        <p:nvGrpSpPr>
          <p:cNvPr id="22" name="Group 21"/>
          <p:cNvGrpSpPr/>
          <p:nvPr/>
        </p:nvGrpSpPr>
        <p:grpSpPr>
          <a:xfrm>
            <a:off x="5870448" y="3190343"/>
            <a:ext cx="448056" cy="338554"/>
            <a:chOff x="6862572" y="3092142"/>
            <a:chExt cx="448056" cy="338554"/>
          </a:xfrm>
        </p:grpSpPr>
        <p:cxnSp>
          <p:nvCxnSpPr>
            <p:cNvPr id="90" name="Straight Arrow Connector 89"/>
            <p:cNvCxnSpPr>
              <a:stCxn id="32776" idx="1"/>
            </p:cNvCxnSpPr>
            <p:nvPr/>
          </p:nvCxnSpPr>
          <p:spPr>
            <a:xfrm flipH="1">
              <a:off x="6862572" y="3235549"/>
              <a:ext cx="448056" cy="6858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nvGrpSpPr>
            <p:cNvPr id="93" name="Group 92"/>
            <p:cNvGrpSpPr/>
            <p:nvPr/>
          </p:nvGrpSpPr>
          <p:grpSpPr>
            <a:xfrm>
              <a:off x="6976947" y="3092142"/>
              <a:ext cx="287258" cy="338554"/>
              <a:chOff x="6934200" y="3670964"/>
              <a:chExt cx="287258" cy="338554"/>
            </a:xfrm>
          </p:grpSpPr>
          <p:sp>
            <p:nvSpPr>
              <p:cNvPr id="94" name="Oval 93"/>
              <p:cNvSpPr>
                <a:spLocks noChangeAspect="1"/>
              </p:cNvSpPr>
              <p:nvPr/>
            </p:nvSpPr>
            <p:spPr>
              <a:xfrm>
                <a:off x="7010400" y="3782775"/>
                <a:ext cx="137160"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95" name="TextBox 94"/>
              <p:cNvSpPr txBox="1"/>
              <p:nvPr/>
            </p:nvSpPr>
            <p:spPr>
              <a:xfrm>
                <a:off x="6934200" y="3670964"/>
                <a:ext cx="287258" cy="338554"/>
              </a:xfrm>
              <a:prstGeom prst="rect">
                <a:avLst/>
              </a:prstGeom>
              <a:noFill/>
            </p:spPr>
            <p:txBody>
              <a:bodyPr wrap="none" rtlCol="0">
                <a:spAutoFit/>
              </a:bodyPr>
              <a:lstStyle/>
              <a:p>
                <a:r>
                  <a:rPr lang="en-US" sz="1600" b="1" dirty="0" smtClean="0"/>
                  <a:t>+</a:t>
                </a:r>
                <a:endParaRPr lang="en-US" sz="1600" b="1" dirty="0"/>
              </a:p>
            </p:txBody>
          </p:sp>
        </p:grpSp>
      </p:grpSp>
      <p:grpSp>
        <p:nvGrpSpPr>
          <p:cNvPr id="21" name="Group 20"/>
          <p:cNvGrpSpPr/>
          <p:nvPr/>
        </p:nvGrpSpPr>
        <p:grpSpPr>
          <a:xfrm>
            <a:off x="5481640" y="2404110"/>
            <a:ext cx="836864" cy="460119"/>
            <a:chOff x="6473764" y="2606040"/>
            <a:chExt cx="836864" cy="460119"/>
          </a:xfrm>
        </p:grpSpPr>
        <p:cxnSp>
          <p:nvCxnSpPr>
            <p:cNvPr id="91" name="Straight Arrow Connector 90"/>
            <p:cNvCxnSpPr>
              <a:stCxn id="32774" idx="1"/>
            </p:cNvCxnSpPr>
            <p:nvPr/>
          </p:nvCxnSpPr>
          <p:spPr>
            <a:xfrm flipH="1">
              <a:off x="6473764" y="2606040"/>
              <a:ext cx="836864" cy="46011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nvGrpSpPr>
            <p:cNvPr id="96" name="Group 95"/>
            <p:cNvGrpSpPr/>
            <p:nvPr/>
          </p:nvGrpSpPr>
          <p:grpSpPr>
            <a:xfrm>
              <a:off x="6800866" y="2643582"/>
              <a:ext cx="287258" cy="338554"/>
              <a:chOff x="6942115" y="4082906"/>
              <a:chExt cx="287258" cy="338554"/>
            </a:xfrm>
          </p:grpSpPr>
          <p:sp>
            <p:nvSpPr>
              <p:cNvPr id="97" name="Oval 96"/>
              <p:cNvSpPr>
                <a:spLocks noChangeAspect="1"/>
              </p:cNvSpPr>
              <p:nvPr/>
            </p:nvSpPr>
            <p:spPr>
              <a:xfrm>
                <a:off x="7021551" y="4190702"/>
                <a:ext cx="137160"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98" name="TextBox 97"/>
              <p:cNvSpPr txBox="1"/>
              <p:nvPr/>
            </p:nvSpPr>
            <p:spPr>
              <a:xfrm>
                <a:off x="6942115" y="4082906"/>
                <a:ext cx="287258" cy="338554"/>
              </a:xfrm>
              <a:prstGeom prst="rect">
                <a:avLst/>
              </a:prstGeom>
              <a:noFill/>
            </p:spPr>
            <p:txBody>
              <a:bodyPr wrap="none" rtlCol="0">
                <a:spAutoFit/>
              </a:bodyPr>
              <a:lstStyle/>
              <a:p>
                <a:r>
                  <a:rPr lang="en-US" sz="1600" b="1" dirty="0" smtClean="0"/>
                  <a:t>+</a:t>
                </a:r>
                <a:endParaRPr lang="en-US" sz="1600" b="1" dirty="0"/>
              </a:p>
            </p:txBody>
          </p:sp>
        </p:grpSp>
      </p:grpSp>
      <p:grpSp>
        <p:nvGrpSpPr>
          <p:cNvPr id="20" name="Group 19"/>
          <p:cNvGrpSpPr/>
          <p:nvPr/>
        </p:nvGrpSpPr>
        <p:grpSpPr>
          <a:xfrm>
            <a:off x="4887468" y="1398270"/>
            <a:ext cx="1431036" cy="1463040"/>
            <a:chOff x="5868303" y="1600200"/>
            <a:chExt cx="1431036" cy="1463040"/>
          </a:xfrm>
        </p:grpSpPr>
        <p:cxnSp>
          <p:nvCxnSpPr>
            <p:cNvPr id="92" name="Straight Arrow Connector 91"/>
            <p:cNvCxnSpPr>
              <a:stCxn id="32786" idx="1"/>
              <a:endCxn id="32793" idx="0"/>
            </p:cNvCxnSpPr>
            <p:nvPr/>
          </p:nvCxnSpPr>
          <p:spPr>
            <a:xfrm flipH="1">
              <a:off x="5868303" y="1600200"/>
              <a:ext cx="1431036" cy="146304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nvGrpSpPr>
            <p:cNvPr id="99" name="Group 98"/>
            <p:cNvGrpSpPr/>
            <p:nvPr/>
          </p:nvGrpSpPr>
          <p:grpSpPr>
            <a:xfrm>
              <a:off x="6500688" y="2069946"/>
              <a:ext cx="287258" cy="338554"/>
              <a:chOff x="6980190" y="4008916"/>
              <a:chExt cx="287258" cy="338554"/>
            </a:xfrm>
          </p:grpSpPr>
          <p:sp>
            <p:nvSpPr>
              <p:cNvPr id="100" name="Oval 99"/>
              <p:cNvSpPr>
                <a:spLocks noChangeAspect="1"/>
              </p:cNvSpPr>
              <p:nvPr/>
            </p:nvSpPr>
            <p:spPr>
              <a:xfrm>
                <a:off x="7055004" y="4127346"/>
                <a:ext cx="137160"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101" name="TextBox 100"/>
              <p:cNvSpPr txBox="1"/>
              <p:nvPr/>
            </p:nvSpPr>
            <p:spPr>
              <a:xfrm>
                <a:off x="6980190" y="4008916"/>
                <a:ext cx="287258" cy="338554"/>
              </a:xfrm>
              <a:prstGeom prst="rect">
                <a:avLst/>
              </a:prstGeom>
              <a:noFill/>
            </p:spPr>
            <p:txBody>
              <a:bodyPr wrap="none" rtlCol="0">
                <a:spAutoFit/>
              </a:bodyPr>
              <a:lstStyle/>
              <a:p>
                <a:r>
                  <a:rPr lang="en-US" sz="1600" b="1" dirty="0" smtClean="0"/>
                  <a:t>+</a:t>
                </a:r>
                <a:endParaRPr lang="en-US" sz="1600" b="1" dirty="0"/>
              </a:p>
            </p:txBody>
          </p:sp>
        </p:grpSp>
      </p:grpSp>
      <p:sp>
        <p:nvSpPr>
          <p:cNvPr id="102" name="Oval 101"/>
          <p:cNvSpPr>
            <a:spLocks noChangeAspect="1"/>
          </p:cNvSpPr>
          <p:nvPr/>
        </p:nvSpPr>
        <p:spPr>
          <a:xfrm rot="16200000" flipV="1">
            <a:off x="8759283" y="4396833"/>
            <a:ext cx="232317" cy="2323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a:spLocks noChangeAspect="1"/>
          </p:cNvSpPr>
          <p:nvPr/>
        </p:nvSpPr>
        <p:spPr>
          <a:xfrm rot="16200000" flipV="1">
            <a:off x="8759283" y="3330033"/>
            <a:ext cx="232317" cy="2323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a:spLocks noChangeAspect="1"/>
          </p:cNvSpPr>
          <p:nvPr/>
        </p:nvSpPr>
        <p:spPr>
          <a:xfrm rot="16200000" flipV="1">
            <a:off x="8759283" y="2263233"/>
            <a:ext cx="232317" cy="2323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a:spLocks noChangeAspect="1"/>
          </p:cNvSpPr>
          <p:nvPr/>
        </p:nvSpPr>
        <p:spPr>
          <a:xfrm rot="16200000" flipV="1">
            <a:off x="8759283" y="1196433"/>
            <a:ext cx="232317" cy="2323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774" name="Picture 6" descr="C:\Talks\SIG-13\Cow\cow.d5.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8504" y="2038350"/>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32786" name="Picture 18" descr="C:\Talks\SIG-13\Cow\cow.d6.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8504" y="1032510"/>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32779" name="Picture 11" descr="C:\Talks\SIG-13\Cow\cow.3.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95344" y="2861310"/>
            <a:ext cx="1984248" cy="1984248"/>
          </a:xfrm>
          <a:prstGeom prst="rect">
            <a:avLst/>
          </a:prstGeom>
          <a:noFill/>
          <a:extLst>
            <a:ext uri="{909E8E84-426E-40DD-AFC4-6F175D3DCCD1}">
              <a14:hiddenFill xmlns:a14="http://schemas.microsoft.com/office/drawing/2010/main">
                <a:solidFill>
                  <a:srgbClr val="FFFFFF"/>
                </a:solidFill>
              </a14:hiddenFill>
            </a:ext>
          </a:extLst>
        </p:spPr>
      </p:pic>
      <p:cxnSp>
        <p:nvCxnSpPr>
          <p:cNvPr id="113" name="Curved Connector 112"/>
          <p:cNvCxnSpPr>
            <a:stCxn id="32783" idx="0"/>
            <a:endCxn id="105" idx="4"/>
          </p:cNvCxnSpPr>
          <p:nvPr/>
        </p:nvCxnSpPr>
        <p:spPr>
          <a:xfrm rot="5400000" flipH="1" flipV="1">
            <a:off x="8108702" y="3399450"/>
            <a:ext cx="603839" cy="697323"/>
          </a:xfrm>
          <a:prstGeom prst="curvedConnector2">
            <a:avLst/>
          </a:prstGeom>
          <a:ln w="12700">
            <a:tailEnd type="triangle"/>
          </a:ln>
          <a:effectLst>
            <a:outerShdw blurRad="50800" dist="50800" dir="5400000" algn="ctr" rotWithShape="0">
              <a:srgbClr val="000000">
                <a:alpha val="98000"/>
              </a:srgbClr>
            </a:outerShdw>
          </a:effectLst>
        </p:spPr>
        <p:style>
          <a:lnRef idx="1">
            <a:schemeClr val="accent1"/>
          </a:lnRef>
          <a:fillRef idx="0">
            <a:schemeClr val="accent1"/>
          </a:fillRef>
          <a:effectRef idx="0">
            <a:schemeClr val="accent1"/>
          </a:effectRef>
          <a:fontRef idx="minor">
            <a:schemeClr val="tx1"/>
          </a:fontRef>
        </p:style>
      </p:cxnSp>
      <p:grpSp>
        <p:nvGrpSpPr>
          <p:cNvPr id="116" name="Group 115"/>
          <p:cNvGrpSpPr>
            <a:grpSpLocks noChangeAspect="1"/>
          </p:cNvGrpSpPr>
          <p:nvPr/>
        </p:nvGrpSpPr>
        <p:grpSpPr>
          <a:xfrm>
            <a:off x="8266176" y="3537354"/>
            <a:ext cx="137160" cy="137160"/>
            <a:chOff x="7772400" y="3867150"/>
            <a:chExt cx="195925" cy="195925"/>
          </a:xfrm>
        </p:grpSpPr>
        <p:sp>
          <p:nvSpPr>
            <p:cNvPr id="117" name="Oval 116"/>
            <p:cNvSpPr>
              <a:spLocks noChangeAspect="1"/>
            </p:cNvSpPr>
            <p:nvPr/>
          </p:nvSpPr>
          <p:spPr>
            <a:xfrm>
              <a:off x="7772400" y="3867150"/>
              <a:ext cx="195925" cy="195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cxnSp>
          <p:nvCxnSpPr>
            <p:cNvPr id="118" name="Straight Connector 117"/>
            <p:cNvCxnSpPr/>
            <p:nvPr/>
          </p:nvCxnSpPr>
          <p:spPr>
            <a:xfrm>
              <a:off x="7812244" y="3965652"/>
              <a:ext cx="1097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7050024" y="4224528"/>
            <a:ext cx="646176" cy="338554"/>
            <a:chOff x="7050024" y="4224528"/>
            <a:chExt cx="646176" cy="338554"/>
          </a:xfrm>
        </p:grpSpPr>
        <p:cxnSp>
          <p:nvCxnSpPr>
            <p:cNvPr id="120" name="Straight Arrow Connector 119"/>
            <p:cNvCxnSpPr>
              <a:endCxn id="32783" idx="1"/>
            </p:cNvCxnSpPr>
            <p:nvPr/>
          </p:nvCxnSpPr>
          <p:spPr>
            <a:xfrm>
              <a:off x="7050024" y="4415790"/>
              <a:ext cx="64617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7177165" y="4224528"/>
              <a:ext cx="287258" cy="338554"/>
              <a:chOff x="6629400" y="4405975"/>
              <a:chExt cx="287258" cy="338554"/>
            </a:xfrm>
          </p:grpSpPr>
          <p:sp>
            <p:nvSpPr>
              <p:cNvPr id="122" name="Oval 121"/>
              <p:cNvSpPr>
                <a:spLocks noChangeAspect="1"/>
              </p:cNvSpPr>
              <p:nvPr/>
            </p:nvSpPr>
            <p:spPr>
              <a:xfrm>
                <a:off x="6708423" y="4517860"/>
                <a:ext cx="137160"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123" name="TextBox 122"/>
              <p:cNvSpPr txBox="1"/>
              <p:nvPr/>
            </p:nvSpPr>
            <p:spPr>
              <a:xfrm>
                <a:off x="6629400" y="4405975"/>
                <a:ext cx="287258" cy="338554"/>
              </a:xfrm>
              <a:prstGeom prst="rect">
                <a:avLst/>
              </a:prstGeom>
              <a:noFill/>
            </p:spPr>
            <p:txBody>
              <a:bodyPr wrap="none" rtlCol="0">
                <a:spAutoFit/>
              </a:bodyPr>
              <a:lstStyle/>
              <a:p>
                <a:r>
                  <a:rPr lang="en-US" sz="1600" b="1" dirty="0" smtClean="0"/>
                  <a:t>+</a:t>
                </a:r>
                <a:endParaRPr lang="en-US" sz="1600" b="1" dirty="0"/>
              </a:p>
            </p:txBody>
          </p:sp>
        </p:grpSp>
      </p:grpSp>
      <p:grpSp>
        <p:nvGrpSpPr>
          <p:cNvPr id="10" name="Group 9"/>
          <p:cNvGrpSpPr/>
          <p:nvPr/>
        </p:nvGrpSpPr>
        <p:grpSpPr>
          <a:xfrm>
            <a:off x="7050024" y="3228115"/>
            <a:ext cx="649224" cy="338554"/>
            <a:chOff x="7050024" y="3228115"/>
            <a:chExt cx="649224" cy="338554"/>
          </a:xfrm>
        </p:grpSpPr>
        <p:cxnSp>
          <p:nvCxnSpPr>
            <p:cNvPr id="129" name="Straight Arrow Connector 128"/>
            <p:cNvCxnSpPr>
              <a:stCxn id="32776" idx="3"/>
              <a:endCxn id="32784" idx="1"/>
            </p:cNvCxnSpPr>
            <p:nvPr/>
          </p:nvCxnSpPr>
          <p:spPr>
            <a:xfrm>
              <a:off x="7050024" y="3409950"/>
              <a:ext cx="649224"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nvGrpSpPr>
            <p:cNvPr id="130" name="Group 129"/>
            <p:cNvGrpSpPr/>
            <p:nvPr/>
          </p:nvGrpSpPr>
          <p:grpSpPr>
            <a:xfrm>
              <a:off x="7180342" y="3228115"/>
              <a:ext cx="287258" cy="338554"/>
              <a:chOff x="6629400" y="4412870"/>
              <a:chExt cx="287258" cy="338554"/>
            </a:xfrm>
          </p:grpSpPr>
          <p:sp>
            <p:nvSpPr>
              <p:cNvPr id="131" name="Oval 130"/>
              <p:cNvSpPr>
                <a:spLocks noChangeAspect="1"/>
              </p:cNvSpPr>
              <p:nvPr/>
            </p:nvSpPr>
            <p:spPr>
              <a:xfrm>
                <a:off x="6708423" y="4517860"/>
                <a:ext cx="137160"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132" name="TextBox 131"/>
              <p:cNvSpPr txBox="1"/>
              <p:nvPr/>
            </p:nvSpPr>
            <p:spPr>
              <a:xfrm>
                <a:off x="6629400" y="4412870"/>
                <a:ext cx="287258" cy="338554"/>
              </a:xfrm>
              <a:prstGeom prst="rect">
                <a:avLst/>
              </a:prstGeom>
              <a:noFill/>
            </p:spPr>
            <p:txBody>
              <a:bodyPr wrap="none" rtlCol="0">
                <a:spAutoFit/>
              </a:bodyPr>
              <a:lstStyle/>
              <a:p>
                <a:r>
                  <a:rPr lang="en-US" sz="1600" b="1" dirty="0" smtClean="0"/>
                  <a:t>+</a:t>
                </a:r>
                <a:endParaRPr lang="en-US" sz="1600" b="1" dirty="0"/>
              </a:p>
            </p:txBody>
          </p:sp>
        </p:grpSp>
      </p:grpSp>
      <p:cxnSp>
        <p:nvCxnSpPr>
          <p:cNvPr id="70" name="Curved Connector 69"/>
          <p:cNvCxnSpPr>
            <a:stCxn id="32784" idx="0"/>
            <a:endCxn id="106" idx="4"/>
          </p:cNvCxnSpPr>
          <p:nvPr/>
        </p:nvCxnSpPr>
        <p:spPr>
          <a:xfrm rot="5400000" flipH="1" flipV="1">
            <a:off x="8079746" y="2364654"/>
            <a:ext cx="664799" cy="694275"/>
          </a:xfrm>
          <a:prstGeom prst="curvedConnector2">
            <a:avLst/>
          </a:prstGeom>
          <a:ln w="12700">
            <a:tailEnd type="triangle"/>
          </a:ln>
          <a:effectLst>
            <a:outerShdw blurRad="50800" dist="50800" dir="5400000" algn="ctr" rotWithShape="0">
              <a:srgbClr val="000000">
                <a:alpha val="98000"/>
              </a:srgbClr>
            </a:outerShdw>
          </a:effectLst>
        </p:spPr>
        <p:style>
          <a:lnRef idx="1">
            <a:schemeClr val="accent1"/>
          </a:lnRef>
          <a:fillRef idx="0">
            <a:schemeClr val="accent1"/>
          </a:fillRef>
          <a:effectRef idx="0">
            <a:schemeClr val="accent1"/>
          </a:effectRef>
          <a:fontRef idx="minor">
            <a:schemeClr val="tx1"/>
          </a:fontRef>
        </p:style>
      </p:cxnSp>
      <p:cxnSp>
        <p:nvCxnSpPr>
          <p:cNvPr id="79" name="Curved Connector 78"/>
          <p:cNvCxnSpPr>
            <a:stCxn id="32781" idx="0"/>
            <a:endCxn id="55" idx="4"/>
          </p:cNvCxnSpPr>
          <p:nvPr/>
        </p:nvCxnSpPr>
        <p:spPr>
          <a:xfrm rot="5400000" flipH="1" flipV="1">
            <a:off x="8047617" y="1329983"/>
            <a:ext cx="725759" cy="690976"/>
          </a:xfrm>
          <a:prstGeom prst="curvedConnector2">
            <a:avLst/>
          </a:prstGeom>
          <a:ln w="12700">
            <a:tailEnd type="triangle"/>
          </a:ln>
          <a:effectLst>
            <a:outerShdw blurRad="50800" dist="50800" dir="5400000" algn="ctr" rotWithShape="0">
              <a:srgbClr val="000000">
                <a:alpha val="98000"/>
              </a:srgbClr>
            </a:outerShdw>
          </a:effectLst>
        </p:spPr>
        <p:style>
          <a:lnRef idx="1">
            <a:schemeClr val="accent1"/>
          </a:lnRef>
          <a:fillRef idx="0">
            <a:schemeClr val="accent1"/>
          </a:fillRef>
          <a:effectRef idx="0">
            <a:schemeClr val="accent1"/>
          </a:effectRef>
          <a:fontRef idx="minor">
            <a:schemeClr val="tx1"/>
          </a:fontRef>
        </p:style>
      </p:cxnSp>
      <p:grpSp>
        <p:nvGrpSpPr>
          <p:cNvPr id="78" name="Group 77"/>
          <p:cNvGrpSpPr>
            <a:grpSpLocks noChangeAspect="1"/>
          </p:cNvGrpSpPr>
          <p:nvPr/>
        </p:nvGrpSpPr>
        <p:grpSpPr>
          <a:xfrm>
            <a:off x="8267142" y="1421967"/>
            <a:ext cx="137160" cy="137160"/>
            <a:chOff x="7772400" y="3867150"/>
            <a:chExt cx="195925" cy="195925"/>
          </a:xfrm>
        </p:grpSpPr>
        <p:sp>
          <p:nvSpPr>
            <p:cNvPr id="80" name="Oval 79"/>
            <p:cNvSpPr>
              <a:spLocks noChangeAspect="1"/>
            </p:cNvSpPr>
            <p:nvPr/>
          </p:nvSpPr>
          <p:spPr>
            <a:xfrm>
              <a:off x="7772400" y="3867150"/>
              <a:ext cx="195925" cy="195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cxnSp>
          <p:nvCxnSpPr>
            <p:cNvPr id="81" name="Straight Connector 80"/>
            <p:cNvCxnSpPr/>
            <p:nvPr/>
          </p:nvCxnSpPr>
          <p:spPr>
            <a:xfrm>
              <a:off x="7812244" y="3965652"/>
              <a:ext cx="1097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2" name="Group 141"/>
          <p:cNvGrpSpPr>
            <a:grpSpLocks noChangeAspect="1"/>
          </p:cNvGrpSpPr>
          <p:nvPr/>
        </p:nvGrpSpPr>
        <p:grpSpPr>
          <a:xfrm>
            <a:off x="8266176" y="2476908"/>
            <a:ext cx="137160" cy="137160"/>
            <a:chOff x="7772400" y="3867150"/>
            <a:chExt cx="195925" cy="195925"/>
          </a:xfrm>
        </p:grpSpPr>
        <p:sp>
          <p:nvSpPr>
            <p:cNvPr id="143" name="Oval 142"/>
            <p:cNvSpPr>
              <a:spLocks noChangeAspect="1"/>
            </p:cNvSpPr>
            <p:nvPr/>
          </p:nvSpPr>
          <p:spPr>
            <a:xfrm>
              <a:off x="7772400" y="3867150"/>
              <a:ext cx="195925" cy="195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cxnSp>
          <p:nvCxnSpPr>
            <p:cNvPr id="144" name="Straight Connector 143"/>
            <p:cNvCxnSpPr/>
            <p:nvPr/>
          </p:nvCxnSpPr>
          <p:spPr>
            <a:xfrm>
              <a:off x="7812244" y="3965652"/>
              <a:ext cx="1097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7050024" y="2212848"/>
            <a:ext cx="649224" cy="338554"/>
            <a:chOff x="7050024" y="2212848"/>
            <a:chExt cx="649224" cy="338554"/>
          </a:xfrm>
        </p:grpSpPr>
        <p:cxnSp>
          <p:nvCxnSpPr>
            <p:cNvPr id="148" name="Straight Arrow Connector 147"/>
            <p:cNvCxnSpPr>
              <a:stCxn id="32774" idx="3"/>
              <a:endCxn id="32781" idx="1"/>
            </p:cNvCxnSpPr>
            <p:nvPr/>
          </p:nvCxnSpPr>
          <p:spPr>
            <a:xfrm>
              <a:off x="7050024" y="2404110"/>
              <a:ext cx="649224"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nvGrpSpPr>
            <p:cNvPr id="149" name="Group 148"/>
            <p:cNvGrpSpPr/>
            <p:nvPr/>
          </p:nvGrpSpPr>
          <p:grpSpPr>
            <a:xfrm>
              <a:off x="7180342" y="2212848"/>
              <a:ext cx="287258" cy="338554"/>
              <a:chOff x="6629400" y="4405975"/>
              <a:chExt cx="287258" cy="338554"/>
            </a:xfrm>
          </p:grpSpPr>
          <p:sp>
            <p:nvSpPr>
              <p:cNvPr id="150" name="Oval 149"/>
              <p:cNvSpPr>
                <a:spLocks noChangeAspect="1"/>
              </p:cNvSpPr>
              <p:nvPr/>
            </p:nvSpPr>
            <p:spPr>
              <a:xfrm>
                <a:off x="6708423" y="4517860"/>
                <a:ext cx="137160"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151" name="TextBox 150"/>
              <p:cNvSpPr txBox="1"/>
              <p:nvPr/>
            </p:nvSpPr>
            <p:spPr>
              <a:xfrm>
                <a:off x="6629400" y="4405975"/>
                <a:ext cx="287258" cy="338554"/>
              </a:xfrm>
              <a:prstGeom prst="rect">
                <a:avLst/>
              </a:prstGeom>
              <a:noFill/>
            </p:spPr>
            <p:txBody>
              <a:bodyPr wrap="none" rtlCol="0">
                <a:spAutoFit/>
              </a:bodyPr>
              <a:lstStyle/>
              <a:p>
                <a:r>
                  <a:rPr lang="en-US" sz="1600" b="1" dirty="0" smtClean="0"/>
                  <a:t>+</a:t>
                </a:r>
                <a:endParaRPr lang="en-US" sz="1600" b="1" dirty="0"/>
              </a:p>
            </p:txBody>
          </p:sp>
        </p:grpSp>
      </p:grpSp>
      <p:pic>
        <p:nvPicPr>
          <p:cNvPr id="32783" name="Picture 15" descr="C:\Talks\SIG-13\Cow\cow.p3.bm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96200" y="4050030"/>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32784" name="Picture 16" descr="C:\Talks\SIG-13\Cow\cow.p4.bm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99248" y="3044190"/>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32781" name="Picture 13" descr="C:\Talks\SIG-13\Cow\cow.p5.bmp"/>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99248" y="2038350"/>
            <a:ext cx="731520" cy="73152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7908739" y="3769335"/>
            <a:ext cx="287258" cy="338554"/>
            <a:chOff x="7908739" y="3769335"/>
            <a:chExt cx="287258" cy="338554"/>
          </a:xfrm>
        </p:grpSpPr>
        <p:cxnSp>
          <p:nvCxnSpPr>
            <p:cNvPr id="160" name="Straight Arrow Connector 159"/>
            <p:cNvCxnSpPr>
              <a:stCxn id="32783" idx="0"/>
              <a:endCxn id="32784" idx="2"/>
            </p:cNvCxnSpPr>
            <p:nvPr/>
          </p:nvCxnSpPr>
          <p:spPr>
            <a:xfrm flipV="1">
              <a:off x="8061960" y="3775710"/>
              <a:ext cx="3048" cy="27432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nvGrpSpPr>
            <p:cNvPr id="161" name="Group 160"/>
            <p:cNvGrpSpPr/>
            <p:nvPr/>
          </p:nvGrpSpPr>
          <p:grpSpPr>
            <a:xfrm>
              <a:off x="7908739" y="3769335"/>
              <a:ext cx="287258" cy="338554"/>
              <a:chOff x="6629400" y="4405975"/>
              <a:chExt cx="287258" cy="338554"/>
            </a:xfrm>
          </p:grpSpPr>
          <p:sp>
            <p:nvSpPr>
              <p:cNvPr id="162" name="Oval 161"/>
              <p:cNvSpPr>
                <a:spLocks noChangeAspect="1"/>
              </p:cNvSpPr>
              <p:nvPr/>
            </p:nvSpPr>
            <p:spPr>
              <a:xfrm>
                <a:off x="6708423" y="4517860"/>
                <a:ext cx="137160"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163" name="TextBox 162"/>
              <p:cNvSpPr txBox="1"/>
              <p:nvPr/>
            </p:nvSpPr>
            <p:spPr>
              <a:xfrm>
                <a:off x="6629400" y="4405975"/>
                <a:ext cx="287258" cy="338554"/>
              </a:xfrm>
              <a:prstGeom prst="rect">
                <a:avLst/>
              </a:prstGeom>
              <a:noFill/>
            </p:spPr>
            <p:txBody>
              <a:bodyPr wrap="none" rtlCol="0">
                <a:spAutoFit/>
              </a:bodyPr>
              <a:lstStyle/>
              <a:p>
                <a:r>
                  <a:rPr lang="en-US" sz="1600" b="1" dirty="0" smtClean="0"/>
                  <a:t>+</a:t>
                </a:r>
                <a:endParaRPr lang="en-US" sz="1600" b="1" dirty="0"/>
              </a:p>
            </p:txBody>
          </p:sp>
        </p:grpSp>
      </p:grpSp>
      <p:pic>
        <p:nvPicPr>
          <p:cNvPr id="32794" name="Picture 26" descr="C:\Talks\SIG-13\Cow\cow.4.bm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95344" y="2861310"/>
            <a:ext cx="1984248" cy="1984248"/>
          </a:xfrm>
          <a:prstGeom prst="rect">
            <a:avLst/>
          </a:prstGeom>
          <a:noFill/>
          <a:extLst>
            <a:ext uri="{909E8E84-426E-40DD-AFC4-6F175D3DCCD1}">
              <a14:hiddenFill xmlns:a14="http://schemas.microsoft.com/office/drawing/2010/main">
                <a:solidFill>
                  <a:srgbClr val="FFFFFF"/>
                </a:solidFill>
              </a14:hiddenFill>
            </a:ext>
          </a:extLst>
        </p:spPr>
      </p:pic>
      <p:pic>
        <p:nvPicPr>
          <p:cNvPr id="32792" name="Picture 24" descr="C:\Talks\SIG-13\Cow\cow.5.bmp"/>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95344" y="2861310"/>
            <a:ext cx="1984248" cy="1984248"/>
          </a:xfrm>
          <a:prstGeom prst="rect">
            <a:avLst/>
          </a:prstGeom>
          <a:noFill/>
          <a:extLst>
            <a:ext uri="{909E8E84-426E-40DD-AFC4-6F175D3DCCD1}">
              <a14:hiddenFill xmlns:a14="http://schemas.microsoft.com/office/drawing/2010/main">
                <a:solidFill>
                  <a:srgbClr val="FFFFFF"/>
                </a:solidFill>
              </a14:hiddenFill>
            </a:ext>
          </a:extLst>
        </p:spPr>
      </p:pic>
      <p:pic>
        <p:nvPicPr>
          <p:cNvPr id="32793" name="Picture 25" descr="C:\Talks\SIG-13\Cow\cow.6.bmp"/>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95344" y="2861310"/>
            <a:ext cx="1984248" cy="1984248"/>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oup 46"/>
          <p:cNvGrpSpPr>
            <a:grpSpLocks noChangeAspect="1"/>
          </p:cNvGrpSpPr>
          <p:nvPr/>
        </p:nvGrpSpPr>
        <p:grpSpPr>
          <a:xfrm>
            <a:off x="3886200" y="2870454"/>
            <a:ext cx="1984248" cy="1984248"/>
            <a:chOff x="454415" y="1354903"/>
            <a:chExt cx="3625804" cy="4497628"/>
          </a:xfrm>
        </p:grpSpPr>
        <p:cxnSp>
          <p:nvCxnSpPr>
            <p:cNvPr id="57" name="Straight Arrow Connector 56"/>
            <p:cNvCxnSpPr/>
            <p:nvPr/>
          </p:nvCxnSpPr>
          <p:spPr>
            <a:xfrm>
              <a:off x="2267317" y="1354903"/>
              <a:ext cx="0" cy="4497628"/>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454415" y="3603717"/>
              <a:ext cx="3625804"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910746" y="2763495"/>
            <a:ext cx="287258" cy="338554"/>
            <a:chOff x="7910746" y="2763495"/>
            <a:chExt cx="287258" cy="338554"/>
          </a:xfrm>
        </p:grpSpPr>
        <p:cxnSp>
          <p:nvCxnSpPr>
            <p:cNvPr id="169" name="Straight Arrow Connector 168"/>
            <p:cNvCxnSpPr>
              <a:stCxn id="32784" idx="0"/>
              <a:endCxn id="32781" idx="2"/>
            </p:cNvCxnSpPr>
            <p:nvPr/>
          </p:nvCxnSpPr>
          <p:spPr>
            <a:xfrm flipV="1">
              <a:off x="8065008" y="2769870"/>
              <a:ext cx="0" cy="27432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nvGrpSpPr>
            <p:cNvPr id="170" name="Group 169"/>
            <p:cNvGrpSpPr/>
            <p:nvPr/>
          </p:nvGrpSpPr>
          <p:grpSpPr>
            <a:xfrm>
              <a:off x="7910746" y="2763495"/>
              <a:ext cx="287258" cy="338554"/>
              <a:chOff x="6629400" y="4405975"/>
              <a:chExt cx="287258" cy="338554"/>
            </a:xfrm>
          </p:grpSpPr>
          <p:sp>
            <p:nvSpPr>
              <p:cNvPr id="171" name="Oval 170"/>
              <p:cNvSpPr>
                <a:spLocks noChangeAspect="1"/>
              </p:cNvSpPr>
              <p:nvPr/>
            </p:nvSpPr>
            <p:spPr>
              <a:xfrm>
                <a:off x="6708423" y="4517860"/>
                <a:ext cx="137160"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172" name="TextBox 171"/>
              <p:cNvSpPr txBox="1"/>
              <p:nvPr/>
            </p:nvSpPr>
            <p:spPr>
              <a:xfrm>
                <a:off x="6629400" y="4405975"/>
                <a:ext cx="287258" cy="338554"/>
              </a:xfrm>
              <a:prstGeom prst="rect">
                <a:avLst/>
              </a:prstGeom>
              <a:noFill/>
            </p:spPr>
            <p:txBody>
              <a:bodyPr wrap="none" rtlCol="0">
                <a:spAutoFit/>
              </a:bodyPr>
              <a:lstStyle/>
              <a:p>
                <a:r>
                  <a:rPr lang="en-US" sz="1600" b="1" dirty="0" smtClean="0"/>
                  <a:t>+</a:t>
                </a:r>
                <a:endParaRPr lang="en-US" sz="1600" b="1" dirty="0"/>
              </a:p>
            </p:txBody>
          </p:sp>
        </p:grpSp>
      </p:grpSp>
      <p:grpSp>
        <p:nvGrpSpPr>
          <p:cNvPr id="17" name="Group 16"/>
          <p:cNvGrpSpPr/>
          <p:nvPr/>
        </p:nvGrpSpPr>
        <p:grpSpPr>
          <a:xfrm>
            <a:off x="7050024" y="1211000"/>
            <a:ext cx="649224" cy="338554"/>
            <a:chOff x="7050024" y="1211000"/>
            <a:chExt cx="649224" cy="338554"/>
          </a:xfrm>
        </p:grpSpPr>
        <p:cxnSp>
          <p:nvCxnSpPr>
            <p:cNvPr id="175" name="Straight Arrow Connector 174"/>
            <p:cNvCxnSpPr>
              <a:stCxn id="32786" idx="3"/>
              <a:endCxn id="32785" idx="1"/>
            </p:cNvCxnSpPr>
            <p:nvPr/>
          </p:nvCxnSpPr>
          <p:spPr>
            <a:xfrm>
              <a:off x="7050024" y="1398270"/>
              <a:ext cx="649224"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nvGrpSpPr>
            <p:cNvPr id="176" name="Group 175"/>
            <p:cNvGrpSpPr/>
            <p:nvPr/>
          </p:nvGrpSpPr>
          <p:grpSpPr>
            <a:xfrm>
              <a:off x="7180342" y="1211000"/>
              <a:ext cx="287258" cy="338554"/>
              <a:chOff x="6629400" y="4405975"/>
              <a:chExt cx="287258" cy="338554"/>
            </a:xfrm>
          </p:grpSpPr>
          <p:sp>
            <p:nvSpPr>
              <p:cNvPr id="177" name="Oval 176"/>
              <p:cNvSpPr>
                <a:spLocks noChangeAspect="1"/>
              </p:cNvSpPr>
              <p:nvPr/>
            </p:nvSpPr>
            <p:spPr>
              <a:xfrm>
                <a:off x="6708423" y="4517860"/>
                <a:ext cx="137160"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178" name="TextBox 177"/>
              <p:cNvSpPr txBox="1"/>
              <p:nvPr/>
            </p:nvSpPr>
            <p:spPr>
              <a:xfrm>
                <a:off x="6629400" y="4405975"/>
                <a:ext cx="287258" cy="338554"/>
              </a:xfrm>
              <a:prstGeom prst="rect">
                <a:avLst/>
              </a:prstGeom>
              <a:noFill/>
            </p:spPr>
            <p:txBody>
              <a:bodyPr wrap="none" rtlCol="0">
                <a:spAutoFit/>
              </a:bodyPr>
              <a:lstStyle/>
              <a:p>
                <a:r>
                  <a:rPr lang="en-US" sz="1600" b="1" dirty="0" smtClean="0"/>
                  <a:t>+</a:t>
                </a:r>
                <a:endParaRPr lang="en-US" sz="1600" b="1" dirty="0"/>
              </a:p>
            </p:txBody>
          </p:sp>
        </p:grpSp>
      </p:grpSp>
      <p:grpSp>
        <p:nvGrpSpPr>
          <p:cNvPr id="16" name="Group 15"/>
          <p:cNvGrpSpPr/>
          <p:nvPr/>
        </p:nvGrpSpPr>
        <p:grpSpPr>
          <a:xfrm>
            <a:off x="7910746" y="1755551"/>
            <a:ext cx="287258" cy="338554"/>
            <a:chOff x="7910746" y="1755551"/>
            <a:chExt cx="287258" cy="338554"/>
          </a:xfrm>
        </p:grpSpPr>
        <p:cxnSp>
          <p:nvCxnSpPr>
            <p:cNvPr id="179" name="Straight Arrow Connector 178"/>
            <p:cNvCxnSpPr>
              <a:stCxn id="32781" idx="0"/>
              <a:endCxn id="32785" idx="2"/>
            </p:cNvCxnSpPr>
            <p:nvPr/>
          </p:nvCxnSpPr>
          <p:spPr>
            <a:xfrm flipV="1">
              <a:off x="8065008" y="1764030"/>
              <a:ext cx="0" cy="27432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nvGrpSpPr>
            <p:cNvPr id="180" name="Group 179"/>
            <p:cNvGrpSpPr/>
            <p:nvPr/>
          </p:nvGrpSpPr>
          <p:grpSpPr>
            <a:xfrm>
              <a:off x="7910746" y="1755551"/>
              <a:ext cx="287258" cy="338554"/>
              <a:chOff x="6629400" y="4737981"/>
              <a:chExt cx="287258" cy="338554"/>
            </a:xfrm>
          </p:grpSpPr>
          <p:sp>
            <p:nvSpPr>
              <p:cNvPr id="181" name="Oval 180"/>
              <p:cNvSpPr>
                <a:spLocks noChangeAspect="1"/>
              </p:cNvSpPr>
              <p:nvPr/>
            </p:nvSpPr>
            <p:spPr>
              <a:xfrm>
                <a:off x="6708423" y="4859086"/>
                <a:ext cx="137160"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182" name="TextBox 181"/>
              <p:cNvSpPr txBox="1"/>
              <p:nvPr/>
            </p:nvSpPr>
            <p:spPr>
              <a:xfrm>
                <a:off x="6629400" y="4737981"/>
                <a:ext cx="287258" cy="338554"/>
              </a:xfrm>
              <a:prstGeom prst="rect">
                <a:avLst/>
              </a:prstGeom>
              <a:noFill/>
            </p:spPr>
            <p:txBody>
              <a:bodyPr wrap="none" rtlCol="0">
                <a:spAutoFit/>
              </a:bodyPr>
              <a:lstStyle/>
              <a:p>
                <a:r>
                  <a:rPr lang="en-US" sz="1600" b="1" dirty="0" smtClean="0"/>
                  <a:t>+</a:t>
                </a:r>
                <a:endParaRPr lang="en-US" sz="1600" b="1" dirty="0"/>
              </a:p>
            </p:txBody>
          </p:sp>
        </p:grpSp>
      </p:grpSp>
      <p:pic>
        <p:nvPicPr>
          <p:cNvPr id="32785" name="Picture 17" descr="C:\Talks\SIG-13\Cow\cow.p6.bmp"/>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99248" y="1032510"/>
            <a:ext cx="731520" cy="7315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60043" y="4835965"/>
            <a:ext cx="873957" cy="338554"/>
          </a:xfrm>
          <a:prstGeom prst="rect">
            <a:avLst/>
          </a:prstGeom>
          <a:noFill/>
        </p:spPr>
        <p:txBody>
          <a:bodyPr wrap="none" rtlCol="0">
            <a:spAutoFit/>
          </a:bodyPr>
          <a:lstStyle/>
          <a:p>
            <a:r>
              <a:rPr lang="en-US" sz="1600" dirty="0" smtClean="0"/>
              <a:t>Solution</a:t>
            </a:r>
            <a:endParaRPr lang="en-US" sz="1600" dirty="0"/>
          </a:p>
        </p:txBody>
      </p:sp>
      <p:sp>
        <p:nvSpPr>
          <p:cNvPr id="103" name="TextBox 102"/>
          <p:cNvSpPr txBox="1"/>
          <p:nvPr/>
        </p:nvSpPr>
        <p:spPr>
          <a:xfrm>
            <a:off x="6201963" y="4781550"/>
            <a:ext cx="954941" cy="307777"/>
          </a:xfrm>
          <a:prstGeom prst="rect">
            <a:avLst/>
          </a:prstGeom>
          <a:noFill/>
        </p:spPr>
        <p:txBody>
          <a:bodyPr wrap="none" rtlCol="0">
            <a:spAutoFit/>
          </a:bodyPr>
          <a:lstStyle/>
          <a:p>
            <a:r>
              <a:rPr lang="en-US" sz="1400" dirty="0" smtClean="0"/>
              <a:t>Correction</a:t>
            </a:r>
            <a:endParaRPr lang="en-US" sz="1400" dirty="0"/>
          </a:p>
        </p:txBody>
      </p:sp>
      <p:sp>
        <p:nvSpPr>
          <p:cNvPr id="115" name="TextBox 114"/>
          <p:cNvSpPr txBox="1"/>
          <p:nvPr/>
        </p:nvSpPr>
        <p:spPr>
          <a:xfrm>
            <a:off x="7406334" y="4781550"/>
            <a:ext cx="1311578" cy="307777"/>
          </a:xfrm>
          <a:prstGeom prst="rect">
            <a:avLst/>
          </a:prstGeom>
          <a:noFill/>
        </p:spPr>
        <p:txBody>
          <a:bodyPr wrap="none" rtlCol="0">
            <a:spAutoFit/>
          </a:bodyPr>
          <a:lstStyle/>
          <a:p>
            <a:pPr algn="ctr"/>
            <a:r>
              <a:rPr lang="en-US" sz="1400" dirty="0" smtClean="0"/>
              <a:t>Visible Solution</a:t>
            </a:r>
            <a:endParaRPr lang="en-US" sz="1400" dirty="0"/>
          </a:p>
        </p:txBody>
      </p:sp>
      <mc:AlternateContent xmlns:mc="http://schemas.openxmlformats.org/markup-compatibility/2006" xmlns:a14="http://schemas.microsoft.com/office/drawing/2010/main">
        <mc:Choice Requires="a14">
          <p:sp>
            <p:nvSpPr>
              <p:cNvPr id="104" name="TextBox 103"/>
              <p:cNvSpPr txBox="1"/>
              <p:nvPr/>
            </p:nvSpPr>
            <p:spPr>
              <a:xfrm>
                <a:off x="4997301" y="2903689"/>
                <a:ext cx="714287" cy="408623"/>
              </a:xfrm>
              <a:prstGeom prst="roundRect">
                <a:avLst/>
              </a:prstGeom>
              <a:solidFill>
                <a:srgbClr val="FFFFFF">
                  <a:alpha val="6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𝜒</m:t>
                      </m:r>
                      <m:d>
                        <m:dPr>
                          <m:ctrlPr>
                            <a:rPr lang="en-US" sz="2400" b="0" i="1" smtClean="0">
                              <a:latin typeface="Cambria Math"/>
                            </a:rPr>
                          </m:ctrlPr>
                        </m:dPr>
                        <m:e>
                          <m:r>
                            <a:rPr lang="en-US" sz="2400" b="0" i="1" smtClean="0">
                              <a:latin typeface="Cambria Math"/>
                            </a:rPr>
                            <m:t>𝑞</m:t>
                          </m:r>
                        </m:e>
                      </m:d>
                    </m:oMath>
                  </m:oMathPara>
                </a14:m>
                <a:endParaRPr lang="en-US" sz="2400" dirty="0"/>
              </a:p>
            </p:txBody>
          </p:sp>
        </mc:Choice>
        <mc:Fallback xmlns="">
          <p:sp>
            <p:nvSpPr>
              <p:cNvPr id="104" name="TextBox 103"/>
              <p:cNvSpPr txBox="1">
                <a:spLocks noRot="1" noChangeAspect="1" noMove="1" noResize="1" noEditPoints="1" noAdjustHandles="1" noChangeArrowheads="1" noChangeShapeType="1" noTextEdit="1"/>
              </p:cNvSpPr>
              <p:nvPr/>
            </p:nvSpPr>
            <p:spPr>
              <a:xfrm>
                <a:off x="4997301" y="2903689"/>
                <a:ext cx="714287" cy="408623"/>
              </a:xfrm>
              <a:prstGeom prst="roundRect">
                <a:avLst/>
              </a:prstGeom>
              <a:blipFill rotWithShape="1">
                <a:blip r:embed="rId15"/>
                <a:stretch>
                  <a:fillRect l="-7692" b="-17910"/>
                </a:stretch>
              </a:blipFill>
            </p:spPr>
            <p:txBody>
              <a:bodyPr/>
              <a:lstStyle/>
              <a:p>
                <a:r>
                  <a:rPr lang="en-US">
                    <a:noFill/>
                  </a:rPr>
                  <a:t> </a:t>
                </a:r>
              </a:p>
            </p:txBody>
          </p:sp>
        </mc:Fallback>
      </mc:AlternateContent>
      <p:sp>
        <p:nvSpPr>
          <p:cNvPr id="5" name="Rounded Rectangle 4"/>
          <p:cNvSpPr/>
          <p:nvPr/>
        </p:nvSpPr>
        <p:spPr>
          <a:xfrm>
            <a:off x="4267200" y="3662322"/>
            <a:ext cx="838200" cy="264098"/>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7"/>
          <p:cNvSpPr/>
          <p:nvPr/>
        </p:nvSpPr>
        <p:spPr>
          <a:xfrm>
            <a:off x="7817556" y="2300817"/>
            <a:ext cx="365760" cy="16459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9" name="Picture 15" descr="C:\Talks\SIG-13\Cow\cow.p3.bm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18504" y="4050792"/>
            <a:ext cx="731520"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92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4" end="4"/>
                                            </p:txEl>
                                          </p:spTgt>
                                        </p:tgtEl>
                                      </p:cBhvr>
                                    </p:animEffect>
                                    <p:animScale>
                                      <p:cBhvr>
                                        <p:cTn id="7" dur="250" autoRev="1" fill="hold"/>
                                        <p:tgtEl>
                                          <p:spTgt spid="3">
                                            <p:txEl>
                                              <p:pRg st="4" end="4"/>
                                            </p:txEl>
                                          </p:spTgt>
                                        </p:tgtEl>
                                      </p:cBhvr>
                                      <p:by x="105000" y="105000"/>
                                    </p:animScale>
                                  </p:childTnLst>
                                </p:cTn>
                              </p:par>
                              <p:par>
                                <p:cTn id="8" presetID="1" presetClass="entr" presetSubtype="0" fill="hold" nodeType="withEffect">
                                  <p:stCondLst>
                                    <p:cond delay="0"/>
                                  </p:stCondLst>
                                  <p:childTnLst>
                                    <p:set>
                                      <p:cBhvr>
                                        <p:cTn id="9" dur="1" fill="hold">
                                          <p:stCondLst>
                                            <p:cond delay="0"/>
                                          </p:stCondLst>
                                        </p:cTn>
                                        <p:tgtEl>
                                          <p:spTgt spid="109"/>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277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3">
                                            <p:txEl>
                                              <p:pRg st="2" end="2"/>
                                            </p:txEl>
                                          </p:spTgt>
                                        </p:tgtEl>
                                      </p:cBhvr>
                                    </p:animEffect>
                                    <p:animScale>
                                      <p:cBhvr>
                                        <p:cTn id="22" dur="250" autoRev="1" fill="hold"/>
                                        <p:tgtEl>
                                          <p:spTgt spid="3">
                                            <p:txEl>
                                              <p:pRg st="2" end="2"/>
                                            </p:txEl>
                                          </p:spTgt>
                                        </p:tgtEl>
                                      </p:cBhvr>
                                      <p:by x="105000" y="105000"/>
                                    </p:animScale>
                                  </p:childTnLst>
                                </p:cTn>
                              </p:par>
                              <p:par>
                                <p:cTn id="23" presetID="22" presetClass="entr" presetSubtype="8"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330"/>
                                        <p:tgtEl>
                                          <p:spTgt spid="18"/>
                                        </p:tgtEl>
                                      </p:cBhvr>
                                    </p:animEffect>
                                  </p:childTnLst>
                                </p:cTn>
                              </p:par>
                              <p:par>
                                <p:cTn id="26" presetID="1" presetClass="entr" presetSubtype="0" fill="hold" nodeType="withEffect">
                                  <p:stCondLst>
                                    <p:cond delay="330"/>
                                  </p:stCondLst>
                                  <p:childTnLst>
                                    <p:set>
                                      <p:cBhvr>
                                        <p:cTn id="27" dur="1" fill="hold">
                                          <p:stCondLst>
                                            <p:cond delay="0"/>
                                          </p:stCondLst>
                                        </p:cTn>
                                        <p:tgtEl>
                                          <p:spTgt spid="3278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3">
                                            <p:txEl>
                                              <p:pRg st="3" end="3"/>
                                            </p:txEl>
                                          </p:spTgt>
                                        </p:tgtEl>
                                      </p:cBhvr>
                                    </p:animEffect>
                                    <p:animScale>
                                      <p:cBhvr>
                                        <p:cTn id="32" dur="250" autoRev="1" fill="hold"/>
                                        <p:tgtEl>
                                          <p:spTgt spid="3">
                                            <p:txEl>
                                              <p:pRg st="3" end="3"/>
                                            </p:txEl>
                                          </p:spTgt>
                                        </p:tgtEl>
                                      </p:cBhvr>
                                      <p:by x="105000" y="105000"/>
                                    </p:animScale>
                                  </p:childTnLst>
                                </p:cTn>
                              </p:par>
                              <p:par>
                                <p:cTn id="33" presetID="1" presetClass="entr" presetSubtype="0" fill="hold" nodeType="withEffect">
                                  <p:stCondLst>
                                    <p:cond delay="0"/>
                                  </p:stCondLst>
                                  <p:childTnLst>
                                    <p:set>
                                      <p:cBhvr>
                                        <p:cTn id="34" dur="1" fill="hold">
                                          <p:stCondLst>
                                            <p:cond delay="0"/>
                                          </p:stCondLst>
                                        </p:cTn>
                                        <p:tgtEl>
                                          <p:spTgt spid="116"/>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02"/>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0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3">
                                            <p:txEl>
                                              <p:pRg st="4" end="4"/>
                                            </p:txEl>
                                          </p:spTgt>
                                        </p:tgtEl>
                                      </p:cBhvr>
                                    </p:animEffect>
                                    <p:animScale>
                                      <p:cBhvr>
                                        <p:cTn id="45" dur="250" autoRev="1" fill="hold"/>
                                        <p:tgtEl>
                                          <p:spTgt spid="3">
                                            <p:txEl>
                                              <p:pRg st="4" end="4"/>
                                            </p:txEl>
                                          </p:spTgt>
                                        </p:tgtEl>
                                      </p:cBhvr>
                                      <p:by x="105000" y="105000"/>
                                    </p:animScale>
                                  </p:childTnLst>
                                </p:cTn>
                              </p:par>
                              <p:par>
                                <p:cTn id="46" presetID="1" presetClass="entr" presetSubtype="0" fill="hold" nodeType="withEffect">
                                  <p:stCondLst>
                                    <p:cond delay="0"/>
                                  </p:stCondLst>
                                  <p:childTnLst>
                                    <p:set>
                                      <p:cBhvr>
                                        <p:cTn id="47" dur="1" fill="hold">
                                          <p:stCondLst>
                                            <p:cond delay="0"/>
                                          </p:stCondLst>
                                        </p:cTn>
                                        <p:tgtEl>
                                          <p:spTgt spid="32776"/>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2794"/>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childTnLst>
                                </p:cTn>
                              </p:par>
                              <p:par>
                                <p:cTn id="52" presetID="1" presetClass="exit" presetSubtype="0" fill="hold" nodeType="withEffect">
                                  <p:stCondLst>
                                    <p:cond delay="0"/>
                                  </p:stCondLst>
                                  <p:childTnLst>
                                    <p:set>
                                      <p:cBhvr>
                                        <p:cTn id="53" dur="1" fill="hold">
                                          <p:stCondLst>
                                            <p:cond delay="0"/>
                                          </p:stCondLst>
                                        </p:cTn>
                                        <p:tgtEl>
                                          <p:spTgt spid="116"/>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113"/>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6" presetClass="emph" presetSubtype="0" fill="hold" nodeType="clickEffect">
                                  <p:stCondLst>
                                    <p:cond delay="0"/>
                                  </p:stCondLst>
                                  <p:childTnLst>
                                    <p:animEffect transition="out" filter="fade">
                                      <p:cBhvr>
                                        <p:cTn id="59" dur="500" tmFilter="0, 0; .2, .5; .8, .5; 1, 0"/>
                                        <p:tgtEl>
                                          <p:spTgt spid="3">
                                            <p:txEl>
                                              <p:pRg st="2" end="2"/>
                                            </p:txEl>
                                          </p:spTgt>
                                        </p:tgtEl>
                                      </p:cBhvr>
                                    </p:animEffect>
                                    <p:animScale>
                                      <p:cBhvr>
                                        <p:cTn id="60" dur="250" autoRev="1" fill="hold"/>
                                        <p:tgtEl>
                                          <p:spTgt spid="3">
                                            <p:txEl>
                                              <p:pRg st="2" end="2"/>
                                            </p:txEl>
                                          </p:spTgt>
                                        </p:tgtEl>
                                      </p:cBhvr>
                                      <p:by x="105000" y="105000"/>
                                    </p:animScale>
                                  </p:childTnLst>
                                </p:cTn>
                              </p:par>
                              <p:par>
                                <p:cTn id="61" presetID="22" presetClass="entr" presetSubtype="4" fill="hold"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down)">
                                      <p:cBhvr>
                                        <p:cTn id="63" dur="330"/>
                                        <p:tgtEl>
                                          <p:spTgt spid="8"/>
                                        </p:tgtEl>
                                      </p:cBhvr>
                                    </p:animEffect>
                                  </p:childTnLst>
                                </p:cTn>
                              </p:par>
                              <p:par>
                                <p:cTn id="64" presetID="22" presetClass="entr" presetSubtype="8" fill="hold"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left)">
                                      <p:cBhvr>
                                        <p:cTn id="66" dur="330"/>
                                        <p:tgtEl>
                                          <p:spTgt spid="10"/>
                                        </p:tgtEl>
                                      </p:cBhvr>
                                    </p:animEffect>
                                  </p:childTnLst>
                                </p:cTn>
                              </p:par>
                              <p:par>
                                <p:cTn id="67" presetID="1" presetClass="entr" presetSubtype="0" fill="hold" nodeType="withEffect">
                                  <p:stCondLst>
                                    <p:cond delay="330"/>
                                  </p:stCondLst>
                                  <p:childTnLst>
                                    <p:set>
                                      <p:cBhvr>
                                        <p:cTn id="68" dur="1" fill="hold">
                                          <p:stCondLst>
                                            <p:cond delay="0"/>
                                          </p:stCondLst>
                                        </p:cTn>
                                        <p:tgtEl>
                                          <p:spTgt spid="3278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26" presetClass="emph" presetSubtype="0" fill="hold" nodeType="clickEffect">
                                  <p:stCondLst>
                                    <p:cond delay="0"/>
                                  </p:stCondLst>
                                  <p:childTnLst>
                                    <p:animEffect transition="out" filter="fade">
                                      <p:cBhvr>
                                        <p:cTn id="72" dur="500" tmFilter="0, 0; .2, .5; .8, .5; 1, 0"/>
                                        <p:tgtEl>
                                          <p:spTgt spid="3">
                                            <p:txEl>
                                              <p:pRg st="3" end="3"/>
                                            </p:txEl>
                                          </p:spTgt>
                                        </p:tgtEl>
                                      </p:cBhvr>
                                    </p:animEffect>
                                    <p:animScale>
                                      <p:cBhvr>
                                        <p:cTn id="73" dur="250" autoRev="1" fill="hold"/>
                                        <p:tgtEl>
                                          <p:spTgt spid="3">
                                            <p:txEl>
                                              <p:pRg st="3" end="3"/>
                                            </p:txEl>
                                          </p:spTgt>
                                        </p:tgtEl>
                                      </p:cBhvr>
                                      <p:by x="105000" y="105000"/>
                                    </p:animScale>
                                  </p:childTnLst>
                                </p:cTn>
                              </p:par>
                              <p:par>
                                <p:cTn id="74" presetID="1" presetClass="entr" presetSubtype="0" fill="hold" nodeType="withEffect">
                                  <p:stCondLst>
                                    <p:cond delay="0"/>
                                  </p:stCondLst>
                                  <p:childTnLst>
                                    <p:set>
                                      <p:cBhvr>
                                        <p:cTn id="75" dur="1" fill="hold">
                                          <p:stCondLst>
                                            <p:cond delay="0"/>
                                          </p:stCondLst>
                                        </p:cTn>
                                        <p:tgtEl>
                                          <p:spTgt spid="70"/>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142"/>
                                        </p:tgtEl>
                                        <p:attrNameLst>
                                          <p:attrName>style.visibility</p:attrName>
                                        </p:attrNameLst>
                                      </p:cBhvr>
                                      <p:to>
                                        <p:strVal val="visible"/>
                                      </p:to>
                                    </p:set>
                                  </p:childTnLst>
                                </p:cTn>
                              </p:par>
                              <p:par>
                                <p:cTn id="78" presetID="1" presetClass="exit" presetSubtype="0" fill="hold" grpId="1" nodeType="withEffect">
                                  <p:stCondLst>
                                    <p:cond delay="0"/>
                                  </p:stCondLst>
                                  <p:childTnLst>
                                    <p:set>
                                      <p:cBhvr>
                                        <p:cTn id="79" dur="1" fill="hold">
                                          <p:stCondLst>
                                            <p:cond delay="0"/>
                                          </p:stCondLst>
                                        </p:cTn>
                                        <p:tgtEl>
                                          <p:spTgt spid="105"/>
                                        </p:tgtEl>
                                        <p:attrNameLst>
                                          <p:attrName>style.visibility</p:attrName>
                                        </p:attrNameLst>
                                      </p:cBhvr>
                                      <p:to>
                                        <p:strVal val="hidden"/>
                                      </p:to>
                                    </p:set>
                                  </p:childTnLst>
                                </p:cTn>
                              </p:par>
                              <p:par>
                                <p:cTn id="80" presetID="1" presetClass="entr" presetSubtype="0" fill="hold" grpId="0" nodeType="withEffect">
                                  <p:stCondLst>
                                    <p:cond delay="0"/>
                                  </p:stCondLst>
                                  <p:childTnLst>
                                    <p:set>
                                      <p:cBhvr>
                                        <p:cTn id="81" dur="1" fill="hold">
                                          <p:stCondLst>
                                            <p:cond delay="0"/>
                                          </p:stCondLst>
                                        </p:cTn>
                                        <p:tgtEl>
                                          <p:spTgt spid="106"/>
                                        </p:tgtEl>
                                        <p:attrNameLst>
                                          <p:attrName>style.visibility</p:attrName>
                                        </p:attrNameLst>
                                      </p:cBhvr>
                                      <p:to>
                                        <p:strVal val="visible"/>
                                      </p:to>
                                    </p:set>
                                  </p:childTnLst>
                                </p:cTn>
                              </p:par>
                            </p:childTnLst>
                          </p:cTn>
                        </p:par>
                        <p:par>
                          <p:cTn id="82" fill="hold">
                            <p:stCondLst>
                              <p:cond delay="500"/>
                            </p:stCondLst>
                            <p:childTnLst>
                              <p:par>
                                <p:cTn id="83" presetID="26" presetClass="emph" presetSubtype="0" fill="hold" nodeType="afterEffect">
                                  <p:stCondLst>
                                    <p:cond delay="0"/>
                                  </p:stCondLst>
                                  <p:childTnLst>
                                    <p:animEffect transition="out" filter="fade">
                                      <p:cBhvr>
                                        <p:cTn id="84" dur="500" tmFilter="0, 0; .2, .5; .8, .5; 1, 0"/>
                                        <p:tgtEl>
                                          <p:spTgt spid="3">
                                            <p:txEl>
                                              <p:pRg st="4" end="4"/>
                                            </p:txEl>
                                          </p:spTgt>
                                        </p:tgtEl>
                                      </p:cBhvr>
                                    </p:animEffect>
                                    <p:animScale>
                                      <p:cBhvr>
                                        <p:cTn id="85" dur="250" autoRev="1" fill="hold"/>
                                        <p:tgtEl>
                                          <p:spTgt spid="3">
                                            <p:txEl>
                                              <p:pRg st="4" end="4"/>
                                            </p:txEl>
                                          </p:spTgt>
                                        </p:tgtEl>
                                      </p:cBhvr>
                                      <p:by x="105000" y="105000"/>
                                    </p:animScale>
                                  </p:childTnLst>
                                </p:cTn>
                              </p:par>
                              <p:par>
                                <p:cTn id="86" presetID="1" presetClass="entr" presetSubtype="0" fill="hold" nodeType="withEffect">
                                  <p:stCondLst>
                                    <p:cond delay="0"/>
                                  </p:stCondLst>
                                  <p:childTnLst>
                                    <p:set>
                                      <p:cBhvr>
                                        <p:cTn id="87" dur="1" fill="hold">
                                          <p:stCondLst>
                                            <p:cond delay="0"/>
                                          </p:stCondLst>
                                        </p:cTn>
                                        <p:tgtEl>
                                          <p:spTgt spid="21"/>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32792"/>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32774"/>
                                        </p:tgtEl>
                                        <p:attrNameLst>
                                          <p:attrName>style.visibility</p:attrName>
                                        </p:attrNameLst>
                                      </p:cBhvr>
                                      <p:to>
                                        <p:strVal val="visible"/>
                                      </p:to>
                                    </p:set>
                                  </p:childTnLst>
                                </p:cTn>
                              </p:par>
                              <p:par>
                                <p:cTn id="92" presetID="1" presetClass="exit" presetSubtype="0" fill="hold" nodeType="withEffect">
                                  <p:stCondLst>
                                    <p:cond delay="0"/>
                                  </p:stCondLst>
                                  <p:childTnLst>
                                    <p:set>
                                      <p:cBhvr>
                                        <p:cTn id="93" dur="1" fill="hold">
                                          <p:stCondLst>
                                            <p:cond delay="0"/>
                                          </p:stCondLst>
                                        </p:cTn>
                                        <p:tgtEl>
                                          <p:spTgt spid="70"/>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142"/>
                                        </p:tgtEl>
                                        <p:attrNameLst>
                                          <p:attrName>style.visibility</p:attrName>
                                        </p:attrNameLst>
                                      </p:cBhvr>
                                      <p:to>
                                        <p:strVal val="hidden"/>
                                      </p:to>
                                    </p:set>
                                  </p:childTnLst>
                                </p:cTn>
                              </p:par>
                            </p:childTnLst>
                          </p:cTn>
                        </p:par>
                        <p:par>
                          <p:cTn id="96" fill="hold">
                            <p:stCondLst>
                              <p:cond delay="1000"/>
                            </p:stCondLst>
                            <p:childTnLst>
                              <p:par>
                                <p:cTn id="97" presetID="26" presetClass="emph" presetSubtype="0" fill="hold" nodeType="afterEffect">
                                  <p:stCondLst>
                                    <p:cond delay="0"/>
                                  </p:stCondLst>
                                  <p:childTnLst>
                                    <p:animEffect transition="out" filter="fade">
                                      <p:cBhvr>
                                        <p:cTn id="98" dur="500" tmFilter="0, 0; .2, .5; .8, .5; 1, 0"/>
                                        <p:tgtEl>
                                          <p:spTgt spid="3">
                                            <p:txEl>
                                              <p:pRg st="2" end="2"/>
                                            </p:txEl>
                                          </p:spTgt>
                                        </p:tgtEl>
                                      </p:cBhvr>
                                    </p:animEffect>
                                    <p:animScale>
                                      <p:cBhvr>
                                        <p:cTn id="99" dur="250" autoRev="1" fill="hold"/>
                                        <p:tgtEl>
                                          <p:spTgt spid="3">
                                            <p:txEl>
                                              <p:pRg st="2" end="2"/>
                                            </p:txEl>
                                          </p:spTgt>
                                        </p:tgtEl>
                                      </p:cBhvr>
                                      <p:by x="105000" y="105000"/>
                                    </p:animScale>
                                  </p:childTnLst>
                                </p:cTn>
                              </p:par>
                              <p:par>
                                <p:cTn id="100" presetID="22" presetClass="entr" presetSubtype="4" fill="hold" nodeType="withEffect">
                                  <p:stCondLst>
                                    <p:cond delay="0"/>
                                  </p:stCondLst>
                                  <p:childTnLst>
                                    <p:set>
                                      <p:cBhvr>
                                        <p:cTn id="101" dur="1" fill="hold">
                                          <p:stCondLst>
                                            <p:cond delay="0"/>
                                          </p:stCondLst>
                                        </p:cTn>
                                        <p:tgtEl>
                                          <p:spTgt spid="11"/>
                                        </p:tgtEl>
                                        <p:attrNameLst>
                                          <p:attrName>style.visibility</p:attrName>
                                        </p:attrNameLst>
                                      </p:cBhvr>
                                      <p:to>
                                        <p:strVal val="visible"/>
                                      </p:to>
                                    </p:set>
                                    <p:animEffect transition="in" filter="wipe(down)">
                                      <p:cBhvr>
                                        <p:cTn id="102" dur="330"/>
                                        <p:tgtEl>
                                          <p:spTgt spid="11"/>
                                        </p:tgtEl>
                                      </p:cBhvr>
                                    </p:animEffect>
                                  </p:childTnLst>
                                </p:cTn>
                              </p:par>
                              <p:par>
                                <p:cTn id="103" presetID="22" presetClass="entr" presetSubtype="8" fill="hold" nodeType="withEffect">
                                  <p:stCondLst>
                                    <p:cond delay="0"/>
                                  </p:stCondLst>
                                  <p:childTnLst>
                                    <p:set>
                                      <p:cBhvr>
                                        <p:cTn id="104" dur="1" fill="hold">
                                          <p:stCondLst>
                                            <p:cond delay="0"/>
                                          </p:stCondLst>
                                        </p:cTn>
                                        <p:tgtEl>
                                          <p:spTgt spid="14"/>
                                        </p:tgtEl>
                                        <p:attrNameLst>
                                          <p:attrName>style.visibility</p:attrName>
                                        </p:attrNameLst>
                                      </p:cBhvr>
                                      <p:to>
                                        <p:strVal val="visible"/>
                                      </p:to>
                                    </p:set>
                                    <p:animEffect transition="in" filter="wipe(left)">
                                      <p:cBhvr>
                                        <p:cTn id="105" dur="330"/>
                                        <p:tgtEl>
                                          <p:spTgt spid="14"/>
                                        </p:tgtEl>
                                      </p:cBhvr>
                                    </p:animEffect>
                                  </p:childTnLst>
                                </p:cTn>
                              </p:par>
                              <p:par>
                                <p:cTn id="106" presetID="1" presetClass="entr" presetSubtype="0" fill="hold" nodeType="withEffect">
                                  <p:stCondLst>
                                    <p:cond delay="330"/>
                                  </p:stCondLst>
                                  <p:childTnLst>
                                    <p:set>
                                      <p:cBhvr>
                                        <p:cTn id="107" dur="1" fill="hold">
                                          <p:stCondLst>
                                            <p:cond delay="0"/>
                                          </p:stCondLst>
                                        </p:cTn>
                                        <p:tgtEl>
                                          <p:spTgt spid="32781"/>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108"/>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5"/>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26" presetClass="emph" presetSubtype="0" fill="hold" nodeType="clickEffect">
                                  <p:stCondLst>
                                    <p:cond delay="0"/>
                                  </p:stCondLst>
                                  <p:childTnLst>
                                    <p:animEffect transition="out" filter="fade">
                                      <p:cBhvr>
                                        <p:cTn id="117" dur="500" tmFilter="0, 0; .2, .5; .8, .5; 1, 0"/>
                                        <p:tgtEl>
                                          <p:spTgt spid="3">
                                            <p:txEl>
                                              <p:pRg st="3" end="3"/>
                                            </p:txEl>
                                          </p:spTgt>
                                        </p:tgtEl>
                                      </p:cBhvr>
                                    </p:animEffect>
                                    <p:animScale>
                                      <p:cBhvr>
                                        <p:cTn id="118" dur="250" autoRev="1" fill="hold"/>
                                        <p:tgtEl>
                                          <p:spTgt spid="3">
                                            <p:txEl>
                                              <p:pRg st="3" end="3"/>
                                            </p:txEl>
                                          </p:spTgt>
                                        </p:tgtEl>
                                      </p:cBhvr>
                                      <p:by x="105000" y="105000"/>
                                    </p:animScale>
                                  </p:childTnLst>
                                </p:cTn>
                              </p:par>
                              <p:par>
                                <p:cTn id="119" presetID="1" presetClass="exit" presetSubtype="0" fill="hold" grpId="1" nodeType="withEffect">
                                  <p:stCondLst>
                                    <p:cond delay="0"/>
                                  </p:stCondLst>
                                  <p:childTnLst>
                                    <p:set>
                                      <p:cBhvr>
                                        <p:cTn id="120" dur="1" fill="hold">
                                          <p:stCondLst>
                                            <p:cond delay="0"/>
                                          </p:stCondLst>
                                        </p:cTn>
                                        <p:tgtEl>
                                          <p:spTgt spid="108"/>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5"/>
                                        </p:tgtEl>
                                        <p:attrNameLst>
                                          <p:attrName>style.visibility</p:attrName>
                                        </p:attrNameLst>
                                      </p:cBhvr>
                                      <p:to>
                                        <p:strVal val="hidden"/>
                                      </p:to>
                                    </p:set>
                                  </p:childTnLst>
                                </p:cTn>
                              </p:par>
                              <p:par>
                                <p:cTn id="123" presetID="1" presetClass="entr" presetSubtype="0" fill="hold" nodeType="withEffect">
                                  <p:stCondLst>
                                    <p:cond delay="0"/>
                                  </p:stCondLst>
                                  <p:childTnLst>
                                    <p:set>
                                      <p:cBhvr>
                                        <p:cTn id="124" dur="1" fill="hold">
                                          <p:stCondLst>
                                            <p:cond delay="0"/>
                                          </p:stCondLst>
                                        </p:cTn>
                                        <p:tgtEl>
                                          <p:spTgt spid="79"/>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78"/>
                                        </p:tgtEl>
                                        <p:attrNameLst>
                                          <p:attrName>style.visibility</p:attrName>
                                        </p:attrNameLst>
                                      </p:cBhvr>
                                      <p:to>
                                        <p:strVal val="visible"/>
                                      </p:to>
                                    </p:set>
                                  </p:childTnLst>
                                </p:cTn>
                              </p:par>
                              <p:par>
                                <p:cTn id="127" presetID="1" presetClass="exit" presetSubtype="0" fill="hold" grpId="1" nodeType="withEffect">
                                  <p:stCondLst>
                                    <p:cond delay="0"/>
                                  </p:stCondLst>
                                  <p:childTnLst>
                                    <p:set>
                                      <p:cBhvr>
                                        <p:cTn id="128" dur="1" fill="hold">
                                          <p:stCondLst>
                                            <p:cond delay="0"/>
                                          </p:stCondLst>
                                        </p:cTn>
                                        <p:tgtEl>
                                          <p:spTgt spid="106"/>
                                        </p:tgtEl>
                                        <p:attrNameLst>
                                          <p:attrName>style.visibility</p:attrName>
                                        </p:attrNameLst>
                                      </p:cBhvr>
                                      <p:to>
                                        <p:strVal val="hidden"/>
                                      </p:to>
                                    </p:set>
                                  </p:childTnLst>
                                </p:cTn>
                              </p:par>
                              <p:par>
                                <p:cTn id="129" presetID="1" presetClass="entr" presetSubtype="0"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childTnLst>
                                </p:cTn>
                              </p:par>
                            </p:childTnLst>
                          </p:cTn>
                        </p:par>
                        <p:par>
                          <p:cTn id="131" fill="hold">
                            <p:stCondLst>
                              <p:cond delay="500"/>
                            </p:stCondLst>
                            <p:childTnLst>
                              <p:par>
                                <p:cTn id="132" presetID="26" presetClass="emph" presetSubtype="0" fill="hold" nodeType="afterEffect">
                                  <p:stCondLst>
                                    <p:cond delay="0"/>
                                  </p:stCondLst>
                                  <p:childTnLst>
                                    <p:animEffect transition="out" filter="fade">
                                      <p:cBhvr>
                                        <p:cTn id="133" dur="500" tmFilter="0, 0; .2, .5; .8, .5; 1, 0"/>
                                        <p:tgtEl>
                                          <p:spTgt spid="3">
                                            <p:txEl>
                                              <p:pRg st="4" end="4"/>
                                            </p:txEl>
                                          </p:spTgt>
                                        </p:tgtEl>
                                      </p:cBhvr>
                                    </p:animEffect>
                                    <p:animScale>
                                      <p:cBhvr>
                                        <p:cTn id="134" dur="250" autoRev="1" fill="hold"/>
                                        <p:tgtEl>
                                          <p:spTgt spid="3">
                                            <p:txEl>
                                              <p:pRg st="4" end="4"/>
                                            </p:txEl>
                                          </p:spTgt>
                                        </p:tgtEl>
                                      </p:cBhvr>
                                      <p:by x="105000" y="105000"/>
                                    </p:animScale>
                                  </p:childTnLst>
                                </p:cTn>
                              </p:par>
                              <p:par>
                                <p:cTn id="135" presetID="1" presetClass="entr" presetSubtype="0" fill="hold" nodeType="withEffect">
                                  <p:stCondLst>
                                    <p:cond delay="0"/>
                                  </p:stCondLst>
                                  <p:childTnLst>
                                    <p:set>
                                      <p:cBhvr>
                                        <p:cTn id="136" dur="1" fill="hold">
                                          <p:stCondLst>
                                            <p:cond delay="0"/>
                                          </p:stCondLst>
                                        </p:cTn>
                                        <p:tgtEl>
                                          <p:spTgt spid="32786"/>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20"/>
                                        </p:tgtEl>
                                        <p:attrNameLst>
                                          <p:attrName>style.visibility</p:attrName>
                                        </p:attrNameLst>
                                      </p:cBhvr>
                                      <p:to>
                                        <p:strVal val="visible"/>
                                      </p:to>
                                    </p:set>
                                  </p:childTnLst>
                                </p:cTn>
                              </p:par>
                              <p:par>
                                <p:cTn id="139" presetID="1" presetClass="exit" presetSubtype="0" fill="hold" nodeType="withEffect">
                                  <p:stCondLst>
                                    <p:cond delay="0"/>
                                  </p:stCondLst>
                                  <p:childTnLst>
                                    <p:set>
                                      <p:cBhvr>
                                        <p:cTn id="140" dur="1" fill="hold">
                                          <p:stCondLst>
                                            <p:cond delay="0"/>
                                          </p:stCondLst>
                                        </p:cTn>
                                        <p:tgtEl>
                                          <p:spTgt spid="79"/>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78"/>
                                        </p:tgtEl>
                                        <p:attrNameLst>
                                          <p:attrName>style.visibility</p:attrName>
                                        </p:attrNameLst>
                                      </p:cBhvr>
                                      <p:to>
                                        <p:strVal val="hidden"/>
                                      </p:to>
                                    </p:set>
                                  </p:childTnLst>
                                </p:cTn>
                              </p:par>
                              <p:par>
                                <p:cTn id="143" presetID="1" presetClass="entr" presetSubtype="0" fill="hold" nodeType="withEffect">
                                  <p:stCondLst>
                                    <p:cond delay="0"/>
                                  </p:stCondLst>
                                  <p:childTnLst>
                                    <p:set>
                                      <p:cBhvr>
                                        <p:cTn id="144" dur="1" fill="hold">
                                          <p:stCondLst>
                                            <p:cond delay="0"/>
                                          </p:stCondLst>
                                        </p:cTn>
                                        <p:tgtEl>
                                          <p:spTgt spid="32793"/>
                                        </p:tgtEl>
                                        <p:attrNameLst>
                                          <p:attrName>style.visibility</p:attrName>
                                        </p:attrNameLst>
                                      </p:cBhvr>
                                      <p:to>
                                        <p:strVal val="visible"/>
                                      </p:to>
                                    </p:set>
                                  </p:childTnLst>
                                </p:cTn>
                              </p:par>
                            </p:childTnLst>
                          </p:cTn>
                        </p:par>
                        <p:par>
                          <p:cTn id="145" fill="hold">
                            <p:stCondLst>
                              <p:cond delay="1000"/>
                            </p:stCondLst>
                            <p:childTnLst>
                              <p:par>
                                <p:cTn id="146" presetID="26" presetClass="emph" presetSubtype="0" fill="hold" nodeType="afterEffect">
                                  <p:stCondLst>
                                    <p:cond delay="0"/>
                                  </p:stCondLst>
                                  <p:childTnLst>
                                    <p:animEffect transition="out" filter="fade">
                                      <p:cBhvr>
                                        <p:cTn id="147" dur="500" tmFilter="0, 0; .2, .5; .8, .5; 1, 0"/>
                                        <p:tgtEl>
                                          <p:spTgt spid="3">
                                            <p:txEl>
                                              <p:pRg st="2" end="2"/>
                                            </p:txEl>
                                          </p:spTgt>
                                        </p:tgtEl>
                                      </p:cBhvr>
                                    </p:animEffect>
                                    <p:animScale>
                                      <p:cBhvr>
                                        <p:cTn id="148" dur="250" autoRev="1" fill="hold"/>
                                        <p:tgtEl>
                                          <p:spTgt spid="3">
                                            <p:txEl>
                                              <p:pRg st="2" end="2"/>
                                            </p:txEl>
                                          </p:spTgt>
                                        </p:tgtEl>
                                      </p:cBhvr>
                                      <p:by x="105000" y="105000"/>
                                    </p:animScale>
                                  </p:childTnLst>
                                </p:cTn>
                              </p:par>
                              <p:par>
                                <p:cTn id="149" presetID="22" presetClass="entr" presetSubtype="4" fill="hold" nodeType="withEffect">
                                  <p:stCondLst>
                                    <p:cond delay="0"/>
                                  </p:stCondLst>
                                  <p:childTnLst>
                                    <p:set>
                                      <p:cBhvr>
                                        <p:cTn id="150" dur="1" fill="hold">
                                          <p:stCondLst>
                                            <p:cond delay="0"/>
                                          </p:stCondLst>
                                        </p:cTn>
                                        <p:tgtEl>
                                          <p:spTgt spid="16"/>
                                        </p:tgtEl>
                                        <p:attrNameLst>
                                          <p:attrName>style.visibility</p:attrName>
                                        </p:attrNameLst>
                                      </p:cBhvr>
                                      <p:to>
                                        <p:strVal val="visible"/>
                                      </p:to>
                                    </p:set>
                                    <p:animEffect transition="in" filter="wipe(down)">
                                      <p:cBhvr>
                                        <p:cTn id="151" dur="330"/>
                                        <p:tgtEl>
                                          <p:spTgt spid="16"/>
                                        </p:tgtEl>
                                      </p:cBhvr>
                                    </p:animEffect>
                                  </p:childTnLst>
                                </p:cTn>
                              </p:par>
                              <p:par>
                                <p:cTn id="152" presetID="22" presetClass="entr" presetSubtype="8" fill="hold" nodeType="withEffect">
                                  <p:stCondLst>
                                    <p:cond delay="0"/>
                                  </p:stCondLst>
                                  <p:childTnLst>
                                    <p:set>
                                      <p:cBhvr>
                                        <p:cTn id="153" dur="1" fill="hold">
                                          <p:stCondLst>
                                            <p:cond delay="0"/>
                                          </p:stCondLst>
                                        </p:cTn>
                                        <p:tgtEl>
                                          <p:spTgt spid="17"/>
                                        </p:tgtEl>
                                        <p:attrNameLst>
                                          <p:attrName>style.visibility</p:attrName>
                                        </p:attrNameLst>
                                      </p:cBhvr>
                                      <p:to>
                                        <p:strVal val="visible"/>
                                      </p:to>
                                    </p:set>
                                    <p:animEffect transition="in" filter="wipe(left)">
                                      <p:cBhvr>
                                        <p:cTn id="154" dur="330"/>
                                        <p:tgtEl>
                                          <p:spTgt spid="17"/>
                                        </p:tgtEl>
                                      </p:cBhvr>
                                    </p:animEffect>
                                  </p:childTnLst>
                                </p:cTn>
                              </p:par>
                              <p:par>
                                <p:cTn id="155" presetID="1" presetClass="entr" presetSubtype="0" fill="hold" nodeType="withEffect">
                                  <p:stCondLst>
                                    <p:cond delay="0"/>
                                  </p:stCondLst>
                                  <p:childTnLst>
                                    <p:set>
                                      <p:cBhvr>
                                        <p:cTn id="156" dur="1" fill="hold">
                                          <p:stCondLst>
                                            <p:cond delay="0"/>
                                          </p:stCondLst>
                                        </p:cTn>
                                        <p:tgtEl>
                                          <p:spTgt spid="327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2" grpId="1" animBg="1"/>
      <p:bldP spid="105" grpId="0" animBg="1"/>
      <p:bldP spid="105" grpId="1" animBg="1"/>
      <p:bldP spid="106" grpId="0" animBg="1"/>
      <p:bldP spid="106" grpId="1" animBg="1"/>
      <p:bldP spid="107" grpId="0" animBg="1"/>
      <p:bldP spid="5" grpId="0" animBg="1"/>
      <p:bldP spid="5" grpId="1" animBg="1"/>
      <p:bldP spid="108" grpId="0" animBg="1"/>
      <p:bldP spid="108"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pPr>
              <a:spcBef>
                <a:spcPts val="1500"/>
              </a:spcBef>
            </a:pPr>
            <a:r>
              <a:rPr lang="en-US" dirty="0" smtClean="0">
                <a:solidFill>
                  <a:schemeClr val="bg1">
                    <a:lumMod val="50000"/>
                  </a:schemeClr>
                </a:solidFill>
              </a:rPr>
              <a:t>Introduction</a:t>
            </a:r>
          </a:p>
          <a:p>
            <a:pPr>
              <a:spcBef>
                <a:spcPts val="1500"/>
              </a:spcBef>
            </a:pPr>
            <a:r>
              <a:rPr lang="en-US" dirty="0" smtClean="0">
                <a:solidFill>
                  <a:schemeClr val="bg1">
                    <a:lumMod val="50000"/>
                  </a:schemeClr>
                </a:solidFill>
              </a:rPr>
              <a:t>Better / faster reconstruction</a:t>
            </a:r>
            <a:endParaRPr lang="en-US" dirty="0">
              <a:solidFill>
                <a:schemeClr val="bg1">
                  <a:lumMod val="50000"/>
                </a:schemeClr>
              </a:solidFill>
            </a:endParaRPr>
          </a:p>
          <a:p>
            <a:pPr>
              <a:spcBef>
                <a:spcPts val="1500"/>
              </a:spcBef>
            </a:pPr>
            <a:r>
              <a:rPr lang="en-US" dirty="0" smtClean="0"/>
              <a:t>Evaluation</a:t>
            </a:r>
          </a:p>
          <a:p>
            <a:pPr>
              <a:spcBef>
                <a:spcPts val="1500"/>
              </a:spcBef>
            </a:pPr>
            <a:r>
              <a:rPr lang="en-US" dirty="0" smtClean="0">
                <a:solidFill>
                  <a:schemeClr val="bg1">
                    <a:lumMod val="50000"/>
                  </a:schemeClr>
                </a:solidFill>
              </a:rPr>
              <a:t>Conclusion</a:t>
            </a:r>
            <a:endParaRPr lang="en-US" dirty="0">
              <a:solidFill>
                <a:schemeClr val="bg1">
                  <a:lumMod val="50000"/>
                </a:schemeClr>
              </a:solidFill>
            </a:endParaRPr>
          </a:p>
        </p:txBody>
      </p:sp>
    </p:spTree>
    <p:extLst>
      <p:ext uri="{BB962C8B-B14F-4D97-AF65-F5344CB8AC3E}">
        <p14:creationId xmlns:p14="http://schemas.microsoft.com/office/powerpoint/2010/main" val="33069243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Accuracy</a:t>
            </a:r>
            <a:endParaRPr lang="en-US" dirty="0"/>
          </a:p>
        </p:txBody>
      </p:sp>
      <p:pic>
        <p:nvPicPr>
          <p:cNvPr id="4" name="Picture 3" descr="C:\Papers\ScreenedPoissonRecon\Images\Neptune\pr4.bmp"/>
          <p:cNvPicPr>
            <a:picLocks noChangeAspect="1" noChangeArrowheads="1"/>
          </p:cNvPicPr>
          <p:nvPr/>
        </p:nvPicPr>
        <p:blipFill rotWithShape="1">
          <a:blip r:embed="rId3">
            <a:extLst>
              <a:ext uri="{28A0092B-C50C-407E-A947-70E740481C1C}">
                <a14:useLocalDpi xmlns:a14="http://schemas.microsoft.com/office/drawing/2010/main" val="0"/>
              </a:ext>
            </a:extLst>
          </a:blip>
          <a:srcRect l="14064" r="4533"/>
          <a:stretch/>
        </p:blipFill>
        <p:spPr bwMode="auto">
          <a:xfrm>
            <a:off x="44450" y="133350"/>
            <a:ext cx="2393950" cy="49144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spect="1"/>
          </p:cNvSpPr>
          <p:nvPr/>
        </p:nvSpPr>
        <p:spPr>
          <a:xfrm>
            <a:off x="902880" y="234255"/>
            <a:ext cx="562086" cy="70260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5" descr="C:\Papers\ScreenedPoissonRecon\Images\Neptune\pr.z2.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6881" y="996696"/>
            <a:ext cx="2286000" cy="2860555"/>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3859411" y="2328197"/>
            <a:ext cx="39118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6" name="Picture 18" descr="C:\Papers\ScreenedPoissonRecon\Images\Neptune\pr4.z2.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2881" y="996696"/>
            <a:ext cx="2286000" cy="2860556"/>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cxnSp>
        <p:nvCxnSpPr>
          <p:cNvPr id="117" name="Straight Connector 116"/>
          <p:cNvCxnSpPr/>
          <p:nvPr/>
        </p:nvCxnSpPr>
        <p:spPr>
          <a:xfrm>
            <a:off x="6146122" y="2327445"/>
            <a:ext cx="39118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267916" y="983218"/>
            <a:ext cx="2286000" cy="369332"/>
          </a:xfrm>
          <a:prstGeom prst="rect">
            <a:avLst/>
          </a:prstGeom>
          <a:solidFill>
            <a:schemeClr val="bg1">
              <a:alpha val="75000"/>
            </a:schemeClr>
          </a:solidFill>
          <a:ln w="25400">
            <a:solidFill>
              <a:schemeClr val="tx1"/>
            </a:solidFill>
          </a:ln>
        </p:spPr>
        <p:txBody>
          <a:bodyPr wrap="square" rtlCol="0">
            <a:spAutoFit/>
          </a:bodyPr>
          <a:lstStyle/>
          <a:p>
            <a:pPr algn="ctr"/>
            <a:r>
              <a:rPr lang="en-US" dirty="0" smtClean="0"/>
              <a:t>Poisson</a:t>
            </a:r>
            <a:endParaRPr lang="en-US" dirty="0"/>
          </a:p>
        </p:txBody>
      </p:sp>
      <p:sp>
        <p:nvSpPr>
          <p:cNvPr id="23" name="TextBox 22"/>
          <p:cNvSpPr txBox="1"/>
          <p:nvPr/>
        </p:nvSpPr>
        <p:spPr>
          <a:xfrm>
            <a:off x="4551306" y="983218"/>
            <a:ext cx="2304288" cy="369332"/>
          </a:xfrm>
          <a:prstGeom prst="rect">
            <a:avLst/>
          </a:prstGeom>
          <a:solidFill>
            <a:schemeClr val="bg1">
              <a:alpha val="75000"/>
            </a:schemeClr>
          </a:solidFill>
          <a:ln w="25400">
            <a:solidFill>
              <a:schemeClr val="tx1"/>
            </a:solidFill>
          </a:ln>
        </p:spPr>
        <p:txBody>
          <a:bodyPr wrap="square" rtlCol="0">
            <a:spAutoFit/>
          </a:bodyPr>
          <a:lstStyle/>
          <a:p>
            <a:pPr algn="ctr"/>
            <a:r>
              <a:rPr lang="en-US" dirty="0" smtClean="0"/>
              <a:t>Screened Poisson</a:t>
            </a:r>
            <a:endParaRPr lang="en-US" dirty="0"/>
          </a:p>
        </p:txBody>
      </p:sp>
      <p:grpSp>
        <p:nvGrpSpPr>
          <p:cNvPr id="19" name="Group 18"/>
          <p:cNvGrpSpPr/>
          <p:nvPr/>
        </p:nvGrpSpPr>
        <p:grpSpPr>
          <a:xfrm>
            <a:off x="2178109" y="3307080"/>
            <a:ext cx="2438086" cy="2007870"/>
            <a:chOff x="-87197" y="3105150"/>
            <a:chExt cx="2438086" cy="2007870"/>
          </a:xfrm>
        </p:grpSpPr>
        <p:sp>
          <p:nvSpPr>
            <p:cNvPr id="8" name="Rectangle 7"/>
            <p:cNvSpPr/>
            <p:nvPr/>
          </p:nvSpPr>
          <p:spPr>
            <a:xfrm>
              <a:off x="0" y="3130296"/>
              <a:ext cx="2286000" cy="18303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19" descr="C:\Papers\ScreenedPoissonRecon\Images\Neptune\points.bmp"/>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5853" y="3107720"/>
              <a:ext cx="2005300" cy="200530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0" descr="C:\Papers\ScreenedPoissonRecon\Images\Neptune\pr.clip.bmp"/>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5853" y="3105150"/>
              <a:ext cx="2005300" cy="2005300"/>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4"/>
            <p:cNvGrpSpPr/>
            <p:nvPr/>
          </p:nvGrpSpPr>
          <p:grpSpPr>
            <a:xfrm>
              <a:off x="165724" y="3232365"/>
              <a:ext cx="2077529" cy="1454270"/>
              <a:chOff x="7620000" y="13425339"/>
              <a:chExt cx="9144000" cy="6400800"/>
            </a:xfrm>
          </p:grpSpPr>
          <p:cxnSp>
            <p:nvCxnSpPr>
              <p:cNvPr id="78" name="Straight Arrow Connector 77"/>
              <p:cNvCxnSpPr/>
              <p:nvPr/>
            </p:nvCxnSpPr>
            <p:spPr>
              <a:xfrm flipV="1">
                <a:off x="7620000" y="13425339"/>
                <a:ext cx="0" cy="64008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7620000" y="19812000"/>
                <a:ext cx="91440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6" name="TextBox 75"/>
                <p:cNvSpPr txBox="1"/>
                <p:nvPr/>
              </p:nvSpPr>
              <p:spPr>
                <a:xfrm>
                  <a:off x="1982903" y="4628203"/>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rPr>
                          <m:t>𝑥</m:t>
                        </m:r>
                      </m:oMath>
                    </m:oMathPara>
                  </a14:m>
                  <a:endParaRPr lang="en-US" i="1" dirty="0"/>
                </a:p>
              </p:txBody>
            </p:sp>
          </mc:Choice>
          <mc:Fallback xmlns="">
            <p:sp>
              <p:nvSpPr>
                <p:cNvPr id="76" name="TextBox 75"/>
                <p:cNvSpPr txBox="1">
                  <a:spLocks noRot="1" noChangeAspect="1" noMove="1" noResize="1" noEditPoints="1" noAdjustHandles="1" noChangeArrowheads="1" noChangeShapeType="1" noTextEdit="1"/>
                </p:cNvSpPr>
                <p:nvPr/>
              </p:nvSpPr>
              <p:spPr>
                <a:xfrm>
                  <a:off x="1982903" y="4628203"/>
                  <a:ext cx="367986"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87197" y="3168357"/>
                  <a:ext cx="3537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rPr>
                          <m:t>𝑧</m:t>
                        </m:r>
                      </m:oMath>
                    </m:oMathPara>
                  </a14:m>
                  <a:endParaRPr lang="en-US" i="1" dirty="0"/>
                </a:p>
              </p:txBody>
            </p:sp>
          </mc:Choice>
          <mc:Fallback xmlns="">
            <p:sp>
              <p:nvSpPr>
                <p:cNvPr id="77" name="TextBox 76"/>
                <p:cNvSpPr txBox="1">
                  <a:spLocks noRot="1" noChangeAspect="1" noMove="1" noResize="1" noEditPoints="1" noAdjustHandles="1" noChangeArrowheads="1" noChangeShapeType="1" noTextEdit="1"/>
                </p:cNvSpPr>
                <p:nvPr/>
              </p:nvSpPr>
              <p:spPr>
                <a:xfrm>
                  <a:off x="-87197" y="3168357"/>
                  <a:ext cx="353751" cy="369332"/>
                </a:xfrm>
                <a:prstGeom prst="rect">
                  <a:avLst/>
                </a:prstGeom>
                <a:blipFill rotWithShape="1">
                  <a:blip r:embed="rId9"/>
                  <a:stretch>
                    <a:fillRect/>
                  </a:stretch>
                </a:blipFill>
              </p:spPr>
              <p:txBody>
                <a:bodyPr/>
                <a:lstStyle/>
                <a:p>
                  <a:r>
                    <a:rPr lang="en-US">
                      <a:noFill/>
                    </a:rPr>
                    <a:t> </a:t>
                  </a:r>
                </a:p>
              </p:txBody>
            </p:sp>
          </mc:Fallback>
        </mc:AlternateContent>
      </p:grpSp>
      <p:grpSp>
        <p:nvGrpSpPr>
          <p:cNvPr id="9" name="Group 8"/>
          <p:cNvGrpSpPr/>
          <p:nvPr/>
        </p:nvGrpSpPr>
        <p:grpSpPr>
          <a:xfrm>
            <a:off x="4508559" y="3307080"/>
            <a:ext cx="2395728" cy="1999266"/>
            <a:chOff x="2243253" y="3105150"/>
            <a:chExt cx="2387286" cy="1999266"/>
          </a:xfrm>
        </p:grpSpPr>
        <p:sp>
          <p:nvSpPr>
            <p:cNvPr id="87" name="TextBox 86"/>
            <p:cNvSpPr txBox="1"/>
            <p:nvPr/>
          </p:nvSpPr>
          <p:spPr>
            <a:xfrm>
              <a:off x="2243253" y="3168357"/>
              <a:ext cx="143864" cy="331155"/>
            </a:xfrm>
            <a:prstGeom prst="rect">
              <a:avLst/>
            </a:prstGeom>
            <a:noFill/>
          </p:spPr>
          <p:txBody>
            <a:bodyPr wrap="none" rtlCol="0">
              <a:spAutoFit/>
            </a:bodyPr>
            <a:lstStyle/>
            <a:p>
              <a:r>
                <a:rPr lang="en-US" i="1" dirty="0" smtClean="0"/>
                <a:t>z</a:t>
              </a:r>
              <a:endParaRPr lang="en-US" i="1" dirty="0"/>
            </a:p>
          </p:txBody>
        </p:sp>
        <p:sp>
          <p:nvSpPr>
            <p:cNvPr id="80" name="Rectangle 79"/>
            <p:cNvSpPr>
              <a:spLocks noChangeAspect="1"/>
            </p:cNvSpPr>
            <p:nvPr/>
          </p:nvSpPr>
          <p:spPr>
            <a:xfrm>
              <a:off x="2286000" y="3130295"/>
              <a:ext cx="2305280" cy="18457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Picture 19" descr="C:\Papers\ScreenedPoissonRecon\Images\Neptune\points.bmp"/>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71853" y="3105150"/>
              <a:ext cx="1999266" cy="1999266"/>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3" descr="C:\Papers\ScreenedPoissonRecon\Images\Neptune\pr4.clip.bmp"/>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71853" y="3105150"/>
              <a:ext cx="1999266" cy="1999266"/>
            </a:xfrm>
            <a:prstGeom prst="rect">
              <a:avLst/>
            </a:prstGeom>
            <a:noFill/>
            <a:extLst>
              <a:ext uri="{909E8E84-426E-40DD-AFC4-6F175D3DCCD1}">
                <a14:hiddenFill xmlns:a14="http://schemas.microsoft.com/office/drawing/2010/main">
                  <a:solidFill>
                    <a:srgbClr val="FFFFFF"/>
                  </a:solidFill>
                </a14:hiddenFill>
              </a:ext>
            </a:extLst>
          </p:spPr>
        </p:pic>
        <p:grpSp>
          <p:nvGrpSpPr>
            <p:cNvPr id="85" name="Group 84"/>
            <p:cNvGrpSpPr/>
            <p:nvPr/>
          </p:nvGrpSpPr>
          <p:grpSpPr>
            <a:xfrm>
              <a:off x="2453565" y="3232365"/>
              <a:ext cx="2071278" cy="1449894"/>
              <a:chOff x="7620000" y="13425339"/>
              <a:chExt cx="9144000" cy="6400800"/>
            </a:xfrm>
          </p:grpSpPr>
          <p:cxnSp>
            <p:nvCxnSpPr>
              <p:cNvPr id="88" name="Straight Arrow Connector 87"/>
              <p:cNvCxnSpPr/>
              <p:nvPr/>
            </p:nvCxnSpPr>
            <p:spPr>
              <a:xfrm flipV="1">
                <a:off x="7620000" y="13425339"/>
                <a:ext cx="0" cy="64008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7620000" y="19812000"/>
                <a:ext cx="91440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6" name="TextBox 85"/>
                <p:cNvSpPr txBox="1"/>
                <p:nvPr/>
              </p:nvSpPr>
              <p:spPr>
                <a:xfrm>
                  <a:off x="4262553" y="4620861"/>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rPr>
                          <m:t>𝑥</m:t>
                        </m:r>
                      </m:oMath>
                    </m:oMathPara>
                  </a14:m>
                  <a:endParaRPr lang="en-US" i="1" dirty="0"/>
                </a:p>
              </p:txBody>
            </p:sp>
          </mc:Choice>
          <mc:Fallback xmlns="">
            <p:sp>
              <p:nvSpPr>
                <p:cNvPr id="86" name="TextBox 85"/>
                <p:cNvSpPr txBox="1">
                  <a:spLocks noRot="1" noChangeAspect="1" noMove="1" noResize="1" noEditPoints="1" noAdjustHandles="1" noChangeArrowheads="1" noChangeShapeType="1" noTextEdit="1"/>
                </p:cNvSpPr>
                <p:nvPr/>
              </p:nvSpPr>
              <p:spPr>
                <a:xfrm>
                  <a:off x="4262553" y="4620861"/>
                  <a:ext cx="367986" cy="369332"/>
                </a:xfrm>
                <a:prstGeom prst="rect">
                  <a:avLst/>
                </a:prstGeom>
                <a:blipFill rotWithShape="1">
                  <a:blip r:embed="rId11"/>
                  <a:stretch>
                    <a:fillRect/>
                  </a:stretch>
                </a:blipFill>
              </p:spPr>
              <p:txBody>
                <a:bodyPr/>
                <a:lstStyle/>
                <a:p>
                  <a:r>
                    <a:rPr lang="en-US">
                      <a:noFill/>
                    </a:rPr>
                    <a:t> </a:t>
                  </a:r>
                </a:p>
              </p:txBody>
            </p:sp>
          </mc:Fallback>
        </mc:AlternateContent>
      </p:grpSp>
      <p:grpSp>
        <p:nvGrpSpPr>
          <p:cNvPr id="13" name="Group 12"/>
          <p:cNvGrpSpPr>
            <a:grpSpLocks noChangeAspect="1"/>
          </p:cNvGrpSpPr>
          <p:nvPr/>
        </p:nvGrpSpPr>
        <p:grpSpPr>
          <a:xfrm>
            <a:off x="6869575" y="994605"/>
            <a:ext cx="2286000" cy="2860555"/>
            <a:chOff x="42245280" y="0"/>
            <a:chExt cx="9796463" cy="12258675"/>
          </a:xfrm>
        </p:grpSpPr>
        <p:pic>
          <p:nvPicPr>
            <p:cNvPr id="14" name="Picture 17" descr="C:\Papers\ScreenedPoissonRecon\Images\Neptune\ssd.z2.bmp"/>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245280" y="0"/>
              <a:ext cx="9796463" cy="12258675"/>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49030128" y="5715000"/>
              <a:ext cx="16764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6858000" y="983125"/>
            <a:ext cx="2286000" cy="369332"/>
          </a:xfrm>
          <a:prstGeom prst="rect">
            <a:avLst/>
          </a:prstGeom>
          <a:solidFill>
            <a:schemeClr val="bg1">
              <a:alpha val="75000"/>
            </a:schemeClr>
          </a:solidFill>
          <a:ln w="25400">
            <a:solidFill>
              <a:schemeClr val="tx1"/>
            </a:solidFill>
          </a:ln>
        </p:spPr>
        <p:txBody>
          <a:bodyPr wrap="square" rtlCol="0">
            <a:spAutoFit/>
          </a:bodyPr>
          <a:lstStyle/>
          <a:p>
            <a:pPr algn="ctr"/>
            <a:r>
              <a:rPr lang="en-US" dirty="0" smtClean="0"/>
              <a:t>SSD</a:t>
            </a:r>
            <a:r>
              <a:rPr lang="en-US" sz="1600" dirty="0" smtClean="0"/>
              <a:t> [</a:t>
            </a:r>
            <a:r>
              <a:rPr lang="en-US" sz="1600" dirty="0" err="1" smtClean="0"/>
              <a:t>Calakli</a:t>
            </a:r>
            <a:r>
              <a:rPr lang="en-US" sz="1600" dirty="0" smtClean="0"/>
              <a:t> &amp; </a:t>
            </a:r>
            <a:r>
              <a:rPr lang="en-US" sz="1600" dirty="0" err="1" smtClean="0"/>
              <a:t>Taubin</a:t>
            </a:r>
            <a:r>
              <a:rPr lang="en-US" sz="1600" dirty="0" smtClean="0"/>
              <a:t>]</a:t>
            </a:r>
            <a:endParaRPr lang="en-US" sz="1600" dirty="0"/>
          </a:p>
        </p:txBody>
      </p:sp>
      <p:grpSp>
        <p:nvGrpSpPr>
          <p:cNvPr id="3" name="Group 2"/>
          <p:cNvGrpSpPr/>
          <p:nvPr/>
        </p:nvGrpSpPr>
        <p:grpSpPr>
          <a:xfrm>
            <a:off x="6815252" y="3307080"/>
            <a:ext cx="2374587" cy="1999266"/>
            <a:chOff x="6815252" y="3105150"/>
            <a:chExt cx="2374587" cy="1999266"/>
          </a:xfrm>
        </p:grpSpPr>
        <p:sp>
          <p:nvSpPr>
            <p:cNvPr id="109" name="TextBox 108"/>
            <p:cNvSpPr txBox="1"/>
            <p:nvPr/>
          </p:nvSpPr>
          <p:spPr>
            <a:xfrm>
              <a:off x="6815252" y="3168357"/>
              <a:ext cx="143864" cy="331155"/>
            </a:xfrm>
            <a:prstGeom prst="rect">
              <a:avLst/>
            </a:prstGeom>
            <a:noFill/>
          </p:spPr>
          <p:txBody>
            <a:bodyPr wrap="none" rtlCol="0">
              <a:spAutoFit/>
            </a:bodyPr>
            <a:lstStyle/>
            <a:p>
              <a:r>
                <a:rPr lang="en-US" i="1" dirty="0" smtClean="0"/>
                <a:t>z</a:t>
              </a:r>
              <a:endParaRPr lang="en-US" i="1" dirty="0"/>
            </a:p>
          </p:txBody>
        </p:sp>
        <p:sp>
          <p:nvSpPr>
            <p:cNvPr id="113" name="Rectangle 112"/>
            <p:cNvSpPr/>
            <p:nvPr/>
          </p:nvSpPr>
          <p:spPr>
            <a:xfrm>
              <a:off x="6858000" y="3130296"/>
              <a:ext cx="2286000" cy="18303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 name="Picture 19" descr="C:\Papers\ScreenedPoissonRecon\Images\Neptune\points.bmp"/>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43853" y="3105150"/>
              <a:ext cx="1999266" cy="1999266"/>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22" descr="C:\Papers\ScreenedPoissonRecon\Images\Neptune\ssd.clip.bmp"/>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43854" y="3105150"/>
              <a:ext cx="1999266" cy="1999266"/>
            </a:xfrm>
            <a:prstGeom prst="rect">
              <a:avLst/>
            </a:prstGeom>
            <a:noFill/>
            <a:extLst>
              <a:ext uri="{909E8E84-426E-40DD-AFC4-6F175D3DCCD1}">
                <a14:hiddenFill xmlns:a14="http://schemas.microsoft.com/office/drawing/2010/main">
                  <a:solidFill>
                    <a:srgbClr val="FFFFFF"/>
                  </a:solidFill>
                </a14:hiddenFill>
              </a:ext>
            </a:extLst>
          </p:spPr>
        </p:pic>
        <p:grpSp>
          <p:nvGrpSpPr>
            <p:cNvPr id="107" name="Group 106"/>
            <p:cNvGrpSpPr/>
            <p:nvPr/>
          </p:nvGrpSpPr>
          <p:grpSpPr>
            <a:xfrm>
              <a:off x="7025565" y="3232365"/>
              <a:ext cx="2071278" cy="1449894"/>
              <a:chOff x="6610807" y="13425339"/>
              <a:chExt cx="9144000" cy="6400800"/>
            </a:xfrm>
          </p:grpSpPr>
          <p:cxnSp>
            <p:nvCxnSpPr>
              <p:cNvPr id="110" name="Straight Arrow Connector 109"/>
              <p:cNvCxnSpPr/>
              <p:nvPr/>
            </p:nvCxnSpPr>
            <p:spPr>
              <a:xfrm flipV="1">
                <a:off x="6610807" y="13425339"/>
                <a:ext cx="0" cy="64008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V="1">
                <a:off x="6610807" y="19811999"/>
                <a:ext cx="91440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8" name="TextBox 107"/>
                <p:cNvSpPr txBox="1"/>
                <p:nvPr/>
              </p:nvSpPr>
              <p:spPr>
                <a:xfrm>
                  <a:off x="8821853" y="4629465"/>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rPr>
                          <m:t>𝑥</m:t>
                        </m:r>
                      </m:oMath>
                    </m:oMathPara>
                  </a14:m>
                  <a:endParaRPr lang="en-US" i="1" dirty="0"/>
                </a:p>
              </p:txBody>
            </p:sp>
          </mc:Choice>
          <mc:Fallback xmlns="">
            <p:sp>
              <p:nvSpPr>
                <p:cNvPr id="108" name="TextBox 107"/>
                <p:cNvSpPr txBox="1">
                  <a:spLocks noRot="1" noChangeAspect="1" noMove="1" noResize="1" noEditPoints="1" noAdjustHandles="1" noChangeArrowheads="1" noChangeShapeType="1" noTextEdit="1"/>
                </p:cNvSpPr>
                <p:nvPr/>
              </p:nvSpPr>
              <p:spPr>
                <a:xfrm>
                  <a:off x="8821853" y="4629465"/>
                  <a:ext cx="367986" cy="369332"/>
                </a:xfrm>
                <a:prstGeom prst="rect">
                  <a:avLst/>
                </a:prstGeom>
                <a:blipFill rotWithShape="1">
                  <a:blip r:embed="rId1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3" name="TextBox 42"/>
              <p:cNvSpPr txBox="1"/>
              <p:nvPr/>
            </p:nvSpPr>
            <p:spPr>
              <a:xfrm>
                <a:off x="4456563" y="3378906"/>
                <a:ext cx="357955" cy="3737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𝑧</m:t>
                      </m:r>
                    </m:oMath>
                  </m:oMathPara>
                </a14:m>
                <a:endParaRPr lang="en-US" i="1" dirty="0"/>
              </a:p>
            </p:txBody>
          </p:sp>
        </mc:Choice>
        <mc:Fallback xmlns="">
          <p:sp>
            <p:nvSpPr>
              <p:cNvPr id="43" name="TextBox 42"/>
              <p:cNvSpPr txBox="1">
                <a:spLocks noRot="1" noChangeAspect="1" noMove="1" noResize="1" noEditPoints="1" noAdjustHandles="1" noChangeArrowheads="1" noChangeShapeType="1" noTextEdit="1"/>
              </p:cNvSpPr>
              <p:nvPr/>
            </p:nvSpPr>
            <p:spPr>
              <a:xfrm>
                <a:off x="4456563" y="3378906"/>
                <a:ext cx="357955" cy="373722"/>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6742563" y="3378906"/>
                <a:ext cx="357955" cy="3737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𝑧</m:t>
                      </m:r>
                    </m:oMath>
                  </m:oMathPara>
                </a14:m>
                <a:endParaRPr lang="en-US" i="1" dirty="0"/>
              </a:p>
            </p:txBody>
          </p:sp>
        </mc:Choice>
        <mc:Fallback xmlns="">
          <p:sp>
            <p:nvSpPr>
              <p:cNvPr id="44" name="TextBox 43"/>
              <p:cNvSpPr txBox="1">
                <a:spLocks noRot="1" noChangeAspect="1" noMove="1" noResize="1" noEditPoints="1" noAdjustHandles="1" noChangeArrowheads="1" noChangeShapeType="1" noTextEdit="1"/>
              </p:cNvSpPr>
              <p:nvPr/>
            </p:nvSpPr>
            <p:spPr>
              <a:xfrm>
                <a:off x="6742563" y="3378906"/>
                <a:ext cx="357955" cy="373722"/>
              </a:xfrm>
              <a:prstGeom prst="rect">
                <a:avLst/>
              </a:prstGeom>
              <a:blipFill rotWithShape="1">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7775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P spid="23" grpId="0" animBg="1"/>
      <p:bldP spid="28" grpId="0" animBg="1"/>
      <p:bldP spid="43" grpId="0"/>
      <p:bldP spid="4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a:grpSpLocks noChangeAspect="1"/>
          </p:cNvGrpSpPr>
          <p:nvPr/>
        </p:nvGrpSpPr>
        <p:grpSpPr>
          <a:xfrm>
            <a:off x="-468333" y="666750"/>
            <a:ext cx="4079009" cy="4079009"/>
            <a:chOff x="-1285662" y="20574000"/>
            <a:chExt cx="12258462" cy="12258462"/>
          </a:xfrm>
        </p:grpSpPr>
        <p:pic>
          <p:nvPicPr>
            <p:cNvPr id="38" name="Picture 7" descr="C:\Papers\ScreenedPoissonRecon\Images\David\pr.10.bmp"/>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85662" y="20574000"/>
              <a:ext cx="12258462" cy="12258462"/>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p:cNvSpPr>
              <a:spLocks noChangeAspect="1"/>
            </p:cNvSpPr>
            <p:nvPr/>
          </p:nvSpPr>
          <p:spPr>
            <a:xfrm>
              <a:off x="4023360" y="24231600"/>
              <a:ext cx="1463040" cy="146304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fontScale="90000"/>
          </a:bodyPr>
          <a:lstStyle/>
          <a:p>
            <a:r>
              <a:rPr lang="en-US" dirty="0" smtClean="0"/>
              <a:t>Accuracy</a:t>
            </a:r>
            <a:endParaRPr lang="en-US" dirty="0"/>
          </a:p>
        </p:txBody>
      </p:sp>
      <p:pic>
        <p:nvPicPr>
          <p:cNvPr id="22" name="Picture 8" descr="C:\Papers\ScreenedPoissonRecon\Images\David\pr.10.Z.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2837" y="1176453"/>
            <a:ext cx="2286000" cy="228600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75" name="TextBox 74"/>
          <p:cNvSpPr txBox="1"/>
          <p:nvPr/>
        </p:nvSpPr>
        <p:spPr>
          <a:xfrm>
            <a:off x="2312837" y="1157920"/>
            <a:ext cx="2286000" cy="369332"/>
          </a:xfrm>
          <a:prstGeom prst="rect">
            <a:avLst/>
          </a:prstGeom>
          <a:solidFill>
            <a:schemeClr val="bg1">
              <a:alpha val="75000"/>
            </a:schemeClr>
          </a:solidFill>
          <a:ln w="25400">
            <a:solidFill>
              <a:schemeClr val="tx1"/>
            </a:solidFill>
          </a:ln>
        </p:spPr>
        <p:txBody>
          <a:bodyPr wrap="square" rtlCol="0">
            <a:spAutoFit/>
          </a:bodyPr>
          <a:lstStyle/>
          <a:p>
            <a:pPr algn="ctr"/>
            <a:r>
              <a:rPr lang="en-US" dirty="0" smtClean="0"/>
              <a:t>Poisson</a:t>
            </a:r>
            <a:endParaRPr lang="en-US" dirty="0"/>
          </a:p>
        </p:txBody>
      </p:sp>
      <p:pic>
        <p:nvPicPr>
          <p:cNvPr id="27" name="Picture 11" descr="C:\Papers\ScreenedPoissonRecon\Images\David\pr4.10.Z.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98837" y="1176453"/>
            <a:ext cx="2286000" cy="228600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76" name="TextBox 75"/>
          <p:cNvSpPr txBox="1"/>
          <p:nvPr/>
        </p:nvSpPr>
        <p:spPr>
          <a:xfrm>
            <a:off x="4587686" y="1157920"/>
            <a:ext cx="2286000" cy="369332"/>
          </a:xfrm>
          <a:prstGeom prst="rect">
            <a:avLst/>
          </a:prstGeom>
          <a:solidFill>
            <a:schemeClr val="bg1">
              <a:alpha val="75000"/>
            </a:schemeClr>
          </a:solidFill>
          <a:ln w="25400">
            <a:solidFill>
              <a:schemeClr val="tx1"/>
            </a:solidFill>
          </a:ln>
        </p:spPr>
        <p:txBody>
          <a:bodyPr wrap="square" rtlCol="0">
            <a:spAutoFit/>
          </a:bodyPr>
          <a:lstStyle/>
          <a:p>
            <a:pPr algn="ctr"/>
            <a:r>
              <a:rPr lang="en-US" dirty="0" smtClean="0"/>
              <a:t>Screened Poisson</a:t>
            </a:r>
            <a:endParaRPr lang="en-US" dirty="0"/>
          </a:p>
        </p:txBody>
      </p:sp>
      <p:pic>
        <p:nvPicPr>
          <p:cNvPr id="31" name="Picture 10" descr="C:\Papers\ScreenedPoissonRecon\Images\David\ssd.10.Z.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87810" y="1176453"/>
            <a:ext cx="2286000" cy="228600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cxnSp>
        <p:nvCxnSpPr>
          <p:cNvPr id="32" name="Straight Connector 31"/>
          <p:cNvCxnSpPr/>
          <p:nvPr/>
        </p:nvCxnSpPr>
        <p:spPr>
          <a:xfrm>
            <a:off x="7592224" y="2279254"/>
            <a:ext cx="93916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6876659" y="1157403"/>
            <a:ext cx="2286000" cy="369332"/>
          </a:xfrm>
          <a:prstGeom prst="rect">
            <a:avLst/>
          </a:prstGeom>
          <a:solidFill>
            <a:schemeClr val="bg1">
              <a:alpha val="75000"/>
            </a:schemeClr>
          </a:solidFill>
          <a:ln w="25400">
            <a:solidFill>
              <a:schemeClr val="tx1"/>
            </a:solidFill>
          </a:ln>
        </p:spPr>
        <p:txBody>
          <a:bodyPr wrap="square" rtlCol="0">
            <a:spAutoFit/>
          </a:bodyPr>
          <a:lstStyle/>
          <a:p>
            <a:pPr algn="ctr"/>
            <a:r>
              <a:rPr lang="en-US" dirty="0" smtClean="0"/>
              <a:t>SSD</a:t>
            </a:r>
            <a:r>
              <a:rPr lang="en-US" sz="1600" dirty="0" smtClean="0"/>
              <a:t> [</a:t>
            </a:r>
            <a:r>
              <a:rPr lang="en-US" sz="1600" dirty="0" err="1" smtClean="0"/>
              <a:t>Calakli</a:t>
            </a:r>
            <a:r>
              <a:rPr lang="en-US" sz="1600" dirty="0" smtClean="0"/>
              <a:t> &amp; </a:t>
            </a:r>
            <a:r>
              <a:rPr lang="en-US" sz="1600" dirty="0" err="1" smtClean="0"/>
              <a:t>Taubin</a:t>
            </a:r>
            <a:r>
              <a:rPr lang="en-US" sz="1600" dirty="0" smtClean="0"/>
              <a:t>]</a:t>
            </a:r>
            <a:endParaRPr lang="en-US" sz="1600" dirty="0"/>
          </a:p>
        </p:txBody>
      </p:sp>
      <p:grpSp>
        <p:nvGrpSpPr>
          <p:cNvPr id="70" name="Group 69"/>
          <p:cNvGrpSpPr/>
          <p:nvPr/>
        </p:nvGrpSpPr>
        <p:grpSpPr>
          <a:xfrm>
            <a:off x="6797486" y="3224097"/>
            <a:ext cx="2411563" cy="2057400"/>
            <a:chOff x="6778827" y="2038351"/>
            <a:chExt cx="2411563" cy="2057400"/>
          </a:xfrm>
        </p:grpSpPr>
        <p:sp>
          <p:nvSpPr>
            <p:cNvPr id="37" name="Rectangle 36"/>
            <p:cNvSpPr>
              <a:spLocks noChangeAspect="1"/>
            </p:cNvSpPr>
            <p:nvPr/>
          </p:nvSpPr>
          <p:spPr>
            <a:xfrm>
              <a:off x="6858000" y="2286000"/>
              <a:ext cx="2286000" cy="16805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1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40880" y="2038351"/>
              <a:ext cx="2057399"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2" name="Straight Arrow Connector 61"/>
            <p:cNvCxnSpPr/>
            <p:nvPr/>
          </p:nvCxnSpPr>
          <p:spPr>
            <a:xfrm flipV="1">
              <a:off x="7044003" y="2422399"/>
              <a:ext cx="0" cy="12161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7032852" y="3638551"/>
              <a:ext cx="207568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p:cNvSpPr txBox="1"/>
                <p:nvPr/>
              </p:nvSpPr>
              <p:spPr>
                <a:xfrm>
                  <a:off x="8851392" y="3592831"/>
                  <a:ext cx="338998" cy="3402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i="1" dirty="0"/>
                </a:p>
              </p:txBody>
            </p:sp>
          </mc:Choice>
          <mc:Fallback xmlns="">
            <p:sp>
              <p:nvSpPr>
                <p:cNvPr id="64" name="TextBox 63"/>
                <p:cNvSpPr txBox="1">
                  <a:spLocks noRot="1" noChangeAspect="1" noMove="1" noResize="1" noEditPoints="1" noAdjustHandles="1" noChangeArrowheads="1" noChangeShapeType="1" noTextEdit="1"/>
                </p:cNvSpPr>
                <p:nvPr/>
              </p:nvSpPr>
              <p:spPr>
                <a:xfrm>
                  <a:off x="8851392" y="3592831"/>
                  <a:ext cx="338998" cy="340239"/>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6778827" y="2404111"/>
                  <a:ext cx="325885" cy="3402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𝑧</m:t>
                        </m:r>
                      </m:oMath>
                    </m:oMathPara>
                  </a14:m>
                  <a:endParaRPr lang="en-US" i="1" dirty="0"/>
                </a:p>
              </p:txBody>
            </p:sp>
          </mc:Choice>
          <mc:Fallback xmlns="">
            <p:sp>
              <p:nvSpPr>
                <p:cNvPr id="65" name="TextBox 64"/>
                <p:cNvSpPr txBox="1">
                  <a:spLocks noRot="1" noChangeAspect="1" noMove="1" noResize="1" noEditPoints="1" noAdjustHandles="1" noChangeArrowheads="1" noChangeShapeType="1" noTextEdit="1"/>
                </p:cNvSpPr>
                <p:nvPr/>
              </p:nvSpPr>
              <p:spPr>
                <a:xfrm>
                  <a:off x="6778827" y="2404111"/>
                  <a:ext cx="325885" cy="340239"/>
                </a:xfrm>
                <a:prstGeom prst="rect">
                  <a:avLst/>
                </a:prstGeom>
                <a:blipFill rotWithShape="1">
                  <a:blip r:embed="rId9"/>
                  <a:stretch>
                    <a:fillRect/>
                  </a:stretch>
                </a:blipFill>
              </p:spPr>
              <p:txBody>
                <a:bodyPr/>
                <a:lstStyle/>
                <a:p>
                  <a:r>
                    <a:rPr lang="en-US">
                      <a:noFill/>
                    </a:rPr>
                    <a:t> </a:t>
                  </a:r>
                </a:p>
              </p:txBody>
            </p:sp>
          </mc:Fallback>
        </mc:AlternateContent>
      </p:grpSp>
      <p:cxnSp>
        <p:nvCxnSpPr>
          <p:cNvPr id="23" name="Straight Connector 22"/>
          <p:cNvCxnSpPr/>
          <p:nvPr/>
        </p:nvCxnSpPr>
        <p:spPr>
          <a:xfrm>
            <a:off x="3017207" y="2279254"/>
            <a:ext cx="93916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303251" y="2279254"/>
            <a:ext cx="93916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2222513" y="3224096"/>
            <a:ext cx="2438401" cy="2057400"/>
            <a:chOff x="-79173" y="2038350"/>
            <a:chExt cx="2438401" cy="2057400"/>
          </a:xfrm>
        </p:grpSpPr>
        <p:sp>
          <p:nvSpPr>
            <p:cNvPr id="34" name="Rectangle 33"/>
            <p:cNvSpPr>
              <a:spLocks noChangeAspect="1"/>
            </p:cNvSpPr>
            <p:nvPr/>
          </p:nvSpPr>
          <p:spPr>
            <a:xfrm>
              <a:off x="0" y="2286000"/>
              <a:ext cx="2286000" cy="16805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12"/>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 y="2038350"/>
              <a:ext cx="2057401"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1" name="Straight Arrow Connector 40"/>
            <p:cNvCxnSpPr/>
            <p:nvPr/>
          </p:nvCxnSpPr>
          <p:spPr>
            <a:xfrm flipV="1">
              <a:off x="189033" y="2422399"/>
              <a:ext cx="0" cy="12161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77882" y="3637342"/>
              <a:ext cx="207568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p:cNvSpPr txBox="1"/>
                <p:nvPr/>
              </p:nvSpPr>
              <p:spPr>
                <a:xfrm>
                  <a:off x="1989180" y="3592831"/>
                  <a:ext cx="370048" cy="3714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i="1" dirty="0"/>
                </a:p>
              </p:txBody>
            </p:sp>
          </mc:Choice>
          <mc:Fallback xmlns="">
            <p:sp>
              <p:nvSpPr>
                <p:cNvPr id="43" name="TextBox 42"/>
                <p:cNvSpPr txBox="1">
                  <a:spLocks noRot="1" noChangeAspect="1" noMove="1" noResize="1" noEditPoints="1" noAdjustHandles="1" noChangeArrowheads="1" noChangeShapeType="1" noTextEdit="1"/>
                </p:cNvSpPr>
                <p:nvPr/>
              </p:nvSpPr>
              <p:spPr>
                <a:xfrm>
                  <a:off x="1989180" y="3592831"/>
                  <a:ext cx="370048" cy="371402"/>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79173" y="2404111"/>
                  <a:ext cx="355733" cy="3714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𝑧</m:t>
                        </m:r>
                      </m:oMath>
                    </m:oMathPara>
                  </a14:m>
                  <a:endParaRPr lang="en-US" i="1" dirty="0"/>
                </a:p>
              </p:txBody>
            </p:sp>
          </mc:Choice>
          <mc:Fallback xmlns="">
            <p:sp>
              <p:nvSpPr>
                <p:cNvPr id="44" name="TextBox 43"/>
                <p:cNvSpPr txBox="1">
                  <a:spLocks noRot="1" noChangeAspect="1" noMove="1" noResize="1" noEditPoints="1" noAdjustHandles="1" noChangeArrowheads="1" noChangeShapeType="1" noTextEdit="1"/>
                </p:cNvSpPr>
                <p:nvPr/>
              </p:nvSpPr>
              <p:spPr>
                <a:xfrm>
                  <a:off x="-79173" y="2404111"/>
                  <a:ext cx="355733" cy="371402"/>
                </a:xfrm>
                <a:prstGeom prst="rect">
                  <a:avLst/>
                </a:prstGeom>
                <a:blipFill rotWithShape="1">
                  <a:blip r:embed="rId12"/>
                  <a:stretch>
                    <a:fillRect/>
                  </a:stretch>
                </a:blipFill>
              </p:spPr>
              <p:txBody>
                <a:bodyPr/>
                <a:lstStyle/>
                <a:p>
                  <a:r>
                    <a:rPr lang="en-US">
                      <a:noFill/>
                    </a:rPr>
                    <a:t> </a:t>
                  </a:r>
                </a:p>
              </p:txBody>
            </p:sp>
          </mc:Fallback>
        </mc:AlternateContent>
      </p:grpSp>
      <p:grpSp>
        <p:nvGrpSpPr>
          <p:cNvPr id="73" name="Group 72"/>
          <p:cNvGrpSpPr/>
          <p:nvPr/>
        </p:nvGrpSpPr>
        <p:grpSpPr>
          <a:xfrm>
            <a:off x="4508513" y="3224097"/>
            <a:ext cx="2444924" cy="2057400"/>
            <a:chOff x="2206827" y="2038351"/>
            <a:chExt cx="2444924" cy="2057400"/>
          </a:xfrm>
        </p:grpSpPr>
        <p:sp>
          <p:nvSpPr>
            <p:cNvPr id="35" name="Rectangle 34"/>
            <p:cNvSpPr>
              <a:spLocks noChangeAspect="1"/>
            </p:cNvSpPr>
            <p:nvPr/>
          </p:nvSpPr>
          <p:spPr>
            <a:xfrm>
              <a:off x="2286000" y="2286000"/>
              <a:ext cx="2286000" cy="16805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13"/>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68880" y="2038351"/>
              <a:ext cx="2057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8" name="Straight Arrow Connector 47"/>
            <p:cNvCxnSpPr/>
            <p:nvPr/>
          </p:nvCxnSpPr>
          <p:spPr>
            <a:xfrm flipV="1">
              <a:off x="2472003" y="2422399"/>
              <a:ext cx="0" cy="12161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460852" y="3638551"/>
              <a:ext cx="207568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49"/>
                <p:cNvSpPr txBox="1"/>
                <p:nvPr/>
              </p:nvSpPr>
              <p:spPr>
                <a:xfrm>
                  <a:off x="4279392" y="3592831"/>
                  <a:ext cx="372359" cy="3737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i="1" dirty="0"/>
                </a:p>
              </p:txBody>
            </p:sp>
          </mc:Choice>
          <mc:Fallback xmlns="">
            <p:sp>
              <p:nvSpPr>
                <p:cNvPr id="50" name="TextBox 49"/>
                <p:cNvSpPr txBox="1">
                  <a:spLocks noRot="1" noChangeAspect="1" noMove="1" noResize="1" noEditPoints="1" noAdjustHandles="1" noChangeArrowheads="1" noChangeShapeType="1" noTextEdit="1"/>
                </p:cNvSpPr>
                <p:nvPr/>
              </p:nvSpPr>
              <p:spPr>
                <a:xfrm>
                  <a:off x="4279392" y="3592831"/>
                  <a:ext cx="372359" cy="373722"/>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2206827" y="2404111"/>
                  <a:ext cx="357955" cy="3737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𝑧</m:t>
                        </m:r>
                      </m:oMath>
                    </m:oMathPara>
                  </a14:m>
                  <a:endParaRPr lang="en-US" i="1" dirty="0"/>
                </a:p>
              </p:txBody>
            </p:sp>
          </mc:Choice>
          <mc:Fallback xmlns="">
            <p:sp>
              <p:nvSpPr>
                <p:cNvPr id="51" name="TextBox 50"/>
                <p:cNvSpPr txBox="1">
                  <a:spLocks noRot="1" noChangeAspect="1" noMove="1" noResize="1" noEditPoints="1" noAdjustHandles="1" noChangeArrowheads="1" noChangeShapeType="1" noTextEdit="1"/>
                </p:cNvSpPr>
                <p:nvPr/>
              </p:nvSpPr>
              <p:spPr>
                <a:xfrm>
                  <a:off x="2206827" y="2404111"/>
                  <a:ext cx="357955" cy="373722"/>
                </a:xfrm>
                <a:prstGeom prst="rect">
                  <a:avLst/>
                </a:prstGeom>
                <a:blipFill rotWithShape="1">
                  <a:blip r:embed="rId12"/>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7830992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Performance</a:t>
            </a:r>
          </a:p>
        </p:txBody>
      </p:sp>
      <p:pic>
        <p:nvPicPr>
          <p:cNvPr id="4" name="Picture 3" descr="C:\Papers\ScreenedPoissonRecon\Images\Neptune\pr4.bmp"/>
          <p:cNvPicPr>
            <a:picLocks noChangeAspect="1" noChangeArrowheads="1"/>
          </p:cNvPicPr>
          <p:nvPr/>
        </p:nvPicPr>
        <p:blipFill rotWithShape="1">
          <a:blip r:embed="rId3">
            <a:extLst>
              <a:ext uri="{28A0092B-C50C-407E-A947-70E740481C1C}">
                <a14:useLocalDpi xmlns:a14="http://schemas.microsoft.com/office/drawing/2010/main" val="0"/>
              </a:ext>
            </a:extLst>
          </a:blip>
          <a:srcRect l="13377" r="3511"/>
          <a:stretch/>
        </p:blipFill>
        <p:spPr bwMode="auto">
          <a:xfrm>
            <a:off x="184150" y="172921"/>
            <a:ext cx="2254250" cy="4532429"/>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0" y="4629150"/>
            <a:ext cx="2954527" cy="523220"/>
          </a:xfrm>
          <a:prstGeom prst="rect">
            <a:avLst/>
          </a:prstGeom>
          <a:noFill/>
        </p:spPr>
        <p:txBody>
          <a:bodyPr wrap="none" rtlCol="0">
            <a:spAutoFit/>
          </a:bodyPr>
          <a:lstStyle/>
          <a:p>
            <a:r>
              <a:rPr lang="en-US" sz="2800" dirty="0" smtClean="0"/>
              <a:t>Input: 2x10</a:t>
            </a:r>
            <a:r>
              <a:rPr lang="en-US" sz="2800" baseline="30000" dirty="0" smtClean="0"/>
              <a:t>6</a:t>
            </a:r>
            <a:r>
              <a:rPr lang="en-US" sz="2800" dirty="0" smtClean="0"/>
              <a:t> points</a:t>
            </a:r>
            <a:endParaRPr lang="en-US" sz="2800" baseline="30000" dirty="0"/>
          </a:p>
        </p:txBody>
      </p:sp>
      <p:graphicFrame>
        <p:nvGraphicFramePr>
          <p:cNvPr id="10" name="Table 9"/>
          <p:cNvGraphicFramePr>
            <a:graphicFrameLocks noGrp="1"/>
          </p:cNvGraphicFramePr>
          <p:nvPr>
            <p:extLst>
              <p:ext uri="{D42A27DB-BD31-4B8C-83A1-F6EECF244321}">
                <p14:modId xmlns:p14="http://schemas.microsoft.com/office/powerpoint/2010/main" val="1989815038"/>
              </p:ext>
            </p:extLst>
          </p:nvPr>
        </p:nvGraphicFramePr>
        <p:xfrm>
          <a:off x="3200400" y="1276350"/>
          <a:ext cx="5715000" cy="3238500"/>
        </p:xfrm>
        <a:graphic>
          <a:graphicData uri="http://schemas.openxmlformats.org/drawingml/2006/table">
            <a:tbl>
              <a:tblPr firstRow="1" bandRow="1">
                <a:tableStyleId>{5C22544A-7EE6-4342-B048-85BDC9FD1C3A}</a:tableStyleId>
              </a:tblPr>
              <a:tblGrid>
                <a:gridCol w="2895600"/>
                <a:gridCol w="1524000"/>
                <a:gridCol w="1295400"/>
              </a:tblGrid>
              <a:tr h="647700">
                <a:tc>
                  <a:txBody>
                    <a:bodyPr/>
                    <a:lstStyle/>
                    <a:p>
                      <a:pPr algn="ctr"/>
                      <a:r>
                        <a:rPr lang="en-US" sz="2400" dirty="0" smtClean="0"/>
                        <a:t>Solver</a:t>
                      </a:r>
                      <a:endParaRPr lang="en-US" sz="2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400" dirty="0" smtClean="0"/>
                        <a:t>Time</a:t>
                      </a:r>
                      <a:endParaRPr lang="en-US" sz="2400" dirty="0"/>
                    </a:p>
                  </a:txBody>
                  <a:tcPr>
                    <a:lnT w="12700" cap="flat" cmpd="sng" algn="ctr">
                      <a:solidFill>
                        <a:schemeClr val="tx1"/>
                      </a:solidFill>
                      <a:prstDash val="solid"/>
                      <a:round/>
                      <a:headEnd type="none" w="med" len="med"/>
                      <a:tailEnd type="none" w="med" len="med"/>
                    </a:lnT>
                  </a:tcPr>
                </a:tc>
                <a:tc>
                  <a:txBody>
                    <a:bodyPr/>
                    <a:lstStyle/>
                    <a:p>
                      <a:pPr algn="ctr"/>
                      <a:r>
                        <a:rPr lang="en-US" sz="2400" dirty="0" smtClean="0"/>
                        <a:t>Space</a:t>
                      </a:r>
                      <a:endParaRPr lang="en-US" sz="2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647700">
                <a:tc>
                  <a:txBody>
                    <a:bodyPr/>
                    <a:lstStyle/>
                    <a:p>
                      <a:r>
                        <a:rPr lang="en-US" sz="2400" dirty="0" smtClean="0"/>
                        <a:t>Poisson</a:t>
                      </a:r>
                      <a:endParaRPr lang="en-US" sz="2400" dirty="0"/>
                    </a:p>
                  </a:txBody>
                  <a:tcPr anchor="ctr">
                    <a:lnL w="12700" cap="flat" cmpd="sng" algn="ctr">
                      <a:solidFill>
                        <a:schemeClr val="tx1"/>
                      </a:solidFill>
                      <a:prstDash val="solid"/>
                      <a:round/>
                      <a:headEnd type="none" w="med" len="med"/>
                      <a:tailEnd type="none" w="med" len="med"/>
                    </a:lnL>
                  </a:tcPr>
                </a:tc>
                <a:tc>
                  <a:txBody>
                    <a:bodyPr/>
                    <a:lstStyle/>
                    <a:p>
                      <a:pPr algn="r"/>
                      <a:r>
                        <a:rPr lang="en-US" sz="2400" dirty="0" smtClean="0"/>
                        <a:t>89 sec</a:t>
                      </a:r>
                      <a:endParaRPr lang="en-US" sz="2400" dirty="0"/>
                    </a:p>
                  </a:txBody>
                  <a:tcPr anchor="ctr"/>
                </a:tc>
                <a:tc>
                  <a:txBody>
                    <a:bodyPr/>
                    <a:lstStyle/>
                    <a:p>
                      <a:pPr algn="r"/>
                      <a:r>
                        <a:rPr lang="en-US" sz="2400" dirty="0" smtClean="0"/>
                        <a:t>422 MB</a:t>
                      </a:r>
                      <a:endParaRPr lang="en-US" sz="2400" dirty="0"/>
                    </a:p>
                  </a:txBody>
                  <a:tcPr anchor="ctr">
                    <a:lnR w="12700" cap="flat" cmpd="sng" algn="ctr">
                      <a:solidFill>
                        <a:schemeClr val="tx1"/>
                      </a:solidFill>
                      <a:prstDash val="solid"/>
                      <a:round/>
                      <a:headEnd type="none" w="med" len="med"/>
                      <a:tailEnd type="none" w="med" len="med"/>
                    </a:lnR>
                  </a:tcPr>
                </a:tc>
              </a:tr>
              <a:tr h="647700">
                <a:tc>
                  <a:txBody>
                    <a:bodyPr/>
                    <a:lstStyle/>
                    <a:p>
                      <a:r>
                        <a:rPr lang="en-US" sz="2400" dirty="0" smtClean="0"/>
                        <a:t>Poisson (optimized)</a:t>
                      </a:r>
                      <a:endParaRPr lang="en-US" sz="2400" dirty="0"/>
                    </a:p>
                  </a:txBody>
                  <a:tcPr anchor="ctr">
                    <a:lnL w="12700" cap="flat" cmpd="sng" algn="ctr">
                      <a:solidFill>
                        <a:schemeClr val="tx1"/>
                      </a:solidFill>
                      <a:prstDash val="solid"/>
                      <a:round/>
                      <a:headEnd type="none" w="med" len="med"/>
                      <a:tailEnd type="none" w="med" len="med"/>
                    </a:lnL>
                  </a:tcPr>
                </a:tc>
                <a:tc>
                  <a:txBody>
                    <a:bodyPr/>
                    <a:lstStyle/>
                    <a:p>
                      <a:pPr algn="r"/>
                      <a:r>
                        <a:rPr lang="en-US" sz="2400" dirty="0" smtClean="0"/>
                        <a:t>36 sec</a:t>
                      </a:r>
                      <a:endParaRPr lang="en-US" sz="2400" dirty="0"/>
                    </a:p>
                  </a:txBody>
                  <a:tcPr anchor="ctr"/>
                </a:tc>
                <a:tc rowSpan="2">
                  <a:txBody>
                    <a:bodyPr/>
                    <a:lstStyle/>
                    <a:p>
                      <a:pPr algn="r"/>
                      <a:r>
                        <a:rPr lang="en-US" sz="2400" dirty="0" smtClean="0"/>
                        <a:t>604 MB</a:t>
                      </a:r>
                      <a:endParaRPr lang="en-US" sz="2400" dirty="0"/>
                    </a:p>
                  </a:txBody>
                  <a:tcPr anchor="ctr">
                    <a:lnR w="12700" cap="flat" cmpd="sng" algn="ctr">
                      <a:solidFill>
                        <a:schemeClr val="tx1"/>
                      </a:solidFill>
                      <a:prstDash val="solid"/>
                      <a:round/>
                      <a:headEnd type="none" w="med" len="med"/>
                      <a:tailEnd type="none" w="med" len="med"/>
                    </a:lnR>
                  </a:tcPr>
                </a:tc>
              </a:tr>
              <a:tr h="647700">
                <a:tc>
                  <a:txBody>
                    <a:bodyPr/>
                    <a:lstStyle/>
                    <a:p>
                      <a:r>
                        <a:rPr lang="en-US" sz="2400" dirty="0" smtClean="0"/>
                        <a:t>Screened Poisson</a:t>
                      </a:r>
                      <a:endParaRPr lang="en-US" sz="2400" dirty="0"/>
                    </a:p>
                  </a:txBody>
                  <a:tcPr anchor="ctr">
                    <a:lnL w="12700" cap="flat" cmpd="sng" algn="ctr">
                      <a:solidFill>
                        <a:schemeClr val="tx1"/>
                      </a:solidFill>
                      <a:prstDash val="solid"/>
                      <a:round/>
                      <a:headEnd type="none" w="med" len="med"/>
                      <a:tailEnd type="none" w="med" len="med"/>
                    </a:lnL>
                  </a:tcPr>
                </a:tc>
                <a:tc>
                  <a:txBody>
                    <a:bodyPr/>
                    <a:lstStyle/>
                    <a:p>
                      <a:pPr algn="r"/>
                      <a:r>
                        <a:rPr lang="en-US" sz="2400" dirty="0" smtClean="0"/>
                        <a:t>44 sec</a:t>
                      </a:r>
                      <a:endParaRPr lang="en-US" sz="2400" dirty="0"/>
                    </a:p>
                  </a:txBody>
                  <a:tcPr anchor="ctr"/>
                </a:tc>
                <a:tc vMerge="1">
                  <a:txBody>
                    <a:bodyPr/>
                    <a:lstStyle/>
                    <a:p>
                      <a:pPr algn="r"/>
                      <a:endParaRPr lang="en-US" sz="2400" dirty="0"/>
                    </a:p>
                  </a:txBody>
                  <a:tcPr anchor="ctr">
                    <a:lnR w="12700" cap="flat" cmpd="sng" algn="ctr">
                      <a:solidFill>
                        <a:schemeClr val="tx1"/>
                      </a:solidFill>
                      <a:prstDash val="solid"/>
                      <a:round/>
                      <a:headEnd type="none" w="med" len="med"/>
                      <a:tailEnd type="none" w="med" len="med"/>
                    </a:lnR>
                  </a:tcPr>
                </a:tc>
              </a:tr>
              <a:tr h="647700">
                <a:tc>
                  <a:txBody>
                    <a:bodyPr/>
                    <a:lstStyle/>
                    <a:p>
                      <a:r>
                        <a:rPr lang="en-US" sz="2400" dirty="0" smtClean="0"/>
                        <a:t>SSD [</a:t>
                      </a:r>
                      <a:r>
                        <a:rPr lang="en-US" sz="2400" dirty="0" err="1" smtClean="0"/>
                        <a:t>Calakli</a:t>
                      </a:r>
                      <a:r>
                        <a:rPr lang="en-US" sz="2400" dirty="0" smtClean="0"/>
                        <a:t> &amp; </a:t>
                      </a:r>
                      <a:r>
                        <a:rPr lang="en-US" sz="2400" dirty="0" err="1" smtClean="0"/>
                        <a:t>Taubin</a:t>
                      </a:r>
                      <a:r>
                        <a:rPr lang="en-US" sz="2400" dirty="0" smtClean="0"/>
                        <a:t>]</a:t>
                      </a:r>
                      <a:endParaRPr lang="en-US" sz="24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a:r>
                        <a:rPr lang="en-US" sz="2400" dirty="0" smtClean="0"/>
                        <a:t>3302 sec</a:t>
                      </a:r>
                      <a:endParaRPr lang="en-US" sz="2400" dirty="0"/>
                    </a:p>
                  </a:txBody>
                  <a:tcPr anchor="ctr">
                    <a:lnB w="12700" cap="flat" cmpd="sng" algn="ctr">
                      <a:solidFill>
                        <a:schemeClr val="tx1"/>
                      </a:solidFill>
                      <a:prstDash val="solid"/>
                      <a:round/>
                      <a:headEnd type="none" w="med" len="med"/>
                      <a:tailEnd type="none" w="med" len="med"/>
                    </a:lnB>
                  </a:tcPr>
                </a:tc>
                <a:tc>
                  <a:txBody>
                    <a:bodyPr/>
                    <a:lstStyle/>
                    <a:p>
                      <a:pPr algn="r"/>
                      <a:r>
                        <a:rPr lang="en-US" sz="2400" dirty="0" smtClean="0"/>
                        <a:t>1247 MB</a:t>
                      </a:r>
                      <a:endParaRPr lang="en-US" sz="24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12" name="Rounded Rectangle 11"/>
          <p:cNvSpPr/>
          <p:nvPr/>
        </p:nvSpPr>
        <p:spPr>
          <a:xfrm>
            <a:off x="6361176" y="1962150"/>
            <a:ext cx="1225550" cy="1179576"/>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361176" y="3278886"/>
            <a:ext cx="1225550" cy="457200"/>
          </a:xfrm>
          <a:prstGeom prst="roundRect">
            <a:avLst>
              <a:gd name="adj" fmla="val 2733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361176" y="3979926"/>
            <a:ext cx="1225550" cy="457200"/>
          </a:xfrm>
          <a:prstGeom prst="roundRect">
            <a:avLst>
              <a:gd name="adj" fmla="val 2733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7702550" y="2038350"/>
            <a:ext cx="1212850" cy="139065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19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4"/>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4524527" y="918585"/>
            <a:ext cx="1724446" cy="867930"/>
          </a:xfrm>
          <a:prstGeom prst="rect">
            <a:avLst/>
          </a:prstGeom>
          <a:solidFill>
            <a:schemeClr val="bg1"/>
          </a:solidFill>
        </p:spPr>
        <p:txBody>
          <a:bodyPr wrap="none" rtlCol="0">
            <a:spAutoFit/>
          </a:bodyPr>
          <a:lstStyle/>
          <a:p>
            <a:pPr algn="ctr">
              <a:lnSpc>
                <a:spcPct val="90000"/>
              </a:lnSpc>
            </a:pPr>
            <a:r>
              <a:rPr lang="en-US" sz="2800" i="1" dirty="0" smtClean="0"/>
              <a:t>Geometry</a:t>
            </a:r>
            <a:br>
              <a:rPr lang="en-US" sz="2800" i="1" dirty="0" smtClean="0"/>
            </a:br>
            <a:r>
              <a:rPr lang="en-US" sz="2800" i="1" dirty="0" smtClean="0"/>
              <a:t>processing</a:t>
            </a:r>
            <a:endParaRPr lang="en-US" sz="2800" i="1" dirty="0"/>
          </a:p>
        </p:txBody>
      </p:sp>
      <p:pic>
        <p:nvPicPr>
          <p:cNvPr id="1031" name="Picture 7" descr="C:\Talks\SIG-13\Bunny\bunny.sp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133350"/>
            <a:ext cx="1981200" cy="1981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Motivation</a:t>
            </a:r>
            <a:endParaRPr lang="en-US" dirty="0"/>
          </a:p>
        </p:txBody>
      </p:sp>
      <p:pic>
        <p:nvPicPr>
          <p:cNvPr id="1027" name="Picture 3" descr="C:\Talks\SIG-13\Bunny\bunny.points.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885950"/>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Talks\SIG-13\Bunny\bunny.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9062" y="1873405"/>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Talks\SIG-13\Bunny\bunny.decimated.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0" y="1352550"/>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Talks\SIG-13\Bunny\bunny.sharp.jp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0" y="2876550"/>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12" name="Right Arrow 11"/>
          <p:cNvSpPr/>
          <p:nvPr/>
        </p:nvSpPr>
        <p:spPr>
          <a:xfrm>
            <a:off x="2202839" y="3028950"/>
            <a:ext cx="914400" cy="31130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V="1">
            <a:off x="5334000" y="1963854"/>
            <a:ext cx="1447800" cy="83820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541997" y="2952750"/>
            <a:ext cx="1447800" cy="30480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562600" y="3638550"/>
            <a:ext cx="1371600" cy="53340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19740000">
            <a:off x="5003982" y="2073681"/>
            <a:ext cx="1785938" cy="369332"/>
          </a:xfrm>
          <a:prstGeom prst="rect">
            <a:avLst/>
          </a:prstGeom>
          <a:noFill/>
        </p:spPr>
        <p:txBody>
          <a:bodyPr wrap="none" rtlCol="0">
            <a:spAutoFit/>
          </a:bodyPr>
          <a:lstStyle/>
          <a:p>
            <a:r>
              <a:rPr lang="en-US" dirty="0" smtClean="0"/>
              <a:t>Parameterization</a:t>
            </a:r>
            <a:endParaRPr lang="en-US" dirty="0"/>
          </a:p>
        </p:txBody>
      </p:sp>
      <p:sp>
        <p:nvSpPr>
          <p:cNvPr id="20" name="TextBox 19"/>
          <p:cNvSpPr txBox="1"/>
          <p:nvPr/>
        </p:nvSpPr>
        <p:spPr>
          <a:xfrm rot="20880000">
            <a:off x="5511030" y="2760517"/>
            <a:ext cx="1259768" cy="369332"/>
          </a:xfrm>
          <a:prstGeom prst="rect">
            <a:avLst/>
          </a:prstGeom>
          <a:noFill/>
        </p:spPr>
        <p:txBody>
          <a:bodyPr wrap="none" rtlCol="0">
            <a:spAutoFit/>
          </a:bodyPr>
          <a:lstStyle/>
          <a:p>
            <a:r>
              <a:rPr lang="en-US" dirty="0" smtClean="0"/>
              <a:t>Decimation</a:t>
            </a:r>
            <a:endParaRPr lang="en-US" dirty="0"/>
          </a:p>
        </p:txBody>
      </p:sp>
      <p:sp>
        <p:nvSpPr>
          <p:cNvPr id="21" name="TextBox 20"/>
          <p:cNvSpPr txBox="1"/>
          <p:nvPr/>
        </p:nvSpPr>
        <p:spPr>
          <a:xfrm rot="1282121">
            <a:off x="5797163" y="3566037"/>
            <a:ext cx="950004" cy="369332"/>
          </a:xfrm>
          <a:prstGeom prst="rect">
            <a:avLst/>
          </a:prstGeom>
          <a:noFill/>
        </p:spPr>
        <p:txBody>
          <a:bodyPr wrap="none" rtlCol="0">
            <a:spAutoFit/>
          </a:bodyPr>
          <a:lstStyle/>
          <a:p>
            <a:r>
              <a:rPr lang="en-US" dirty="0" smtClean="0"/>
              <a:t>Filtering</a:t>
            </a:r>
            <a:endParaRPr lang="en-US" dirty="0"/>
          </a:p>
        </p:txBody>
      </p:sp>
      <p:sp>
        <p:nvSpPr>
          <p:cNvPr id="24" name="TextBox 23"/>
          <p:cNvSpPr txBox="1"/>
          <p:nvPr/>
        </p:nvSpPr>
        <p:spPr>
          <a:xfrm>
            <a:off x="5793661" y="4259818"/>
            <a:ext cx="528478" cy="369332"/>
          </a:xfrm>
          <a:prstGeom prst="rect">
            <a:avLst/>
          </a:prstGeom>
          <a:noFill/>
        </p:spPr>
        <p:txBody>
          <a:bodyPr wrap="none" rtlCol="0">
            <a:spAutoFit/>
          </a:bodyPr>
          <a:lstStyle/>
          <a:p>
            <a:r>
              <a:rPr lang="en-US" dirty="0" smtClean="0"/>
              <a:t>etc.</a:t>
            </a:r>
            <a:endParaRPr lang="en-US" dirty="0"/>
          </a:p>
        </p:txBody>
      </p:sp>
      <p:sp>
        <p:nvSpPr>
          <p:cNvPr id="19" name="TextBox 18"/>
          <p:cNvSpPr txBox="1"/>
          <p:nvPr/>
        </p:nvSpPr>
        <p:spPr>
          <a:xfrm>
            <a:off x="1488308" y="918585"/>
            <a:ext cx="2343462" cy="867930"/>
          </a:xfrm>
          <a:prstGeom prst="rect">
            <a:avLst/>
          </a:prstGeom>
          <a:noFill/>
        </p:spPr>
        <p:txBody>
          <a:bodyPr wrap="none" rtlCol="0">
            <a:spAutoFit/>
          </a:bodyPr>
          <a:lstStyle/>
          <a:p>
            <a:pPr algn="ctr">
              <a:lnSpc>
                <a:spcPct val="90000"/>
              </a:lnSpc>
            </a:pPr>
            <a:r>
              <a:rPr lang="en-US" sz="2800" i="1" dirty="0" smtClean="0"/>
              <a:t>Surface</a:t>
            </a:r>
            <a:br>
              <a:rPr lang="en-US" sz="2800" i="1" dirty="0" smtClean="0"/>
            </a:br>
            <a:r>
              <a:rPr lang="en-US" sz="2800" i="1" dirty="0" smtClean="0"/>
              <a:t>reconstruction</a:t>
            </a:r>
            <a:endParaRPr lang="en-US" sz="2800" i="1" dirty="0"/>
          </a:p>
        </p:txBody>
      </p:sp>
    </p:spTree>
    <p:extLst>
      <p:ext uri="{BB962C8B-B14F-4D97-AF65-F5344CB8AC3E}">
        <p14:creationId xmlns:p14="http://schemas.microsoft.com/office/powerpoint/2010/main" val="8122796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7" descr="C:\Papers\ScreenedPoissonRecon\Images\David\pr.10.bmp"/>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333" y="666750"/>
            <a:ext cx="4079009" cy="4079009"/>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p:cNvSpPr txBox="1"/>
          <p:nvPr/>
        </p:nvSpPr>
        <p:spPr>
          <a:xfrm>
            <a:off x="152400" y="4019550"/>
            <a:ext cx="2954527" cy="523220"/>
          </a:xfrm>
          <a:prstGeom prst="rect">
            <a:avLst/>
          </a:prstGeom>
          <a:noFill/>
        </p:spPr>
        <p:txBody>
          <a:bodyPr wrap="none" rtlCol="0">
            <a:spAutoFit/>
          </a:bodyPr>
          <a:lstStyle/>
          <a:p>
            <a:r>
              <a:rPr lang="en-US" sz="2800" dirty="0" smtClean="0"/>
              <a:t>Input: 5x10</a:t>
            </a:r>
            <a:r>
              <a:rPr lang="en-US" sz="2800" baseline="30000" dirty="0" smtClean="0"/>
              <a:t>6</a:t>
            </a:r>
            <a:r>
              <a:rPr lang="en-US" sz="2800" dirty="0" smtClean="0"/>
              <a:t> points</a:t>
            </a:r>
            <a:endParaRPr lang="en-US" sz="2800" baseline="30000" dirty="0"/>
          </a:p>
        </p:txBody>
      </p:sp>
      <p:sp>
        <p:nvSpPr>
          <p:cNvPr id="2" name="Title 1"/>
          <p:cNvSpPr>
            <a:spLocks noGrp="1"/>
          </p:cNvSpPr>
          <p:nvPr>
            <p:ph type="title"/>
          </p:nvPr>
        </p:nvSpPr>
        <p:spPr/>
        <p:txBody>
          <a:bodyPr>
            <a:normAutofit fontScale="90000"/>
          </a:bodyPr>
          <a:lstStyle/>
          <a:p>
            <a:r>
              <a:rPr lang="en-US" dirty="0" smtClean="0"/>
              <a:t>Performance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751406486"/>
              </p:ext>
            </p:extLst>
          </p:nvPr>
        </p:nvGraphicFramePr>
        <p:xfrm>
          <a:off x="3200400" y="1276350"/>
          <a:ext cx="5715000" cy="3238500"/>
        </p:xfrm>
        <a:graphic>
          <a:graphicData uri="http://schemas.openxmlformats.org/drawingml/2006/table">
            <a:tbl>
              <a:tblPr firstRow="1" bandRow="1">
                <a:tableStyleId>{5C22544A-7EE6-4342-B048-85BDC9FD1C3A}</a:tableStyleId>
              </a:tblPr>
              <a:tblGrid>
                <a:gridCol w="2895600"/>
                <a:gridCol w="1524000"/>
                <a:gridCol w="1295400"/>
              </a:tblGrid>
              <a:tr h="647700">
                <a:tc>
                  <a:txBody>
                    <a:bodyPr/>
                    <a:lstStyle/>
                    <a:p>
                      <a:pPr algn="ctr"/>
                      <a:r>
                        <a:rPr lang="en-US" sz="2400" dirty="0" smtClean="0"/>
                        <a:t>Solver</a:t>
                      </a:r>
                      <a:endParaRPr lang="en-US" sz="2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400" dirty="0" smtClean="0"/>
                        <a:t>Time</a:t>
                      </a:r>
                      <a:endParaRPr lang="en-US" sz="2400" dirty="0"/>
                    </a:p>
                  </a:txBody>
                  <a:tcPr>
                    <a:lnT w="12700" cap="flat" cmpd="sng" algn="ctr">
                      <a:solidFill>
                        <a:schemeClr val="tx1"/>
                      </a:solidFill>
                      <a:prstDash val="solid"/>
                      <a:round/>
                      <a:headEnd type="none" w="med" len="med"/>
                      <a:tailEnd type="none" w="med" len="med"/>
                    </a:lnT>
                  </a:tcPr>
                </a:tc>
                <a:tc>
                  <a:txBody>
                    <a:bodyPr/>
                    <a:lstStyle/>
                    <a:p>
                      <a:pPr algn="ctr"/>
                      <a:r>
                        <a:rPr lang="en-US" sz="2400" dirty="0" smtClean="0"/>
                        <a:t>Space</a:t>
                      </a:r>
                      <a:endParaRPr lang="en-US" sz="2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647700">
                <a:tc>
                  <a:txBody>
                    <a:bodyPr/>
                    <a:lstStyle/>
                    <a:p>
                      <a:r>
                        <a:rPr lang="en-US" sz="2400" dirty="0" smtClean="0"/>
                        <a:t>Poisson</a:t>
                      </a:r>
                      <a:endParaRPr lang="en-US" sz="2400" dirty="0"/>
                    </a:p>
                  </a:txBody>
                  <a:tcPr anchor="ctr">
                    <a:lnL w="12700" cap="flat" cmpd="sng" algn="ctr">
                      <a:solidFill>
                        <a:schemeClr val="tx1"/>
                      </a:solidFill>
                      <a:prstDash val="solid"/>
                      <a:round/>
                      <a:headEnd type="none" w="med" len="med"/>
                      <a:tailEnd type="none" w="med" len="med"/>
                    </a:lnL>
                  </a:tcPr>
                </a:tc>
                <a:tc>
                  <a:txBody>
                    <a:bodyPr/>
                    <a:lstStyle/>
                    <a:p>
                      <a:pPr algn="r"/>
                      <a:r>
                        <a:rPr lang="en-US" sz="2400" dirty="0" smtClean="0"/>
                        <a:t>412 sec</a:t>
                      </a:r>
                      <a:endParaRPr lang="en-US" sz="2400" dirty="0"/>
                    </a:p>
                  </a:txBody>
                  <a:tcPr anchor="ctr"/>
                </a:tc>
                <a:tc>
                  <a:txBody>
                    <a:bodyPr/>
                    <a:lstStyle/>
                    <a:p>
                      <a:pPr algn="r"/>
                      <a:r>
                        <a:rPr lang="en-US" sz="2400" dirty="0" smtClean="0"/>
                        <a:t>1498 MB</a:t>
                      </a:r>
                      <a:endParaRPr lang="en-US" sz="2400" dirty="0"/>
                    </a:p>
                  </a:txBody>
                  <a:tcPr anchor="ctr">
                    <a:lnR w="12700" cap="flat" cmpd="sng" algn="ctr">
                      <a:solidFill>
                        <a:schemeClr val="tx1"/>
                      </a:solidFill>
                      <a:prstDash val="solid"/>
                      <a:round/>
                      <a:headEnd type="none" w="med" len="med"/>
                      <a:tailEnd type="none" w="med" len="med"/>
                    </a:lnR>
                  </a:tcPr>
                </a:tc>
              </a:tr>
              <a:tr h="647700">
                <a:tc>
                  <a:txBody>
                    <a:bodyPr/>
                    <a:lstStyle/>
                    <a:p>
                      <a:r>
                        <a:rPr lang="en-US" sz="2400" dirty="0" smtClean="0"/>
                        <a:t>Poisson (optimized)</a:t>
                      </a:r>
                      <a:endParaRPr lang="en-US" sz="2400" dirty="0"/>
                    </a:p>
                  </a:txBody>
                  <a:tcPr anchor="ctr">
                    <a:lnL w="12700" cap="flat" cmpd="sng" algn="ctr">
                      <a:solidFill>
                        <a:schemeClr val="tx1"/>
                      </a:solidFill>
                      <a:prstDash val="solid"/>
                      <a:round/>
                      <a:headEnd type="none" w="med" len="med"/>
                      <a:tailEnd type="none" w="med" len="med"/>
                    </a:lnL>
                  </a:tcPr>
                </a:tc>
                <a:tc>
                  <a:txBody>
                    <a:bodyPr/>
                    <a:lstStyle/>
                    <a:p>
                      <a:pPr algn="r"/>
                      <a:r>
                        <a:rPr lang="en-US" sz="2400" dirty="0" smtClean="0"/>
                        <a:t>149 sec</a:t>
                      </a:r>
                      <a:endParaRPr lang="en-US" sz="2400" dirty="0"/>
                    </a:p>
                  </a:txBody>
                  <a:tcPr anchor="ctr"/>
                </a:tc>
                <a:tc rowSpan="2">
                  <a:txBody>
                    <a:bodyPr/>
                    <a:lstStyle/>
                    <a:p>
                      <a:pPr algn="r"/>
                      <a:r>
                        <a:rPr lang="en-US" sz="2400" dirty="0" smtClean="0"/>
                        <a:t>2194 MB</a:t>
                      </a:r>
                      <a:endParaRPr lang="en-US" sz="2400" dirty="0"/>
                    </a:p>
                  </a:txBody>
                  <a:tcPr anchor="ctr">
                    <a:lnR w="12700" cap="flat" cmpd="sng" algn="ctr">
                      <a:solidFill>
                        <a:schemeClr val="tx1"/>
                      </a:solidFill>
                      <a:prstDash val="solid"/>
                      <a:round/>
                      <a:headEnd type="none" w="med" len="med"/>
                      <a:tailEnd type="none" w="med" len="med"/>
                    </a:lnR>
                  </a:tcPr>
                </a:tc>
              </a:tr>
              <a:tr h="647700">
                <a:tc>
                  <a:txBody>
                    <a:bodyPr/>
                    <a:lstStyle/>
                    <a:p>
                      <a:r>
                        <a:rPr lang="en-US" sz="2400" dirty="0" smtClean="0"/>
                        <a:t>Screened Poisson</a:t>
                      </a:r>
                      <a:endParaRPr lang="en-US" sz="2400" dirty="0"/>
                    </a:p>
                  </a:txBody>
                  <a:tcPr anchor="ctr">
                    <a:lnL w="12700" cap="flat" cmpd="sng" algn="ctr">
                      <a:solidFill>
                        <a:schemeClr val="tx1"/>
                      </a:solidFill>
                      <a:prstDash val="solid"/>
                      <a:round/>
                      <a:headEnd type="none" w="med" len="med"/>
                      <a:tailEnd type="none" w="med" len="med"/>
                    </a:lnL>
                  </a:tcPr>
                </a:tc>
                <a:tc>
                  <a:txBody>
                    <a:bodyPr/>
                    <a:lstStyle/>
                    <a:p>
                      <a:pPr algn="r"/>
                      <a:r>
                        <a:rPr lang="en-US" sz="2400" dirty="0" smtClean="0"/>
                        <a:t>172 sec</a:t>
                      </a:r>
                      <a:endParaRPr lang="en-US" sz="2400" dirty="0"/>
                    </a:p>
                  </a:txBody>
                  <a:tcPr anchor="ctr"/>
                </a:tc>
                <a:tc vMerge="1">
                  <a:txBody>
                    <a:bodyPr/>
                    <a:lstStyle/>
                    <a:p>
                      <a:pPr algn="r"/>
                      <a:endParaRPr lang="en-US" sz="2400" dirty="0"/>
                    </a:p>
                  </a:txBody>
                  <a:tcPr anchor="ctr">
                    <a:lnR w="12700" cap="flat" cmpd="sng" algn="ctr">
                      <a:solidFill>
                        <a:schemeClr val="tx1"/>
                      </a:solidFill>
                      <a:prstDash val="solid"/>
                      <a:round/>
                      <a:headEnd type="none" w="med" len="med"/>
                      <a:tailEnd type="none" w="med" len="med"/>
                    </a:lnR>
                  </a:tcPr>
                </a:tc>
              </a:tr>
              <a:tr h="647700">
                <a:tc>
                  <a:txBody>
                    <a:bodyPr/>
                    <a:lstStyle/>
                    <a:p>
                      <a:r>
                        <a:rPr lang="en-US" sz="2400" dirty="0" smtClean="0"/>
                        <a:t>SSD [</a:t>
                      </a:r>
                      <a:r>
                        <a:rPr lang="en-US" sz="2400" dirty="0" err="1" smtClean="0"/>
                        <a:t>Calakli</a:t>
                      </a:r>
                      <a:r>
                        <a:rPr lang="en-US" sz="2400" dirty="0" smtClean="0"/>
                        <a:t> &amp; </a:t>
                      </a:r>
                      <a:r>
                        <a:rPr lang="en-US" sz="2400" dirty="0" err="1" smtClean="0"/>
                        <a:t>Taubin</a:t>
                      </a:r>
                      <a:r>
                        <a:rPr lang="en-US" sz="2400" dirty="0" smtClean="0"/>
                        <a:t>]</a:t>
                      </a:r>
                      <a:endParaRPr lang="en-US" sz="24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a:r>
                        <a:rPr lang="en-US" sz="2400" dirty="0" smtClean="0"/>
                        <a:t>19,158 sec</a:t>
                      </a:r>
                      <a:endParaRPr lang="en-US" sz="2400" dirty="0"/>
                    </a:p>
                  </a:txBody>
                  <a:tcPr anchor="ctr">
                    <a:lnB w="12700" cap="flat" cmpd="sng" algn="ctr">
                      <a:solidFill>
                        <a:schemeClr val="tx1"/>
                      </a:solidFill>
                      <a:prstDash val="solid"/>
                      <a:round/>
                      <a:headEnd type="none" w="med" len="med"/>
                      <a:tailEnd type="none" w="med" len="med"/>
                    </a:lnB>
                  </a:tcPr>
                </a:tc>
                <a:tc>
                  <a:txBody>
                    <a:bodyPr/>
                    <a:lstStyle/>
                    <a:p>
                      <a:pPr algn="r"/>
                      <a:r>
                        <a:rPr lang="en-US" sz="2400" dirty="0" smtClean="0"/>
                        <a:t>4895 MB</a:t>
                      </a:r>
                      <a:endParaRPr lang="en-US" sz="24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340336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apers\ScreenedPoissonRecon\Images\Lucy\lucy.p.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4500" y="385207"/>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Limitations</a:t>
            </a:r>
            <a:endParaRPr lang="en-US" dirty="0"/>
          </a:p>
        </p:txBody>
      </p:sp>
      <p:sp>
        <p:nvSpPr>
          <p:cNvPr id="3" name="Content Placeholder 2"/>
          <p:cNvSpPr>
            <a:spLocks noGrp="1"/>
          </p:cNvSpPr>
          <p:nvPr>
            <p:ph idx="1"/>
          </p:nvPr>
        </p:nvSpPr>
        <p:spPr>
          <a:xfrm>
            <a:off x="2286000" y="807482"/>
            <a:ext cx="5486400" cy="926068"/>
          </a:xfrm>
        </p:spPr>
        <p:txBody>
          <a:bodyPr>
            <a:normAutofit/>
          </a:bodyPr>
          <a:lstStyle/>
          <a:p>
            <a:pPr>
              <a:spcBef>
                <a:spcPts val="1200"/>
              </a:spcBef>
              <a:buFont typeface="Wingdings" pitchFamily="2" charset="2"/>
              <a:buChar char="û"/>
            </a:pPr>
            <a:r>
              <a:rPr lang="en-US" dirty="0" smtClean="0"/>
              <a:t> Assumes clean data</a:t>
            </a:r>
            <a:endParaRPr lang="en-US" dirty="0"/>
          </a:p>
        </p:txBody>
      </p:sp>
      <p:pic>
        <p:nvPicPr>
          <p:cNvPr id="13" name="Picture 4" descr="C:\Papers\ScreenedPoissonRecon\Images\Lucy\lucy.old.10.zoom.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7562" y="1809750"/>
            <a:ext cx="2286000" cy="228600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2623278" y="3300779"/>
            <a:ext cx="604471" cy="0"/>
          </a:xfrm>
          <a:prstGeom prst="line">
            <a:avLst/>
          </a:prstGeom>
          <a:ln w="381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5" descr="C:\Papers\ScreenedPoissonRecon\Images\Lucy\lucy.new.10.zoom.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6210" y="1809750"/>
            <a:ext cx="2286000" cy="228600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cxnSp>
        <p:nvCxnSpPr>
          <p:cNvPr id="17" name="Straight Connector 16"/>
          <p:cNvCxnSpPr/>
          <p:nvPr/>
        </p:nvCxnSpPr>
        <p:spPr>
          <a:xfrm flipH="1">
            <a:off x="5081926" y="3298947"/>
            <a:ext cx="604471" cy="0"/>
          </a:xfrm>
          <a:prstGeom prst="line">
            <a:avLst/>
          </a:prstGeom>
          <a:ln w="381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15985" y="4107418"/>
            <a:ext cx="2313432" cy="369332"/>
          </a:xfrm>
          <a:prstGeom prst="rect">
            <a:avLst/>
          </a:prstGeom>
          <a:solidFill>
            <a:schemeClr val="bg1">
              <a:alpha val="75000"/>
            </a:schemeClr>
          </a:solidFill>
          <a:ln w="25400">
            <a:solidFill>
              <a:schemeClr val="tx1"/>
            </a:solidFill>
          </a:ln>
        </p:spPr>
        <p:txBody>
          <a:bodyPr wrap="square" rtlCol="0">
            <a:spAutoFit/>
          </a:bodyPr>
          <a:lstStyle/>
          <a:p>
            <a:pPr algn="ctr"/>
            <a:r>
              <a:rPr lang="en-US" dirty="0" smtClean="0"/>
              <a:t>Poisson</a:t>
            </a:r>
            <a:endParaRPr lang="en-US" dirty="0"/>
          </a:p>
        </p:txBody>
      </p:sp>
      <p:sp>
        <p:nvSpPr>
          <p:cNvPr id="19" name="TextBox 18"/>
          <p:cNvSpPr txBox="1"/>
          <p:nvPr/>
        </p:nvSpPr>
        <p:spPr>
          <a:xfrm>
            <a:off x="4172712" y="4107418"/>
            <a:ext cx="2313432" cy="369332"/>
          </a:xfrm>
          <a:prstGeom prst="rect">
            <a:avLst/>
          </a:prstGeom>
          <a:solidFill>
            <a:schemeClr val="bg1">
              <a:alpha val="75000"/>
            </a:schemeClr>
          </a:solidFill>
          <a:ln w="25400">
            <a:solidFill>
              <a:schemeClr val="tx1"/>
            </a:solidFill>
          </a:ln>
        </p:spPr>
        <p:txBody>
          <a:bodyPr wrap="square" rtlCol="0">
            <a:spAutoFit/>
          </a:bodyPr>
          <a:lstStyle/>
          <a:p>
            <a:pPr algn="ctr"/>
            <a:r>
              <a:rPr lang="en-US" dirty="0" smtClean="0"/>
              <a:t>Screened Poisson</a:t>
            </a:r>
            <a:endParaRPr lang="en-US" dirty="0"/>
          </a:p>
        </p:txBody>
      </p:sp>
      <p:grpSp>
        <p:nvGrpSpPr>
          <p:cNvPr id="25" name="Group 24"/>
          <p:cNvGrpSpPr>
            <a:grpSpLocks noChangeAspect="1"/>
          </p:cNvGrpSpPr>
          <p:nvPr/>
        </p:nvGrpSpPr>
        <p:grpSpPr>
          <a:xfrm>
            <a:off x="6553200" y="1962150"/>
            <a:ext cx="2425386" cy="2121932"/>
            <a:chOff x="4962216" y="6556248"/>
            <a:chExt cx="5372521" cy="4700334"/>
          </a:xfrm>
        </p:grpSpPr>
        <p:pic>
          <p:nvPicPr>
            <p:cNvPr id="20" name="Picture 6" descr="C:\Papers\ScreenedPoissonRecon\Images\Lucy\lucy.clip.10.points.bmp"/>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77840" y="6556248"/>
              <a:ext cx="4517136" cy="4517136"/>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0"/>
            <p:cNvCxnSpPr/>
            <p:nvPr/>
          </p:nvCxnSpPr>
          <p:spPr>
            <a:xfrm flipV="1">
              <a:off x="5588013" y="7215323"/>
              <a:ext cx="0" cy="33528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588013" y="10568123"/>
              <a:ext cx="465358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9519604" y="10438467"/>
                  <a:ext cx="815133" cy="8181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i="1" dirty="0"/>
                </a:p>
              </p:txBody>
            </p:sp>
          </mc:Choice>
          <mc:Fallback xmlns="">
            <p:sp>
              <p:nvSpPr>
                <p:cNvPr id="23" name="TextBox 22"/>
                <p:cNvSpPr txBox="1">
                  <a:spLocks noRot="1" noChangeAspect="1" noMove="1" noResize="1" noEditPoints="1" noAdjustHandles="1" noChangeArrowheads="1" noChangeShapeType="1" noTextEdit="1"/>
                </p:cNvSpPr>
                <p:nvPr/>
              </p:nvSpPr>
              <p:spPr>
                <a:xfrm>
                  <a:off x="9519604" y="10438467"/>
                  <a:ext cx="815133" cy="81811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962216" y="7088470"/>
                  <a:ext cx="783601" cy="8181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𝑧</m:t>
                        </m:r>
                      </m:oMath>
                    </m:oMathPara>
                  </a14:m>
                  <a:endParaRPr lang="en-US" i="1" dirty="0"/>
                </a:p>
              </p:txBody>
            </p:sp>
          </mc:Choice>
          <mc:Fallback xmlns="">
            <p:sp>
              <p:nvSpPr>
                <p:cNvPr id="24" name="TextBox 23"/>
                <p:cNvSpPr txBox="1">
                  <a:spLocks noRot="1" noChangeAspect="1" noMove="1" noResize="1" noEditPoints="1" noAdjustHandles="1" noChangeArrowheads="1" noChangeShapeType="1" noTextEdit="1"/>
                </p:cNvSpPr>
                <p:nvPr/>
              </p:nvSpPr>
              <p:spPr>
                <a:xfrm>
                  <a:off x="4962216" y="7088470"/>
                  <a:ext cx="783601" cy="818115"/>
                </a:xfrm>
                <a:prstGeom prst="rect">
                  <a:avLst/>
                </a:prstGeom>
                <a:blipFill rotWithShape="1">
                  <a:blip r:embed="rId8"/>
                  <a:stretch>
                    <a:fillRect/>
                  </a:stretch>
                </a:blipFill>
              </p:spPr>
              <p:txBody>
                <a:bodyPr/>
                <a:lstStyle/>
                <a:p>
                  <a:r>
                    <a:rPr lang="en-US">
                      <a:noFill/>
                    </a:rPr>
                    <a:t> </a:t>
                  </a:r>
                </a:p>
              </p:txBody>
            </p:sp>
          </mc:Fallback>
        </mc:AlternateContent>
      </p:grpSp>
      <p:sp>
        <p:nvSpPr>
          <p:cNvPr id="26" name="Rectangle 25"/>
          <p:cNvSpPr>
            <a:spLocks noChangeAspect="1"/>
          </p:cNvSpPr>
          <p:nvPr/>
        </p:nvSpPr>
        <p:spPr>
          <a:xfrm>
            <a:off x="1146487" y="1053903"/>
            <a:ext cx="383023" cy="3830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a:t>
            </a:r>
            <a:endParaRPr lang="en-US" dirty="0"/>
          </a:p>
        </p:txBody>
      </p:sp>
      <p:sp>
        <p:nvSpPr>
          <p:cNvPr id="3" name="Content Placeholder 2"/>
          <p:cNvSpPr>
            <a:spLocks noGrp="1"/>
          </p:cNvSpPr>
          <p:nvPr>
            <p:ph idx="1"/>
          </p:nvPr>
        </p:nvSpPr>
        <p:spPr>
          <a:xfrm>
            <a:off x="1524000" y="1200150"/>
            <a:ext cx="5867400" cy="3581400"/>
          </a:xfrm>
        </p:spPr>
        <p:txBody>
          <a:bodyPr>
            <a:normAutofit/>
          </a:bodyPr>
          <a:lstStyle/>
          <a:p>
            <a:pPr marL="0" indent="0">
              <a:spcBef>
                <a:spcPts val="2000"/>
              </a:spcBef>
              <a:buNone/>
            </a:pPr>
            <a:r>
              <a:rPr lang="en-US" u="sng" dirty="0" smtClean="0"/>
              <a:t>Screened Poisson reconstruction</a:t>
            </a:r>
            <a:r>
              <a:rPr lang="en-US" dirty="0" smtClean="0"/>
              <a:t>:</a:t>
            </a:r>
          </a:p>
          <a:p>
            <a:pPr>
              <a:spcBef>
                <a:spcPts val="2000"/>
              </a:spcBef>
              <a:buFont typeface="Wingdings" pitchFamily="2" charset="2"/>
              <a:buChar char="ü"/>
            </a:pPr>
            <a:r>
              <a:rPr lang="en-US" dirty="0" smtClean="0"/>
              <a:t>Sharper reconstructions</a:t>
            </a:r>
          </a:p>
          <a:p>
            <a:pPr>
              <a:spcBef>
                <a:spcPts val="2000"/>
              </a:spcBef>
              <a:buFont typeface="Wingdings" pitchFamily="2" charset="2"/>
              <a:buChar char="ü"/>
            </a:pPr>
            <a:r>
              <a:rPr lang="en-US" dirty="0" smtClean="0"/>
              <a:t>Optimal-complexity solver</a:t>
            </a:r>
          </a:p>
        </p:txBody>
      </p:sp>
    </p:spTree>
    <p:extLst>
      <p:ext uri="{BB962C8B-B14F-4D97-AF65-F5344CB8AC3E}">
        <p14:creationId xmlns:p14="http://schemas.microsoft.com/office/powerpoint/2010/main" val="34012440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Future Work</a:t>
            </a:r>
            <a:endParaRPr lang="en-US" dirty="0"/>
          </a:p>
        </p:txBody>
      </p:sp>
      <p:sp>
        <p:nvSpPr>
          <p:cNvPr id="3" name="Content Placeholder 2"/>
          <p:cNvSpPr>
            <a:spLocks noGrp="1"/>
          </p:cNvSpPr>
          <p:nvPr>
            <p:ph idx="1"/>
          </p:nvPr>
        </p:nvSpPr>
        <p:spPr/>
        <p:txBody>
          <a:bodyPr>
            <a:normAutofit/>
          </a:bodyPr>
          <a:lstStyle/>
          <a:p>
            <a:r>
              <a:rPr lang="en-US" dirty="0" smtClean="0"/>
              <a:t>Robust handling of noise</a:t>
            </a:r>
          </a:p>
          <a:p>
            <a:r>
              <a:rPr lang="en-US" dirty="0" smtClean="0"/>
              <a:t>(Non-watertight reconstruction)</a:t>
            </a:r>
          </a:p>
          <a:p>
            <a:r>
              <a:rPr lang="en-US" dirty="0" smtClean="0"/>
              <a:t>Extension to full multigrid</a:t>
            </a:r>
          </a:p>
          <a:p>
            <a:pPr lvl="1"/>
            <a:endParaRPr lang="en-US" dirty="0" smtClean="0"/>
          </a:p>
        </p:txBody>
      </p:sp>
      <p:sp>
        <p:nvSpPr>
          <p:cNvPr id="28" name="Right Arrow 27"/>
          <p:cNvSpPr/>
          <p:nvPr/>
        </p:nvSpPr>
        <p:spPr>
          <a:xfrm>
            <a:off x="3901440" y="3790950"/>
            <a:ext cx="67056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temp\angel.trimm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617304"/>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temp\ang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8470" y="2633041"/>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00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28"/>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051"/>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Talks\SIG-13\Tanagra\tanagra.points.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0599" y="49140"/>
            <a:ext cx="4434840" cy="443484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819150"/>
            <a:ext cx="8229600" cy="3886200"/>
          </a:xfrm>
        </p:spPr>
        <p:txBody>
          <a:bodyPr>
            <a:normAutofit lnSpcReduction="10000"/>
          </a:bodyPr>
          <a:lstStyle/>
          <a:p>
            <a:pPr marL="0" indent="0">
              <a:buNone/>
            </a:pPr>
            <a:r>
              <a:rPr lang="en-US" u="sng" dirty="0" smtClean="0"/>
              <a:t>Data</a:t>
            </a:r>
            <a:r>
              <a:rPr lang="en-US" dirty="0" smtClean="0"/>
              <a:t>:</a:t>
            </a:r>
          </a:p>
          <a:p>
            <a:pPr marL="400050" lvl="1" indent="0">
              <a:buNone/>
            </a:pPr>
            <a:r>
              <a:rPr lang="en-US" dirty="0" err="1" smtClean="0"/>
              <a:t>Aim@Shape</a:t>
            </a:r>
            <a:r>
              <a:rPr lang="en-US" dirty="0" smtClean="0"/>
              <a:t>, Digne </a:t>
            </a:r>
            <a:r>
              <a:rPr lang="en-US" i="1" dirty="0" smtClean="0"/>
              <a:t>et al</a:t>
            </a:r>
            <a:r>
              <a:rPr lang="en-US" dirty="0" smtClean="0"/>
              <a:t>., EPFL,</a:t>
            </a:r>
            <a:br>
              <a:rPr lang="en-US" dirty="0" smtClean="0"/>
            </a:br>
            <a:r>
              <a:rPr lang="en-US" dirty="0" smtClean="0"/>
              <a:t>Stanford Shape Repository</a:t>
            </a:r>
          </a:p>
          <a:p>
            <a:pPr marL="0" indent="0">
              <a:buNone/>
            </a:pPr>
            <a:r>
              <a:rPr lang="en-US" u="sng" dirty="0" smtClean="0"/>
              <a:t>Code</a:t>
            </a:r>
            <a:r>
              <a:rPr lang="en-US" dirty="0" smtClean="0"/>
              <a:t>:</a:t>
            </a:r>
          </a:p>
          <a:p>
            <a:pPr marL="400050" lvl="1" indent="0">
              <a:buNone/>
            </a:pPr>
            <a:r>
              <a:rPr lang="en-US" dirty="0"/>
              <a:t>Berger </a:t>
            </a:r>
            <a:r>
              <a:rPr lang="en-US" i="1" dirty="0"/>
              <a:t>et al</a:t>
            </a:r>
            <a:r>
              <a:rPr lang="en-US" dirty="0" smtClean="0"/>
              <a:t>., </a:t>
            </a:r>
            <a:r>
              <a:rPr lang="en-US" dirty="0" err="1" smtClean="0"/>
              <a:t>Calakli</a:t>
            </a:r>
            <a:r>
              <a:rPr lang="en-US" dirty="0" smtClean="0"/>
              <a:t> </a:t>
            </a:r>
            <a:r>
              <a:rPr lang="en-US" i="1" dirty="0" smtClean="0"/>
              <a:t>et al</a:t>
            </a:r>
            <a:r>
              <a:rPr lang="en-US" dirty="0" smtClean="0"/>
              <a:t>.,</a:t>
            </a:r>
            <a:br>
              <a:rPr lang="en-US" dirty="0" smtClean="0"/>
            </a:br>
            <a:r>
              <a:rPr lang="en-US" dirty="0" smtClean="0"/>
              <a:t>Manson </a:t>
            </a:r>
            <a:r>
              <a:rPr lang="en-US" i="1" dirty="0" smtClean="0"/>
              <a:t>et al</a:t>
            </a:r>
            <a:r>
              <a:rPr lang="en-US" dirty="0" smtClean="0"/>
              <a:t>.</a:t>
            </a:r>
          </a:p>
          <a:p>
            <a:pPr marL="0" indent="0">
              <a:buNone/>
            </a:pPr>
            <a:r>
              <a:rPr lang="en-US" u="sng" dirty="0" smtClean="0"/>
              <a:t>Funding</a:t>
            </a:r>
            <a:r>
              <a:rPr lang="en-US" dirty="0" smtClean="0"/>
              <a:t>:</a:t>
            </a:r>
          </a:p>
          <a:p>
            <a:pPr marL="400050" lvl="1" indent="0">
              <a:buNone/>
            </a:pPr>
            <a:r>
              <a:rPr lang="en-US" dirty="0" smtClean="0"/>
              <a:t>NSF Career Grant (</a:t>
            </a:r>
            <a:r>
              <a:rPr lang="en-US" dirty="0"/>
              <a:t>#</a:t>
            </a:r>
            <a:r>
              <a:rPr lang="en-US" dirty="0" smtClean="0"/>
              <a:t>6801727)</a:t>
            </a:r>
          </a:p>
        </p:txBody>
      </p:sp>
      <p:sp>
        <p:nvSpPr>
          <p:cNvPr id="4" name="Title 3"/>
          <p:cNvSpPr>
            <a:spLocks noGrp="1"/>
          </p:cNvSpPr>
          <p:nvPr>
            <p:ph type="title"/>
          </p:nvPr>
        </p:nvSpPr>
        <p:spPr>
          <a:xfrm>
            <a:off x="457200" y="152400"/>
            <a:ext cx="7848600" cy="742950"/>
          </a:xfrm>
        </p:spPr>
        <p:txBody>
          <a:bodyPr>
            <a:noAutofit/>
          </a:bodyPr>
          <a:lstStyle/>
          <a:p>
            <a:r>
              <a:rPr lang="en-US" sz="8000" dirty="0" smtClean="0"/>
              <a:t>Thank You!</a:t>
            </a:r>
            <a:endParaRPr lang="en-US" sz="8000" dirty="0"/>
          </a:p>
        </p:txBody>
      </p:sp>
      <p:grpSp>
        <p:nvGrpSpPr>
          <p:cNvPr id="2" name="Group 1"/>
          <p:cNvGrpSpPr>
            <a:grpSpLocks noChangeAspect="1"/>
          </p:cNvGrpSpPr>
          <p:nvPr/>
        </p:nvGrpSpPr>
        <p:grpSpPr>
          <a:xfrm>
            <a:off x="5865627" y="317286"/>
            <a:ext cx="4434840" cy="4434840"/>
            <a:chOff x="5789428" y="512064"/>
            <a:chExt cx="4573772" cy="4572000"/>
          </a:xfrm>
        </p:grpSpPr>
        <p:pic>
          <p:nvPicPr>
            <p:cNvPr id="2052" name="Picture 4" descr="C:\Talks\SIG-13\Tanagra\tanagra.bmp"/>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789428" y="512064"/>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Talks\SIG-13\Tanagra\tanagra.bmp"/>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1200" y="512064"/>
              <a:ext cx="4572000" cy="45720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262376" y="4577775"/>
            <a:ext cx="8805424" cy="584775"/>
          </a:xfrm>
          <a:prstGeom prst="rect">
            <a:avLst/>
          </a:prstGeom>
          <a:noFill/>
        </p:spPr>
        <p:txBody>
          <a:bodyPr wrap="none" rtlCol="0">
            <a:spAutoFit/>
          </a:bodyPr>
          <a:lstStyle/>
          <a:p>
            <a:r>
              <a:rPr lang="en-US" sz="3200" dirty="0" smtClean="0">
                <a:hlinkClick r:id="rId6"/>
              </a:rPr>
              <a:t>http://www.cs.jhu.edu/~misha/Code/PoissonRecon</a:t>
            </a:r>
            <a:endParaRPr lang="en-US" sz="3200" dirty="0" smtClean="0"/>
          </a:p>
        </p:txBody>
      </p:sp>
    </p:spTree>
    <p:extLst>
      <p:ext uri="{BB962C8B-B14F-4D97-AF65-F5344CB8AC3E}">
        <p14:creationId xmlns:p14="http://schemas.microsoft.com/office/powerpoint/2010/main" val="2678616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Implicit Function Fitting</a:t>
            </a:r>
            <a:endParaRPr lang="en-US" dirty="0"/>
          </a:p>
        </p:txBody>
      </p:sp>
      <p:sp>
        <p:nvSpPr>
          <p:cNvPr id="3" name="Content Placeholder 2"/>
          <p:cNvSpPr>
            <a:spLocks noGrp="1"/>
          </p:cNvSpPr>
          <p:nvPr>
            <p:ph idx="1"/>
          </p:nvPr>
        </p:nvSpPr>
        <p:spPr>
          <a:xfrm>
            <a:off x="152400" y="742950"/>
            <a:ext cx="7881938" cy="1585912"/>
          </a:xfrm>
        </p:spPr>
        <p:txBody>
          <a:bodyPr/>
          <a:lstStyle/>
          <a:p>
            <a:pPr marL="457200" lvl="1" indent="0">
              <a:buNone/>
            </a:pPr>
            <a:r>
              <a:rPr lang="en-US" dirty="0" smtClean="0"/>
              <a:t>Given point samples:</a:t>
            </a:r>
          </a:p>
          <a:p>
            <a:pPr lvl="1"/>
            <a:r>
              <a:rPr lang="en-US" dirty="0" smtClean="0"/>
              <a:t>Define a function with value zero at the points.</a:t>
            </a:r>
          </a:p>
          <a:p>
            <a:pPr lvl="1"/>
            <a:r>
              <a:rPr lang="en-US" dirty="0"/>
              <a:t>Extract the zero </a:t>
            </a:r>
            <a:r>
              <a:rPr lang="en-US" dirty="0" err="1"/>
              <a:t>isosurface</a:t>
            </a:r>
            <a:r>
              <a:rPr lang="en-US" dirty="0" smtClean="0"/>
              <a:t>.</a:t>
            </a:r>
            <a:endParaRPr lang="en-US" dirty="0"/>
          </a:p>
        </p:txBody>
      </p:sp>
      <p:pic>
        <p:nvPicPr>
          <p:cNvPr id="22" name="Picture 15" descr="te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872" y="2147966"/>
            <a:ext cx="2577944" cy="2577944"/>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31"/>
          <p:cNvSpPr txBox="1">
            <a:spLocks noChangeArrowheads="1"/>
          </p:cNvSpPr>
          <p:nvPr/>
        </p:nvSpPr>
        <p:spPr bwMode="auto">
          <a:xfrm>
            <a:off x="8072438" y="1962150"/>
            <a:ext cx="5381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r">
              <a:spcBef>
                <a:spcPct val="50000"/>
              </a:spcBef>
            </a:pPr>
            <a:r>
              <a:rPr lang="en-US" dirty="0" smtClean="0"/>
              <a:t>&gt;0</a:t>
            </a:r>
            <a:endParaRPr lang="en-US" dirty="0"/>
          </a:p>
        </p:txBody>
      </p:sp>
      <p:sp>
        <p:nvSpPr>
          <p:cNvPr id="26" name="Text Box 32"/>
          <p:cNvSpPr txBox="1">
            <a:spLocks noChangeArrowheads="1"/>
          </p:cNvSpPr>
          <p:nvPr/>
        </p:nvSpPr>
        <p:spPr bwMode="auto">
          <a:xfrm>
            <a:off x="8072438" y="4476750"/>
            <a:ext cx="5381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r">
              <a:spcBef>
                <a:spcPct val="50000"/>
              </a:spcBef>
            </a:pPr>
            <a:r>
              <a:rPr lang="en-US" dirty="0" smtClean="0"/>
              <a:t>&lt;0</a:t>
            </a:r>
            <a:endParaRPr lang="en-US" dirty="0"/>
          </a:p>
        </p:txBody>
      </p:sp>
      <p:sp>
        <p:nvSpPr>
          <p:cNvPr id="27" name="Line 33"/>
          <p:cNvSpPr>
            <a:spLocks noChangeShapeType="1"/>
          </p:cNvSpPr>
          <p:nvPr/>
        </p:nvSpPr>
        <p:spPr bwMode="auto">
          <a:xfrm>
            <a:off x="8034338" y="2144712"/>
            <a:ext cx="19208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8" name="Line 34"/>
          <p:cNvSpPr>
            <a:spLocks noChangeShapeType="1"/>
          </p:cNvSpPr>
          <p:nvPr/>
        </p:nvSpPr>
        <p:spPr bwMode="auto">
          <a:xfrm>
            <a:off x="7996238" y="3481233"/>
            <a:ext cx="30797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 name="Line 35"/>
          <p:cNvSpPr>
            <a:spLocks noChangeShapeType="1"/>
          </p:cNvSpPr>
          <p:nvPr/>
        </p:nvSpPr>
        <p:spPr bwMode="auto">
          <a:xfrm>
            <a:off x="8034338" y="4670425"/>
            <a:ext cx="19208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30" name="Group 36"/>
          <p:cNvGrpSpPr>
            <a:grpSpLocks/>
          </p:cNvGrpSpPr>
          <p:nvPr/>
        </p:nvGrpSpPr>
        <p:grpSpPr bwMode="auto">
          <a:xfrm>
            <a:off x="7996238" y="2125664"/>
            <a:ext cx="153987" cy="2560482"/>
            <a:chOff x="2832" y="1845"/>
            <a:chExt cx="97" cy="2058"/>
          </a:xfrm>
        </p:grpSpPr>
        <p:sp>
          <p:nvSpPr>
            <p:cNvPr id="31" name="Rectangle 37"/>
            <p:cNvSpPr>
              <a:spLocks noChangeArrowheads="1"/>
            </p:cNvSpPr>
            <p:nvPr/>
          </p:nvSpPr>
          <p:spPr bwMode="auto">
            <a:xfrm>
              <a:off x="2832" y="2862"/>
              <a:ext cx="97" cy="1041"/>
            </a:xfrm>
            <a:prstGeom prst="rect">
              <a:avLst/>
            </a:prstGeom>
            <a:gradFill rotWithShape="1">
              <a:gsLst>
                <a:gs pos="0">
                  <a:schemeClr val="tx1"/>
                </a:gs>
                <a:gs pos="100000">
                  <a:srgbClr val="FF000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2" name="Rectangle 38"/>
            <p:cNvSpPr>
              <a:spLocks noChangeArrowheads="1"/>
            </p:cNvSpPr>
            <p:nvPr/>
          </p:nvSpPr>
          <p:spPr bwMode="auto">
            <a:xfrm>
              <a:off x="2832" y="1845"/>
              <a:ext cx="97" cy="1041"/>
            </a:xfrm>
            <a:prstGeom prst="rect">
              <a:avLst/>
            </a:prstGeom>
            <a:gradFill rotWithShape="1">
              <a:gsLst>
                <a:gs pos="0">
                  <a:srgbClr val="00FF00"/>
                </a:gs>
                <a:gs pos="100000">
                  <a:schemeClr val="tx1"/>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33" name="Text Box 39"/>
          <p:cNvSpPr txBox="1">
            <a:spLocks noChangeArrowheads="1"/>
          </p:cNvSpPr>
          <p:nvPr/>
        </p:nvSpPr>
        <p:spPr bwMode="auto">
          <a:xfrm>
            <a:off x="8072438" y="3289146"/>
            <a:ext cx="5381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r">
              <a:spcBef>
                <a:spcPct val="50000"/>
              </a:spcBef>
            </a:pPr>
            <a:r>
              <a:rPr lang="en-US"/>
              <a:t>0</a:t>
            </a:r>
          </a:p>
        </p:txBody>
      </p:sp>
      <p:sp>
        <p:nvSpPr>
          <p:cNvPr id="34" name="Text Box 21"/>
          <p:cNvSpPr txBox="1">
            <a:spLocks noChangeArrowheads="1"/>
          </p:cNvSpPr>
          <p:nvPr/>
        </p:nvSpPr>
        <p:spPr bwMode="auto">
          <a:xfrm>
            <a:off x="5245722" y="4646974"/>
            <a:ext cx="25779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spcBef>
                <a:spcPct val="50000"/>
              </a:spcBef>
            </a:pPr>
            <a:r>
              <a:rPr lang="en-US" i="1" dirty="0" smtClean="0"/>
              <a:t>F</a:t>
            </a:r>
            <a:r>
              <a:rPr lang="en-US" dirty="0" smtClean="0"/>
              <a:t>(</a:t>
            </a:r>
            <a:r>
              <a:rPr lang="en-US" i="1" dirty="0" smtClean="0"/>
              <a:t>q</a:t>
            </a:r>
            <a:r>
              <a:rPr lang="en-US" dirty="0" smtClean="0"/>
              <a:t>)</a:t>
            </a:r>
            <a:endParaRPr lang="en-US" dirty="0"/>
          </a:p>
        </p:txBody>
      </p:sp>
      <p:pic>
        <p:nvPicPr>
          <p:cNvPr id="37" name="Picture 36" descr="tem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9521" y="2360457"/>
            <a:ext cx="2486025" cy="2486025"/>
          </a:xfrm>
          <a:prstGeom prst="rect">
            <a:avLst/>
          </a:prstGeom>
          <a:noFill/>
          <a:extLst>
            <a:ext uri="{909E8E84-426E-40DD-AFC4-6F175D3DCCD1}">
              <a14:hiddenFill xmlns:a14="http://schemas.microsoft.com/office/drawing/2010/main">
                <a:solidFill>
                  <a:srgbClr val="FFFFFF"/>
                </a:solidFill>
              </a14:hiddenFill>
            </a:ext>
          </a:extLst>
        </p:spPr>
      </p:pic>
      <p:sp>
        <p:nvSpPr>
          <p:cNvPr id="38" name="Text Box 19"/>
          <p:cNvSpPr txBox="1">
            <a:spLocks noChangeArrowheads="1"/>
          </p:cNvSpPr>
          <p:nvPr/>
        </p:nvSpPr>
        <p:spPr bwMode="auto">
          <a:xfrm>
            <a:off x="1371600" y="4564618"/>
            <a:ext cx="25579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spcBef>
                <a:spcPct val="50000"/>
              </a:spcBef>
            </a:pPr>
            <a:r>
              <a:rPr lang="en-US" dirty="0"/>
              <a:t>Sample </a:t>
            </a:r>
            <a:r>
              <a:rPr lang="en-US" dirty="0" smtClean="0"/>
              <a:t>points</a:t>
            </a:r>
            <a:endParaRPr lang="en-US" dirty="0"/>
          </a:p>
        </p:txBody>
      </p:sp>
      <p:sp>
        <p:nvSpPr>
          <p:cNvPr id="4" name="Right Arrow 3"/>
          <p:cNvSpPr/>
          <p:nvPr/>
        </p:nvSpPr>
        <p:spPr>
          <a:xfrm>
            <a:off x="3955546" y="3390975"/>
            <a:ext cx="768854" cy="3410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descr="te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5397" y="2144049"/>
            <a:ext cx="2578608" cy="2578608"/>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8"/>
          <p:cNvSpPr txBox="1">
            <a:spLocks noChangeArrowheads="1"/>
          </p:cNvSpPr>
          <p:nvPr/>
        </p:nvSpPr>
        <p:spPr bwMode="auto">
          <a:xfrm>
            <a:off x="5989638" y="3198657"/>
            <a:ext cx="7825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i="1" dirty="0" smtClean="0">
                <a:solidFill>
                  <a:schemeClr val="bg1"/>
                </a:solidFill>
                <a:effectLst>
                  <a:outerShdw blurRad="38100" dist="38100" dir="2700000" algn="tl">
                    <a:srgbClr val="C0C0C0"/>
                  </a:outerShdw>
                </a:effectLst>
                <a:sym typeface="Symbol" pitchFamily="18" charset="2"/>
              </a:rPr>
              <a:t>F</a:t>
            </a:r>
            <a:r>
              <a:rPr lang="en-US" dirty="0" smtClean="0">
                <a:solidFill>
                  <a:schemeClr val="bg1"/>
                </a:solidFill>
                <a:effectLst>
                  <a:outerShdw blurRad="38100" dist="38100" dir="2700000" algn="tl">
                    <a:srgbClr val="C0C0C0"/>
                  </a:outerShdw>
                </a:effectLst>
                <a:sym typeface="Symbol" pitchFamily="18" charset="2"/>
              </a:rPr>
              <a:t>(</a:t>
            </a:r>
            <a:r>
              <a:rPr lang="en-US" i="1" dirty="0" smtClean="0">
                <a:solidFill>
                  <a:schemeClr val="bg1"/>
                </a:solidFill>
                <a:effectLst>
                  <a:outerShdw blurRad="38100" dist="38100" dir="2700000" algn="tl">
                    <a:srgbClr val="C0C0C0"/>
                  </a:outerShdw>
                </a:effectLst>
                <a:sym typeface="Symbol" pitchFamily="18" charset="2"/>
              </a:rPr>
              <a:t>q</a:t>
            </a:r>
            <a:r>
              <a:rPr lang="en-US" dirty="0" smtClean="0">
                <a:solidFill>
                  <a:schemeClr val="bg1"/>
                </a:solidFill>
                <a:effectLst>
                  <a:outerShdw blurRad="38100" dist="38100" dir="2700000" algn="tl">
                    <a:srgbClr val="C0C0C0"/>
                  </a:outerShdw>
                </a:effectLst>
                <a:sym typeface="Symbol" pitchFamily="18" charset="2"/>
              </a:rPr>
              <a:t>)&lt;0</a:t>
            </a:r>
            <a:endParaRPr lang="en-US" dirty="0">
              <a:solidFill>
                <a:schemeClr val="bg1"/>
              </a:solidFill>
              <a:effectLst>
                <a:outerShdw blurRad="38100" dist="38100" dir="2700000" algn="tl">
                  <a:srgbClr val="C0C0C0"/>
                </a:outerShdw>
              </a:effectLst>
              <a:sym typeface="Symbol" pitchFamily="18" charset="2"/>
            </a:endParaRPr>
          </a:p>
        </p:txBody>
      </p:sp>
      <p:sp>
        <p:nvSpPr>
          <p:cNvPr id="21" name="Text Box 9"/>
          <p:cNvSpPr txBox="1">
            <a:spLocks noChangeArrowheads="1"/>
          </p:cNvSpPr>
          <p:nvPr/>
        </p:nvSpPr>
        <p:spPr bwMode="auto">
          <a:xfrm>
            <a:off x="5846813" y="3960657"/>
            <a:ext cx="7825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i="1" dirty="0" smtClean="0">
                <a:solidFill>
                  <a:schemeClr val="bg1"/>
                </a:solidFill>
                <a:effectLst>
                  <a:outerShdw blurRad="38100" dist="38100" dir="2700000" algn="tl">
                    <a:srgbClr val="C0C0C0"/>
                  </a:outerShdw>
                </a:effectLst>
                <a:sym typeface="Symbol" pitchFamily="18" charset="2"/>
              </a:rPr>
              <a:t>F</a:t>
            </a:r>
            <a:r>
              <a:rPr lang="en-US" dirty="0" smtClean="0">
                <a:solidFill>
                  <a:schemeClr val="bg1"/>
                </a:solidFill>
                <a:effectLst>
                  <a:outerShdw blurRad="38100" dist="38100" dir="2700000" algn="tl">
                    <a:srgbClr val="C0C0C0"/>
                  </a:outerShdw>
                </a:effectLst>
                <a:sym typeface="Symbol" pitchFamily="18" charset="2"/>
              </a:rPr>
              <a:t>(</a:t>
            </a:r>
            <a:r>
              <a:rPr lang="en-US" i="1" dirty="0">
                <a:solidFill>
                  <a:schemeClr val="bg1"/>
                </a:solidFill>
                <a:effectLst>
                  <a:outerShdw blurRad="38100" dist="38100" dir="2700000" algn="tl">
                    <a:srgbClr val="C0C0C0"/>
                  </a:outerShdw>
                </a:effectLst>
                <a:sym typeface="Symbol" pitchFamily="18" charset="2"/>
              </a:rPr>
              <a:t>q</a:t>
            </a:r>
            <a:r>
              <a:rPr lang="en-US" dirty="0" smtClean="0">
                <a:solidFill>
                  <a:schemeClr val="bg1"/>
                </a:solidFill>
                <a:effectLst>
                  <a:outerShdw blurRad="38100" dist="38100" dir="2700000" algn="tl">
                    <a:srgbClr val="C0C0C0"/>
                  </a:outerShdw>
                </a:effectLst>
                <a:sym typeface="Symbol" pitchFamily="18" charset="2"/>
              </a:rPr>
              <a:t>)&gt;0</a:t>
            </a:r>
            <a:endParaRPr lang="en-US" dirty="0">
              <a:solidFill>
                <a:schemeClr val="bg1"/>
              </a:solidFill>
              <a:effectLst>
                <a:outerShdw blurRad="38100" dist="38100" dir="2700000" algn="tl">
                  <a:srgbClr val="C0C0C0"/>
                </a:outerShdw>
              </a:effectLst>
              <a:sym typeface="Symbol" pitchFamily="18" charset="2"/>
            </a:endParaRPr>
          </a:p>
        </p:txBody>
      </p:sp>
      <p:sp>
        <p:nvSpPr>
          <p:cNvPr id="23" name="Text Box 10"/>
          <p:cNvSpPr txBox="1">
            <a:spLocks noChangeArrowheads="1"/>
          </p:cNvSpPr>
          <p:nvPr/>
        </p:nvSpPr>
        <p:spPr bwMode="auto">
          <a:xfrm>
            <a:off x="6002338" y="2492219"/>
            <a:ext cx="8354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i="1" dirty="0" smtClean="0">
                <a:solidFill>
                  <a:schemeClr val="bg1"/>
                </a:solidFill>
                <a:effectLst>
                  <a:outerShdw blurRad="38100" dist="38100" dir="2700000" algn="tl">
                    <a:srgbClr val="C0C0C0"/>
                  </a:outerShdw>
                </a:effectLst>
                <a:sym typeface="Symbol" pitchFamily="18" charset="2"/>
              </a:rPr>
              <a:t>F</a:t>
            </a:r>
            <a:r>
              <a:rPr lang="en-US" dirty="0" smtClean="0">
                <a:solidFill>
                  <a:schemeClr val="bg1"/>
                </a:solidFill>
                <a:effectLst>
                  <a:outerShdw blurRad="38100" dist="38100" dir="2700000" algn="tl">
                    <a:srgbClr val="C0C0C0"/>
                  </a:outerShdw>
                </a:effectLst>
                <a:sym typeface="Symbol" pitchFamily="18" charset="2"/>
              </a:rPr>
              <a:t>(</a:t>
            </a:r>
            <a:r>
              <a:rPr lang="en-US" i="1" dirty="0" smtClean="0">
                <a:solidFill>
                  <a:schemeClr val="bg1"/>
                </a:solidFill>
                <a:effectLst>
                  <a:outerShdw blurRad="38100" dist="38100" dir="2700000" algn="tl">
                    <a:srgbClr val="C0C0C0"/>
                  </a:outerShdw>
                </a:effectLst>
                <a:sym typeface="Symbol" pitchFamily="18" charset="2"/>
              </a:rPr>
              <a:t>q</a:t>
            </a:r>
            <a:r>
              <a:rPr lang="en-US" dirty="0" smtClean="0">
                <a:solidFill>
                  <a:schemeClr val="bg1"/>
                </a:solidFill>
                <a:effectLst>
                  <a:outerShdw blurRad="38100" dist="38100" dir="2700000" algn="tl">
                    <a:srgbClr val="C0C0C0"/>
                  </a:outerShdw>
                </a:effectLst>
                <a:sym typeface="Symbol" pitchFamily="18" charset="2"/>
              </a:rPr>
              <a:t>) </a:t>
            </a:r>
            <a:r>
              <a:rPr lang="en-US" dirty="0">
                <a:solidFill>
                  <a:schemeClr val="bg1"/>
                </a:solidFill>
                <a:effectLst>
                  <a:outerShdw blurRad="38100" dist="38100" dir="2700000" algn="tl">
                    <a:srgbClr val="C0C0C0"/>
                  </a:outerShdw>
                </a:effectLst>
                <a:sym typeface="Symbol" pitchFamily="18" charset="2"/>
              </a:rPr>
              <a:t>=0</a:t>
            </a:r>
          </a:p>
        </p:txBody>
      </p:sp>
      <p:sp>
        <p:nvSpPr>
          <p:cNvPr id="24" name="Line 11"/>
          <p:cNvSpPr>
            <a:spLocks noChangeShapeType="1"/>
          </p:cNvSpPr>
          <p:nvPr/>
        </p:nvSpPr>
        <p:spPr bwMode="auto">
          <a:xfrm>
            <a:off x="6635750" y="2782616"/>
            <a:ext cx="153988" cy="230188"/>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extLst>
      <p:ext uri="{BB962C8B-B14F-4D97-AF65-F5344CB8AC3E}">
        <p14:creationId xmlns:p14="http://schemas.microsoft.com/office/powerpoint/2010/main" val="416392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52400" y="2837418"/>
            <a:ext cx="3048000" cy="1715532"/>
          </a:xfrm>
          <a:prstGeom prst="roundRect">
            <a:avLst>
              <a:gd name="adj" fmla="val 9207"/>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742950"/>
          </a:xfrm>
        </p:spPr>
        <p:txBody>
          <a:bodyPr>
            <a:normAutofit fontScale="90000"/>
          </a:bodyPr>
          <a:lstStyle/>
          <a:p>
            <a:r>
              <a:rPr lang="en-US" dirty="0" smtClean="0"/>
              <a:t>Related work</a:t>
            </a:r>
            <a:endParaRPr lang="en-US" dirty="0"/>
          </a:p>
        </p:txBody>
      </p:sp>
      <p:pic>
        <p:nvPicPr>
          <p:cNvPr id="4" name="Picture 3"/>
          <p:cNvPicPr/>
          <p:nvPr/>
        </p:nvPicPr>
        <p:blipFill>
          <a:blip r:embed="rId3"/>
          <a:stretch>
            <a:fillRect/>
          </a:stretch>
        </p:blipFill>
        <p:spPr bwMode="auto">
          <a:xfrm>
            <a:off x="686198" y="954980"/>
            <a:ext cx="1980802" cy="1305482"/>
          </a:xfrm>
          <a:prstGeom prst="rect">
            <a:avLst/>
          </a:prstGeom>
          <a:noFill/>
          <a:ln w="9525">
            <a:noFill/>
            <a:miter lim="800000"/>
            <a:headEnd/>
            <a:tailEnd/>
          </a:ln>
        </p:spPr>
      </p:pic>
      <p:pic>
        <p:nvPicPr>
          <p:cNvPr id="5" name="Picture 4" descr="poissonrecon"/>
          <p:cNvPicPr/>
          <p:nvPr/>
        </p:nvPicPr>
        <p:blipFill>
          <a:blip r:embed="rId4"/>
          <a:stretch>
            <a:fillRect/>
          </a:stretch>
        </p:blipFill>
        <p:spPr bwMode="auto">
          <a:xfrm>
            <a:off x="305198" y="2965942"/>
            <a:ext cx="2742802" cy="1176738"/>
          </a:xfrm>
          <a:prstGeom prst="rect">
            <a:avLst/>
          </a:prstGeom>
          <a:noFill/>
          <a:ln w="9525">
            <a:noFill/>
            <a:miter lim="800000"/>
            <a:headEnd/>
            <a:tailEnd/>
          </a:ln>
        </p:spPr>
      </p:pic>
      <p:pic>
        <p:nvPicPr>
          <p:cNvPr id="3379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3889445" y="545090"/>
            <a:ext cx="1365112" cy="2065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7883" y="2837418"/>
            <a:ext cx="2076326" cy="1305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96944" y="4132818"/>
            <a:ext cx="2159309" cy="369332"/>
          </a:xfrm>
          <a:prstGeom prst="rect">
            <a:avLst/>
          </a:prstGeom>
          <a:noFill/>
        </p:spPr>
        <p:txBody>
          <a:bodyPr wrap="none" rtlCol="0">
            <a:spAutoFit/>
          </a:bodyPr>
          <a:lstStyle/>
          <a:p>
            <a:pPr algn="ctr"/>
            <a:r>
              <a:rPr lang="en-US" dirty="0" smtClean="0"/>
              <a:t>[Kazhdan </a:t>
            </a:r>
            <a:r>
              <a:rPr lang="en-US" i="1" dirty="0" smtClean="0"/>
              <a:t>et al</a:t>
            </a:r>
            <a:r>
              <a:rPr lang="en-US" dirty="0" smtClean="0"/>
              <a:t>. 2006]</a:t>
            </a:r>
            <a:endParaRPr lang="en-US" dirty="0"/>
          </a:p>
        </p:txBody>
      </p:sp>
      <p:sp>
        <p:nvSpPr>
          <p:cNvPr id="10" name="TextBox 9"/>
          <p:cNvSpPr txBox="1"/>
          <p:nvPr/>
        </p:nvSpPr>
        <p:spPr>
          <a:xfrm>
            <a:off x="650324" y="2278618"/>
            <a:ext cx="2052549" cy="369332"/>
          </a:xfrm>
          <a:prstGeom prst="rect">
            <a:avLst/>
          </a:prstGeom>
          <a:noFill/>
        </p:spPr>
        <p:txBody>
          <a:bodyPr wrap="none" rtlCol="0">
            <a:spAutoFit/>
          </a:bodyPr>
          <a:lstStyle/>
          <a:p>
            <a:pPr algn="ctr"/>
            <a:r>
              <a:rPr lang="en-US" dirty="0" smtClean="0"/>
              <a:t>[Hoppe </a:t>
            </a:r>
            <a:r>
              <a:rPr lang="en-US" i="1" dirty="0" smtClean="0"/>
              <a:t>et al</a:t>
            </a:r>
            <a:r>
              <a:rPr lang="en-US" dirty="0" smtClean="0"/>
              <a:t>. 1992]</a:t>
            </a:r>
            <a:endParaRPr lang="en-US" dirty="0"/>
          </a:p>
        </p:txBody>
      </p:sp>
      <p:sp>
        <p:nvSpPr>
          <p:cNvPr id="11" name="TextBox 10"/>
          <p:cNvSpPr txBox="1"/>
          <p:nvPr/>
        </p:nvSpPr>
        <p:spPr>
          <a:xfrm>
            <a:off x="3312521" y="2278618"/>
            <a:ext cx="2518959" cy="369332"/>
          </a:xfrm>
          <a:prstGeom prst="rect">
            <a:avLst/>
          </a:prstGeom>
          <a:noFill/>
        </p:spPr>
        <p:txBody>
          <a:bodyPr wrap="none" rtlCol="0">
            <a:spAutoFit/>
          </a:bodyPr>
          <a:lstStyle/>
          <a:p>
            <a:pPr algn="ctr"/>
            <a:r>
              <a:rPr lang="en-US" dirty="0" smtClean="0"/>
              <a:t>[Curless and Levoy 1996]</a:t>
            </a:r>
            <a:endParaRPr lang="en-US" dirty="0"/>
          </a:p>
        </p:txBody>
      </p:sp>
      <p:sp>
        <p:nvSpPr>
          <p:cNvPr id="12" name="TextBox 11"/>
          <p:cNvSpPr txBox="1"/>
          <p:nvPr/>
        </p:nvSpPr>
        <p:spPr>
          <a:xfrm>
            <a:off x="6337301" y="4132818"/>
            <a:ext cx="2537490" cy="369332"/>
          </a:xfrm>
          <a:prstGeom prst="rect">
            <a:avLst/>
          </a:prstGeom>
          <a:noFill/>
        </p:spPr>
        <p:txBody>
          <a:bodyPr wrap="none" rtlCol="0">
            <a:spAutoFit/>
          </a:bodyPr>
          <a:lstStyle/>
          <a:p>
            <a:pPr algn="ctr"/>
            <a:r>
              <a:rPr lang="en-US" dirty="0" smtClean="0"/>
              <a:t>[Calakli and Taubin 2011]</a:t>
            </a:r>
            <a:endParaRPr lang="en-US" dirty="0"/>
          </a:p>
        </p:txBody>
      </p:sp>
      <p:pic>
        <p:nvPicPr>
          <p:cNvPr id="3379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08" y="3007706"/>
            <a:ext cx="2592386" cy="1134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3641424" y="4132818"/>
            <a:ext cx="1861152" cy="369332"/>
          </a:xfrm>
          <a:prstGeom prst="rect">
            <a:avLst/>
          </a:prstGeom>
          <a:noFill/>
        </p:spPr>
        <p:txBody>
          <a:bodyPr wrap="none" rtlCol="0">
            <a:spAutoFit/>
          </a:bodyPr>
          <a:lstStyle/>
          <a:p>
            <a:pPr algn="ctr"/>
            <a:r>
              <a:rPr lang="en-US" dirty="0" smtClean="0"/>
              <a:t>[Alliez </a:t>
            </a:r>
            <a:r>
              <a:rPr lang="en-US" i="1" dirty="0" smtClean="0"/>
              <a:t>et al</a:t>
            </a:r>
            <a:r>
              <a:rPr lang="en-US" dirty="0" smtClean="0"/>
              <a:t>. 2007]</a:t>
            </a:r>
            <a:endParaRPr lang="en-US" dirty="0"/>
          </a:p>
        </p:txBody>
      </p:sp>
      <p:pic>
        <p:nvPicPr>
          <p:cNvPr id="33798"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31381" y="969118"/>
            <a:ext cx="2949332" cy="1291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6726446" y="2278618"/>
            <a:ext cx="1759200" cy="369332"/>
          </a:xfrm>
          <a:prstGeom prst="rect">
            <a:avLst/>
          </a:prstGeom>
          <a:noFill/>
        </p:spPr>
        <p:txBody>
          <a:bodyPr wrap="none" rtlCol="0">
            <a:spAutoFit/>
          </a:bodyPr>
          <a:lstStyle/>
          <a:p>
            <a:pPr algn="ctr"/>
            <a:r>
              <a:rPr lang="en-US" dirty="0" smtClean="0"/>
              <a:t>[Carr </a:t>
            </a:r>
            <a:r>
              <a:rPr lang="en-US" i="1" dirty="0" smtClean="0"/>
              <a:t>et al</a:t>
            </a:r>
            <a:r>
              <a:rPr lang="en-US" dirty="0" smtClean="0"/>
              <a:t>. 2001]</a:t>
            </a:r>
            <a:endParaRPr lang="en-US" dirty="0"/>
          </a:p>
        </p:txBody>
      </p:sp>
      <p:sp>
        <p:nvSpPr>
          <p:cNvPr id="18" name="TextBox 17"/>
          <p:cNvSpPr txBox="1"/>
          <p:nvPr/>
        </p:nvSpPr>
        <p:spPr>
          <a:xfrm>
            <a:off x="3495076" y="4705350"/>
            <a:ext cx="2153859" cy="369332"/>
          </a:xfrm>
          <a:prstGeom prst="rect">
            <a:avLst/>
          </a:prstGeom>
          <a:noFill/>
        </p:spPr>
        <p:txBody>
          <a:bodyPr wrap="none" rtlCol="0">
            <a:spAutoFit/>
          </a:bodyPr>
          <a:lstStyle/>
          <a:p>
            <a:pPr algn="ctr"/>
            <a:r>
              <a:rPr lang="en-US" dirty="0" smtClean="0"/>
              <a:t>… and many more …</a:t>
            </a:r>
            <a:endParaRPr lang="en-US" dirty="0"/>
          </a:p>
        </p:txBody>
      </p:sp>
    </p:spTree>
    <p:extLst>
      <p:ext uri="{BB962C8B-B14F-4D97-AF65-F5344CB8AC3E}">
        <p14:creationId xmlns:p14="http://schemas.microsoft.com/office/powerpoint/2010/main" val="91236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Poisson Surface Reconstruction [2006]</a:t>
            </a:r>
            <a:endParaRPr lang="en-US" dirty="0"/>
          </a:p>
        </p:txBody>
      </p:sp>
      <p:sp>
        <p:nvSpPr>
          <p:cNvPr id="3" name="Content Placeholder 2"/>
          <p:cNvSpPr>
            <a:spLocks noGrp="1"/>
          </p:cNvSpPr>
          <p:nvPr>
            <p:ph idx="1"/>
          </p:nvPr>
        </p:nvSpPr>
        <p:spPr>
          <a:xfrm>
            <a:off x="457200" y="895350"/>
            <a:ext cx="8229600" cy="1044430"/>
          </a:xfrm>
        </p:spPr>
        <p:txBody>
          <a:bodyPr/>
          <a:lstStyle/>
          <a:p>
            <a:pPr lvl="1"/>
            <a:r>
              <a:rPr lang="en-US" dirty="0" smtClean="0"/>
              <a:t>Oriented points  </a:t>
            </a:r>
            <a:r>
              <a:rPr lang="en-US" dirty="0" smtClean="0">
                <a:sym typeface="Symbol"/>
              </a:rPr>
              <a:t>  samples of indicator gradient.</a:t>
            </a:r>
          </a:p>
          <a:p>
            <a:pPr lvl="1"/>
            <a:r>
              <a:rPr lang="en-US" dirty="0"/>
              <a:t>Fit a scalar field to the gradients</a:t>
            </a:r>
            <a:r>
              <a:rPr lang="en-US" dirty="0" smtClean="0"/>
              <a:t>.</a:t>
            </a:r>
            <a:endParaRPr lang="en-US" dirty="0"/>
          </a:p>
        </p:txBody>
      </p:sp>
      <p:pic>
        <p:nvPicPr>
          <p:cNvPr id="13" name="Picture 6" descr="C:\Talks\SIG-13\Cow\cow.sil.npts.bmp"/>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3126"/>
          <a:stretch/>
        </p:blipFill>
        <p:spPr bwMode="auto">
          <a:xfrm>
            <a:off x="5458449" y="1885951"/>
            <a:ext cx="3609351" cy="31355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descr="C:\Talks\SIG-13\Cow\cow.sil.lns.bmp"/>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4607"/>
          <a:stretch/>
        </p:blipFill>
        <p:spPr bwMode="auto">
          <a:xfrm>
            <a:off x="124900" y="1939780"/>
            <a:ext cx="3608899" cy="3081757"/>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76200" y="2320848"/>
            <a:ext cx="3505200" cy="2590800"/>
            <a:chOff x="457200" y="2190750"/>
            <a:chExt cx="2825749" cy="2590800"/>
          </a:xfrm>
        </p:grpSpPr>
        <p:cxnSp>
          <p:nvCxnSpPr>
            <p:cNvPr id="19" name="Straight Arrow Connector 18"/>
            <p:cNvCxnSpPr/>
            <p:nvPr/>
          </p:nvCxnSpPr>
          <p:spPr>
            <a:xfrm>
              <a:off x="1752600" y="2190750"/>
              <a:ext cx="0" cy="259080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457200" y="3448051"/>
              <a:ext cx="2825749"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5382249" y="2320848"/>
            <a:ext cx="3505200" cy="2590800"/>
            <a:chOff x="457200" y="2190750"/>
            <a:chExt cx="2825749" cy="2590800"/>
          </a:xfrm>
        </p:grpSpPr>
        <p:cxnSp>
          <p:nvCxnSpPr>
            <p:cNvPr id="27" name="Straight Arrow Connector 26"/>
            <p:cNvCxnSpPr/>
            <p:nvPr/>
          </p:nvCxnSpPr>
          <p:spPr>
            <a:xfrm>
              <a:off x="1752600" y="2190750"/>
              <a:ext cx="0" cy="259080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457200" y="3448051"/>
              <a:ext cx="2825749"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7" name="TextBox 16"/>
              <p:cNvSpPr txBox="1"/>
              <p:nvPr/>
            </p:nvSpPr>
            <p:spPr>
              <a:xfrm>
                <a:off x="3886200" y="2325220"/>
                <a:ext cx="1209947" cy="4831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2800" b="0" i="0" smtClean="0">
                          <a:latin typeface="Cambria Math"/>
                        </a:rPr>
                        <m:t>∇</m:t>
                      </m:r>
                      <m:r>
                        <a:rPr lang="en-US" sz="2800" b="0" i="1" smtClean="0">
                          <a:latin typeface="Cambria Math"/>
                        </a:rPr>
                        <m:t>𝜒</m:t>
                      </m:r>
                      <m:r>
                        <a:rPr lang="en-US" sz="2800" b="0" i="1" smtClean="0">
                          <a:latin typeface="Cambria Math"/>
                        </a:rPr>
                        <m:t>=</m:t>
                      </m:r>
                      <m:acc>
                        <m:accPr>
                          <m:chr m:val="⃗"/>
                          <m:ctrlPr>
                            <a:rPr lang="en-US" sz="2800" i="1">
                              <a:latin typeface="Cambria Math"/>
                            </a:rPr>
                          </m:ctrlPr>
                        </m:accPr>
                        <m:e>
                          <m:r>
                            <a:rPr lang="en-US" sz="2800" i="1">
                              <a:latin typeface="Cambria Math"/>
                            </a:rPr>
                            <m:t>𝑉</m:t>
                          </m:r>
                        </m:e>
                      </m:acc>
                    </m:oMath>
                  </m:oMathPara>
                </a14:m>
                <a:endParaRPr lang="en-US" sz="28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886200" y="2325220"/>
                <a:ext cx="1209947" cy="483146"/>
              </a:xfrm>
              <a:prstGeom prst="rect">
                <a:avLst/>
              </a:prstGeom>
              <a:blipFill rotWithShape="1">
                <a:blip r:embed="rId5"/>
                <a:stretch>
                  <a:fillRect/>
                </a:stretch>
              </a:blipFill>
            </p:spPr>
            <p:txBody>
              <a:bodyPr/>
              <a:lstStyle/>
              <a:p>
                <a:r>
                  <a:rPr lang="en-US">
                    <a:noFill/>
                  </a:rPr>
                  <a:t> </a:t>
                </a:r>
              </a:p>
            </p:txBody>
          </p:sp>
        </mc:Fallback>
      </mc:AlternateContent>
      <p:sp>
        <p:nvSpPr>
          <p:cNvPr id="23" name="Right Arrow 22"/>
          <p:cNvSpPr/>
          <p:nvPr/>
        </p:nvSpPr>
        <p:spPr>
          <a:xfrm>
            <a:off x="3962400" y="3460287"/>
            <a:ext cx="1143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p:cNvSpPr txBox="1"/>
              <p:nvPr/>
            </p:nvSpPr>
            <p:spPr>
              <a:xfrm>
                <a:off x="2468880" y="4109428"/>
                <a:ext cx="79656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𝜒</m:t>
                      </m:r>
                      <m:d>
                        <m:dPr>
                          <m:ctrlPr>
                            <a:rPr lang="en-US" sz="2800" b="0" i="1" smtClean="0">
                              <a:latin typeface="Cambria Math"/>
                            </a:rPr>
                          </m:ctrlPr>
                        </m:dPr>
                        <m:e>
                          <m:r>
                            <a:rPr lang="en-US" sz="2800" b="0" i="1" smtClean="0">
                              <a:latin typeface="Cambria Math"/>
                            </a:rPr>
                            <m:t>𝑞</m:t>
                          </m:r>
                        </m:e>
                      </m:d>
                    </m:oMath>
                  </m:oMathPara>
                </a14:m>
                <a:endParaRPr lang="en-US" sz="2800" dirty="0"/>
              </a:p>
            </p:txBody>
          </p:sp>
        </mc:Choice>
        <mc:Fallback xmlns="">
          <p:sp>
            <p:nvSpPr>
              <p:cNvPr id="21" name="TextBox 20"/>
              <p:cNvSpPr txBox="1">
                <a:spLocks noRot="1" noChangeAspect="1" noMove="1" noResize="1" noEditPoints="1" noAdjustHandles="1" noChangeArrowheads="1" noChangeShapeType="1" noTextEdit="1"/>
              </p:cNvSpPr>
              <p:nvPr/>
            </p:nvSpPr>
            <p:spPr>
              <a:xfrm>
                <a:off x="2468880" y="4109428"/>
                <a:ext cx="796565" cy="430887"/>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7789991" y="4069804"/>
                <a:ext cx="820609" cy="4831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b="0" i="1" smtClean="0">
                              <a:latin typeface="Cambria Math"/>
                            </a:rPr>
                          </m:ctrlPr>
                        </m:accPr>
                        <m:e>
                          <m:r>
                            <a:rPr lang="en-US" sz="2800" b="0" i="1" smtClean="0">
                              <a:latin typeface="Cambria Math"/>
                            </a:rPr>
                            <m:t>𝑉</m:t>
                          </m:r>
                        </m:e>
                      </m:acc>
                      <m:d>
                        <m:dPr>
                          <m:ctrlPr>
                            <a:rPr lang="en-US" sz="2800" b="0" i="1" smtClean="0">
                              <a:latin typeface="Cambria Math"/>
                            </a:rPr>
                          </m:ctrlPr>
                        </m:dPr>
                        <m:e>
                          <m:r>
                            <a:rPr lang="en-US" sz="2800" b="0" i="1" smtClean="0">
                              <a:latin typeface="Cambria Math"/>
                            </a:rPr>
                            <m:t>𝑞</m:t>
                          </m:r>
                        </m:e>
                      </m:d>
                    </m:oMath>
                  </m:oMathPara>
                </a14:m>
                <a:endParaRPr lang="en-US" sz="2800" dirty="0"/>
              </a:p>
            </p:txBody>
          </p:sp>
        </mc:Choice>
        <mc:Fallback xmlns="">
          <p:sp>
            <p:nvSpPr>
              <p:cNvPr id="24" name="TextBox 23"/>
              <p:cNvSpPr txBox="1">
                <a:spLocks noRot="1" noChangeAspect="1" noMove="1" noResize="1" noEditPoints="1" noAdjustHandles="1" noChangeArrowheads="1" noChangeShapeType="1" noTextEdit="1"/>
              </p:cNvSpPr>
              <p:nvPr/>
            </p:nvSpPr>
            <p:spPr>
              <a:xfrm>
                <a:off x="7789991" y="4069804"/>
                <a:ext cx="820609" cy="483146"/>
              </a:xfrm>
              <a:prstGeom prst="rect">
                <a:avLst/>
              </a:prstGeom>
              <a:blipFill rotWithShape="1">
                <a:blip r:embed="rId7"/>
                <a:stretch>
                  <a:fillRect/>
                </a:stretch>
              </a:blipFill>
            </p:spPr>
            <p:txBody>
              <a:bodyPr/>
              <a:lstStyle/>
              <a:p>
                <a:r>
                  <a:rPr lang="en-US">
                    <a:noFill/>
                  </a:rPr>
                  <a:t> </a:t>
                </a:r>
              </a:p>
            </p:txBody>
          </p:sp>
        </mc:Fallback>
      </mc:AlternateContent>
      <p:sp>
        <p:nvSpPr>
          <p:cNvPr id="22" name="Right Arrow 21"/>
          <p:cNvSpPr/>
          <p:nvPr/>
        </p:nvSpPr>
        <p:spPr>
          <a:xfrm rot="10800000">
            <a:off x="3886200" y="3463848"/>
            <a:ext cx="1143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p:cNvSpPr txBox="1"/>
              <p:nvPr/>
            </p:nvSpPr>
            <p:spPr>
              <a:xfrm>
                <a:off x="3360392" y="2266950"/>
                <a:ext cx="2583207" cy="6050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𝜒</m:t>
                      </m:r>
                      <m:r>
                        <a:rPr lang="en-US" sz="2400" b="0" i="1" smtClean="0">
                          <a:latin typeface="Cambria Math"/>
                        </a:rPr>
                        <m:t>=</m:t>
                      </m:r>
                      <m:func>
                        <m:funcPr>
                          <m:ctrlPr>
                            <a:rPr lang="en-US" sz="2400" b="0" i="1" smtClean="0">
                              <a:latin typeface="Cambria Math"/>
                            </a:rPr>
                          </m:ctrlPr>
                        </m:funcPr>
                        <m:fName>
                          <m:limLow>
                            <m:limLowPr>
                              <m:ctrlPr>
                                <a:rPr lang="en-US" sz="2400" b="0" i="1" smtClean="0">
                                  <a:latin typeface="Cambria Math"/>
                                </a:rPr>
                              </m:ctrlPr>
                            </m:limLowPr>
                            <m:e>
                              <m:r>
                                <m:rPr>
                                  <m:sty m:val="p"/>
                                </m:rPr>
                                <a:rPr lang="en-US" sz="2400" b="0" i="0" smtClean="0">
                                  <a:latin typeface="Cambria Math"/>
                                </a:rPr>
                                <m:t>min</m:t>
                              </m:r>
                            </m:e>
                            <m:lim>
                              <m:r>
                                <a:rPr lang="en-US" sz="2400" b="0" i="1" smtClean="0">
                                  <a:latin typeface="Cambria Math"/>
                                </a:rPr>
                                <m:t>𝐹</m:t>
                              </m:r>
                            </m:lim>
                          </m:limLow>
                        </m:fName>
                        <m:e>
                          <m:sSup>
                            <m:sSupPr>
                              <m:ctrlPr>
                                <a:rPr lang="en-US" sz="2400" b="0" i="1" smtClean="0">
                                  <a:latin typeface="Cambria Math"/>
                                </a:rPr>
                              </m:ctrlPr>
                            </m:sSupPr>
                            <m:e>
                              <m:d>
                                <m:dPr>
                                  <m:begChr m:val="‖"/>
                                  <m:endChr m:val="‖"/>
                                  <m:ctrlPr>
                                    <a:rPr lang="en-US" sz="2400" b="0" i="1" smtClean="0">
                                      <a:latin typeface="Cambria Math"/>
                                    </a:rPr>
                                  </m:ctrlPr>
                                </m:dPr>
                                <m:e>
                                  <m:r>
                                    <m:rPr>
                                      <m:nor/>
                                    </m:rPr>
                                    <a:rPr lang="en-US" sz="2400" b="0" i="0" smtClean="0">
                                      <a:latin typeface="Cambria Math"/>
                                    </a:rPr>
                                    <m:t>∇</m:t>
                                  </m:r>
                                  <m:r>
                                    <a:rPr lang="en-US" sz="2400" b="0" i="1" smtClean="0">
                                      <a:latin typeface="Cambria Math"/>
                                    </a:rPr>
                                    <m:t>𝐹</m:t>
                                  </m:r>
                                  <m:r>
                                    <a:rPr lang="en-US" sz="2400" b="0" i="1" smtClean="0">
                                      <a:latin typeface="Cambria Math"/>
                                    </a:rPr>
                                    <m:t>−</m:t>
                                  </m:r>
                                  <m:acc>
                                    <m:accPr>
                                      <m:chr m:val="⃗"/>
                                      <m:ctrlPr>
                                        <a:rPr lang="en-US" sz="2400" b="0" i="1" smtClean="0">
                                          <a:latin typeface="Cambria Math"/>
                                        </a:rPr>
                                      </m:ctrlPr>
                                    </m:accPr>
                                    <m:e>
                                      <m:r>
                                        <a:rPr lang="en-US" sz="2400" b="0" i="1" smtClean="0">
                                          <a:latin typeface="Cambria Math"/>
                                        </a:rPr>
                                        <m:t>𝑉</m:t>
                                      </m:r>
                                    </m:e>
                                  </m:acc>
                                </m:e>
                              </m:d>
                            </m:e>
                            <m:sup>
                              <m:r>
                                <a:rPr lang="en-US" sz="2400" b="0" i="1" smtClean="0">
                                  <a:latin typeface="Cambria Math"/>
                                </a:rPr>
                                <m:t>2</m:t>
                              </m:r>
                            </m:sup>
                          </m:sSup>
                        </m:e>
                      </m:func>
                    </m:oMath>
                  </m:oMathPara>
                </a14:m>
                <a:endParaRPr lang="en-US"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360392" y="2266950"/>
                <a:ext cx="2583207" cy="605037"/>
              </a:xfrm>
              <a:prstGeom prst="rect">
                <a:avLst/>
              </a:prstGeom>
              <a:blipFill rotWithShape="1">
                <a:blip r:embed="rId8"/>
                <a:stretch>
                  <a:fillRect/>
                </a:stretch>
              </a:blipFill>
            </p:spPr>
            <p:txBody>
              <a:bodyPr/>
              <a:lstStyle/>
              <a:p>
                <a:r>
                  <a:rPr lang="en-US">
                    <a:noFill/>
                  </a:rPr>
                  <a:t> </a:t>
                </a:r>
              </a:p>
            </p:txBody>
          </p:sp>
        </mc:Fallback>
      </mc:AlternateContent>
      <p:sp>
        <p:nvSpPr>
          <p:cNvPr id="29" name="Text Box 10"/>
          <p:cNvSpPr txBox="1">
            <a:spLocks noChangeArrowheads="1"/>
          </p:cNvSpPr>
          <p:nvPr/>
        </p:nvSpPr>
        <p:spPr bwMode="auto">
          <a:xfrm>
            <a:off x="685800" y="3181350"/>
            <a:ext cx="10486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dirty="0" smtClean="0">
                <a:solidFill>
                  <a:schemeClr val="bg1"/>
                </a:solidFill>
                <a:effectLst>
                  <a:outerShdw blurRad="38100" dist="38100" dir="2700000" algn="tl">
                    <a:srgbClr val="C0C0C0"/>
                  </a:outerShdw>
                </a:effectLst>
                <a:sym typeface="Symbol"/>
              </a:rPr>
              <a:t></a:t>
            </a:r>
            <a:r>
              <a:rPr lang="en-US" dirty="0" smtClean="0">
                <a:solidFill>
                  <a:schemeClr val="bg1"/>
                </a:solidFill>
                <a:effectLst>
                  <a:outerShdw blurRad="38100" dist="38100" dir="2700000" algn="tl">
                    <a:srgbClr val="C0C0C0"/>
                  </a:outerShdw>
                </a:effectLst>
                <a:sym typeface="Symbol" pitchFamily="18" charset="2"/>
              </a:rPr>
              <a:t>(</a:t>
            </a:r>
            <a:r>
              <a:rPr lang="en-US" i="1" dirty="0" smtClean="0">
                <a:solidFill>
                  <a:schemeClr val="bg1"/>
                </a:solidFill>
                <a:effectLst>
                  <a:outerShdw blurRad="38100" dist="38100" dir="2700000" algn="tl">
                    <a:srgbClr val="C0C0C0"/>
                  </a:outerShdw>
                </a:effectLst>
                <a:sym typeface="Symbol" pitchFamily="18" charset="2"/>
              </a:rPr>
              <a:t>q</a:t>
            </a:r>
            <a:r>
              <a:rPr lang="en-US" dirty="0" smtClean="0">
                <a:solidFill>
                  <a:schemeClr val="bg1"/>
                </a:solidFill>
                <a:effectLst>
                  <a:outerShdw blurRad="38100" dist="38100" dir="2700000" algn="tl">
                    <a:srgbClr val="C0C0C0"/>
                  </a:outerShdw>
                </a:effectLst>
                <a:sym typeface="Symbol" pitchFamily="18" charset="2"/>
              </a:rPr>
              <a:t>)=-0.5</a:t>
            </a:r>
            <a:endParaRPr lang="en-US" dirty="0">
              <a:solidFill>
                <a:schemeClr val="bg1"/>
              </a:solidFill>
              <a:effectLst>
                <a:outerShdw blurRad="38100" dist="38100" dir="2700000" algn="tl">
                  <a:srgbClr val="C0C0C0"/>
                </a:outerShdw>
              </a:effectLst>
              <a:sym typeface="Symbol" pitchFamily="18" charset="2"/>
            </a:endParaRPr>
          </a:p>
        </p:txBody>
      </p:sp>
      <p:sp>
        <p:nvSpPr>
          <p:cNvPr id="30" name="Text Box 10"/>
          <p:cNvSpPr txBox="1">
            <a:spLocks noChangeArrowheads="1"/>
          </p:cNvSpPr>
          <p:nvPr/>
        </p:nvSpPr>
        <p:spPr bwMode="auto">
          <a:xfrm>
            <a:off x="228600" y="2583418"/>
            <a:ext cx="9781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dirty="0" smtClean="0">
                <a:effectLst>
                  <a:outerShdw blurRad="38100" dist="38100" dir="2700000" algn="tl">
                    <a:srgbClr val="C0C0C0"/>
                  </a:outerShdw>
                </a:effectLst>
                <a:sym typeface="Symbol"/>
              </a:rPr>
              <a:t></a:t>
            </a:r>
            <a:r>
              <a:rPr lang="en-US" dirty="0" smtClean="0">
                <a:effectLst>
                  <a:outerShdw blurRad="38100" dist="38100" dir="2700000" algn="tl">
                    <a:srgbClr val="C0C0C0"/>
                  </a:outerShdw>
                </a:effectLst>
                <a:sym typeface="Symbol" pitchFamily="18" charset="2"/>
              </a:rPr>
              <a:t>(</a:t>
            </a:r>
            <a:r>
              <a:rPr lang="en-US" i="1" dirty="0" smtClean="0">
                <a:effectLst>
                  <a:outerShdw blurRad="38100" dist="38100" dir="2700000" algn="tl">
                    <a:srgbClr val="C0C0C0"/>
                  </a:outerShdw>
                </a:effectLst>
                <a:sym typeface="Symbol" pitchFamily="18" charset="2"/>
              </a:rPr>
              <a:t>q</a:t>
            </a:r>
            <a:r>
              <a:rPr lang="en-US" dirty="0" smtClean="0">
                <a:effectLst>
                  <a:outerShdw blurRad="38100" dist="38100" dir="2700000" algn="tl">
                    <a:srgbClr val="C0C0C0"/>
                  </a:outerShdw>
                </a:effectLst>
                <a:sym typeface="Symbol" pitchFamily="18" charset="2"/>
              </a:rPr>
              <a:t>)=0.5</a:t>
            </a:r>
            <a:endParaRPr lang="en-US" dirty="0">
              <a:effectLst>
                <a:outerShdw blurRad="38100" dist="38100" dir="2700000" algn="tl">
                  <a:srgbClr val="C0C0C0"/>
                </a:outerShdw>
              </a:effectLst>
              <a:sym typeface="Symbol" pitchFamily="18" charset="2"/>
            </a:endParaRPr>
          </a:p>
        </p:txBody>
      </p:sp>
    </p:spTree>
    <p:extLst>
      <p:ext uri="{BB962C8B-B14F-4D97-AF65-F5344CB8AC3E}">
        <p14:creationId xmlns:p14="http://schemas.microsoft.com/office/powerpoint/2010/main" val="57016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animBg="1"/>
      <p:bldP spid="22"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Poisson Surface Reconstruction [2006]</a:t>
            </a:r>
          </a:p>
        </p:txBody>
      </p:sp>
      <p:sp>
        <p:nvSpPr>
          <p:cNvPr id="3" name="Content Placeholder 2"/>
          <p:cNvSpPr>
            <a:spLocks noGrp="1"/>
          </p:cNvSpPr>
          <p:nvPr>
            <p:ph idx="1"/>
          </p:nvPr>
        </p:nvSpPr>
        <p:spPr>
          <a:xfrm>
            <a:off x="457200" y="819150"/>
            <a:ext cx="8229600" cy="3719911"/>
          </a:xfrm>
        </p:spPr>
        <p:txBody>
          <a:bodyPr>
            <a:noAutofit/>
          </a:bodyPr>
          <a:lstStyle/>
          <a:p>
            <a:pPr marL="514350" lvl="1" indent="-514350">
              <a:buFont typeface="+mj-lt"/>
              <a:buAutoNum type="arabicPeriod"/>
            </a:pPr>
            <a:r>
              <a:rPr lang="en-US" dirty="0" smtClean="0"/>
              <a:t>Compute the divergence</a:t>
            </a:r>
          </a:p>
          <a:p>
            <a:pPr marL="514350" lvl="1" indent="-514350">
              <a:buFont typeface="+mj-lt"/>
              <a:buAutoNum type="arabicPeriod"/>
            </a:pPr>
            <a:r>
              <a:rPr lang="en-US" dirty="0"/>
              <a:t>Solve </a:t>
            </a:r>
            <a:r>
              <a:rPr lang="en-US" dirty="0" smtClean="0"/>
              <a:t>the Poisson equation</a:t>
            </a:r>
            <a:endParaRPr lang="en-US" dirty="0"/>
          </a:p>
        </p:txBody>
      </p:sp>
      <p:pic>
        <p:nvPicPr>
          <p:cNvPr id="15" name="Picture 3" descr="C:\Talks\SIG-13\Cow\cow.div.0.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6752" y="2921560"/>
            <a:ext cx="1984248" cy="198424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Talks\SIG-13\Cow\cow.sil.npts.bmp"/>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50" y="3005800"/>
            <a:ext cx="1809750" cy="180975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a:grpSpLocks noChangeAspect="1"/>
          </p:cNvGrpSpPr>
          <p:nvPr/>
        </p:nvGrpSpPr>
        <p:grpSpPr>
          <a:xfrm>
            <a:off x="129988" y="3138603"/>
            <a:ext cx="1546412" cy="1470950"/>
            <a:chOff x="317960" y="1748418"/>
            <a:chExt cx="2825749" cy="3334153"/>
          </a:xfrm>
        </p:grpSpPr>
        <p:cxnSp>
          <p:nvCxnSpPr>
            <p:cNvPr id="18" name="Straight Arrow Connector 17"/>
            <p:cNvCxnSpPr/>
            <p:nvPr/>
          </p:nvCxnSpPr>
          <p:spPr>
            <a:xfrm flipH="1">
              <a:off x="1752599" y="1748418"/>
              <a:ext cx="16117" cy="3334153"/>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17960" y="3448052"/>
              <a:ext cx="2825749"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2206752" y="2921560"/>
            <a:ext cx="1984248" cy="1984248"/>
            <a:chOff x="451630" y="1256453"/>
            <a:chExt cx="3625804" cy="4497628"/>
          </a:xfrm>
        </p:grpSpPr>
        <p:cxnSp>
          <p:nvCxnSpPr>
            <p:cNvPr id="21" name="Straight Arrow Connector 20"/>
            <p:cNvCxnSpPr/>
            <p:nvPr/>
          </p:nvCxnSpPr>
          <p:spPr>
            <a:xfrm>
              <a:off x="2264532" y="1256453"/>
              <a:ext cx="0" cy="4497628"/>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451630" y="3505267"/>
              <a:ext cx="3625804"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34" name="Right Arrow 33"/>
          <p:cNvSpPr/>
          <p:nvPr/>
        </p:nvSpPr>
        <p:spPr>
          <a:xfrm>
            <a:off x="1638300" y="4023595"/>
            <a:ext cx="495300" cy="224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TextBox 21"/>
              <p:cNvSpPr txBox="1"/>
              <p:nvPr/>
            </p:nvSpPr>
            <p:spPr>
              <a:xfrm>
                <a:off x="1107244" y="2886766"/>
                <a:ext cx="700898" cy="4140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b="0" i="1" smtClean="0">
                              <a:latin typeface="Cambria Math"/>
                            </a:rPr>
                          </m:ctrlPr>
                        </m:accPr>
                        <m:e>
                          <m:r>
                            <a:rPr lang="en-US" sz="2400" b="0" i="1" smtClean="0">
                              <a:latin typeface="Cambria Math"/>
                            </a:rPr>
                            <m:t>𝑉</m:t>
                          </m:r>
                        </m:e>
                      </m:acc>
                      <m:d>
                        <m:dPr>
                          <m:ctrlPr>
                            <a:rPr lang="en-US" sz="2400" b="0" i="1" smtClean="0">
                              <a:latin typeface="Cambria Math"/>
                            </a:rPr>
                          </m:ctrlPr>
                        </m:dPr>
                        <m:e>
                          <m:r>
                            <a:rPr lang="en-US" sz="2400" b="0" i="1" smtClean="0">
                              <a:latin typeface="Cambria Math"/>
                            </a:rPr>
                            <m:t>𝑞</m:t>
                          </m:r>
                        </m:e>
                      </m:d>
                    </m:oMath>
                  </m:oMathPara>
                </a14:m>
                <a:endParaRPr lang="en-US" sz="2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1107244" y="2886766"/>
                <a:ext cx="700898" cy="414088"/>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752600" y="3699426"/>
                <a:ext cx="33823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2400" b="0" i="0" smtClean="0">
                          <a:latin typeface="Cambria Math"/>
                        </a:rPr>
                        <m:t>∇⋅</m:t>
                      </m:r>
                    </m:oMath>
                  </m:oMathPara>
                </a14:m>
                <a:endParaRPr lang="en-US" sz="2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1752600" y="3699426"/>
                <a:ext cx="338234" cy="369332"/>
              </a:xfrm>
              <a:prstGeom prst="rect">
                <a:avLst/>
              </a:prstGeom>
              <a:blipFill rotWithShape="1">
                <a:blip r:embed="rId6"/>
                <a:stretch>
                  <a:fillRect l="-21818" r="-21818" b="-6667"/>
                </a:stretch>
              </a:blipFill>
            </p:spPr>
            <p:txBody>
              <a:bodyPr/>
              <a:lstStyle/>
              <a:p>
                <a:r>
                  <a:rPr lang="en-US">
                    <a:noFill/>
                  </a:rPr>
                  <a:t> </a:t>
                </a:r>
              </a:p>
            </p:txBody>
          </p:sp>
        </mc:Fallback>
      </mc:AlternateContent>
      <p:pic>
        <p:nvPicPr>
          <p:cNvPr id="24" name="Picture 2" descr="C:\Talks\SIG-13\Cow\cow.bm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73752" y="2926080"/>
            <a:ext cx="1984248" cy="1984248"/>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p:cNvGrpSpPr>
            <a:grpSpLocks noChangeAspect="1"/>
          </p:cNvGrpSpPr>
          <p:nvPr/>
        </p:nvGrpSpPr>
        <p:grpSpPr>
          <a:xfrm>
            <a:off x="4878324" y="2919984"/>
            <a:ext cx="1984248" cy="1984248"/>
            <a:chOff x="454415" y="1354903"/>
            <a:chExt cx="3625804" cy="4497628"/>
          </a:xfrm>
        </p:grpSpPr>
        <p:cxnSp>
          <p:nvCxnSpPr>
            <p:cNvPr id="26" name="Straight Arrow Connector 25"/>
            <p:cNvCxnSpPr/>
            <p:nvPr/>
          </p:nvCxnSpPr>
          <p:spPr>
            <a:xfrm>
              <a:off x="2267317" y="1354903"/>
              <a:ext cx="0" cy="4497628"/>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454415" y="3603717"/>
              <a:ext cx="3625804"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28" name="Right Arrow 27"/>
          <p:cNvSpPr/>
          <p:nvPr/>
        </p:nvSpPr>
        <p:spPr>
          <a:xfrm>
            <a:off x="4305300" y="4023595"/>
            <a:ext cx="495300" cy="224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 name="TextBox 28"/>
              <p:cNvSpPr txBox="1"/>
              <p:nvPr/>
            </p:nvSpPr>
            <p:spPr>
              <a:xfrm>
                <a:off x="4284866" y="3685974"/>
                <a:ext cx="5472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a:rPr>
                          </m:ctrlPr>
                        </m:sSupPr>
                        <m:e>
                          <m:r>
                            <m:rPr>
                              <m:sty m:val="p"/>
                            </m:rPr>
                            <a:rPr lang="en-US" sz="2400" b="0" i="0" smtClean="0">
                              <a:latin typeface="Cambria Math"/>
                            </a:rPr>
                            <m:t>Δ</m:t>
                          </m:r>
                        </m:e>
                        <m:sup>
                          <m:r>
                            <a:rPr lang="en-US" sz="2400" b="0" i="1" smtClean="0">
                              <a:latin typeface="Cambria Math"/>
                            </a:rPr>
                            <m:t>−1</m:t>
                          </m:r>
                        </m:sup>
                      </m:sSup>
                    </m:oMath>
                  </m:oMathPara>
                </a14:m>
                <a:endParaRPr lang="en-US" sz="2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4284866" y="3685974"/>
                <a:ext cx="547265" cy="369332"/>
              </a:xfrm>
              <a:prstGeom prst="rect">
                <a:avLst/>
              </a:prstGeom>
              <a:blipFill rotWithShape="1">
                <a:blip r:embed="rId8"/>
                <a:stretch>
                  <a:fillRect l="-13333" r="-4444"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5947034" y="2966784"/>
                <a:ext cx="714287" cy="408623"/>
              </a:xfrm>
              <a:prstGeom prst="roundRect">
                <a:avLst/>
              </a:prstGeom>
              <a:solidFill>
                <a:srgbClr val="FFFFFF">
                  <a:alpha val="6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𝜒</m:t>
                      </m:r>
                      <m:d>
                        <m:dPr>
                          <m:ctrlPr>
                            <a:rPr lang="en-US" sz="2400" b="0" i="1" smtClean="0">
                              <a:latin typeface="Cambria Math"/>
                            </a:rPr>
                          </m:ctrlPr>
                        </m:dPr>
                        <m:e>
                          <m:r>
                            <a:rPr lang="en-US" sz="2400" b="0" i="1" smtClean="0">
                              <a:latin typeface="Cambria Math"/>
                            </a:rPr>
                            <m:t>𝑞</m:t>
                          </m:r>
                        </m:e>
                      </m:d>
                    </m:oMath>
                  </m:oMathPara>
                </a14:m>
                <a:endParaRPr lang="en-US" sz="2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5947034" y="2966784"/>
                <a:ext cx="714287" cy="408623"/>
              </a:xfrm>
              <a:prstGeom prst="roundRect">
                <a:avLst/>
              </a:prstGeom>
              <a:blipFill rotWithShape="1">
                <a:blip r:embed="rId9"/>
                <a:stretch>
                  <a:fillRect l="-8547" b="-16418"/>
                </a:stretch>
              </a:blipFill>
            </p:spPr>
            <p:txBody>
              <a:bodyPr/>
              <a:lstStyle/>
              <a:p>
                <a:r>
                  <a:rPr lang="en-US">
                    <a:noFill/>
                  </a:rPr>
                  <a:t> </a:t>
                </a:r>
              </a:p>
            </p:txBody>
          </p:sp>
        </mc:Fallback>
      </mc:AlternateContent>
    </p:spTree>
    <p:extLst>
      <p:ext uri="{BB962C8B-B14F-4D97-AF65-F5344CB8AC3E}">
        <p14:creationId xmlns:p14="http://schemas.microsoft.com/office/powerpoint/2010/main" val="389823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Talks\SIG-13\Cow\grid.bmp.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752" y="2926080"/>
            <a:ext cx="1984248" cy="19842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Poisson Surface Reconstruction [2006]</a:t>
            </a:r>
            <a:endParaRPr lang="en-US" dirty="0"/>
          </a:p>
        </p:txBody>
      </p:sp>
      <p:sp>
        <p:nvSpPr>
          <p:cNvPr id="3" name="Content Placeholder 2"/>
          <p:cNvSpPr>
            <a:spLocks noGrp="1"/>
          </p:cNvSpPr>
          <p:nvPr>
            <p:ph idx="1"/>
          </p:nvPr>
        </p:nvSpPr>
        <p:spPr>
          <a:xfrm>
            <a:off x="457200" y="819150"/>
            <a:ext cx="8229600" cy="3719911"/>
          </a:xfrm>
        </p:spPr>
        <p:txBody>
          <a:bodyPr>
            <a:noAutofit/>
          </a:bodyPr>
          <a:lstStyle/>
          <a:p>
            <a:pPr marL="514350" lvl="1" indent="-514350">
              <a:buFont typeface="+mj-lt"/>
              <a:buAutoNum type="arabicPeriod"/>
            </a:pPr>
            <a:r>
              <a:rPr lang="en-US" dirty="0"/>
              <a:t>Compute </a:t>
            </a:r>
            <a:r>
              <a:rPr lang="en-US" dirty="0" smtClean="0"/>
              <a:t>the divergence</a:t>
            </a:r>
            <a:endParaRPr lang="en-US" dirty="0"/>
          </a:p>
          <a:p>
            <a:pPr marL="514350" lvl="1" indent="-514350">
              <a:buFont typeface="+mj-lt"/>
              <a:buAutoNum type="arabicPeriod"/>
            </a:pPr>
            <a:r>
              <a:rPr lang="en-US" dirty="0"/>
              <a:t>Solve </a:t>
            </a:r>
            <a:r>
              <a:rPr lang="en-US" dirty="0" smtClean="0"/>
              <a:t>the Poisson </a:t>
            </a:r>
            <a:r>
              <a:rPr lang="en-US" dirty="0"/>
              <a:t>equation</a:t>
            </a:r>
          </a:p>
          <a:p>
            <a:pPr marL="682625" lvl="2" indent="-282575">
              <a:buFont typeface="Wingdings" pitchFamily="2" charset="2"/>
              <a:buChar char="§"/>
            </a:pPr>
            <a:r>
              <a:rPr lang="en-US" dirty="0" smtClean="0"/>
              <a:t>Discretize over an octree</a:t>
            </a:r>
          </a:p>
          <a:p>
            <a:pPr marL="682625" lvl="2" indent="-282575">
              <a:buFont typeface="Wingdings" pitchFamily="2" charset="2"/>
              <a:buChar char="§"/>
            </a:pPr>
            <a:r>
              <a:rPr lang="en-US" dirty="0" smtClean="0"/>
              <a:t>Update coarse </a:t>
            </a:r>
            <a:r>
              <a:rPr lang="en-US" dirty="0" smtClean="0">
                <a:sym typeface="Symbol"/>
              </a:rPr>
              <a:t> fine</a:t>
            </a:r>
            <a:endParaRPr lang="en-US" dirty="0" smtClean="0"/>
          </a:p>
        </p:txBody>
      </p:sp>
      <p:sp>
        <p:nvSpPr>
          <p:cNvPr id="29" name="TextBox 28"/>
          <p:cNvSpPr txBox="1"/>
          <p:nvPr/>
        </p:nvSpPr>
        <p:spPr>
          <a:xfrm>
            <a:off x="8371268" y="4400550"/>
            <a:ext cx="821892" cy="369332"/>
          </a:xfrm>
          <a:prstGeom prst="rect">
            <a:avLst/>
          </a:prstGeom>
          <a:noFill/>
        </p:spPr>
        <p:txBody>
          <a:bodyPr wrap="none" rtlCol="0">
            <a:spAutoFit/>
          </a:bodyPr>
          <a:lstStyle/>
          <a:p>
            <a:r>
              <a:rPr lang="en-US" dirty="0" smtClean="0"/>
              <a:t>coarse</a:t>
            </a:r>
            <a:endParaRPr lang="en-US" dirty="0"/>
          </a:p>
        </p:txBody>
      </p:sp>
      <p:sp>
        <p:nvSpPr>
          <p:cNvPr id="30" name="TextBox 29"/>
          <p:cNvSpPr txBox="1"/>
          <p:nvPr/>
        </p:nvSpPr>
        <p:spPr>
          <a:xfrm>
            <a:off x="8371268" y="1211818"/>
            <a:ext cx="545342" cy="369332"/>
          </a:xfrm>
          <a:prstGeom prst="rect">
            <a:avLst/>
          </a:prstGeom>
          <a:noFill/>
        </p:spPr>
        <p:txBody>
          <a:bodyPr wrap="none" rtlCol="0">
            <a:spAutoFit/>
          </a:bodyPr>
          <a:lstStyle/>
          <a:p>
            <a:r>
              <a:rPr lang="en-US" dirty="0" smtClean="0"/>
              <a:t>fine</a:t>
            </a:r>
            <a:endParaRPr lang="en-US" dirty="0"/>
          </a:p>
        </p:txBody>
      </p:sp>
      <p:grpSp>
        <p:nvGrpSpPr>
          <p:cNvPr id="33" name="Group 32"/>
          <p:cNvGrpSpPr/>
          <p:nvPr/>
        </p:nvGrpSpPr>
        <p:grpSpPr>
          <a:xfrm rot="16200000">
            <a:off x="7605550" y="3943350"/>
            <a:ext cx="1299117" cy="232317"/>
            <a:chOff x="5406483" y="4248150"/>
            <a:chExt cx="1299117" cy="232317"/>
          </a:xfrm>
        </p:grpSpPr>
        <p:cxnSp>
          <p:nvCxnSpPr>
            <p:cNvPr id="6" name="Straight Arrow Connector 5"/>
            <p:cNvCxnSpPr>
              <a:stCxn id="7" idx="6"/>
              <a:endCxn id="9" idx="2"/>
            </p:cNvCxnSpPr>
            <p:nvPr/>
          </p:nvCxnSpPr>
          <p:spPr>
            <a:xfrm>
              <a:off x="5638800" y="4364308"/>
              <a:ext cx="83448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7" name="Oval 6"/>
            <p:cNvSpPr>
              <a:spLocks noChangeAspect="1"/>
            </p:cNvSpPr>
            <p:nvPr/>
          </p:nvSpPr>
          <p:spPr>
            <a:xfrm flipV="1">
              <a:off x="5406483" y="4248150"/>
              <a:ext cx="232317" cy="232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flipV="1">
              <a:off x="6473283" y="4248150"/>
              <a:ext cx="232317" cy="232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rot="16200000">
            <a:off x="7605550" y="2876550"/>
            <a:ext cx="1299117" cy="232317"/>
            <a:chOff x="5406483" y="4248150"/>
            <a:chExt cx="1299117" cy="232317"/>
          </a:xfrm>
        </p:grpSpPr>
        <p:cxnSp>
          <p:nvCxnSpPr>
            <p:cNvPr id="49" name="Straight Arrow Connector 48"/>
            <p:cNvCxnSpPr>
              <a:stCxn id="50" idx="6"/>
              <a:endCxn id="51" idx="2"/>
            </p:cNvCxnSpPr>
            <p:nvPr/>
          </p:nvCxnSpPr>
          <p:spPr>
            <a:xfrm>
              <a:off x="5638800" y="4364308"/>
              <a:ext cx="83448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0" name="Oval 49"/>
            <p:cNvSpPr>
              <a:spLocks noChangeAspect="1"/>
            </p:cNvSpPr>
            <p:nvPr/>
          </p:nvSpPr>
          <p:spPr>
            <a:xfrm flipV="1">
              <a:off x="5406483" y="4248150"/>
              <a:ext cx="232317" cy="232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flipV="1">
              <a:off x="6473283" y="4248150"/>
              <a:ext cx="232317" cy="232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rot="16200000">
            <a:off x="7605550" y="1809750"/>
            <a:ext cx="1299117" cy="232317"/>
            <a:chOff x="5406483" y="4248150"/>
            <a:chExt cx="1299117" cy="232317"/>
          </a:xfrm>
        </p:grpSpPr>
        <p:cxnSp>
          <p:nvCxnSpPr>
            <p:cNvPr id="53" name="Straight Arrow Connector 52"/>
            <p:cNvCxnSpPr>
              <a:stCxn id="54" idx="6"/>
              <a:endCxn id="55" idx="2"/>
            </p:cNvCxnSpPr>
            <p:nvPr/>
          </p:nvCxnSpPr>
          <p:spPr>
            <a:xfrm>
              <a:off x="5638800" y="4364308"/>
              <a:ext cx="83448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4" name="Oval 53"/>
            <p:cNvSpPr>
              <a:spLocks noChangeAspect="1"/>
            </p:cNvSpPr>
            <p:nvPr/>
          </p:nvSpPr>
          <p:spPr>
            <a:xfrm flipV="1">
              <a:off x="5406483" y="4248150"/>
              <a:ext cx="232317" cy="232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flipV="1">
              <a:off x="6473283" y="4248150"/>
              <a:ext cx="232317" cy="232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104" name="Picture 8" descr="C:\Talks\SIG-13\Cow\cow.2.full.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2932176"/>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Talks\SIG-13\Cow\cow.3.full.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2932176"/>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Talks\SIG-13\Cow\cow.4.full.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6800" y="2932176"/>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Talks\SIG-13\Cow\cow.5.full.bm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76800" y="2929842"/>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3" descr="C:\Talks\SIG-13\Cow\cow.div.0.bm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06752" y="2921560"/>
            <a:ext cx="1984248" cy="1984248"/>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6" descr="C:\Talks\SIG-13\Cow\cow.sil.npts.bmp"/>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50" y="3005800"/>
            <a:ext cx="1809750" cy="1809750"/>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p:cNvGrpSpPr>
            <a:grpSpLocks noChangeAspect="1"/>
          </p:cNvGrpSpPr>
          <p:nvPr/>
        </p:nvGrpSpPr>
        <p:grpSpPr>
          <a:xfrm>
            <a:off x="129988" y="3138603"/>
            <a:ext cx="1546412" cy="1470950"/>
            <a:chOff x="317960" y="1748418"/>
            <a:chExt cx="2825749" cy="3334153"/>
          </a:xfrm>
        </p:grpSpPr>
        <p:cxnSp>
          <p:nvCxnSpPr>
            <p:cNvPr id="42" name="Straight Arrow Connector 41"/>
            <p:cNvCxnSpPr/>
            <p:nvPr/>
          </p:nvCxnSpPr>
          <p:spPr>
            <a:xfrm flipH="1">
              <a:off x="1752599" y="1748418"/>
              <a:ext cx="16117" cy="3334153"/>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317960" y="3448052"/>
              <a:ext cx="2825749"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44" name="Group 43"/>
          <p:cNvGrpSpPr>
            <a:grpSpLocks noChangeAspect="1"/>
          </p:cNvGrpSpPr>
          <p:nvPr/>
        </p:nvGrpSpPr>
        <p:grpSpPr>
          <a:xfrm>
            <a:off x="2206752" y="2921560"/>
            <a:ext cx="1984248" cy="1984248"/>
            <a:chOff x="451630" y="1256453"/>
            <a:chExt cx="3625804" cy="4497628"/>
          </a:xfrm>
        </p:grpSpPr>
        <p:cxnSp>
          <p:nvCxnSpPr>
            <p:cNvPr id="45" name="Straight Arrow Connector 44"/>
            <p:cNvCxnSpPr/>
            <p:nvPr/>
          </p:nvCxnSpPr>
          <p:spPr>
            <a:xfrm>
              <a:off x="2264532" y="1256453"/>
              <a:ext cx="0" cy="4497628"/>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451630" y="3505267"/>
              <a:ext cx="3625804"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47" name="Group 46"/>
          <p:cNvGrpSpPr>
            <a:grpSpLocks noChangeAspect="1"/>
          </p:cNvGrpSpPr>
          <p:nvPr/>
        </p:nvGrpSpPr>
        <p:grpSpPr>
          <a:xfrm>
            <a:off x="4878324" y="2919984"/>
            <a:ext cx="1984248" cy="1984248"/>
            <a:chOff x="454415" y="1354903"/>
            <a:chExt cx="3625804" cy="4497628"/>
          </a:xfrm>
        </p:grpSpPr>
        <p:cxnSp>
          <p:nvCxnSpPr>
            <p:cNvPr id="57" name="Straight Arrow Connector 56"/>
            <p:cNvCxnSpPr/>
            <p:nvPr/>
          </p:nvCxnSpPr>
          <p:spPr>
            <a:xfrm>
              <a:off x="2267317" y="1354903"/>
              <a:ext cx="0" cy="4497628"/>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454415" y="3603717"/>
              <a:ext cx="3625804"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60" name="Right Arrow 59"/>
          <p:cNvSpPr/>
          <p:nvPr/>
        </p:nvSpPr>
        <p:spPr>
          <a:xfrm>
            <a:off x="4305300" y="4023595"/>
            <a:ext cx="495300" cy="224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ight Arrow 61"/>
          <p:cNvSpPr/>
          <p:nvPr/>
        </p:nvSpPr>
        <p:spPr>
          <a:xfrm>
            <a:off x="1638300" y="4023595"/>
            <a:ext cx="495300" cy="224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7680960" y="3526108"/>
            <a:ext cx="457990" cy="676322"/>
            <a:chOff x="7680960" y="3526108"/>
            <a:chExt cx="457990" cy="676322"/>
          </a:xfrm>
        </p:grpSpPr>
        <p:cxnSp>
          <p:nvCxnSpPr>
            <p:cNvPr id="58" name="Curved Connector 57"/>
            <p:cNvCxnSpPr>
              <a:stCxn id="4099" idx="0"/>
              <a:endCxn id="50" idx="4"/>
            </p:cNvCxnSpPr>
            <p:nvPr/>
          </p:nvCxnSpPr>
          <p:spPr>
            <a:xfrm rot="5400000" flipH="1" flipV="1">
              <a:off x="7571794" y="3635274"/>
              <a:ext cx="676322" cy="457990"/>
            </a:xfrm>
            <a:prstGeom prst="curvedConnector2">
              <a:avLst/>
            </a:prstGeom>
            <a:ln w="12700">
              <a:tailEnd type="triangle"/>
            </a:ln>
            <a:effectLst>
              <a:outerShdw blurRad="50800" dist="50800" dir="5400000" algn="ctr" rotWithShape="0">
                <a:srgbClr val="000000">
                  <a:alpha val="98000"/>
                </a:srgbClr>
              </a:outerShdw>
            </a:effectLst>
          </p:spPr>
          <p:style>
            <a:lnRef idx="1">
              <a:schemeClr val="accent1"/>
            </a:lnRef>
            <a:fillRef idx="0">
              <a:schemeClr val="accent1"/>
            </a:fillRef>
            <a:effectRef idx="0">
              <a:schemeClr val="accent1"/>
            </a:effectRef>
            <a:fontRef idx="minor">
              <a:schemeClr val="tx1"/>
            </a:fontRef>
          </p:style>
        </p:cxnSp>
        <p:grpSp>
          <p:nvGrpSpPr>
            <p:cNvPr id="10" name="Group 9"/>
            <p:cNvGrpSpPr>
              <a:grpSpLocks noChangeAspect="1"/>
            </p:cNvGrpSpPr>
            <p:nvPr/>
          </p:nvGrpSpPr>
          <p:grpSpPr>
            <a:xfrm>
              <a:off x="7821093" y="3595803"/>
              <a:ext cx="137160" cy="137160"/>
              <a:chOff x="7772400" y="3867150"/>
              <a:chExt cx="195925" cy="195925"/>
            </a:xfrm>
          </p:grpSpPr>
          <p:sp>
            <p:nvSpPr>
              <p:cNvPr id="4" name="Oval 3"/>
              <p:cNvSpPr>
                <a:spLocks noChangeAspect="1"/>
              </p:cNvSpPr>
              <p:nvPr/>
            </p:nvSpPr>
            <p:spPr>
              <a:xfrm>
                <a:off x="7772400" y="3867150"/>
                <a:ext cx="195925" cy="195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cxnSp>
            <p:nvCxnSpPr>
              <p:cNvPr id="8" name="Straight Connector 7"/>
              <p:cNvCxnSpPr/>
              <p:nvPr/>
            </p:nvCxnSpPr>
            <p:spPr>
              <a:xfrm>
                <a:off x="7812244" y="3965652"/>
                <a:ext cx="1097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3" name="Group 22"/>
          <p:cNvGrpSpPr/>
          <p:nvPr/>
        </p:nvGrpSpPr>
        <p:grpSpPr>
          <a:xfrm>
            <a:off x="6869151" y="4135872"/>
            <a:ext cx="446049" cy="432318"/>
            <a:chOff x="6869151" y="4279279"/>
            <a:chExt cx="446049" cy="432318"/>
          </a:xfrm>
        </p:grpSpPr>
        <p:cxnSp>
          <p:nvCxnSpPr>
            <p:cNvPr id="12" name="Straight Arrow Connector 11"/>
            <p:cNvCxnSpPr>
              <a:stCxn id="4099" idx="1"/>
            </p:cNvCxnSpPr>
            <p:nvPr/>
          </p:nvCxnSpPr>
          <p:spPr>
            <a:xfrm flipH="1" flipV="1">
              <a:off x="6869151" y="4279279"/>
              <a:ext cx="446049" cy="43231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6934200" y="4303905"/>
              <a:ext cx="287258" cy="338554"/>
              <a:chOff x="6934200" y="4185475"/>
              <a:chExt cx="287258" cy="338554"/>
            </a:xfrm>
          </p:grpSpPr>
          <p:sp>
            <p:nvSpPr>
              <p:cNvPr id="87" name="Oval 86"/>
              <p:cNvSpPr>
                <a:spLocks noChangeAspect="1"/>
              </p:cNvSpPr>
              <p:nvPr/>
            </p:nvSpPr>
            <p:spPr>
              <a:xfrm>
                <a:off x="7010400" y="4295429"/>
                <a:ext cx="137160"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13" name="TextBox 12"/>
              <p:cNvSpPr txBox="1"/>
              <p:nvPr/>
            </p:nvSpPr>
            <p:spPr>
              <a:xfrm>
                <a:off x="6934200" y="4185475"/>
                <a:ext cx="287258" cy="338554"/>
              </a:xfrm>
              <a:prstGeom prst="rect">
                <a:avLst/>
              </a:prstGeom>
              <a:noFill/>
            </p:spPr>
            <p:txBody>
              <a:bodyPr wrap="none" rtlCol="0">
                <a:spAutoFit/>
              </a:bodyPr>
              <a:lstStyle/>
              <a:p>
                <a:r>
                  <a:rPr lang="en-US" sz="1600" b="1" dirty="0" smtClean="0"/>
                  <a:t>+</a:t>
                </a:r>
                <a:endParaRPr lang="en-US" sz="1600" b="1" dirty="0"/>
              </a:p>
            </p:txBody>
          </p:sp>
        </p:grpSp>
      </p:grpSp>
      <p:grpSp>
        <p:nvGrpSpPr>
          <p:cNvPr id="22" name="Group 21"/>
          <p:cNvGrpSpPr/>
          <p:nvPr/>
        </p:nvGrpSpPr>
        <p:grpSpPr>
          <a:xfrm>
            <a:off x="6858000" y="3363188"/>
            <a:ext cx="457200" cy="338554"/>
            <a:chOff x="6858000" y="3506595"/>
            <a:chExt cx="457200" cy="338554"/>
          </a:xfrm>
        </p:grpSpPr>
        <p:cxnSp>
          <p:nvCxnSpPr>
            <p:cNvPr id="90" name="Straight Arrow Connector 89"/>
            <p:cNvCxnSpPr>
              <a:stCxn id="4100" idx="1"/>
            </p:cNvCxnSpPr>
            <p:nvPr/>
          </p:nvCxnSpPr>
          <p:spPr>
            <a:xfrm flipH="1">
              <a:off x="6858000" y="3669515"/>
              <a:ext cx="4572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nvGrpSpPr>
            <p:cNvPr id="93" name="Group 92"/>
            <p:cNvGrpSpPr/>
            <p:nvPr/>
          </p:nvGrpSpPr>
          <p:grpSpPr>
            <a:xfrm>
              <a:off x="6976947" y="3506595"/>
              <a:ext cx="287258" cy="338554"/>
              <a:chOff x="6934200" y="4085417"/>
              <a:chExt cx="287258" cy="338554"/>
            </a:xfrm>
          </p:grpSpPr>
          <p:sp>
            <p:nvSpPr>
              <p:cNvPr id="94" name="Oval 93"/>
              <p:cNvSpPr>
                <a:spLocks noChangeAspect="1"/>
              </p:cNvSpPr>
              <p:nvPr/>
            </p:nvSpPr>
            <p:spPr>
              <a:xfrm>
                <a:off x="7010400" y="4194252"/>
                <a:ext cx="137160"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95" name="TextBox 94"/>
              <p:cNvSpPr txBox="1"/>
              <p:nvPr/>
            </p:nvSpPr>
            <p:spPr>
              <a:xfrm>
                <a:off x="6934200" y="4085417"/>
                <a:ext cx="287258" cy="338554"/>
              </a:xfrm>
              <a:prstGeom prst="rect">
                <a:avLst/>
              </a:prstGeom>
              <a:noFill/>
            </p:spPr>
            <p:txBody>
              <a:bodyPr wrap="none" rtlCol="0">
                <a:spAutoFit/>
              </a:bodyPr>
              <a:lstStyle/>
              <a:p>
                <a:r>
                  <a:rPr lang="en-US" sz="1600" b="1" dirty="0" smtClean="0"/>
                  <a:t>+</a:t>
                </a:r>
                <a:endParaRPr lang="en-US" sz="1600" b="1" dirty="0"/>
              </a:p>
            </p:txBody>
          </p:sp>
        </p:grpSp>
      </p:grpSp>
      <p:grpSp>
        <p:nvGrpSpPr>
          <p:cNvPr id="21" name="Group 20"/>
          <p:cNvGrpSpPr/>
          <p:nvPr/>
        </p:nvGrpSpPr>
        <p:grpSpPr>
          <a:xfrm>
            <a:off x="6400800" y="2459308"/>
            <a:ext cx="927132" cy="472868"/>
            <a:chOff x="6400800" y="2611708"/>
            <a:chExt cx="927132" cy="472868"/>
          </a:xfrm>
        </p:grpSpPr>
        <p:cxnSp>
          <p:nvCxnSpPr>
            <p:cNvPr id="91" name="Straight Arrow Connector 90"/>
            <p:cNvCxnSpPr/>
            <p:nvPr/>
          </p:nvCxnSpPr>
          <p:spPr>
            <a:xfrm flipH="1">
              <a:off x="6400800" y="2611708"/>
              <a:ext cx="927132" cy="47286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nvGrpSpPr>
            <p:cNvPr id="96" name="Group 95"/>
            <p:cNvGrpSpPr/>
            <p:nvPr/>
          </p:nvGrpSpPr>
          <p:grpSpPr>
            <a:xfrm>
              <a:off x="6792951" y="2627505"/>
              <a:ext cx="287258" cy="338554"/>
              <a:chOff x="6934200" y="4066829"/>
              <a:chExt cx="287258" cy="338554"/>
            </a:xfrm>
          </p:grpSpPr>
          <p:sp>
            <p:nvSpPr>
              <p:cNvPr id="97" name="Oval 96"/>
              <p:cNvSpPr>
                <a:spLocks noChangeAspect="1"/>
              </p:cNvSpPr>
              <p:nvPr/>
            </p:nvSpPr>
            <p:spPr>
              <a:xfrm>
                <a:off x="7010400" y="4183101"/>
                <a:ext cx="137160"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98" name="TextBox 97"/>
              <p:cNvSpPr txBox="1"/>
              <p:nvPr/>
            </p:nvSpPr>
            <p:spPr>
              <a:xfrm>
                <a:off x="6934200" y="4066829"/>
                <a:ext cx="287258" cy="338554"/>
              </a:xfrm>
              <a:prstGeom prst="rect">
                <a:avLst/>
              </a:prstGeom>
              <a:noFill/>
            </p:spPr>
            <p:txBody>
              <a:bodyPr wrap="none" rtlCol="0">
                <a:spAutoFit/>
              </a:bodyPr>
              <a:lstStyle/>
              <a:p>
                <a:r>
                  <a:rPr lang="en-US" sz="1600" b="1" dirty="0" smtClean="0"/>
                  <a:t>+</a:t>
                </a:r>
                <a:endParaRPr lang="en-US" sz="1600" b="1" dirty="0"/>
              </a:p>
            </p:txBody>
          </p:sp>
        </p:grpSp>
      </p:grpSp>
      <p:grpSp>
        <p:nvGrpSpPr>
          <p:cNvPr id="20" name="Group 19"/>
          <p:cNvGrpSpPr/>
          <p:nvPr/>
        </p:nvGrpSpPr>
        <p:grpSpPr>
          <a:xfrm>
            <a:off x="5867400" y="1392508"/>
            <a:ext cx="1447800" cy="1537334"/>
            <a:chOff x="5867400" y="1544908"/>
            <a:chExt cx="1447800" cy="1537334"/>
          </a:xfrm>
        </p:grpSpPr>
        <p:cxnSp>
          <p:nvCxnSpPr>
            <p:cNvPr id="92" name="Straight Arrow Connector 91"/>
            <p:cNvCxnSpPr>
              <a:stCxn id="4102" idx="1"/>
              <a:endCxn id="4103" idx="0"/>
            </p:cNvCxnSpPr>
            <p:nvPr/>
          </p:nvCxnSpPr>
          <p:spPr>
            <a:xfrm flipH="1">
              <a:off x="5867400" y="1544908"/>
              <a:ext cx="1447800" cy="153733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nvGrpSpPr>
            <p:cNvPr id="99" name="Group 98"/>
            <p:cNvGrpSpPr/>
            <p:nvPr/>
          </p:nvGrpSpPr>
          <p:grpSpPr>
            <a:xfrm>
              <a:off x="6483391" y="2103399"/>
              <a:ext cx="287258" cy="338554"/>
              <a:chOff x="6962893" y="4042369"/>
              <a:chExt cx="287258" cy="338554"/>
            </a:xfrm>
          </p:grpSpPr>
          <p:sp>
            <p:nvSpPr>
              <p:cNvPr id="100" name="Oval 99"/>
              <p:cNvSpPr>
                <a:spLocks noChangeAspect="1"/>
              </p:cNvSpPr>
              <p:nvPr/>
            </p:nvSpPr>
            <p:spPr>
              <a:xfrm>
                <a:off x="7032702" y="4149648"/>
                <a:ext cx="137160"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101" name="TextBox 100"/>
              <p:cNvSpPr txBox="1"/>
              <p:nvPr/>
            </p:nvSpPr>
            <p:spPr>
              <a:xfrm>
                <a:off x="6962893" y="4042369"/>
                <a:ext cx="287258" cy="338554"/>
              </a:xfrm>
              <a:prstGeom prst="rect">
                <a:avLst/>
              </a:prstGeom>
              <a:noFill/>
            </p:spPr>
            <p:txBody>
              <a:bodyPr wrap="none" rtlCol="0">
                <a:spAutoFit/>
              </a:bodyPr>
              <a:lstStyle/>
              <a:p>
                <a:r>
                  <a:rPr lang="en-US" sz="1600" b="1" dirty="0" smtClean="0"/>
                  <a:t>+</a:t>
                </a:r>
                <a:endParaRPr lang="en-US" sz="1600" b="1" dirty="0"/>
              </a:p>
            </p:txBody>
          </p:sp>
        </p:grpSp>
      </p:grpSp>
      <p:sp>
        <p:nvSpPr>
          <p:cNvPr id="102" name="Oval 101"/>
          <p:cNvSpPr>
            <a:spLocks noChangeAspect="1"/>
          </p:cNvSpPr>
          <p:nvPr/>
        </p:nvSpPr>
        <p:spPr>
          <a:xfrm rot="16200000" flipV="1">
            <a:off x="8142249" y="4476750"/>
            <a:ext cx="232317" cy="2323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a:spLocks noChangeAspect="1"/>
          </p:cNvSpPr>
          <p:nvPr/>
        </p:nvSpPr>
        <p:spPr>
          <a:xfrm rot="16200000" flipV="1">
            <a:off x="8142249" y="3409950"/>
            <a:ext cx="232317" cy="2323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a:spLocks noChangeAspect="1"/>
          </p:cNvSpPr>
          <p:nvPr/>
        </p:nvSpPr>
        <p:spPr>
          <a:xfrm rot="16200000" flipV="1">
            <a:off x="8142249" y="2343150"/>
            <a:ext cx="232317" cy="2323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a:spLocks noChangeAspect="1"/>
          </p:cNvSpPr>
          <p:nvPr/>
        </p:nvSpPr>
        <p:spPr>
          <a:xfrm rot="16200000" flipV="1">
            <a:off x="8142249" y="1276350"/>
            <a:ext cx="232317" cy="2323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5373375" y="4835965"/>
            <a:ext cx="960519" cy="369332"/>
          </a:xfrm>
          <a:prstGeom prst="rect">
            <a:avLst/>
          </a:prstGeom>
          <a:noFill/>
        </p:spPr>
        <p:txBody>
          <a:bodyPr wrap="none" rtlCol="0">
            <a:spAutoFit/>
          </a:bodyPr>
          <a:lstStyle/>
          <a:p>
            <a:r>
              <a:rPr lang="en-US" dirty="0" smtClean="0"/>
              <a:t>Solution</a:t>
            </a:r>
            <a:endParaRPr lang="en-US" dirty="0"/>
          </a:p>
        </p:txBody>
      </p:sp>
      <p:sp>
        <p:nvSpPr>
          <p:cNvPr id="109" name="TextBox 108"/>
          <p:cNvSpPr txBox="1"/>
          <p:nvPr/>
        </p:nvSpPr>
        <p:spPr>
          <a:xfrm>
            <a:off x="7119768" y="4857750"/>
            <a:ext cx="1065228" cy="338554"/>
          </a:xfrm>
          <a:prstGeom prst="rect">
            <a:avLst/>
          </a:prstGeom>
          <a:noFill/>
        </p:spPr>
        <p:txBody>
          <a:bodyPr wrap="none" rtlCol="0">
            <a:spAutoFit/>
          </a:bodyPr>
          <a:lstStyle/>
          <a:p>
            <a:r>
              <a:rPr lang="en-US" sz="1600" dirty="0" smtClean="0"/>
              <a:t>Correction</a:t>
            </a:r>
            <a:endParaRPr lang="en-US" sz="1600" dirty="0"/>
          </a:p>
        </p:txBody>
      </p:sp>
      <p:pic>
        <p:nvPicPr>
          <p:cNvPr id="4102" name="Picture 6" descr="C:\Talks\SIG-13\Cow\cow.5.delta.bm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15200" y="1026748"/>
            <a:ext cx="731520" cy="73152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7693692" y="1310372"/>
            <a:ext cx="479280" cy="783176"/>
            <a:chOff x="7693692" y="1310372"/>
            <a:chExt cx="479280" cy="783176"/>
          </a:xfrm>
        </p:grpSpPr>
        <p:cxnSp>
          <p:nvCxnSpPr>
            <p:cNvPr id="82" name="Curved Connector 81"/>
            <p:cNvCxnSpPr>
              <a:stCxn id="4101" idx="0"/>
              <a:endCxn id="55" idx="5"/>
            </p:cNvCxnSpPr>
            <p:nvPr/>
          </p:nvCxnSpPr>
          <p:spPr>
            <a:xfrm rot="5400000" flipH="1" flipV="1">
              <a:off x="7541744" y="1462320"/>
              <a:ext cx="783176" cy="479280"/>
            </a:xfrm>
            <a:prstGeom prst="curvedConnector2">
              <a:avLst/>
            </a:prstGeom>
            <a:ln w="12700">
              <a:tailEnd type="triangle"/>
            </a:ln>
            <a:effectLst>
              <a:outerShdw blurRad="50800" dist="50800" dir="5400000" algn="ctr" rotWithShape="0">
                <a:srgbClr val="000000">
                  <a:alpha val="98000"/>
                </a:srgbClr>
              </a:outerShdw>
            </a:effectLst>
          </p:spPr>
          <p:style>
            <a:lnRef idx="1">
              <a:schemeClr val="accent1"/>
            </a:lnRef>
            <a:fillRef idx="0">
              <a:schemeClr val="accent1"/>
            </a:fillRef>
            <a:effectRef idx="0">
              <a:schemeClr val="accent1"/>
            </a:effectRef>
            <a:fontRef idx="minor">
              <a:schemeClr val="tx1"/>
            </a:fontRef>
          </p:style>
        </p:cxnSp>
        <p:grpSp>
          <p:nvGrpSpPr>
            <p:cNvPr id="83" name="Group 82"/>
            <p:cNvGrpSpPr>
              <a:grpSpLocks noChangeAspect="1"/>
            </p:cNvGrpSpPr>
            <p:nvPr/>
          </p:nvGrpSpPr>
          <p:grpSpPr>
            <a:xfrm>
              <a:off x="7727796" y="1596390"/>
              <a:ext cx="137160" cy="137160"/>
              <a:chOff x="7772400" y="3867150"/>
              <a:chExt cx="195925" cy="195925"/>
            </a:xfrm>
          </p:grpSpPr>
          <p:sp>
            <p:nvSpPr>
              <p:cNvPr id="84" name="Oval 83"/>
              <p:cNvSpPr>
                <a:spLocks noChangeAspect="1"/>
              </p:cNvSpPr>
              <p:nvPr/>
            </p:nvSpPr>
            <p:spPr>
              <a:xfrm>
                <a:off x="7772400" y="3867150"/>
                <a:ext cx="195925" cy="195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cxnSp>
            <p:nvCxnSpPr>
              <p:cNvPr id="85" name="Straight Connector 84"/>
              <p:cNvCxnSpPr/>
              <p:nvPr/>
            </p:nvCxnSpPr>
            <p:spPr>
              <a:xfrm>
                <a:off x="7812244" y="3965652"/>
                <a:ext cx="1097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4101" name="Picture 5" descr="C:\Talks\SIG-13\Cow\cow.4.delta.bmp"/>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27932" y="2093548"/>
            <a:ext cx="731520" cy="73152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7680960" y="1392508"/>
            <a:ext cx="457990" cy="1767840"/>
            <a:chOff x="7680960" y="1392508"/>
            <a:chExt cx="457990" cy="1767840"/>
          </a:xfrm>
        </p:grpSpPr>
        <p:cxnSp>
          <p:nvCxnSpPr>
            <p:cNvPr id="79" name="Curved Connector 78"/>
            <p:cNvCxnSpPr>
              <a:stCxn id="4100" idx="0"/>
              <a:endCxn id="55" idx="4"/>
            </p:cNvCxnSpPr>
            <p:nvPr/>
          </p:nvCxnSpPr>
          <p:spPr>
            <a:xfrm rot="5400000" flipH="1" flipV="1">
              <a:off x="7026035" y="2047433"/>
              <a:ext cx="1767840" cy="457990"/>
            </a:xfrm>
            <a:prstGeom prst="curvedConnector2">
              <a:avLst/>
            </a:prstGeom>
            <a:ln w="12700">
              <a:tailEnd type="triangle"/>
            </a:ln>
            <a:effectLst>
              <a:outerShdw blurRad="50800" dist="50800" dir="5400000" algn="ctr" rotWithShape="0">
                <a:srgbClr val="000000">
                  <a:alpha val="98000"/>
                </a:srgbClr>
              </a:outerShdw>
            </a:effectLst>
          </p:spPr>
          <p:style>
            <a:lnRef idx="1">
              <a:schemeClr val="accent1"/>
            </a:lnRef>
            <a:fillRef idx="0">
              <a:schemeClr val="accent1"/>
            </a:fillRef>
            <a:effectRef idx="0">
              <a:schemeClr val="accent1"/>
            </a:effectRef>
            <a:fontRef idx="minor">
              <a:schemeClr val="tx1"/>
            </a:fontRef>
          </p:style>
        </p:cxnSp>
        <p:grpSp>
          <p:nvGrpSpPr>
            <p:cNvPr id="78" name="Group 77"/>
            <p:cNvGrpSpPr>
              <a:grpSpLocks noChangeAspect="1"/>
            </p:cNvGrpSpPr>
            <p:nvPr/>
          </p:nvGrpSpPr>
          <p:grpSpPr>
            <a:xfrm>
              <a:off x="7740804" y="1977390"/>
              <a:ext cx="137160" cy="137160"/>
              <a:chOff x="7772400" y="3867150"/>
              <a:chExt cx="195925" cy="195925"/>
            </a:xfrm>
          </p:grpSpPr>
          <p:sp>
            <p:nvSpPr>
              <p:cNvPr id="80" name="Oval 79"/>
              <p:cNvSpPr>
                <a:spLocks noChangeAspect="1"/>
              </p:cNvSpPr>
              <p:nvPr/>
            </p:nvSpPr>
            <p:spPr>
              <a:xfrm>
                <a:off x="7772400" y="3867150"/>
                <a:ext cx="195925" cy="195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cxnSp>
            <p:nvCxnSpPr>
              <p:cNvPr id="81" name="Straight Connector 80"/>
              <p:cNvCxnSpPr/>
              <p:nvPr/>
            </p:nvCxnSpPr>
            <p:spPr>
              <a:xfrm>
                <a:off x="7812244" y="3965652"/>
                <a:ext cx="1097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4100" name="Picture 4" descr="C:\Talks\SIG-13\Cow\cow.3.delta.bmp"/>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315200" y="3160348"/>
            <a:ext cx="731520" cy="73152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7680961" y="1474645"/>
            <a:ext cx="492012" cy="2727785"/>
            <a:chOff x="7680961" y="1474645"/>
            <a:chExt cx="492012" cy="2727785"/>
          </a:xfrm>
        </p:grpSpPr>
        <p:cxnSp>
          <p:nvCxnSpPr>
            <p:cNvPr id="73" name="Curved Connector 72"/>
            <p:cNvCxnSpPr>
              <a:stCxn id="4099" idx="0"/>
              <a:endCxn id="55" idx="3"/>
            </p:cNvCxnSpPr>
            <p:nvPr/>
          </p:nvCxnSpPr>
          <p:spPr>
            <a:xfrm rot="5400000" flipH="1" flipV="1">
              <a:off x="6563074" y="2592532"/>
              <a:ext cx="2727785" cy="492012"/>
            </a:xfrm>
            <a:prstGeom prst="curvedConnector2">
              <a:avLst/>
            </a:prstGeom>
            <a:ln w="12700">
              <a:tailEnd type="triangle"/>
            </a:ln>
            <a:effectLst>
              <a:outerShdw blurRad="50800" dist="50800" dir="5400000" algn="ctr" rotWithShape="0">
                <a:srgbClr val="000000">
                  <a:alpha val="98000"/>
                </a:srgbClr>
              </a:outerShdw>
            </a:effectLst>
          </p:spPr>
          <p:style>
            <a:lnRef idx="1">
              <a:schemeClr val="accent1"/>
            </a:lnRef>
            <a:fillRef idx="0">
              <a:schemeClr val="accent1"/>
            </a:fillRef>
            <a:effectRef idx="0">
              <a:schemeClr val="accent1"/>
            </a:effectRef>
            <a:fontRef idx="minor">
              <a:schemeClr val="tx1"/>
            </a:fontRef>
          </p:style>
        </p:cxnSp>
        <p:grpSp>
          <p:nvGrpSpPr>
            <p:cNvPr id="69" name="Group 68"/>
            <p:cNvGrpSpPr>
              <a:grpSpLocks noChangeAspect="1"/>
            </p:cNvGrpSpPr>
            <p:nvPr/>
          </p:nvGrpSpPr>
          <p:grpSpPr>
            <a:xfrm>
              <a:off x="7743036" y="2495550"/>
              <a:ext cx="137160" cy="137160"/>
              <a:chOff x="7772400" y="3867150"/>
              <a:chExt cx="195925" cy="195925"/>
            </a:xfrm>
          </p:grpSpPr>
          <p:sp>
            <p:nvSpPr>
              <p:cNvPr id="71" name="Oval 70"/>
              <p:cNvSpPr>
                <a:spLocks noChangeAspect="1"/>
              </p:cNvSpPr>
              <p:nvPr/>
            </p:nvSpPr>
            <p:spPr>
              <a:xfrm>
                <a:off x="7772400" y="3867150"/>
                <a:ext cx="195925" cy="195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cxnSp>
            <p:nvCxnSpPr>
              <p:cNvPr id="72" name="Straight Connector 71"/>
              <p:cNvCxnSpPr/>
              <p:nvPr/>
            </p:nvCxnSpPr>
            <p:spPr>
              <a:xfrm>
                <a:off x="7812244" y="3965652"/>
                <a:ext cx="1097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 name="Group 10"/>
          <p:cNvGrpSpPr/>
          <p:nvPr/>
        </p:nvGrpSpPr>
        <p:grpSpPr>
          <a:xfrm>
            <a:off x="7680960" y="2459308"/>
            <a:ext cx="457990" cy="701040"/>
            <a:chOff x="7680960" y="2459308"/>
            <a:chExt cx="457990" cy="701040"/>
          </a:xfrm>
        </p:grpSpPr>
        <p:cxnSp>
          <p:nvCxnSpPr>
            <p:cNvPr id="76" name="Curved Connector 75"/>
            <p:cNvCxnSpPr/>
            <p:nvPr/>
          </p:nvCxnSpPr>
          <p:spPr>
            <a:xfrm rot="5400000" flipH="1" flipV="1">
              <a:off x="7559435" y="2580833"/>
              <a:ext cx="701040" cy="457990"/>
            </a:xfrm>
            <a:prstGeom prst="curvedConnector2">
              <a:avLst/>
            </a:prstGeom>
            <a:ln w="12700">
              <a:tailEnd type="triangle"/>
            </a:ln>
            <a:effectLst>
              <a:outerShdw blurRad="50800" dist="50800" dir="5400000" algn="ctr" rotWithShape="0">
                <a:srgbClr val="000000">
                  <a:alpha val="98000"/>
                </a:srgbClr>
              </a:outerShdw>
            </a:effectLst>
          </p:spPr>
          <p:style>
            <a:lnRef idx="1">
              <a:schemeClr val="accent1"/>
            </a:lnRef>
            <a:fillRef idx="0">
              <a:schemeClr val="accent1"/>
            </a:fillRef>
            <a:effectRef idx="0">
              <a:schemeClr val="accent1"/>
            </a:effectRef>
            <a:fontRef idx="minor">
              <a:schemeClr val="tx1"/>
            </a:fontRef>
          </p:style>
        </p:cxnSp>
        <p:grpSp>
          <p:nvGrpSpPr>
            <p:cNvPr id="74" name="Group 73"/>
            <p:cNvGrpSpPr>
              <a:grpSpLocks noChangeAspect="1"/>
            </p:cNvGrpSpPr>
            <p:nvPr/>
          </p:nvGrpSpPr>
          <p:grpSpPr>
            <a:xfrm>
              <a:off x="7783551" y="2586990"/>
              <a:ext cx="137160" cy="137160"/>
              <a:chOff x="7772400" y="3867150"/>
              <a:chExt cx="195925" cy="195925"/>
            </a:xfrm>
          </p:grpSpPr>
          <p:sp>
            <p:nvSpPr>
              <p:cNvPr id="75" name="Oval 74"/>
              <p:cNvSpPr>
                <a:spLocks noChangeAspect="1"/>
              </p:cNvSpPr>
              <p:nvPr/>
            </p:nvSpPr>
            <p:spPr>
              <a:xfrm>
                <a:off x="7772400" y="3867150"/>
                <a:ext cx="195925" cy="195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cxnSp>
            <p:nvCxnSpPr>
              <p:cNvPr id="77" name="Straight Connector 76"/>
              <p:cNvCxnSpPr/>
              <p:nvPr/>
            </p:nvCxnSpPr>
            <p:spPr>
              <a:xfrm>
                <a:off x="7812244" y="3965652"/>
                <a:ext cx="1097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4" name="Group 13"/>
          <p:cNvGrpSpPr/>
          <p:nvPr/>
        </p:nvGrpSpPr>
        <p:grpSpPr>
          <a:xfrm>
            <a:off x="7680960" y="2541445"/>
            <a:ext cx="492012" cy="1672560"/>
            <a:chOff x="7680960" y="2541445"/>
            <a:chExt cx="492012" cy="1672560"/>
          </a:xfrm>
        </p:grpSpPr>
        <p:cxnSp>
          <p:nvCxnSpPr>
            <p:cNvPr id="70" name="Curved Connector 69"/>
            <p:cNvCxnSpPr>
              <a:endCxn id="54" idx="3"/>
            </p:cNvCxnSpPr>
            <p:nvPr/>
          </p:nvCxnSpPr>
          <p:spPr>
            <a:xfrm rot="5400000" flipH="1" flipV="1">
              <a:off x="7090686" y="3131719"/>
              <a:ext cx="1672560" cy="492012"/>
            </a:xfrm>
            <a:prstGeom prst="curvedConnector2">
              <a:avLst/>
            </a:prstGeom>
            <a:ln w="12700">
              <a:tailEnd type="triangle"/>
            </a:ln>
            <a:effectLst>
              <a:outerShdw blurRad="50800" dist="50800" dir="5400000" algn="ctr" rotWithShape="0">
                <a:srgbClr val="000000">
                  <a:alpha val="98000"/>
                </a:srgbClr>
              </a:outerShdw>
            </a:effectLst>
          </p:spPr>
          <p:style>
            <a:lnRef idx="1">
              <a:schemeClr val="accent1"/>
            </a:lnRef>
            <a:fillRef idx="0">
              <a:schemeClr val="accent1"/>
            </a:fillRef>
            <a:effectRef idx="0">
              <a:schemeClr val="accent1"/>
            </a:effectRef>
            <a:fontRef idx="minor">
              <a:schemeClr val="tx1"/>
            </a:fontRef>
          </p:style>
        </p:cxnSp>
        <p:grpSp>
          <p:nvGrpSpPr>
            <p:cNvPr id="66" name="Group 65"/>
            <p:cNvGrpSpPr>
              <a:grpSpLocks noChangeAspect="1"/>
            </p:cNvGrpSpPr>
            <p:nvPr/>
          </p:nvGrpSpPr>
          <p:grpSpPr>
            <a:xfrm>
              <a:off x="7794702" y="2967990"/>
              <a:ext cx="137160" cy="137160"/>
              <a:chOff x="7772400" y="3867150"/>
              <a:chExt cx="195925" cy="195925"/>
            </a:xfrm>
          </p:grpSpPr>
          <p:sp>
            <p:nvSpPr>
              <p:cNvPr id="67" name="Oval 66"/>
              <p:cNvSpPr>
                <a:spLocks noChangeAspect="1"/>
              </p:cNvSpPr>
              <p:nvPr/>
            </p:nvSpPr>
            <p:spPr>
              <a:xfrm>
                <a:off x="7772400" y="3867150"/>
                <a:ext cx="195925" cy="195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cxnSp>
            <p:nvCxnSpPr>
              <p:cNvPr id="68" name="Straight Connector 67"/>
              <p:cNvCxnSpPr/>
              <p:nvPr/>
            </p:nvCxnSpPr>
            <p:spPr>
              <a:xfrm>
                <a:off x="7812244" y="3965652"/>
                <a:ext cx="1097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10" name="TextBox 109"/>
              <p:cNvSpPr txBox="1"/>
              <p:nvPr/>
            </p:nvSpPr>
            <p:spPr>
              <a:xfrm>
                <a:off x="1107244" y="2886766"/>
                <a:ext cx="700898" cy="4140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b="0" i="1" smtClean="0">
                              <a:latin typeface="Cambria Math"/>
                            </a:rPr>
                          </m:ctrlPr>
                        </m:accPr>
                        <m:e>
                          <m:r>
                            <a:rPr lang="en-US" sz="2400" b="0" i="1" smtClean="0">
                              <a:latin typeface="Cambria Math"/>
                            </a:rPr>
                            <m:t>𝑉</m:t>
                          </m:r>
                        </m:e>
                      </m:acc>
                      <m:d>
                        <m:dPr>
                          <m:ctrlPr>
                            <a:rPr lang="en-US" sz="2400" b="0" i="1" smtClean="0">
                              <a:latin typeface="Cambria Math"/>
                            </a:rPr>
                          </m:ctrlPr>
                        </m:dPr>
                        <m:e>
                          <m:r>
                            <a:rPr lang="en-US" sz="2400" b="0" i="1" smtClean="0">
                              <a:latin typeface="Cambria Math"/>
                            </a:rPr>
                            <m:t>𝑞</m:t>
                          </m:r>
                        </m:e>
                      </m:d>
                    </m:oMath>
                  </m:oMathPara>
                </a14:m>
                <a:endParaRPr lang="en-US" sz="2400" dirty="0"/>
              </a:p>
            </p:txBody>
          </p:sp>
        </mc:Choice>
        <mc:Fallback xmlns="">
          <p:sp>
            <p:nvSpPr>
              <p:cNvPr id="110" name="TextBox 109"/>
              <p:cNvSpPr txBox="1">
                <a:spLocks noRot="1" noChangeAspect="1" noMove="1" noResize="1" noEditPoints="1" noAdjustHandles="1" noChangeArrowheads="1" noChangeShapeType="1" noTextEdit="1"/>
              </p:cNvSpPr>
              <p:nvPr/>
            </p:nvSpPr>
            <p:spPr>
              <a:xfrm>
                <a:off x="1107244" y="2886766"/>
                <a:ext cx="700898" cy="414088"/>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TextBox 111"/>
              <p:cNvSpPr txBox="1"/>
              <p:nvPr/>
            </p:nvSpPr>
            <p:spPr>
              <a:xfrm>
                <a:off x="4284866" y="3685974"/>
                <a:ext cx="5472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a:rPr>
                          </m:ctrlPr>
                        </m:sSupPr>
                        <m:e>
                          <m:r>
                            <m:rPr>
                              <m:sty m:val="p"/>
                            </m:rPr>
                            <a:rPr lang="en-US" sz="2400" b="0" i="0" smtClean="0">
                              <a:latin typeface="Cambria Math"/>
                            </a:rPr>
                            <m:t>Δ</m:t>
                          </m:r>
                        </m:e>
                        <m:sup>
                          <m:r>
                            <a:rPr lang="en-US" sz="2400" b="0" i="1" smtClean="0">
                              <a:latin typeface="Cambria Math"/>
                            </a:rPr>
                            <m:t>−1</m:t>
                          </m:r>
                        </m:sup>
                      </m:sSup>
                    </m:oMath>
                  </m:oMathPara>
                </a14:m>
                <a:endParaRPr lang="en-US" sz="2400" dirty="0"/>
              </a:p>
            </p:txBody>
          </p:sp>
        </mc:Choice>
        <mc:Fallback xmlns="">
          <p:sp>
            <p:nvSpPr>
              <p:cNvPr id="112" name="TextBox 111"/>
              <p:cNvSpPr txBox="1">
                <a:spLocks noRot="1" noChangeAspect="1" noMove="1" noResize="1" noEditPoints="1" noAdjustHandles="1" noChangeArrowheads="1" noChangeShapeType="1" noTextEdit="1"/>
              </p:cNvSpPr>
              <p:nvPr/>
            </p:nvSpPr>
            <p:spPr>
              <a:xfrm>
                <a:off x="4284866" y="3685974"/>
                <a:ext cx="547265" cy="369332"/>
              </a:xfrm>
              <a:prstGeom prst="rect">
                <a:avLst/>
              </a:prstGeom>
              <a:blipFill rotWithShape="1">
                <a:blip r:embed="rId14"/>
                <a:stretch>
                  <a:fillRect l="-13333" r="-4444"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TextBox 112"/>
              <p:cNvSpPr txBox="1"/>
              <p:nvPr/>
            </p:nvSpPr>
            <p:spPr>
              <a:xfrm>
                <a:off x="5947034" y="2966784"/>
                <a:ext cx="714287" cy="408623"/>
              </a:xfrm>
              <a:prstGeom prst="roundRect">
                <a:avLst/>
              </a:prstGeom>
              <a:solidFill>
                <a:srgbClr val="FFFFFF">
                  <a:alpha val="6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𝜒</m:t>
                      </m:r>
                      <m:d>
                        <m:dPr>
                          <m:ctrlPr>
                            <a:rPr lang="en-US" sz="2400" b="0" i="1" smtClean="0">
                              <a:latin typeface="Cambria Math"/>
                            </a:rPr>
                          </m:ctrlPr>
                        </m:dPr>
                        <m:e>
                          <m:r>
                            <a:rPr lang="en-US" sz="2400" b="0" i="1" smtClean="0">
                              <a:latin typeface="Cambria Math"/>
                            </a:rPr>
                            <m:t>𝑞</m:t>
                          </m:r>
                        </m:e>
                      </m:d>
                    </m:oMath>
                  </m:oMathPara>
                </a14:m>
                <a:endParaRPr lang="en-US" sz="2400" dirty="0"/>
              </a:p>
            </p:txBody>
          </p:sp>
        </mc:Choice>
        <mc:Fallback xmlns="">
          <p:sp>
            <p:nvSpPr>
              <p:cNvPr id="113" name="TextBox 112"/>
              <p:cNvSpPr txBox="1">
                <a:spLocks noRot="1" noChangeAspect="1" noMove="1" noResize="1" noEditPoints="1" noAdjustHandles="1" noChangeArrowheads="1" noChangeShapeType="1" noTextEdit="1"/>
              </p:cNvSpPr>
              <p:nvPr/>
            </p:nvSpPr>
            <p:spPr>
              <a:xfrm>
                <a:off x="5947034" y="2966784"/>
                <a:ext cx="714287" cy="408623"/>
              </a:xfrm>
              <a:prstGeom prst="roundRect">
                <a:avLst/>
              </a:prstGeom>
              <a:blipFill rotWithShape="1">
                <a:blip r:embed="rId15"/>
                <a:stretch>
                  <a:fillRect l="-8547" b="-164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extBox 113"/>
              <p:cNvSpPr txBox="1"/>
              <p:nvPr/>
            </p:nvSpPr>
            <p:spPr>
              <a:xfrm>
                <a:off x="1752600" y="3699426"/>
                <a:ext cx="33823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2400" b="0" i="0" smtClean="0">
                          <a:latin typeface="Cambria Math"/>
                        </a:rPr>
                        <m:t>∇⋅</m:t>
                      </m:r>
                    </m:oMath>
                  </m:oMathPara>
                </a14:m>
                <a:endParaRPr lang="en-US" sz="2400" dirty="0"/>
              </a:p>
            </p:txBody>
          </p:sp>
        </mc:Choice>
        <mc:Fallback xmlns="">
          <p:sp>
            <p:nvSpPr>
              <p:cNvPr id="114" name="TextBox 113"/>
              <p:cNvSpPr txBox="1">
                <a:spLocks noRot="1" noChangeAspect="1" noMove="1" noResize="1" noEditPoints="1" noAdjustHandles="1" noChangeArrowheads="1" noChangeShapeType="1" noTextEdit="1"/>
              </p:cNvSpPr>
              <p:nvPr/>
            </p:nvSpPr>
            <p:spPr>
              <a:xfrm>
                <a:off x="1752600" y="3699426"/>
                <a:ext cx="338234" cy="369332"/>
              </a:xfrm>
              <a:prstGeom prst="rect">
                <a:avLst/>
              </a:prstGeom>
              <a:blipFill rotWithShape="1">
                <a:blip r:embed="rId16"/>
                <a:stretch>
                  <a:fillRect l="-21818" r="-21818" b="-6667"/>
                </a:stretch>
              </a:blipFill>
            </p:spPr>
            <p:txBody>
              <a:bodyPr/>
              <a:lstStyle/>
              <a:p>
                <a:r>
                  <a:rPr lang="en-US">
                    <a:noFill/>
                  </a:rPr>
                  <a:t> </a:t>
                </a:r>
              </a:p>
            </p:txBody>
          </p:sp>
        </mc:Fallback>
      </mc:AlternateContent>
      <p:pic>
        <p:nvPicPr>
          <p:cNvPr id="4099" name="Picture 3" descr="C:\Talks\SIG-13\Cow\cow.2.full.bmp"/>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315200" y="4202430"/>
            <a:ext cx="731520"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19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0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330"/>
                                        <p:tgtEl>
                                          <p:spTgt spid="5"/>
                                        </p:tgtEl>
                                      </p:cBhvr>
                                    </p:animEffect>
                                  </p:childTnLst>
                                </p:cTn>
                              </p:par>
                              <p:par>
                                <p:cTn id="18" presetID="1" presetClass="exit" presetSubtype="0" fill="hold" grpId="1" nodeType="withEffect">
                                  <p:stCondLst>
                                    <p:cond delay="0"/>
                                  </p:stCondLst>
                                  <p:childTnLst>
                                    <p:set>
                                      <p:cBhvr>
                                        <p:cTn id="19" dur="1" fill="hold">
                                          <p:stCondLst>
                                            <p:cond delay="0"/>
                                          </p:stCondLst>
                                        </p:cTn>
                                        <p:tgtEl>
                                          <p:spTgt spid="10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5"/>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10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4100"/>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10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330"/>
                                        <p:tgtEl>
                                          <p:spTgt spid="14"/>
                                        </p:tgtEl>
                                      </p:cBhvr>
                                    </p:animEffect>
                                  </p:childTnLst>
                                </p:cTn>
                              </p:par>
                            </p:childTnLst>
                          </p:cTn>
                        </p:par>
                        <p:par>
                          <p:cTn id="37" fill="hold">
                            <p:stCondLst>
                              <p:cond delay="330"/>
                            </p:stCondLst>
                            <p:childTnLst>
                              <p:par>
                                <p:cTn id="38" presetID="22" presetClass="entr" presetSubtype="4"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330"/>
                                        <p:tgtEl>
                                          <p:spTgt spid="11"/>
                                        </p:tgtEl>
                                      </p:cBhvr>
                                    </p:animEffect>
                                  </p:childTnLst>
                                </p:cTn>
                              </p:par>
                              <p:par>
                                <p:cTn id="41" presetID="1" presetClass="exit" presetSubtype="0" fill="hold" grpId="1" nodeType="withEffect">
                                  <p:stCondLst>
                                    <p:cond delay="0"/>
                                  </p:stCondLst>
                                  <p:childTnLst>
                                    <p:set>
                                      <p:cBhvr>
                                        <p:cTn id="42" dur="1" fill="hold">
                                          <p:stCondLst>
                                            <p:cond delay="0"/>
                                          </p:stCondLst>
                                        </p:cTn>
                                        <p:tgtEl>
                                          <p:spTgt spid="105"/>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06"/>
                                        </p:tgtEl>
                                        <p:attrNameLst>
                                          <p:attrName>style.visibility</p:attrName>
                                        </p:attrNameLst>
                                      </p:cBhvr>
                                      <p:to>
                                        <p:strVal val="visible"/>
                                      </p:to>
                                    </p:set>
                                  </p:childTnLst>
                                </p:cTn>
                              </p:par>
                              <p:par>
                                <p:cTn id="45" presetID="1" presetClass="exit" presetSubtype="0" fill="hold" nodeType="withEffect">
                                  <p:stCondLst>
                                    <p:cond delay="500"/>
                                  </p:stCondLst>
                                  <p:childTnLst>
                                    <p:set>
                                      <p:cBhvr>
                                        <p:cTn id="46" dur="1" fill="hold">
                                          <p:stCondLst>
                                            <p:cond delay="0"/>
                                          </p:stCondLst>
                                        </p:cTn>
                                        <p:tgtEl>
                                          <p:spTgt spid="14"/>
                                        </p:tgtEl>
                                        <p:attrNameLst>
                                          <p:attrName>style.visibility</p:attrName>
                                        </p:attrNameLst>
                                      </p:cBhvr>
                                      <p:to>
                                        <p:strVal val="hidden"/>
                                      </p:to>
                                    </p:set>
                                  </p:childTnLst>
                                </p:cTn>
                              </p:par>
                              <p:par>
                                <p:cTn id="47" presetID="1" presetClass="exit" presetSubtype="0" fill="hold" nodeType="withEffect">
                                  <p:stCondLst>
                                    <p:cond delay="500"/>
                                  </p:stCondLst>
                                  <p:childTnLst>
                                    <p:set>
                                      <p:cBhvr>
                                        <p:cTn id="48" dur="1" fill="hold">
                                          <p:stCondLst>
                                            <p:cond delay="0"/>
                                          </p:stCondLst>
                                        </p:cTn>
                                        <p:tgtEl>
                                          <p:spTgt spid="11"/>
                                        </p:tgtEl>
                                        <p:attrNameLst>
                                          <p:attrName>style.visibility</p:attrName>
                                        </p:attrNameLst>
                                      </p:cBhvr>
                                      <p:to>
                                        <p:strVal val="hidden"/>
                                      </p:to>
                                    </p:set>
                                  </p:childTnLst>
                                </p:cTn>
                              </p:par>
                              <p:par>
                                <p:cTn id="49" presetID="1" presetClass="entr" presetSubtype="0" fill="hold" nodeType="withEffect">
                                  <p:stCondLst>
                                    <p:cond delay="50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nodeType="withEffect">
                                  <p:stCondLst>
                                    <p:cond delay="500"/>
                                  </p:stCondLst>
                                  <p:childTnLst>
                                    <p:set>
                                      <p:cBhvr>
                                        <p:cTn id="52" dur="1" fill="hold">
                                          <p:stCondLst>
                                            <p:cond delay="0"/>
                                          </p:stCondLst>
                                        </p:cTn>
                                        <p:tgtEl>
                                          <p:spTgt spid="4101"/>
                                        </p:tgtEl>
                                        <p:attrNameLst>
                                          <p:attrName>style.visibility</p:attrName>
                                        </p:attrNameLst>
                                      </p:cBhvr>
                                      <p:to>
                                        <p:strVal val="visible"/>
                                      </p:to>
                                    </p:set>
                                  </p:childTnLst>
                                </p:cTn>
                              </p:par>
                              <p:par>
                                <p:cTn id="53" presetID="1" presetClass="entr" presetSubtype="0" fill="hold" nodeType="withEffect">
                                  <p:stCondLst>
                                    <p:cond delay="500"/>
                                  </p:stCondLst>
                                  <p:childTnLst>
                                    <p:set>
                                      <p:cBhvr>
                                        <p:cTn id="54" dur="1" fill="hold">
                                          <p:stCondLst>
                                            <p:cond delay="0"/>
                                          </p:stCondLst>
                                        </p:cTn>
                                        <p:tgtEl>
                                          <p:spTgt spid="4106"/>
                                        </p:tgtEl>
                                        <p:attrNameLst>
                                          <p:attrName>style.visibility</p:attrName>
                                        </p:attrNameLst>
                                      </p:cBhvr>
                                      <p:to>
                                        <p:strVal val="visible"/>
                                      </p:to>
                                    </p:set>
                                  </p:childTnLst>
                                </p:cTn>
                              </p:par>
                            </p:childTnLst>
                          </p:cTn>
                        </p:par>
                        <p:par>
                          <p:cTn id="55" fill="hold">
                            <p:stCondLst>
                              <p:cond delay="830"/>
                            </p:stCondLst>
                            <p:childTnLst>
                              <p:par>
                                <p:cTn id="56" presetID="22" presetClass="entr" presetSubtype="4" fill="hold" nodeType="afterEffect">
                                  <p:stCondLst>
                                    <p:cond delay="50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330"/>
                                        <p:tgtEl>
                                          <p:spTgt spid="19"/>
                                        </p:tgtEl>
                                      </p:cBhvr>
                                    </p:animEffect>
                                  </p:childTnLst>
                                </p:cTn>
                              </p:par>
                            </p:childTnLst>
                          </p:cTn>
                        </p:par>
                        <p:par>
                          <p:cTn id="59" fill="hold">
                            <p:stCondLst>
                              <p:cond delay="1660"/>
                            </p:stCondLst>
                            <p:childTnLst>
                              <p:par>
                                <p:cTn id="60" presetID="22" presetClass="entr" presetSubtype="4" fill="hold"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330"/>
                                        <p:tgtEl>
                                          <p:spTgt spid="17"/>
                                        </p:tgtEl>
                                      </p:cBhvr>
                                    </p:animEffect>
                                  </p:childTnLst>
                                </p:cTn>
                              </p:par>
                            </p:childTnLst>
                          </p:cTn>
                        </p:par>
                        <p:par>
                          <p:cTn id="63" fill="hold">
                            <p:stCondLst>
                              <p:cond delay="1990"/>
                            </p:stCondLst>
                            <p:childTnLst>
                              <p:par>
                                <p:cTn id="64" presetID="22" presetClass="entr" presetSubtype="4" fill="hold"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330"/>
                                        <p:tgtEl>
                                          <p:spTgt spid="16"/>
                                        </p:tgtEl>
                                      </p:cBhvr>
                                    </p:animEffect>
                                  </p:childTnLst>
                                </p:cTn>
                              </p:par>
                            </p:childTnLst>
                          </p:cTn>
                        </p:par>
                        <p:par>
                          <p:cTn id="67" fill="hold">
                            <p:stCondLst>
                              <p:cond delay="2320"/>
                            </p:stCondLst>
                            <p:childTnLst>
                              <p:par>
                                <p:cTn id="68" presetID="1" presetClass="exit" presetSubtype="0" fill="hold" grpId="1" nodeType="afterEffect">
                                  <p:stCondLst>
                                    <p:cond delay="0"/>
                                  </p:stCondLst>
                                  <p:childTnLst>
                                    <p:set>
                                      <p:cBhvr>
                                        <p:cTn id="69" dur="1" fill="hold">
                                          <p:stCondLst>
                                            <p:cond delay="0"/>
                                          </p:stCondLst>
                                        </p:cTn>
                                        <p:tgtEl>
                                          <p:spTgt spid="106"/>
                                        </p:tgtEl>
                                        <p:attrNameLst>
                                          <p:attrName>style.visibility</p:attrName>
                                        </p:attrNameLst>
                                      </p:cBhvr>
                                      <p:to>
                                        <p:strVal val="hidden"/>
                                      </p:to>
                                    </p:set>
                                  </p:childTnLst>
                                </p:cTn>
                              </p:par>
                              <p:par>
                                <p:cTn id="70" presetID="1" presetClass="entr" presetSubtype="0" fill="hold" grpId="0" nodeType="withEffect">
                                  <p:stCondLst>
                                    <p:cond delay="0"/>
                                  </p:stCondLst>
                                  <p:childTnLst>
                                    <p:set>
                                      <p:cBhvr>
                                        <p:cTn id="71" dur="1" fill="hold">
                                          <p:stCondLst>
                                            <p:cond delay="0"/>
                                          </p:stCondLst>
                                        </p:cTn>
                                        <p:tgtEl>
                                          <p:spTgt spid="107"/>
                                        </p:tgtEl>
                                        <p:attrNameLst>
                                          <p:attrName>style.visibility</p:attrName>
                                        </p:attrNameLst>
                                      </p:cBhvr>
                                      <p:to>
                                        <p:strVal val="visible"/>
                                      </p:to>
                                    </p:set>
                                  </p:childTnLst>
                                </p:cTn>
                              </p:par>
                              <p:par>
                                <p:cTn id="72" presetID="1" presetClass="exit" presetSubtype="0" fill="hold" nodeType="withEffect">
                                  <p:stCondLst>
                                    <p:cond delay="0"/>
                                  </p:stCondLst>
                                  <p:childTnLst>
                                    <p:set>
                                      <p:cBhvr>
                                        <p:cTn id="73" dur="1" fill="hold">
                                          <p:stCondLst>
                                            <p:cond delay="0"/>
                                          </p:stCondLst>
                                        </p:cTn>
                                        <p:tgtEl>
                                          <p:spTgt spid="19"/>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17"/>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16"/>
                                        </p:tgtEl>
                                        <p:attrNameLst>
                                          <p:attrName>style.visibility</p:attrName>
                                        </p:attrNameLst>
                                      </p:cBhvr>
                                      <p:to>
                                        <p:strVal val="hidden"/>
                                      </p:to>
                                    </p:set>
                                  </p:childTnLst>
                                </p:cTn>
                              </p:par>
                              <p:par>
                                <p:cTn id="78" presetID="1" presetClass="entr" presetSubtype="0" fill="hold" nodeType="withEffect">
                                  <p:stCondLst>
                                    <p:cond delay="0"/>
                                  </p:stCondLst>
                                  <p:childTnLst>
                                    <p:set>
                                      <p:cBhvr>
                                        <p:cTn id="79" dur="1" fill="hold">
                                          <p:stCondLst>
                                            <p:cond delay="0"/>
                                          </p:stCondLst>
                                        </p:cTn>
                                        <p:tgtEl>
                                          <p:spTgt spid="20"/>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4102"/>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4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2" grpId="1" animBg="1"/>
      <p:bldP spid="105" grpId="0" animBg="1"/>
      <p:bldP spid="105" grpId="1" animBg="1"/>
      <p:bldP spid="106" grpId="0" animBg="1"/>
      <p:bldP spid="106" grpId="1" animBg="1"/>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Poisson Surface Reconstruction [2006]</a:t>
            </a:r>
            <a:endParaRPr lang="en-US" dirty="0"/>
          </a:p>
        </p:txBody>
      </p:sp>
      <p:sp>
        <p:nvSpPr>
          <p:cNvPr id="3" name="Content Placeholder 2"/>
          <p:cNvSpPr>
            <a:spLocks noGrp="1"/>
          </p:cNvSpPr>
          <p:nvPr>
            <p:ph idx="1"/>
          </p:nvPr>
        </p:nvSpPr>
        <p:spPr>
          <a:xfrm>
            <a:off x="457200" y="1047750"/>
            <a:ext cx="8229600" cy="3719911"/>
          </a:xfrm>
        </p:spPr>
        <p:txBody>
          <a:bodyPr>
            <a:noAutofit/>
          </a:bodyPr>
          <a:lstStyle/>
          <a:p>
            <a:pPr marL="0" lvl="1" indent="0">
              <a:buNone/>
            </a:pPr>
            <a:r>
              <a:rPr lang="en-US" u="sng" dirty="0" smtClean="0"/>
              <a:t>Properties</a:t>
            </a:r>
            <a:r>
              <a:rPr lang="en-US" dirty="0" smtClean="0"/>
              <a:t>:</a:t>
            </a:r>
          </a:p>
          <a:p>
            <a:pPr marL="457200" lvl="1" indent="-457200">
              <a:spcBef>
                <a:spcPts val="1200"/>
              </a:spcBef>
              <a:buFont typeface="Wingdings" pitchFamily="2" charset="2"/>
              <a:buChar char=""/>
            </a:pPr>
            <a:r>
              <a:rPr lang="en-US" dirty="0" smtClean="0"/>
              <a:t>Supports noisy, non-uniform data</a:t>
            </a:r>
          </a:p>
          <a:p>
            <a:pPr marL="457200" lvl="1" indent="-457200">
              <a:spcBef>
                <a:spcPts val="1200"/>
              </a:spcBef>
              <a:buFont typeface="Wingdings" pitchFamily="2" charset="2"/>
              <a:buChar char=""/>
            </a:pPr>
            <a:r>
              <a:rPr lang="en-US" dirty="0" smtClean="0"/>
              <a:t>Over-smoothes</a:t>
            </a:r>
          </a:p>
          <a:p>
            <a:pPr marL="457200" lvl="1" indent="-457200">
              <a:spcBef>
                <a:spcPts val="1200"/>
              </a:spcBef>
              <a:buFont typeface="Wingdings" pitchFamily="2" charset="2"/>
              <a:buChar char=""/>
            </a:pPr>
            <a:r>
              <a:rPr lang="en-US" dirty="0" smtClean="0"/>
              <a:t>Solver time is super-linear</a:t>
            </a:r>
          </a:p>
          <a:p>
            <a:pPr marL="0" indent="0">
              <a:buNone/>
            </a:pPr>
            <a:endParaRPr lang="en-US" dirty="0"/>
          </a:p>
        </p:txBody>
      </p:sp>
    </p:spTree>
    <p:extLst>
      <p:ext uri="{BB962C8B-B14F-4D97-AF65-F5344CB8AC3E}">
        <p14:creationId xmlns:p14="http://schemas.microsoft.com/office/powerpoint/2010/main" val="1589217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6852</TotalTime>
  <Words>3544</Words>
  <Application>Microsoft Office PowerPoint</Application>
  <PresentationFormat>On-screen Show (16:9)</PresentationFormat>
  <Paragraphs>550</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Screened Poisson Surface Reconstruction</vt:lpstr>
      <vt:lpstr>Motivation</vt:lpstr>
      <vt:lpstr>Motivation</vt:lpstr>
      <vt:lpstr>Implicit Function Fitting</vt:lpstr>
      <vt:lpstr>Related work</vt:lpstr>
      <vt:lpstr>Poisson Surface Reconstruction [2006]</vt:lpstr>
      <vt:lpstr>Poisson Surface Reconstruction [2006]</vt:lpstr>
      <vt:lpstr>Poisson Surface Reconstruction [2006]</vt:lpstr>
      <vt:lpstr>Poisson Surface Reconstruction [2006]</vt:lpstr>
      <vt:lpstr>Screened Poisson Reconstruction</vt:lpstr>
      <vt:lpstr>Outline</vt:lpstr>
      <vt:lpstr>Better Reconstruction</vt:lpstr>
      <vt:lpstr>Better Reconstruction</vt:lpstr>
      <vt:lpstr>Better Reconstruction</vt:lpstr>
      <vt:lpstr>Better Reconstruction</vt:lpstr>
      <vt:lpstr>Better Reconstruction</vt:lpstr>
      <vt:lpstr>Faster Screened Reconstruction</vt:lpstr>
      <vt:lpstr>Faster Reconstruction</vt:lpstr>
      <vt:lpstr>Faster Reconstruction</vt:lpstr>
      <vt:lpstr>Faster Reconstruction</vt:lpstr>
      <vt:lpstr>Faster Reconstruction</vt:lpstr>
      <vt:lpstr>Faster Reconstruction</vt:lpstr>
      <vt:lpstr>Faster Reconstruction</vt:lpstr>
      <vt:lpstr>Faster Reconstruction</vt:lpstr>
      <vt:lpstr>Faster Reconstruction</vt:lpstr>
      <vt:lpstr>Outline</vt:lpstr>
      <vt:lpstr>Accuracy</vt:lpstr>
      <vt:lpstr>Accuracy</vt:lpstr>
      <vt:lpstr>Performance</vt:lpstr>
      <vt:lpstr>Performance</vt:lpstr>
      <vt:lpstr>Limitations</vt:lpstr>
      <vt:lpstr>Summary</vt:lpstr>
      <vt:lpstr>Future Work</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Misha</dc:creator>
  <cp:lastModifiedBy>Misha</cp:lastModifiedBy>
  <cp:revision>374</cp:revision>
  <cp:lastPrinted>2013-07-21T02:30:11Z</cp:lastPrinted>
  <dcterms:created xsi:type="dcterms:W3CDTF">2006-08-16T00:00:00Z</dcterms:created>
  <dcterms:modified xsi:type="dcterms:W3CDTF">2013-07-25T17:29:30Z</dcterms:modified>
</cp:coreProperties>
</file>