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499" r:id="rId2"/>
    <p:sldId id="503" r:id="rId3"/>
    <p:sldId id="507" r:id="rId4"/>
    <p:sldId id="616" r:id="rId5"/>
    <p:sldId id="615" r:id="rId6"/>
    <p:sldId id="505" r:id="rId7"/>
    <p:sldId id="613" r:id="rId8"/>
    <p:sldId id="594" r:id="rId9"/>
    <p:sldId id="576" r:id="rId10"/>
    <p:sldId id="566" r:id="rId11"/>
    <p:sldId id="574" r:id="rId12"/>
    <p:sldId id="586" r:id="rId13"/>
    <p:sldId id="595" r:id="rId14"/>
    <p:sldId id="577" r:id="rId15"/>
    <p:sldId id="612" r:id="rId16"/>
    <p:sldId id="590" r:id="rId17"/>
    <p:sldId id="617" r:id="rId18"/>
    <p:sldId id="596" r:id="rId19"/>
    <p:sldId id="580" r:id="rId20"/>
    <p:sldId id="597" r:id="rId21"/>
    <p:sldId id="533" r:id="rId22"/>
    <p:sldId id="532" r:id="rId23"/>
    <p:sldId id="537" r:id="rId24"/>
    <p:sldId id="540" r:id="rId25"/>
    <p:sldId id="542" r:id="rId26"/>
    <p:sldId id="541" r:id="rId27"/>
    <p:sldId id="543" r:id="rId28"/>
    <p:sldId id="544" r:id="rId29"/>
    <p:sldId id="546" r:id="rId30"/>
    <p:sldId id="545" r:id="rId31"/>
    <p:sldId id="549" r:id="rId32"/>
    <p:sldId id="548" r:id="rId33"/>
    <p:sldId id="550" r:id="rId34"/>
    <p:sldId id="551" r:id="rId35"/>
    <p:sldId id="552" r:id="rId36"/>
    <p:sldId id="553" r:id="rId37"/>
    <p:sldId id="539" r:id="rId38"/>
    <p:sldId id="605" r:id="rId39"/>
    <p:sldId id="555" r:id="rId40"/>
    <p:sldId id="554" r:id="rId41"/>
    <p:sldId id="556" r:id="rId42"/>
    <p:sldId id="559" r:id="rId43"/>
    <p:sldId id="558" r:id="rId44"/>
    <p:sldId id="606" r:id="rId45"/>
    <p:sldId id="581" r:id="rId46"/>
    <p:sldId id="610" r:id="rId47"/>
    <p:sldId id="565" r:id="rId48"/>
    <p:sldId id="564" r:id="rId49"/>
    <p:sldId id="600" r:id="rId50"/>
    <p:sldId id="598" r:id="rId51"/>
    <p:sldId id="599" r:id="rId52"/>
    <p:sldId id="619" r:id="rId53"/>
    <p:sldId id="614" r:id="rId54"/>
    <p:sldId id="61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F1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314" autoAdjust="0"/>
    <p:restoredTop sz="87866" autoAdjust="0"/>
  </p:normalViewPr>
  <p:slideViewPr>
    <p:cSldViewPr snapToGrid="0" snapToObjects="1" showGuides="1">
      <p:cViewPr>
        <p:scale>
          <a:sx n="150" d="100"/>
          <a:sy n="150" d="100"/>
        </p:scale>
        <p:origin x="-2268" y="-540"/>
      </p:cViewPr>
      <p:guideLst>
        <p:guide orient="horz" pos="3282"/>
        <p:guide pos="36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31E5B-EF3D-6A4D-B520-2E2CF2D61B01}" type="datetimeFigureOut">
              <a:rPr lang="en-US" smtClean="0"/>
              <a:t>2012-05-25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422EC-6F7E-A747-8009-9712CFCBC903}" type="slidenum">
              <a:rPr lang="en-US" smtClean="0"/>
              <a:t>‹#›</a:t>
            </a:fld>
            <a:endParaRPr lang="en-US"/>
          </a:p>
        </p:txBody>
      </p:sp>
    </p:spTree>
    <p:extLst>
      <p:ext uri="{BB962C8B-B14F-4D97-AF65-F5344CB8AC3E}">
        <p14:creationId xmlns:p14="http://schemas.microsoft.com/office/powerpoint/2010/main" val="830591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was</a:t>
            </a:r>
            <a:r>
              <a:rPr lang="en-US" baseline="0" dirty="0" smtClean="0"/>
              <a:t> done in collaboration with André </a:t>
            </a:r>
            <a:r>
              <a:rPr lang="en-US" baseline="0" dirty="0" err="1" smtClean="0"/>
              <a:t>Maximo</a:t>
            </a:r>
            <a:r>
              <a:rPr lang="en-US" baseline="0" dirty="0" smtClean="0"/>
              <a:t> from IMPA, Rodolfo Lima from </a:t>
            </a:r>
            <a:r>
              <a:rPr lang="en-US" baseline="0" dirty="0" err="1" smtClean="0"/>
              <a:t>Digitok</a:t>
            </a:r>
            <a:r>
              <a:rPr lang="en-US" baseline="0" dirty="0" smtClean="0"/>
              <a:t> and </a:t>
            </a:r>
            <a:r>
              <a:rPr lang="en-US" baseline="0" dirty="0" err="1" smtClean="0"/>
              <a:t>Hugues</a:t>
            </a:r>
            <a:r>
              <a:rPr lang="en-US" baseline="0" dirty="0" smtClean="0"/>
              <a:t> Hoppe from Microsoft Research.</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a:t>
            </a:fld>
            <a:endParaRPr lang="en-US"/>
          </a:p>
        </p:txBody>
      </p:sp>
    </p:spTree>
    <p:extLst>
      <p:ext uri="{BB962C8B-B14F-4D97-AF65-F5344CB8AC3E}">
        <p14:creationId xmlns:p14="http://schemas.microsoft.com/office/powerpoint/2010/main" val="128098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One of the reasons this algorithm</a:t>
            </a:r>
            <a:r>
              <a:rPr lang="en-US" baseline="0" dirty="0" smtClean="0"/>
              <a:t> doesn’t perform so well is that it is not parallel enough.</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Modern GPUs have hundreds of cores and in order to hide the latency of access to global memory, each core must have many tasks available for scheduling at any given time.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 number of rows or columns in an image is simply not large enough.</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must work around the dependency chain and split rows and columns into </a:t>
            </a:r>
            <a:r>
              <a:rPr lang="en-US" baseline="0" smtClean="0"/>
              <a:t>independent blocks.</a:t>
            </a:r>
            <a:endParaRPr lang="en-US" baseline="0" dirty="0" smtClean="0"/>
          </a:p>
        </p:txBody>
      </p:sp>
      <p:sp>
        <p:nvSpPr>
          <p:cNvPr id="4" name="Slide Number Placeholder 3"/>
          <p:cNvSpPr>
            <a:spLocks noGrp="1"/>
          </p:cNvSpPr>
          <p:nvPr>
            <p:ph type="sldNum" sz="quarter" idx="10"/>
          </p:nvPr>
        </p:nvSpPr>
        <p:spPr/>
        <p:txBody>
          <a:bodyPr/>
          <a:lstStyle/>
          <a:p>
            <a:fld id="{3F9422EC-6F7E-A747-8009-9712CFCBC903}" type="slidenum">
              <a:rPr lang="en-US" smtClean="0"/>
              <a:t>10</a:t>
            </a:fld>
            <a:endParaRPr lang="en-US"/>
          </a:p>
        </p:txBody>
      </p:sp>
    </p:spTree>
    <p:extLst>
      <p:ext uri="{BB962C8B-B14F-4D97-AF65-F5344CB8AC3E}">
        <p14:creationId xmlns:p14="http://schemas.microsoft.com/office/powerpoint/2010/main" val="20093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prefix-sum is a special case of recursive filters it is natural</a:t>
            </a:r>
            <a:r>
              <a:rPr lang="en-US" baseline="0" dirty="0" smtClean="0"/>
              <a:t> to look for inspiration in parall</a:t>
            </a:r>
            <a:r>
              <a:rPr lang="en-US" dirty="0" smtClean="0"/>
              <a:t>el</a:t>
            </a:r>
            <a:r>
              <a:rPr lang="en-US" baseline="0" dirty="0" smtClean="0"/>
              <a:t> prefix scan algorithms</a:t>
            </a:r>
          </a:p>
          <a:p>
            <a:r>
              <a:rPr lang="en-US" baseline="0" dirty="0" smtClean="0"/>
              <a:t>Although we want to process each block independently, each block needs a prologue, the last r elements in the result of the previous block before it can even start.</a:t>
            </a:r>
          </a:p>
          <a:p>
            <a:r>
              <a:rPr lang="en-US" baseline="0" dirty="0" smtClean="0"/>
              <a:t>Since these are all being calculated concurrently, we don’t have that information yet</a:t>
            </a:r>
          </a:p>
          <a:p>
            <a:r>
              <a:rPr lang="en-US" baseline="0" dirty="0" smtClean="0"/>
              <a:t>So all we can do is produce some kind of incomplete output</a:t>
            </a:r>
          </a:p>
          <a:p>
            <a:endParaRPr lang="en-US" baseline="0" dirty="0" smtClean="0"/>
          </a:p>
          <a:p>
            <a:r>
              <a:rPr lang="en-US" baseline="0" dirty="0" smtClean="0"/>
              <a:t>The trick is to store these incomplete prologues during this first pass over the input</a:t>
            </a:r>
          </a:p>
          <a:p>
            <a:r>
              <a:rPr lang="en-US" baseline="0" dirty="0" smtClean="0"/>
              <a:t>Then, in a second stage, we sequentially correct them without accessing the rest of the input</a:t>
            </a:r>
          </a:p>
          <a:p>
            <a:r>
              <a:rPr lang="en-US" baseline="0" dirty="0" smtClean="0"/>
              <a:t>This is the complicated part of the problem, due to multiple feedbacks and different weights of recursive filters</a:t>
            </a:r>
          </a:p>
          <a:p>
            <a:r>
              <a:rPr lang="en-US" baseline="0" dirty="0" smtClean="0"/>
              <a:t>As we will see, our overlapping strategy takes this stage to its extreme</a:t>
            </a:r>
          </a:p>
          <a:p>
            <a:endParaRPr lang="en-US" baseline="0" dirty="0" smtClean="0"/>
          </a:p>
          <a:p>
            <a:r>
              <a:rPr lang="en-US" baseline="0" dirty="0" smtClean="0"/>
              <a:t>At any rate, as soon as we are done correcting these prologues, we can go over the input again, computing the final output for each block independently</a:t>
            </a:r>
          </a:p>
          <a:p>
            <a:r>
              <a:rPr lang="en-US" baseline="0" dirty="0" smtClean="0"/>
              <a:t>This is the pattern we will follow in all our algorithms: Compute these incomplete borders, fix them, and then go over the input again to finish up.</a:t>
            </a:r>
          </a:p>
          <a:p>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11</a:t>
            </a:fld>
            <a:endParaRPr lang="en-US"/>
          </a:p>
        </p:txBody>
      </p:sp>
    </p:spTree>
    <p:extLst>
      <p:ext uri="{BB962C8B-B14F-4D97-AF65-F5344CB8AC3E}">
        <p14:creationId xmlns:p14="http://schemas.microsoft.com/office/powerpoint/2010/main" val="283871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derive the equation for fixing the incomplete prologues, let us first define some notation.</a:t>
            </a:r>
          </a:p>
          <a:p>
            <a:r>
              <a:rPr lang="en-US" baseline="0" dirty="0" smtClean="0"/>
              <a:t>Let B sub </a:t>
            </a:r>
            <a:r>
              <a:rPr lang="en-US" baseline="0" dirty="0" err="1" smtClean="0"/>
              <a:t>i</a:t>
            </a:r>
            <a:r>
              <a:rPr lang="en-US" baseline="0" dirty="0" smtClean="0"/>
              <a:t> of (x) denote the </a:t>
            </a:r>
            <a:r>
              <a:rPr lang="en-US" baseline="0" dirty="0" err="1" smtClean="0"/>
              <a:t>ith</a:t>
            </a:r>
            <a:r>
              <a:rPr lang="en-US" baseline="0" dirty="0" smtClean="0"/>
              <a:t> block of input, and similarly B sub </a:t>
            </a:r>
            <a:r>
              <a:rPr lang="en-US" baseline="0" dirty="0" err="1" smtClean="0"/>
              <a:t>i</a:t>
            </a:r>
            <a:r>
              <a:rPr lang="en-US" baseline="0" dirty="0" smtClean="0"/>
              <a:t> of y denote the </a:t>
            </a:r>
            <a:r>
              <a:rPr lang="en-US" baseline="0" dirty="0" err="1" smtClean="0"/>
              <a:t>ith</a:t>
            </a:r>
            <a:r>
              <a:rPr lang="en-US" baseline="0" dirty="0" smtClean="0"/>
              <a:t> block of output. Here these blocks contain b elements each.</a:t>
            </a:r>
          </a:p>
          <a:p>
            <a:r>
              <a:rPr lang="en-US" baseline="0" dirty="0" smtClean="0"/>
              <a:t>Let P sub i-1 of y denote prologue that will be needed to process the </a:t>
            </a:r>
            <a:r>
              <a:rPr lang="en-US" baseline="0" dirty="0" err="1" smtClean="0"/>
              <a:t>ith</a:t>
            </a:r>
            <a:r>
              <a:rPr lang="en-US" baseline="0" dirty="0" smtClean="0"/>
              <a:t> block of input. Each prologue contains r elements where r is the filter order.</a:t>
            </a:r>
          </a:p>
          <a:p>
            <a:endParaRPr lang="en-US" baseline="0" dirty="0" smtClean="0"/>
          </a:p>
          <a:p>
            <a:r>
              <a:rPr lang="en-US" baseline="0" dirty="0" smtClean="0"/>
              <a:t>So given an input block and its prologue, we can directly apply the filter and compute the entire output block.</a:t>
            </a:r>
          </a:p>
          <a:p>
            <a:r>
              <a:rPr lang="en-US" baseline="0" dirty="0" smtClean="0"/>
              <a:t>Using our notation, this is captured in the following equation</a:t>
            </a:r>
          </a:p>
          <a:p>
            <a:r>
              <a:rPr lang="en-US" baseline="0" dirty="0" smtClean="0"/>
              <a:t>If, however, we were to run the filter in the input block, but ignoring the influence of the prologue, we would end up with the incomplete output block from the previous slide</a:t>
            </a:r>
          </a:p>
          <a:p>
            <a:endParaRPr lang="en-US" baseline="0" dirty="0" smtClean="0"/>
          </a:p>
          <a:p>
            <a:r>
              <a:rPr lang="en-US" baseline="0" dirty="0" smtClean="0"/>
              <a:t>Let us manipulate these equations to isolate the sequential dependency and produce our update rule for incomplete prologues</a:t>
            </a:r>
          </a:p>
          <a:p>
            <a:r>
              <a:rPr lang="en-US" baseline="0" dirty="0" smtClean="0"/>
              <a:t>The  trick is to use superposition. We can rewrite this  expression as the sum of two independent filter runs:</a:t>
            </a:r>
          </a:p>
          <a:p>
            <a:r>
              <a:rPr lang="en-US" baseline="0" dirty="0" smtClean="0"/>
              <a:t>One on the prologue, assuming zero input. And one on the input, assuming zero prologue.</a:t>
            </a:r>
          </a:p>
          <a:p>
            <a:r>
              <a:rPr lang="en-US" baseline="0" dirty="0" smtClean="0"/>
              <a:t>But this second term is simply our incomplete block.</a:t>
            </a:r>
          </a:p>
          <a:p>
            <a:r>
              <a:rPr lang="en-US" baseline="0" dirty="0" smtClean="0"/>
              <a:t>Now we can use linearity, and rewrite the first term as a simple matrix product with a constant matrix that depends only on the feedback coefficients.</a:t>
            </a:r>
          </a:p>
          <a:p>
            <a:endParaRPr lang="en-US" baseline="0" dirty="0" smtClean="0"/>
          </a:p>
          <a:p>
            <a:r>
              <a:rPr lang="en-US" baseline="0" dirty="0" smtClean="0"/>
              <a:t>Finally, to isolate the prologue dependency, we focus on the tail end of the block. </a:t>
            </a:r>
          </a:p>
          <a:p>
            <a:r>
              <a:rPr lang="en-US" baseline="0" dirty="0" smtClean="0"/>
              <a:t>The </a:t>
            </a:r>
            <a:r>
              <a:rPr lang="en-US" baseline="0" dirty="0" err="1" smtClean="0"/>
              <a:t>eqution</a:t>
            </a:r>
            <a:r>
              <a:rPr lang="en-US" baseline="0" dirty="0" smtClean="0"/>
              <a:t> reduces to this simple form, which gives us the </a:t>
            </a:r>
            <a:r>
              <a:rPr lang="en-US" baseline="0" dirty="0" err="1" smtClean="0"/>
              <a:t>recipy</a:t>
            </a:r>
            <a:r>
              <a:rPr lang="en-US" baseline="0" dirty="0" smtClean="0"/>
              <a:t> for fixing a prologue based on the previous corrected prologue and the current incomplete prologue.</a:t>
            </a:r>
          </a:p>
          <a:p>
            <a:r>
              <a:rPr lang="en-US" baseline="0" dirty="0" smtClean="0"/>
              <a:t>All it takes is a multiplication by a </a:t>
            </a:r>
            <a:r>
              <a:rPr lang="en-US" baseline="0" dirty="0" err="1" smtClean="0"/>
              <a:t>precomputed</a:t>
            </a:r>
            <a:r>
              <a:rPr lang="en-US" baseline="0" dirty="0" smtClean="0"/>
              <a:t> r x r matrix and an addition.</a:t>
            </a:r>
          </a:p>
        </p:txBody>
      </p:sp>
      <p:sp>
        <p:nvSpPr>
          <p:cNvPr id="4" name="Slide Number Placeholder 3"/>
          <p:cNvSpPr>
            <a:spLocks noGrp="1"/>
          </p:cNvSpPr>
          <p:nvPr>
            <p:ph type="sldNum" sz="quarter" idx="10"/>
          </p:nvPr>
        </p:nvSpPr>
        <p:spPr/>
        <p:txBody>
          <a:bodyPr/>
          <a:lstStyle/>
          <a:p>
            <a:fld id="{3F9422EC-6F7E-A747-8009-9712CFCBC903}" type="slidenum">
              <a:rPr lang="en-US" smtClean="0"/>
              <a:t>12</a:t>
            </a:fld>
            <a:endParaRPr lang="en-US"/>
          </a:p>
        </p:txBody>
      </p:sp>
    </p:spTree>
    <p:extLst>
      <p:ext uri="{BB962C8B-B14F-4D97-AF65-F5344CB8AC3E}">
        <p14:creationId xmlns:p14="http://schemas.microsoft.com/office/powerpoint/2010/main" val="369185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resulting algorithm no splits each filter evaluation into three stages.</a:t>
            </a:r>
          </a:p>
          <a:p>
            <a:r>
              <a:rPr lang="en-US" baseline="0" dirty="0" smtClean="0"/>
              <a:t>One to produce incomplete borders, one to fix them, and one that uses them to finish computation.</a:t>
            </a:r>
          </a:p>
          <a:p>
            <a:r>
              <a:rPr lang="en-US" baseline="0" dirty="0" smtClean="0"/>
              <a:t>The last stage of each filter is fused with the first stage of the next filter, as shown in the diagram.</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13</a:t>
            </a:fld>
            <a:endParaRPr lang="en-US"/>
          </a:p>
        </p:txBody>
      </p:sp>
    </p:spTree>
    <p:extLst>
      <p:ext uri="{BB962C8B-B14F-4D97-AF65-F5344CB8AC3E}">
        <p14:creationId xmlns:p14="http://schemas.microsoft.com/office/powerpoint/2010/main" val="366285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were very happy with this new algorithm.</a:t>
            </a:r>
          </a:p>
          <a:p>
            <a:r>
              <a:rPr lang="en-US" baseline="0" dirty="0" smtClean="0"/>
              <a:t>It about doubles the total number of steps to completion, but it multiplies the amount of parallelism by a factor equal to the number of blocks.</a:t>
            </a:r>
          </a:p>
          <a:p>
            <a:r>
              <a:rPr lang="en-US" baseline="0" dirty="0" smtClean="0"/>
              <a:t>The total amount of bandwidth is not that much higher than the bandwidth used by the baseline algorithm either.</a:t>
            </a:r>
          </a:p>
          <a:p>
            <a:endParaRPr lang="en-US" baseline="0" dirty="0" smtClean="0"/>
          </a:p>
          <a:p>
            <a:r>
              <a:rPr lang="en-US" baseline="0" dirty="0" smtClean="0"/>
              <a:t>This makes it a lot faster, running at 3GiP/s on a 4k images, almost 200fps. This is about 6 times faster than baseline. </a:t>
            </a:r>
          </a:p>
          <a:p>
            <a:r>
              <a:rPr lang="en-US" baseline="0" dirty="0" smtClean="0"/>
              <a:t>We later found out that a similar approach had been published earlier, by Sung et al, although their work supports only first-order filters</a:t>
            </a:r>
          </a:p>
          <a:p>
            <a:r>
              <a:rPr lang="en-US" baseline="0" dirty="0" err="1" smtClean="0"/>
              <a:t>Blelloch</a:t>
            </a:r>
            <a:r>
              <a:rPr lang="en-US" baseline="0" dirty="0" smtClean="0"/>
              <a:t> does show how to adapt a prefix scan to recursive filters of any order, but his work requires more computation than ours.</a:t>
            </a:r>
          </a:p>
          <a:p>
            <a:endParaRPr lang="en-US" baseline="0" dirty="0" smtClean="0"/>
          </a:p>
          <a:p>
            <a:r>
              <a:rPr lang="en-US" baseline="0" dirty="0" smtClean="0"/>
              <a:t>At this point we have a faster or more general versions of these earlier algorithms, including several optimizations that are relevant to modern GPU architectures.</a:t>
            </a:r>
          </a:p>
          <a:p>
            <a:r>
              <a:rPr lang="en-US" baseline="0" dirty="0" smtClean="0"/>
              <a:t>Now we will show how to improve on that.</a:t>
            </a:r>
          </a:p>
        </p:txBody>
      </p:sp>
      <p:sp>
        <p:nvSpPr>
          <p:cNvPr id="4" name="Slide Number Placeholder 3"/>
          <p:cNvSpPr>
            <a:spLocks noGrp="1"/>
          </p:cNvSpPr>
          <p:nvPr>
            <p:ph type="sldNum" sz="quarter" idx="10"/>
          </p:nvPr>
        </p:nvSpPr>
        <p:spPr/>
        <p:txBody>
          <a:bodyPr/>
          <a:lstStyle/>
          <a:p>
            <a:fld id="{3F9422EC-6F7E-A747-8009-9712CFCBC903}" type="slidenum">
              <a:rPr lang="en-US" smtClean="0"/>
              <a:t>14</a:t>
            </a:fld>
            <a:endParaRPr lang="en-US"/>
          </a:p>
        </p:txBody>
      </p:sp>
    </p:spTree>
    <p:extLst>
      <p:ext uri="{BB962C8B-B14F-4D97-AF65-F5344CB8AC3E}">
        <p14:creationId xmlns:p14="http://schemas.microsoft.com/office/powerpoint/2010/main" val="134581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 problem </a:t>
            </a:r>
            <a:r>
              <a:rPr lang="en-US" baseline="0" dirty="0" smtClean="0"/>
              <a:t>that affects both the baseline algorithm and the parallelized algorithm is the very small flop/</a:t>
            </a:r>
            <a:r>
              <a:rPr lang="en-US" baseline="0" dirty="0" err="1" smtClean="0"/>
              <a:t>io</a:t>
            </a:r>
            <a:r>
              <a:rPr lang="en-US" baseline="0" dirty="0" smtClean="0"/>
              <a:t> ratio.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For a first order filter, these algorithm reads and writes a float every one or two arithmetic operations performed.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GPUs were designed to perform an order of magnitude more floating-point operations per access to global memory.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there is no way to reduce the amount of computation required, we will instead focus on reducing the amount of IO.</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To do so we, will employ a strategy we call overlapping, and this is the key contribution of our work.</a:t>
            </a:r>
            <a:endParaRPr lang="en-US" dirty="0" smtClean="0"/>
          </a:p>
        </p:txBody>
      </p:sp>
      <p:sp>
        <p:nvSpPr>
          <p:cNvPr id="4" name="Slide Number Placeholder 3"/>
          <p:cNvSpPr>
            <a:spLocks noGrp="1"/>
          </p:cNvSpPr>
          <p:nvPr>
            <p:ph type="sldNum" sz="quarter" idx="10"/>
          </p:nvPr>
        </p:nvSpPr>
        <p:spPr/>
        <p:txBody>
          <a:bodyPr/>
          <a:lstStyle/>
          <a:p>
            <a:fld id="{3F9422EC-6F7E-A747-8009-9712CFCBC903}" type="slidenum">
              <a:rPr lang="en-US" smtClean="0"/>
              <a:t>15</a:t>
            </a:fld>
            <a:endParaRPr lang="en-US"/>
          </a:p>
        </p:txBody>
      </p:sp>
    </p:spTree>
    <p:extLst>
      <p:ext uri="{BB962C8B-B14F-4D97-AF65-F5344CB8AC3E}">
        <p14:creationId xmlns:p14="http://schemas.microsoft.com/office/powerpoint/2010/main" val="20093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a:t>
            </a:r>
            <a:r>
              <a:rPr lang="en-US" baseline="0" dirty="0" smtClean="0"/>
              <a:t> of overlapping is to start </a:t>
            </a:r>
            <a:r>
              <a:rPr lang="en-US" baseline="0" dirty="0" err="1" smtClean="0"/>
              <a:t>anticausal</a:t>
            </a:r>
            <a:r>
              <a:rPr lang="en-US" baseline="0" dirty="0" smtClean="0"/>
              <a:t> processing even before we are done with causal processing.</a:t>
            </a:r>
          </a:p>
          <a:p>
            <a:r>
              <a:rPr lang="en-US" baseline="0" dirty="0" smtClean="0"/>
              <a:t>That is, while the incomplete causal block is still in shared memory.</a:t>
            </a:r>
          </a:p>
          <a:p>
            <a:r>
              <a:rPr lang="en-US" baseline="0" dirty="0" smtClean="0"/>
              <a:t>That way we can avoid reading and writing the causal results and save unnecessary IO.</a:t>
            </a:r>
          </a:p>
          <a:p>
            <a:endParaRPr lang="en-US" baseline="0" dirty="0" smtClean="0"/>
          </a:p>
          <a:p>
            <a:r>
              <a:rPr lang="en-US" baseline="0" dirty="0" smtClean="0"/>
              <a:t>The first stage, then, computes and stores both incomplete prologues and epilogues.</a:t>
            </a:r>
          </a:p>
          <a:p>
            <a:r>
              <a:rPr lang="en-US" baseline="0" dirty="0" smtClean="0"/>
              <a:t>The problem is that we now must figure out how to fix these epilogues that are twice-incomplete </a:t>
            </a:r>
          </a:p>
          <a:p>
            <a:r>
              <a:rPr lang="en-US" baseline="0" dirty="0" smtClean="0"/>
              <a:t>Once because they are of the independent evaluation of blocks, and once because they are computed over already incomplete causal results.</a:t>
            </a:r>
          </a:p>
          <a:p>
            <a:r>
              <a:rPr lang="en-US" baseline="0" dirty="0" smtClean="0"/>
              <a:t>Other than that, the algorithm is simple.</a:t>
            </a:r>
          </a:p>
        </p:txBody>
      </p:sp>
      <p:sp>
        <p:nvSpPr>
          <p:cNvPr id="4" name="Slide Number Placeholder 3"/>
          <p:cNvSpPr>
            <a:spLocks noGrp="1"/>
          </p:cNvSpPr>
          <p:nvPr>
            <p:ph type="sldNum" sz="quarter" idx="10"/>
          </p:nvPr>
        </p:nvSpPr>
        <p:spPr/>
        <p:txBody>
          <a:bodyPr/>
          <a:lstStyle/>
          <a:p>
            <a:fld id="{3F9422EC-6F7E-A747-8009-9712CFCBC903}" type="slidenum">
              <a:rPr lang="en-US" smtClean="0"/>
              <a:t>16</a:t>
            </a:fld>
            <a:endParaRPr lang="en-US"/>
          </a:p>
        </p:txBody>
      </p:sp>
    </p:spTree>
    <p:extLst>
      <p:ext uri="{BB962C8B-B14F-4D97-AF65-F5344CB8AC3E}">
        <p14:creationId xmlns:p14="http://schemas.microsoft.com/office/powerpoint/2010/main" val="104501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derivation for the update rule for twice-incomplete epilogues follows the</a:t>
            </a:r>
            <a:r>
              <a:rPr lang="en-US" baseline="0" dirty="0" smtClean="0"/>
              <a:t> same approach as before.</a:t>
            </a:r>
          </a:p>
          <a:p>
            <a:r>
              <a:rPr lang="en-US" baseline="0" dirty="0" smtClean="0"/>
              <a:t>We repeatedly apply the linearity and superposition property of recursive filters, along with some basic linear algebra.</a:t>
            </a:r>
          </a:p>
          <a:p>
            <a:r>
              <a:rPr lang="en-US" baseline="0" dirty="0" smtClean="0"/>
              <a:t>Here are the steps, just for completeness.</a:t>
            </a:r>
          </a:p>
          <a:p>
            <a:r>
              <a:rPr lang="en-US" baseline="0" dirty="0" smtClean="0"/>
              <a:t>The derivation itself is not that interesting. What is interesting is that the result is very simple.</a:t>
            </a:r>
          </a:p>
          <a:p>
            <a:r>
              <a:rPr lang="en-US" baseline="0" dirty="0" smtClean="0"/>
              <a:t>It involves multiplying a previously corrected prologue by an r-by-r matrix, </a:t>
            </a:r>
          </a:p>
          <a:p>
            <a:r>
              <a:rPr lang="en-US" baseline="0" dirty="0" smtClean="0"/>
              <a:t>the twice-incomplete epilogue by another r-by-r matrix, </a:t>
            </a:r>
          </a:p>
          <a:p>
            <a:r>
              <a:rPr lang="en-US" baseline="0" dirty="0" smtClean="0"/>
              <a:t>and adding with the previously corrected epilogue.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17</a:t>
            </a:fld>
            <a:endParaRPr lang="en-US"/>
          </a:p>
        </p:txBody>
      </p:sp>
    </p:spTree>
    <p:extLst>
      <p:ext uri="{BB962C8B-B14F-4D97-AF65-F5344CB8AC3E}">
        <p14:creationId xmlns:p14="http://schemas.microsoft.com/office/powerpoint/2010/main" val="166905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 is the resulting algorithm.</a:t>
            </a:r>
          </a:p>
          <a:p>
            <a:r>
              <a:rPr lang="en-US" baseline="0" dirty="0" smtClean="0"/>
              <a:t>In the first half we are doing the column processing, whereas the last half does the row processing.</a:t>
            </a:r>
          </a:p>
          <a:p>
            <a:r>
              <a:rPr lang="en-US" baseline="0" dirty="0" smtClean="0"/>
              <a:t>The two </a:t>
            </a:r>
            <a:r>
              <a:rPr lang="en-US" baseline="0" dirty="0" err="1" smtClean="0"/>
              <a:t>halfs</a:t>
            </a:r>
            <a:r>
              <a:rPr lang="en-US" baseline="0" dirty="0" smtClean="0"/>
              <a:t> are fused together.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18</a:t>
            </a:fld>
            <a:endParaRPr lang="en-US"/>
          </a:p>
        </p:txBody>
      </p:sp>
    </p:spTree>
    <p:extLst>
      <p:ext uri="{BB962C8B-B14F-4D97-AF65-F5344CB8AC3E}">
        <p14:creationId xmlns:p14="http://schemas.microsoft.com/office/powerpoint/2010/main" val="1297698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causal-</a:t>
            </a:r>
            <a:r>
              <a:rPr lang="en-US" dirty="0" err="1" smtClean="0"/>
              <a:t>anticausal</a:t>
            </a:r>
            <a:r>
              <a:rPr lang="en-US" dirty="0" smtClean="0"/>
              <a:t> overlapping buy us? </a:t>
            </a:r>
          </a:p>
          <a:p>
            <a:r>
              <a:rPr lang="en-US" dirty="0" smtClean="0"/>
              <a:t>It eliminates the need for one read and one write of the entire input during column</a:t>
            </a:r>
            <a:r>
              <a:rPr lang="en-US" baseline="0" dirty="0" smtClean="0"/>
              <a:t> processing, and does that again during column processing.</a:t>
            </a:r>
          </a:p>
          <a:p>
            <a:r>
              <a:rPr lang="en-US" baseline="0" dirty="0" smtClean="0"/>
              <a:t>All that for a very modest increase in computation.</a:t>
            </a:r>
          </a:p>
          <a:p>
            <a:endParaRPr lang="en-US" baseline="0" dirty="0" smtClean="0"/>
          </a:p>
          <a:p>
            <a:r>
              <a:rPr lang="en-US" baseline="0" dirty="0" smtClean="0"/>
              <a:t>We are now using even less </a:t>
            </a:r>
            <a:r>
              <a:rPr lang="en-US" baseline="0" dirty="0" err="1" smtClean="0"/>
              <a:t>io</a:t>
            </a:r>
            <a:r>
              <a:rPr lang="en-US" baseline="0" dirty="0" smtClean="0"/>
              <a:t> than the baseline algorithm! No wonder we are so much faster.</a:t>
            </a:r>
          </a:p>
          <a:p>
            <a:r>
              <a:rPr lang="en-US" baseline="0" dirty="0" smtClean="0"/>
              <a:t>Our implementation </a:t>
            </a:r>
            <a:r>
              <a:rPr lang="en-US" baseline="0" dirty="0" err="1" smtClean="0"/>
              <a:t>hitsthe</a:t>
            </a:r>
            <a:r>
              <a:rPr lang="en-US" baseline="0" dirty="0" smtClean="0"/>
              <a:t> 5GiP/s on a 4k image.  Over 300fps and about 10 times faster than the baseline.</a:t>
            </a:r>
          </a:p>
        </p:txBody>
      </p:sp>
      <p:sp>
        <p:nvSpPr>
          <p:cNvPr id="4" name="Slide Number Placeholder 3"/>
          <p:cNvSpPr>
            <a:spLocks noGrp="1"/>
          </p:cNvSpPr>
          <p:nvPr>
            <p:ph type="sldNum" sz="quarter" idx="10"/>
          </p:nvPr>
        </p:nvSpPr>
        <p:spPr/>
        <p:txBody>
          <a:bodyPr/>
          <a:lstStyle/>
          <a:p>
            <a:fld id="{3F9422EC-6F7E-A747-8009-9712CFCBC903}" type="slidenum">
              <a:rPr lang="en-US" smtClean="0"/>
              <a:t>19</a:t>
            </a:fld>
            <a:endParaRPr lang="en-US"/>
          </a:p>
        </p:txBody>
      </p:sp>
    </p:spTree>
    <p:extLst>
      <p:ext uri="{BB962C8B-B14F-4D97-AF65-F5344CB8AC3E}">
        <p14:creationId xmlns:p14="http://schemas.microsoft.com/office/powerpoint/2010/main" val="96429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 filters are linear, shift-invariant filters, like convolutions.</a:t>
            </a:r>
          </a:p>
          <a:p>
            <a:r>
              <a:rPr lang="en-US" dirty="0" smtClean="0"/>
              <a:t>But as we go over the input, we allow recursive filters to use feedbacks from earlier outputs.</a:t>
            </a:r>
          </a:p>
          <a:p>
            <a:r>
              <a:rPr lang="en-US" dirty="0" smtClean="0"/>
              <a:t>A recursive</a:t>
            </a:r>
            <a:r>
              <a:rPr lang="en-US" baseline="0" dirty="0" smtClean="0"/>
              <a:t> filter F takes a prologue p, and input x, and produces the output y.</a:t>
            </a:r>
          </a:p>
        </p:txBody>
      </p:sp>
      <p:sp>
        <p:nvSpPr>
          <p:cNvPr id="4" name="Slide Number Placeholder 3"/>
          <p:cNvSpPr>
            <a:spLocks noGrp="1"/>
          </p:cNvSpPr>
          <p:nvPr>
            <p:ph type="sldNum" sz="quarter" idx="10"/>
          </p:nvPr>
        </p:nvSpPr>
        <p:spPr/>
        <p:txBody>
          <a:bodyPr/>
          <a:lstStyle/>
          <a:p>
            <a:fld id="{3F9422EC-6F7E-A747-8009-9712CFCBC903}" type="slidenum">
              <a:rPr lang="en-US" smtClean="0"/>
              <a:t>2</a:t>
            </a:fld>
            <a:endParaRPr lang="en-US"/>
          </a:p>
        </p:txBody>
      </p:sp>
    </p:spTree>
    <p:extLst>
      <p:ext uri="{BB962C8B-B14F-4D97-AF65-F5344CB8AC3E}">
        <p14:creationId xmlns:p14="http://schemas.microsoft.com/office/powerpoint/2010/main" val="857065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a:t>
            </a:r>
            <a:r>
              <a:rPr lang="en-US" baseline="0" dirty="0" smtClean="0"/>
              <a:t> of overlapping culminates in an algorithm that computes all incomplete block borders in a single pass over the input.</a:t>
            </a:r>
          </a:p>
          <a:p>
            <a:r>
              <a:rPr lang="en-US" baseline="0" dirty="0" smtClean="0"/>
              <a:t>Then two stages are used to fix all incomplete borders. The column processing borders use the same causal-</a:t>
            </a:r>
            <a:r>
              <a:rPr lang="en-US" baseline="0" dirty="0" err="1" smtClean="0"/>
              <a:t>anticausal</a:t>
            </a:r>
            <a:r>
              <a:rPr lang="en-US" baseline="0" dirty="0" smtClean="0"/>
              <a:t> overlapping rules.</a:t>
            </a:r>
          </a:p>
          <a:p>
            <a:r>
              <a:rPr lang="en-US" baseline="0" dirty="0" smtClean="0"/>
              <a:t>The row processing  borders are even more incomplete than before, and therefore require new rules.</a:t>
            </a:r>
          </a:p>
          <a:p>
            <a:r>
              <a:rPr lang="en-US" baseline="0" dirty="0" smtClean="0"/>
              <a:t>These rules can be derived in the same manner, and we refer you to the paper for further details.</a:t>
            </a:r>
          </a:p>
          <a:p>
            <a:r>
              <a:rPr lang="en-US" baseline="0" dirty="0" smtClean="0"/>
              <a:t>A final pass takes the input and the corrected borders and produces the output.</a:t>
            </a:r>
          </a:p>
          <a:p>
            <a:r>
              <a:rPr lang="en-US" baseline="0" dirty="0" smtClean="0"/>
              <a:t>This eliminates the need for writing the reading and writing the results of column processing, for only a modest increase in computational cost.</a:t>
            </a:r>
          </a:p>
          <a:p>
            <a:r>
              <a:rPr lang="en-US" dirty="0" smtClean="0"/>
              <a:t>The final algorithm</a:t>
            </a:r>
            <a:r>
              <a:rPr lang="en-US" baseline="0" dirty="0" smtClean="0"/>
              <a:t> reads the input only twice and writes the output only once. This is a lot less IO even than a sequential implementation.</a:t>
            </a:r>
          </a:p>
        </p:txBody>
      </p:sp>
      <p:sp>
        <p:nvSpPr>
          <p:cNvPr id="4" name="Slide Number Placeholder 3"/>
          <p:cNvSpPr>
            <a:spLocks noGrp="1"/>
          </p:cNvSpPr>
          <p:nvPr>
            <p:ph type="sldNum" sz="quarter" idx="10"/>
          </p:nvPr>
        </p:nvSpPr>
        <p:spPr/>
        <p:txBody>
          <a:bodyPr/>
          <a:lstStyle/>
          <a:p>
            <a:fld id="{3F9422EC-6F7E-A747-8009-9712CFCBC903}" type="slidenum">
              <a:rPr lang="en-US" smtClean="0"/>
              <a:t>20</a:t>
            </a:fld>
            <a:endParaRPr lang="en-US"/>
          </a:p>
        </p:txBody>
      </p:sp>
    </p:spTree>
    <p:extLst>
      <p:ext uri="{BB962C8B-B14F-4D97-AF65-F5344CB8AC3E}">
        <p14:creationId xmlns:p14="http://schemas.microsoft.com/office/powerpoint/2010/main" val="151876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animation of all steps in the algorithm.</a:t>
            </a:r>
          </a:p>
          <a:p>
            <a:r>
              <a:rPr lang="en-US" baseline="0" dirty="0" smtClean="0"/>
              <a:t>We start with the input and the borders that surround it.</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21</a:t>
            </a:fld>
            <a:endParaRPr lang="en-US"/>
          </a:p>
        </p:txBody>
      </p:sp>
    </p:spTree>
    <p:extLst>
      <p:ext uri="{BB962C8B-B14F-4D97-AF65-F5344CB8AC3E}">
        <p14:creationId xmlns:p14="http://schemas.microsoft.com/office/powerpoint/2010/main" val="898701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each block is loaded into shared memory, in </a:t>
            </a:r>
            <a:r>
              <a:rPr lang="en-US" dirty="0" err="1" smtClean="0"/>
              <a:t>paralell</a:t>
            </a:r>
            <a:r>
              <a:rPr lang="en-US" dirty="0" smtClean="0"/>
              <a:t>.</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22</a:t>
            </a:fld>
            <a:endParaRPr lang="en-US"/>
          </a:p>
        </p:txBody>
      </p:sp>
    </p:spTree>
    <p:extLst>
      <p:ext uri="{BB962C8B-B14F-4D97-AF65-F5344CB8AC3E}">
        <p14:creationId xmlns:p14="http://schemas.microsoft.com/office/powerpoint/2010/main" val="140248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sequentially</a:t>
            </a:r>
            <a:r>
              <a:rPr lang="en-US" baseline="0" dirty="0" smtClean="0"/>
              <a:t> apply all four filters to each block, saving the incomplete borders for each of them.</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23</a:t>
            </a:fld>
            <a:endParaRPr lang="en-US"/>
          </a:p>
        </p:txBody>
      </p:sp>
    </p:spTree>
    <p:extLst>
      <p:ext uri="{BB962C8B-B14F-4D97-AF65-F5344CB8AC3E}">
        <p14:creationId xmlns:p14="http://schemas.microsoft.com/office/powerpoint/2010/main" val="192290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all borders in global memory, but</a:t>
            </a:r>
            <a:r>
              <a:rPr lang="en-US" baseline="0" dirty="0" smtClean="0"/>
              <a:t> the inner borders are all incomplete, so we need to fix them.</a:t>
            </a:r>
          </a:p>
        </p:txBody>
      </p:sp>
      <p:sp>
        <p:nvSpPr>
          <p:cNvPr id="4" name="Slide Number Placeholder 3"/>
          <p:cNvSpPr>
            <a:spLocks noGrp="1"/>
          </p:cNvSpPr>
          <p:nvPr>
            <p:ph type="sldNum" sz="quarter" idx="10"/>
          </p:nvPr>
        </p:nvSpPr>
        <p:spPr/>
        <p:txBody>
          <a:bodyPr/>
          <a:lstStyle/>
          <a:p>
            <a:fld id="{3F9422EC-6F7E-A747-8009-9712CFCBC903}" type="slidenum">
              <a:rPr lang="en-US" smtClean="0"/>
              <a:t>31</a:t>
            </a:fld>
            <a:endParaRPr lang="en-US"/>
          </a:p>
        </p:txBody>
      </p:sp>
    </p:spTree>
    <p:extLst>
      <p:ext uri="{BB962C8B-B14F-4D97-AF65-F5344CB8AC3E}">
        <p14:creationId xmlns:p14="http://schemas.microsoft.com/office/powerpoint/2010/main" val="291954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done with each of the different update rules we have. First, the singly-incomplete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32</a:t>
            </a:fld>
            <a:endParaRPr lang="en-US"/>
          </a:p>
        </p:txBody>
      </p:sp>
    </p:spTree>
    <p:extLst>
      <p:ext uri="{BB962C8B-B14F-4D97-AF65-F5344CB8AC3E}">
        <p14:creationId xmlns:p14="http://schemas.microsoft.com/office/powerpoint/2010/main" val="2209606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twice-incomplete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33</a:t>
            </a:fld>
            <a:endParaRPr lang="en-US"/>
          </a:p>
        </p:txBody>
      </p:sp>
    </p:spTree>
    <p:extLst>
      <p:ext uri="{BB962C8B-B14F-4D97-AF65-F5344CB8AC3E}">
        <p14:creationId xmlns:p14="http://schemas.microsoft.com/office/powerpoint/2010/main" val="3608748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thrice-incomplete</a:t>
            </a:r>
            <a:r>
              <a:rPr lang="en-US" baseline="0" dirty="0" smtClean="0"/>
              <a:t>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34</a:t>
            </a:fld>
            <a:endParaRPr lang="en-US"/>
          </a:p>
        </p:txBody>
      </p:sp>
    </p:spTree>
    <p:extLst>
      <p:ext uri="{BB962C8B-B14F-4D97-AF65-F5344CB8AC3E}">
        <p14:creationId xmlns:p14="http://schemas.microsoft.com/office/powerpoint/2010/main" val="827136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four-times-incomplete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35</a:t>
            </a:fld>
            <a:endParaRPr lang="en-US"/>
          </a:p>
        </p:txBody>
      </p:sp>
    </p:spTree>
    <p:extLst>
      <p:ext uri="{BB962C8B-B14F-4D97-AF65-F5344CB8AC3E}">
        <p14:creationId xmlns:p14="http://schemas.microsoft.com/office/powerpoint/2010/main" val="1978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a:t>
            </a:r>
            <a:r>
              <a:rPr lang="en-US" baseline="0" dirty="0" smtClean="0"/>
              <a:t> have all final borders in global memory.</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36</a:t>
            </a:fld>
            <a:endParaRPr lang="en-US"/>
          </a:p>
        </p:txBody>
      </p:sp>
    </p:spTree>
    <p:extLst>
      <p:ext uri="{BB962C8B-B14F-4D97-AF65-F5344CB8AC3E}">
        <p14:creationId xmlns:p14="http://schemas.microsoft.com/office/powerpoint/2010/main" val="381310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each step, the filter produces a new output element by forming a linear combination of the corresponding input element and a few earlier outputs.</a:t>
            </a:r>
            <a:endParaRPr lang="en-US" dirty="0" smtClean="0"/>
          </a:p>
          <a:p>
            <a:r>
              <a:rPr lang="en-US" dirty="0" smtClean="0"/>
              <a:t>This, of course, creates a dependency chain</a:t>
            </a:r>
            <a:r>
              <a:rPr lang="en-US" baseline="0" dirty="0" smtClean="0"/>
              <a:t> so that each output can only be determined after the previous ones.</a:t>
            </a:r>
          </a:p>
          <a:p>
            <a:r>
              <a:rPr lang="en-US" baseline="0" dirty="0" smtClean="0"/>
              <a:t>Contrast this with a direct convolution, in which each element can be computed independently.</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a:t>
            </a:fld>
            <a:endParaRPr lang="en-US"/>
          </a:p>
        </p:txBody>
      </p:sp>
    </p:spTree>
    <p:extLst>
      <p:ext uri="{BB962C8B-B14F-4D97-AF65-F5344CB8AC3E}">
        <p14:creationId xmlns:p14="http://schemas.microsoft.com/office/powerpoint/2010/main" val="2534411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load the input blocks into shared memory again.</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37</a:t>
            </a:fld>
            <a:endParaRPr lang="en-US"/>
          </a:p>
        </p:txBody>
      </p:sp>
    </p:spTree>
    <p:extLst>
      <p:ext uri="{BB962C8B-B14F-4D97-AF65-F5344CB8AC3E}">
        <p14:creationId xmlns:p14="http://schemas.microsoft.com/office/powerpoint/2010/main" val="352736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use the borders to finish</a:t>
            </a:r>
            <a:r>
              <a:rPr lang="en-US" baseline="0" dirty="0" smtClean="0"/>
              <a:t> the recursive filtering of all blocks in parallel. First the causal in columns.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38</a:t>
            </a:fld>
            <a:endParaRPr lang="en-US"/>
          </a:p>
        </p:txBody>
      </p:sp>
    </p:spTree>
    <p:extLst>
      <p:ext uri="{BB962C8B-B14F-4D97-AF65-F5344CB8AC3E}">
        <p14:creationId xmlns:p14="http://schemas.microsoft.com/office/powerpoint/2010/main" val="3904162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a:t>
            </a:r>
            <a:r>
              <a:rPr lang="en-US" dirty="0" err="1" smtClean="0"/>
              <a:t>anticausal</a:t>
            </a:r>
            <a:r>
              <a:rPr lang="en-US" dirty="0" smtClean="0"/>
              <a:t> in columns.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39</a:t>
            </a:fld>
            <a:endParaRPr lang="en-US"/>
          </a:p>
        </p:txBody>
      </p:sp>
    </p:spTree>
    <p:extLst>
      <p:ext uri="{BB962C8B-B14F-4D97-AF65-F5344CB8AC3E}">
        <p14:creationId xmlns:p14="http://schemas.microsoft.com/office/powerpoint/2010/main" val="1365513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causal in rows.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40</a:t>
            </a:fld>
            <a:endParaRPr lang="en-US"/>
          </a:p>
        </p:txBody>
      </p:sp>
    </p:spTree>
    <p:extLst>
      <p:ext uri="{BB962C8B-B14F-4D97-AF65-F5344CB8AC3E}">
        <p14:creationId xmlns:p14="http://schemas.microsoft.com/office/powerpoint/2010/main" val="3267305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a:t>
            </a:r>
            <a:r>
              <a:rPr lang="en-US" dirty="0" err="1" smtClean="0"/>
              <a:t>anticausal</a:t>
            </a:r>
            <a:r>
              <a:rPr lang="en-US" baseline="0" dirty="0" smtClean="0"/>
              <a:t> in rows.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41</a:t>
            </a:fld>
            <a:endParaRPr lang="en-US"/>
          </a:p>
        </p:txBody>
      </p:sp>
    </p:spTree>
    <p:extLst>
      <p:ext uri="{BB962C8B-B14F-4D97-AF65-F5344CB8AC3E}">
        <p14:creationId xmlns:p14="http://schemas.microsoft.com/office/powerpoint/2010/main" val="251778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are done, we simply save the result to global memory.</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42</a:t>
            </a:fld>
            <a:endParaRPr lang="en-US"/>
          </a:p>
        </p:txBody>
      </p:sp>
    </p:spTree>
    <p:extLst>
      <p:ext uri="{BB962C8B-B14F-4D97-AF65-F5344CB8AC3E}">
        <p14:creationId xmlns:p14="http://schemas.microsoft.com/office/powerpoint/2010/main" val="533698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rules</a:t>
            </a:r>
            <a:r>
              <a:rPr lang="en-US" baseline="0" dirty="0" smtClean="0"/>
              <a:t> for fixing once-incomplete column-prologues and twice-incomplete column epilogues are the same as before.</a:t>
            </a:r>
            <a:endParaRPr lang="en-US" dirty="0" smtClean="0"/>
          </a:p>
          <a:p>
            <a:r>
              <a:rPr lang="en-US" dirty="0" smtClean="0"/>
              <a:t>The rules for fixing thrice-incomplete</a:t>
            </a:r>
            <a:r>
              <a:rPr lang="en-US" baseline="0" dirty="0" smtClean="0"/>
              <a:t> row-prologues and four-times-incomplete row-epilogues can be derived by applying the same superposition and linearity rules.</a:t>
            </a:r>
          </a:p>
          <a:p>
            <a:r>
              <a:rPr lang="en-US" baseline="0" dirty="0" smtClean="0"/>
              <a:t>The only difference is that now there are some right-side matrix products and the rules involve additional terms that require knowledge of complete column-prologues and column-epilogues.</a:t>
            </a:r>
          </a:p>
          <a:p>
            <a:r>
              <a:rPr lang="en-US" baseline="0" dirty="0" smtClean="0"/>
              <a:t>This is not a problem because we have already seen how to obtain them. Again, more details in the paper.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44</a:t>
            </a:fld>
            <a:endParaRPr lang="en-US"/>
          </a:p>
        </p:txBody>
      </p:sp>
    </p:spTree>
    <p:extLst>
      <p:ext uri="{BB962C8B-B14F-4D97-AF65-F5344CB8AC3E}">
        <p14:creationId xmlns:p14="http://schemas.microsoft.com/office/powerpoint/2010/main" val="152252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reduced IO brings us to 6GiP/s on a 4k image, or almost 400fps and about 12x faster than baseline.</a:t>
            </a:r>
          </a:p>
          <a:p>
            <a:r>
              <a:rPr lang="en-US" baseline="0" dirty="0" smtClean="0"/>
              <a:t>The results show that this tradeoff of computation with IO is beneficial for first order filters.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45</a:t>
            </a:fld>
            <a:endParaRPr lang="en-US"/>
          </a:p>
        </p:txBody>
      </p:sp>
    </p:spTree>
    <p:extLst>
      <p:ext uri="{BB962C8B-B14F-4D97-AF65-F5344CB8AC3E}">
        <p14:creationId xmlns:p14="http://schemas.microsoft.com/office/powerpoint/2010/main" val="4006034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second-order filter</a:t>
            </a:r>
            <a:r>
              <a:rPr lang="en-US" baseline="0" dirty="0" smtClean="0"/>
              <a:t> sequences</a:t>
            </a:r>
            <a:r>
              <a:rPr lang="en-US" dirty="0" smtClean="0"/>
              <a:t>, such</a:t>
            </a:r>
            <a:r>
              <a:rPr lang="en-US" baseline="0" dirty="0" smtClean="0"/>
              <a:t> as those used for </a:t>
            </a:r>
            <a:r>
              <a:rPr lang="en-US" baseline="0" dirty="0" err="1" smtClean="0"/>
              <a:t>Quintic</a:t>
            </a:r>
            <a:r>
              <a:rPr lang="en-US" baseline="0" dirty="0" smtClean="0"/>
              <a:t> B-Spline interpolation, the advantage is still not clear.</a:t>
            </a:r>
          </a:p>
          <a:p>
            <a:r>
              <a:rPr lang="en-US" baseline="0" dirty="0" smtClean="0"/>
              <a:t>The plot shows that algorithm 4, the one that uses only </a:t>
            </a:r>
            <a:r>
              <a:rPr lang="en-US" baseline="0" dirty="0" err="1" smtClean="0"/>
              <a:t>cusal-anicausal</a:t>
            </a:r>
            <a:r>
              <a:rPr lang="en-US" baseline="0" dirty="0" smtClean="0"/>
              <a:t> overlapping, is actually faster than our current implementation of the fully overlapped second-order algorithm.</a:t>
            </a:r>
          </a:p>
          <a:p>
            <a:endParaRPr lang="en-US" baseline="0" dirty="0" smtClean="0"/>
          </a:p>
          <a:p>
            <a:r>
              <a:rPr lang="en-US" baseline="0" dirty="0" smtClean="0"/>
              <a:t>This is probably because of the relative increase in computational complexity between these algorithms depends on the filter order.</a:t>
            </a:r>
          </a:p>
          <a:p>
            <a:r>
              <a:rPr lang="en-US" baseline="0" dirty="0" smtClean="0"/>
              <a:t>This balance may change in the future, as new hardware continues to increase computational power faster than memory bandwidth.</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46</a:t>
            </a:fld>
            <a:endParaRPr lang="en-US"/>
          </a:p>
        </p:txBody>
      </p:sp>
    </p:spTree>
    <p:extLst>
      <p:ext uri="{BB962C8B-B14F-4D97-AF65-F5344CB8AC3E}">
        <p14:creationId xmlns:p14="http://schemas.microsoft.com/office/powerpoint/2010/main" val="2048014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Gaussian blur application, we compared three implementations.</a:t>
            </a:r>
          </a:p>
          <a:p>
            <a:r>
              <a:rPr lang="en-US" dirty="0" smtClean="0"/>
              <a:t>The first is convolution</a:t>
            </a:r>
            <a:r>
              <a:rPr lang="en-US" baseline="0" dirty="0" smtClean="0"/>
              <a:t> in the frequency domain, using the CUFFT library.</a:t>
            </a:r>
          </a:p>
          <a:p>
            <a:endParaRPr lang="en-US" baseline="0" dirty="0" smtClean="0"/>
          </a:p>
          <a:p>
            <a:r>
              <a:rPr lang="en-US" baseline="0" dirty="0" smtClean="0"/>
              <a:t>The second one is a highly optimized direct convolution code according to a 2007 whitepaper by NVIDIA.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the Gaussian becomes wider, the direct convolution becomes more expensive and starts losing to the frequency domain implementation.</a:t>
            </a:r>
          </a:p>
          <a:p>
            <a:endParaRPr lang="en-US" baseline="0" dirty="0" smtClean="0"/>
          </a:p>
          <a:p>
            <a:r>
              <a:rPr lang="en-US" baseline="0" dirty="0" smtClean="0"/>
              <a:t>Finally, our implementation uses the van </a:t>
            </a:r>
            <a:r>
              <a:rPr lang="en-US" baseline="0" dirty="0" err="1" smtClean="0"/>
              <a:t>Vliet</a:t>
            </a:r>
            <a:r>
              <a:rPr lang="en-US" baseline="0" dirty="0" smtClean="0"/>
              <a:t> technique to approximate the Gaussian kernel with a sequence third-order recursive filters.</a:t>
            </a:r>
          </a:p>
          <a:p>
            <a:r>
              <a:rPr lang="en-US" baseline="0" dirty="0" smtClean="0"/>
              <a:t>Third-order filters can be implemented by cascading first and second-order filters, which is what we did.</a:t>
            </a:r>
          </a:p>
          <a:p>
            <a:r>
              <a:rPr lang="en-US" baseline="0" dirty="0" smtClean="0"/>
              <a:t>The first-order filter uses our fully overlapped algorithm 5, and the second-order uses only causal-</a:t>
            </a:r>
            <a:r>
              <a:rPr lang="en-US" baseline="0" dirty="0" err="1" smtClean="0"/>
              <a:t>anticausal</a:t>
            </a:r>
            <a:r>
              <a:rPr lang="en-US" baseline="0" dirty="0" smtClean="0"/>
              <a:t> overlapping.</a:t>
            </a:r>
          </a:p>
          <a:p>
            <a:r>
              <a:rPr lang="en-US" baseline="0" dirty="0" smtClean="0"/>
              <a:t>These two filters are fused together.</a:t>
            </a:r>
          </a:p>
          <a:p>
            <a:endParaRPr lang="en-US" baseline="0" dirty="0" smtClean="0"/>
          </a:p>
          <a:p>
            <a:r>
              <a:rPr lang="en-US" dirty="0" smtClean="0"/>
              <a:t>Our implementation is beats CUFFT already </a:t>
            </a:r>
            <a:r>
              <a:rPr lang="en-US" baseline="0" dirty="0" smtClean="0"/>
              <a:t>for 512^2 images, and the difference should increase with image size.</a:t>
            </a:r>
          </a:p>
          <a:p>
            <a:r>
              <a:rPr lang="en-US" baseline="0" dirty="0" smtClean="0"/>
              <a:t>It also beats direct convolution even for reasonably narrow Gaussians with sigma = 5. The difference also increases with wider Gaussians.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47</a:t>
            </a:fld>
            <a:endParaRPr lang="en-US"/>
          </a:p>
        </p:txBody>
      </p:sp>
    </p:spTree>
    <p:extLst>
      <p:ext uri="{BB962C8B-B14F-4D97-AF65-F5344CB8AC3E}">
        <p14:creationId xmlns:p14="http://schemas.microsoft.com/office/powerpoint/2010/main" val="265213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a:t>
            </a:r>
            <a:r>
              <a:rPr lang="en-US" baseline="0" dirty="0" smtClean="0"/>
              <a:t> filters are a basic operation in signal processing, and have numerous important applications.</a:t>
            </a:r>
          </a:p>
          <a:p>
            <a:r>
              <a:rPr lang="en-US" baseline="0" dirty="0" smtClean="0"/>
              <a:t>The computer graphics examples we show in the paper are B-spline interpolation,</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a:t>
            </a:fld>
            <a:endParaRPr lang="en-US"/>
          </a:p>
        </p:txBody>
      </p:sp>
    </p:spTree>
    <p:extLst>
      <p:ext uri="{BB962C8B-B14F-4D97-AF65-F5344CB8AC3E}">
        <p14:creationId xmlns:p14="http://schemas.microsoft.com/office/powerpoint/2010/main" val="3308752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Summed-tables</a:t>
            </a:r>
            <a:r>
              <a:rPr lang="en-US" baseline="0" dirty="0" smtClean="0"/>
              <a:t> are a special case of first-order recursive filter, with a unit feedback coefficient, and there is no </a:t>
            </a:r>
            <a:r>
              <a:rPr lang="en-US" baseline="0" dirty="0" err="1" smtClean="0"/>
              <a:t>anticausal</a:t>
            </a:r>
            <a:r>
              <a:rPr lang="en-US" baseline="0" dirty="0" smtClean="0"/>
              <a:t> component.</a:t>
            </a:r>
          </a:p>
          <a:p>
            <a:r>
              <a:rPr lang="en-US" baseline="0" dirty="0" smtClean="0"/>
              <a:t>The first implementation we compare against was proposed by Harris et al in 2008 in GPU Gems 3.</a:t>
            </a:r>
          </a:p>
          <a:p>
            <a:r>
              <a:rPr lang="en-US" baseline="0" dirty="0" smtClean="0"/>
              <a:t>It runs a </a:t>
            </a:r>
            <a:r>
              <a:rPr lang="en-US" baseline="0" dirty="0" err="1" smtClean="0"/>
              <a:t>multiscan</a:t>
            </a:r>
            <a:r>
              <a:rPr lang="en-US" baseline="0" dirty="0" smtClean="0"/>
              <a:t> operation, transposes the result, and then runs another </a:t>
            </a:r>
            <a:r>
              <a:rPr lang="en-US" baseline="0" dirty="0" err="1" smtClean="0"/>
              <a:t>multiscan</a:t>
            </a:r>
            <a:r>
              <a:rPr lang="en-US" baseline="0" dirty="0" smtClean="0"/>
              <a:t> </a:t>
            </a:r>
            <a:r>
              <a:rPr lang="en-US" baseline="0" dirty="0" err="1" smtClean="0"/>
              <a:t>operaion</a:t>
            </a:r>
            <a:r>
              <a:rPr lang="en-US" baseline="0" dirty="0" smtClean="0"/>
              <a:t>.</a:t>
            </a:r>
          </a:p>
          <a:p>
            <a:endParaRPr lang="en-US" baseline="0" dirty="0" smtClean="0"/>
          </a:p>
          <a:p>
            <a:r>
              <a:rPr lang="en-US" baseline="0" dirty="0" smtClean="0"/>
              <a:t>The second implementation was proposed by Hensley at </a:t>
            </a:r>
            <a:r>
              <a:rPr lang="en-US" baseline="0" dirty="0" err="1" smtClean="0"/>
              <a:t>Gamefet</a:t>
            </a:r>
            <a:r>
              <a:rPr lang="en-US" baseline="0" dirty="0" smtClean="0"/>
              <a:t> 2010.</a:t>
            </a:r>
          </a:p>
          <a:p>
            <a:r>
              <a:rPr lang="en-US" baseline="0" dirty="0" smtClean="0"/>
              <a:t>We improved it further to use independent kernels for row and column processing,</a:t>
            </a:r>
          </a:p>
          <a:p>
            <a:r>
              <a:rPr lang="en-US" baseline="0" dirty="0" smtClean="0"/>
              <a:t>to save only incomplete borders rather than entire incomplete blocks, and fused row and column processing.</a:t>
            </a:r>
          </a:p>
          <a:p>
            <a:r>
              <a:rPr lang="en-US" baseline="0" dirty="0" smtClean="0"/>
              <a:t>It does better.</a:t>
            </a:r>
          </a:p>
          <a:p>
            <a:endParaRPr lang="en-US" baseline="0" dirty="0" smtClean="0"/>
          </a:p>
          <a:p>
            <a:r>
              <a:rPr lang="en-US" baseline="0" dirty="0" smtClean="0"/>
              <a:t>But our overlapped SAT is even faster. Please see details in </a:t>
            </a:r>
            <a:r>
              <a:rPr lang="en-US" baseline="0" smtClean="0"/>
              <a:t>the paper.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48</a:t>
            </a:fld>
            <a:endParaRPr lang="en-US"/>
          </a:p>
        </p:txBody>
      </p:sp>
    </p:spTree>
    <p:extLst>
      <p:ext uri="{BB962C8B-B14F-4D97-AF65-F5344CB8AC3E}">
        <p14:creationId xmlns:p14="http://schemas.microsoft.com/office/powerpoint/2010/main" val="385839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future work, we would like to</a:t>
            </a:r>
            <a:r>
              <a:rPr lang="en-US" baseline="0" dirty="0" smtClean="0"/>
              <a:t> extend our work to volumetric processing.</a:t>
            </a:r>
          </a:p>
          <a:p>
            <a:r>
              <a:rPr lang="en-US" baseline="0" dirty="0" smtClean="0"/>
              <a:t>The overlapping idea should generalize with no problems, although better notation will be needed for the derivations.</a:t>
            </a:r>
          </a:p>
          <a:p>
            <a:r>
              <a:rPr lang="en-US" baseline="0" dirty="0" smtClean="0"/>
              <a:t>At the moment, there is not enough shared memory for full overlapping in volumes. Hopefully this will change in the future.</a:t>
            </a:r>
          </a:p>
          <a:p>
            <a:endParaRPr lang="en-US" baseline="0" dirty="0" smtClean="0"/>
          </a:p>
          <a:p>
            <a:r>
              <a:rPr lang="en-US" baseline="0" dirty="0" smtClean="0"/>
              <a:t>We would also like to see if some of these ideas would map well to multicore CPUs. </a:t>
            </a:r>
          </a:p>
          <a:p>
            <a:r>
              <a:rPr lang="en-US" baseline="0" dirty="0" smtClean="0"/>
              <a:t>Blocking should help keep everything in L1, but the lower FLOP/bandwidth ratio of CPUs may not justify doubling the amount of computation.</a:t>
            </a:r>
          </a:p>
          <a:p>
            <a:endParaRPr lang="en-US" baseline="0" dirty="0" smtClean="0"/>
          </a:p>
          <a:p>
            <a:r>
              <a:rPr lang="en-US" baseline="0" dirty="0" smtClean="0"/>
              <a:t>Finally, we would like to extend our work to deal with recursive filters with varying coefficients.</a:t>
            </a:r>
          </a:p>
          <a:p>
            <a:r>
              <a:rPr lang="en-US" baseline="0" dirty="0" smtClean="0"/>
              <a:t>This could be used to perform overlapped back- and forward- substitution of banded linear systems.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49</a:t>
            </a:fld>
            <a:endParaRPr lang="en-US"/>
          </a:p>
        </p:txBody>
      </p:sp>
    </p:spTree>
    <p:extLst>
      <p:ext uri="{BB962C8B-B14F-4D97-AF65-F5344CB8AC3E}">
        <p14:creationId xmlns:p14="http://schemas.microsoft.com/office/powerpoint/2010/main" val="1986341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recursive filters are useful in many applications.</a:t>
            </a:r>
          </a:p>
          <a:p>
            <a:r>
              <a:rPr lang="en-US" dirty="0" smtClean="0"/>
              <a:t>We have demonstrated examples in cubic and </a:t>
            </a:r>
            <a:r>
              <a:rPr lang="en-US" dirty="0" err="1" smtClean="0"/>
              <a:t>quintic</a:t>
            </a:r>
            <a:r>
              <a:rPr lang="en-US" dirty="0" smtClean="0"/>
              <a:t> B-spline interpolation, Gaussian blur, an the computation of summed-area tables.</a:t>
            </a:r>
          </a:p>
          <a:p>
            <a:endParaRPr lang="en-US" dirty="0" smtClean="0"/>
          </a:p>
          <a:p>
            <a:r>
              <a:rPr lang="en-US" dirty="0" smtClean="0"/>
              <a:t>We</a:t>
            </a:r>
            <a:r>
              <a:rPr lang="en-US" baseline="0" dirty="0" smtClean="0"/>
              <a:t> introduced efficient parallel algorithms for GPUs.</a:t>
            </a:r>
          </a:p>
          <a:p>
            <a:r>
              <a:rPr lang="en-US" baseline="0" dirty="0" smtClean="0"/>
              <a:t>Our overlapping strategy reduces IO and leads to faster algorithms.</a:t>
            </a:r>
          </a:p>
          <a:p>
            <a:endParaRPr lang="en-US" baseline="0" dirty="0" smtClean="0"/>
          </a:p>
          <a:p>
            <a:r>
              <a:rPr lang="en-US" baseline="0" dirty="0" smtClean="0"/>
              <a:t>We are making all our code available. Most is already there, the rest is on the way.</a:t>
            </a:r>
            <a:endParaRPr lang="en-US" dirty="0" smtClean="0"/>
          </a:p>
        </p:txBody>
      </p:sp>
      <p:sp>
        <p:nvSpPr>
          <p:cNvPr id="4" name="Slide Number Placeholder 3"/>
          <p:cNvSpPr>
            <a:spLocks noGrp="1"/>
          </p:cNvSpPr>
          <p:nvPr>
            <p:ph type="sldNum" sz="quarter" idx="10"/>
          </p:nvPr>
        </p:nvSpPr>
        <p:spPr/>
        <p:txBody>
          <a:bodyPr/>
          <a:lstStyle/>
          <a:p>
            <a:fld id="{3F9422EC-6F7E-A747-8009-9712CFCBC903}" type="slidenum">
              <a:rPr lang="en-US" smtClean="0"/>
              <a:t>50</a:t>
            </a:fld>
            <a:endParaRPr lang="en-US"/>
          </a:p>
        </p:txBody>
      </p:sp>
    </p:spTree>
    <p:extLst>
      <p:ext uri="{BB962C8B-B14F-4D97-AF65-F5344CB8AC3E}">
        <p14:creationId xmlns:p14="http://schemas.microsoft.com/office/powerpoint/2010/main" val="3936113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the talk and I</a:t>
            </a:r>
            <a:r>
              <a:rPr lang="en-US" baseline="0" dirty="0" smtClean="0"/>
              <a:t> would be happy to take your questions.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51</a:t>
            </a:fld>
            <a:endParaRPr lang="en-US"/>
          </a:p>
        </p:txBody>
      </p:sp>
    </p:spTree>
    <p:extLst>
      <p:ext uri="{BB962C8B-B14F-4D97-AF65-F5344CB8AC3E}">
        <p14:creationId xmlns:p14="http://schemas.microsoft.com/office/powerpoint/2010/main" val="362521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for one-dimensional input, it is common to apply both causal and </a:t>
            </a:r>
            <a:r>
              <a:rPr lang="en-US" baseline="0" dirty="0" err="1" smtClean="0"/>
              <a:t>anticausal</a:t>
            </a:r>
            <a:r>
              <a:rPr lang="en-US" baseline="0" dirty="0" smtClean="0"/>
              <a:t> filters to the data.</a:t>
            </a:r>
            <a:endParaRPr lang="en-US" dirty="0" smtClean="0"/>
          </a:p>
          <a:p>
            <a:r>
              <a:rPr lang="en-US" dirty="0" smtClean="0"/>
              <a:t>In</a:t>
            </a:r>
            <a:r>
              <a:rPr lang="en-US" baseline="0" dirty="0" smtClean="0"/>
              <a:t> image processing applications, we additionally process both columns and rows in a separable way.</a:t>
            </a:r>
          </a:p>
          <a:p>
            <a:r>
              <a:rPr lang="en-US" baseline="0" dirty="0" smtClean="0"/>
              <a:t>So we use the same causal filter independently on all columns of the image, followed an </a:t>
            </a:r>
            <a:r>
              <a:rPr lang="en-US" baseline="0" dirty="0" err="1" smtClean="0"/>
              <a:t>anticausal</a:t>
            </a:r>
            <a:r>
              <a:rPr lang="en-US" baseline="0" dirty="0" smtClean="0"/>
              <a:t> filter used in the same manner.</a:t>
            </a:r>
          </a:p>
          <a:p>
            <a:r>
              <a:rPr lang="en-US" baseline="0" dirty="0" smtClean="0"/>
              <a:t>After that, we would move on to row-processing. First applying a causal filter independently to each row, followed by an </a:t>
            </a:r>
            <a:r>
              <a:rPr lang="en-US" baseline="0" dirty="0" err="1" smtClean="0"/>
              <a:t>anticausal</a:t>
            </a:r>
            <a:r>
              <a:rPr lang="en-US" baseline="0" dirty="0" smtClean="0"/>
              <a:t> filter.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52</a:t>
            </a:fld>
            <a:endParaRPr lang="en-US"/>
          </a:p>
        </p:txBody>
      </p:sp>
    </p:spTree>
    <p:extLst>
      <p:ext uri="{BB962C8B-B14F-4D97-AF65-F5344CB8AC3E}">
        <p14:creationId xmlns:p14="http://schemas.microsoft.com/office/powerpoint/2010/main" val="418508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Recursive filters are also frequently used in exponential smoothing of time series, in the design of general IIR filters, </a:t>
            </a:r>
          </a:p>
          <a:p>
            <a:r>
              <a:rPr lang="en-US" baseline="0" dirty="0" smtClean="0"/>
              <a:t>and the equivalent problems of inverse of convolution and the solution of banded linear systems.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53</a:t>
            </a:fld>
            <a:endParaRPr lang="en-US"/>
          </a:p>
        </p:txBody>
      </p:sp>
    </p:spTree>
    <p:extLst>
      <p:ext uri="{BB962C8B-B14F-4D97-AF65-F5344CB8AC3E}">
        <p14:creationId xmlns:p14="http://schemas.microsoft.com/office/powerpoint/2010/main" val="1026049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derivation for the update rule for twice-incomplete epilogues follows the</a:t>
            </a:r>
            <a:r>
              <a:rPr lang="en-US" baseline="0" dirty="0" smtClean="0"/>
              <a:t> same approach as before.</a:t>
            </a:r>
          </a:p>
          <a:p>
            <a:r>
              <a:rPr lang="en-US" baseline="0" dirty="0" smtClean="0"/>
              <a:t>We repeatedly apply the linearity and superposition property of recursive filters, along with some basic linear algebra.</a:t>
            </a:r>
          </a:p>
          <a:p>
            <a:r>
              <a:rPr lang="en-US" baseline="0" dirty="0" smtClean="0"/>
              <a:t>Here are the steps, just for completeness.</a:t>
            </a:r>
          </a:p>
          <a:p>
            <a:r>
              <a:rPr lang="en-US" baseline="0" dirty="0" smtClean="0"/>
              <a:t>The derivation itself is not that interesting. What is interesting is that the result is very simple.</a:t>
            </a:r>
          </a:p>
          <a:p>
            <a:r>
              <a:rPr lang="en-US" baseline="0" dirty="0" smtClean="0"/>
              <a:t>It involves multiplying a previously corrected prologue by an r-by-r matrix, </a:t>
            </a:r>
          </a:p>
          <a:p>
            <a:r>
              <a:rPr lang="en-US" baseline="0" dirty="0" smtClean="0"/>
              <a:t>the twice-incomplete epilogue by another r-by-r matrix, </a:t>
            </a:r>
          </a:p>
          <a:p>
            <a:r>
              <a:rPr lang="en-US" baseline="0" dirty="0" smtClean="0"/>
              <a:t>and adding with the previously corrected epilogue.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54</a:t>
            </a:fld>
            <a:endParaRPr lang="en-US"/>
          </a:p>
        </p:txBody>
      </p:sp>
    </p:spTree>
    <p:extLst>
      <p:ext uri="{BB962C8B-B14F-4D97-AF65-F5344CB8AC3E}">
        <p14:creationId xmlns:p14="http://schemas.microsoft.com/office/powerpoint/2010/main" val="166905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Gaussian-blur, and the computation of summed-area tables.</a:t>
            </a:r>
          </a:p>
          <a:p>
            <a:r>
              <a:rPr lang="en-US" dirty="0" smtClean="0"/>
              <a:t>But there are many other applications.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a:t>
            </a:fld>
            <a:endParaRPr lang="en-US"/>
          </a:p>
        </p:txBody>
      </p:sp>
    </p:spTree>
    <p:extLst>
      <p:ext uri="{BB962C8B-B14F-4D97-AF65-F5344CB8AC3E}">
        <p14:creationId xmlns:p14="http://schemas.microsoft.com/office/powerpoint/2010/main" val="368385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a:t>
            </a:r>
            <a:r>
              <a:rPr lang="en-US" baseline="0" dirty="0" smtClean="0"/>
              <a:t> filters can be classified as causal or </a:t>
            </a:r>
            <a:r>
              <a:rPr lang="en-US" baseline="0" dirty="0" err="1" smtClean="0"/>
              <a:t>anticausal</a:t>
            </a:r>
            <a:r>
              <a:rPr lang="en-US" baseline="0" dirty="0" smtClean="0"/>
              <a:t>, depending on whether they go over input in one direction or the other.</a:t>
            </a:r>
          </a:p>
          <a:p>
            <a:r>
              <a:rPr lang="en-US" baseline="0" dirty="0" smtClean="0"/>
              <a:t>Here is an </a:t>
            </a:r>
            <a:r>
              <a:rPr lang="en-US" baseline="0" dirty="0" err="1" smtClean="0"/>
              <a:t>anticausal</a:t>
            </a:r>
            <a:r>
              <a:rPr lang="en-US" baseline="0" dirty="0" smtClean="0"/>
              <a:t> filter R.</a:t>
            </a:r>
          </a:p>
          <a:p>
            <a:r>
              <a:rPr lang="en-US" baseline="0" dirty="0" smtClean="0"/>
              <a:t>It takes an epilogue e, and input vector y, and produces an </a:t>
            </a:r>
            <a:r>
              <a:rPr lang="en-US" baseline="0" dirty="0" err="1" smtClean="0"/>
              <a:t>ouput</a:t>
            </a:r>
            <a:r>
              <a:rPr lang="en-US" baseline="0" dirty="0" smtClean="0"/>
              <a:t> vector z, by going over the input backwards.</a:t>
            </a:r>
          </a:p>
          <a:p>
            <a:endParaRPr lang="en-US" baseline="0" dirty="0" smtClean="0"/>
          </a:p>
          <a:p>
            <a:r>
              <a:rPr lang="en-US" baseline="0" dirty="0" smtClean="0"/>
              <a:t>Finally, the order of a recursive filter is given by the number of feedbacks it uses.</a:t>
            </a:r>
          </a:p>
        </p:txBody>
      </p:sp>
      <p:sp>
        <p:nvSpPr>
          <p:cNvPr id="4" name="Slide Number Placeholder 3"/>
          <p:cNvSpPr>
            <a:spLocks noGrp="1"/>
          </p:cNvSpPr>
          <p:nvPr>
            <p:ph type="sldNum" sz="quarter" idx="10"/>
          </p:nvPr>
        </p:nvSpPr>
        <p:spPr/>
        <p:txBody>
          <a:bodyPr/>
          <a:lstStyle/>
          <a:p>
            <a:fld id="{3F9422EC-6F7E-A747-8009-9712CFCBC903}" type="slidenum">
              <a:rPr lang="en-US" smtClean="0"/>
              <a:t>6</a:t>
            </a:fld>
            <a:endParaRPr lang="en-US"/>
          </a:p>
        </p:txBody>
      </p:sp>
    </p:spTree>
    <p:extLst>
      <p:ext uri="{BB962C8B-B14F-4D97-AF65-F5344CB8AC3E}">
        <p14:creationId xmlns:p14="http://schemas.microsoft.com/office/powerpoint/2010/main" val="308060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for one-dimensional input, it is common to apply both causal and </a:t>
            </a:r>
            <a:r>
              <a:rPr lang="en-US" baseline="0" dirty="0" err="1" smtClean="0"/>
              <a:t>anticausal</a:t>
            </a:r>
            <a:r>
              <a:rPr lang="en-US" baseline="0" dirty="0" smtClean="0"/>
              <a:t> filters to the data so that phase is preserved.</a:t>
            </a:r>
            <a:endParaRPr lang="en-US" dirty="0" smtClean="0"/>
          </a:p>
          <a:p>
            <a:r>
              <a:rPr lang="en-US" dirty="0" smtClean="0"/>
              <a:t>In</a:t>
            </a:r>
            <a:r>
              <a:rPr lang="en-US" baseline="0" dirty="0" smtClean="0"/>
              <a:t> image processing applications, we usually process both columns and rows in a separable way.</a:t>
            </a:r>
          </a:p>
          <a:p>
            <a:r>
              <a:rPr lang="en-US" baseline="0" dirty="0" smtClean="0"/>
              <a:t>The result is that we use the same causal filter independently on all columns of the image, followed an </a:t>
            </a:r>
            <a:r>
              <a:rPr lang="en-US" baseline="0" dirty="0" err="1" smtClean="0"/>
              <a:t>anticausal</a:t>
            </a:r>
            <a:r>
              <a:rPr lang="en-US" baseline="0" dirty="0" smtClean="0"/>
              <a:t> filter used in the same manner.</a:t>
            </a:r>
          </a:p>
          <a:p>
            <a:r>
              <a:rPr lang="en-US" baseline="0" dirty="0" smtClean="0"/>
              <a:t>After that, we move on to row-processing. First applying a causal filter independently to each row, followed by an </a:t>
            </a:r>
            <a:r>
              <a:rPr lang="en-US" baseline="0" dirty="0" err="1" smtClean="0"/>
              <a:t>anticausal</a:t>
            </a:r>
            <a:r>
              <a:rPr lang="en-US" baseline="0" dirty="0" smtClean="0"/>
              <a:t> filter.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7</a:t>
            </a:fld>
            <a:endParaRPr lang="en-US"/>
          </a:p>
        </p:txBody>
      </p:sp>
    </p:spTree>
    <p:extLst>
      <p:ext uri="{BB962C8B-B14F-4D97-AF65-F5344CB8AC3E}">
        <p14:creationId xmlns:p14="http://schemas.microsoft.com/office/powerpoint/2010/main" val="41850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exploit this </a:t>
            </a:r>
            <a:r>
              <a:rPr lang="en-US" baseline="0" dirty="0" smtClean="0"/>
              <a:t>column-independence and row-independence to create a parallel implementation on the GPU</a:t>
            </a:r>
          </a:p>
          <a:p>
            <a:r>
              <a:rPr lang="en-US" baseline="0" dirty="0" smtClean="0"/>
              <a:t>This is in fact the approach followed in a recent publication by </a:t>
            </a:r>
            <a:r>
              <a:rPr lang="en-US" baseline="0" dirty="0" err="1" smtClean="0"/>
              <a:t>Ruijters</a:t>
            </a:r>
            <a:r>
              <a:rPr lang="en-US" baseline="0" dirty="0" smtClean="0"/>
              <a:t> et al, which we will use as baseline in our performance evaluations.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diagram shows the four stages in the algorithm, each corresponding to a recursive filter pass.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causal and </a:t>
            </a:r>
            <a:r>
              <a:rPr lang="en-US" baseline="0" dirty="0" err="1" smtClean="0"/>
              <a:t>anticausal</a:t>
            </a:r>
            <a:r>
              <a:rPr lang="en-US" baseline="0" dirty="0" smtClean="0"/>
              <a:t> for column processing, followed by the causal and </a:t>
            </a:r>
            <a:r>
              <a:rPr lang="en-US" baseline="0" dirty="0" err="1" smtClean="0"/>
              <a:t>anticausal</a:t>
            </a:r>
            <a:r>
              <a:rPr lang="en-US" baseline="0" dirty="0" smtClean="0"/>
              <a:t> for row processing.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top row shows the inputs and the bottom row shows the outputs to global memory from each stage</a:t>
            </a:r>
          </a:p>
        </p:txBody>
      </p:sp>
      <p:sp>
        <p:nvSpPr>
          <p:cNvPr id="4" name="Slide Number Placeholder 3"/>
          <p:cNvSpPr>
            <a:spLocks noGrp="1"/>
          </p:cNvSpPr>
          <p:nvPr>
            <p:ph type="sldNum" sz="quarter" idx="10"/>
          </p:nvPr>
        </p:nvSpPr>
        <p:spPr/>
        <p:txBody>
          <a:bodyPr/>
          <a:lstStyle/>
          <a:p>
            <a:fld id="{3F9422EC-6F7E-A747-8009-9712CFCBC903}" type="slidenum">
              <a:rPr lang="en-US" smtClean="0"/>
              <a:t>8</a:t>
            </a:fld>
            <a:endParaRPr lang="en-US"/>
          </a:p>
        </p:txBody>
      </p:sp>
    </p:spTree>
    <p:extLst>
      <p:ext uri="{BB962C8B-B14F-4D97-AF65-F5344CB8AC3E}">
        <p14:creationId xmlns:p14="http://schemas.microsoft.com/office/powerpoint/2010/main" val="380048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plot, we see this code runs at about 0.5GiP/s on a 4k image, which amounts to about 30fps.</a:t>
            </a:r>
          </a:p>
          <a:p>
            <a:endParaRPr lang="en-US" baseline="0" dirty="0" smtClean="0"/>
          </a:p>
          <a:p>
            <a:r>
              <a:rPr lang="en-US" baseline="0" dirty="0" smtClean="0"/>
              <a:t>The table on the right shows additional details.</a:t>
            </a:r>
          </a:p>
          <a:p>
            <a:r>
              <a:rPr lang="en-US" baseline="0" dirty="0" smtClean="0"/>
              <a:t>The step complexity measures the number of steps it takes to complete execution.</a:t>
            </a:r>
          </a:p>
          <a:p>
            <a:r>
              <a:rPr lang="en-US" baseline="0" dirty="0" smtClean="0"/>
              <a:t>This algorithm needs 4r steps per pixel, and since we have </a:t>
            </a:r>
            <a:r>
              <a:rPr lang="en-US" baseline="0" dirty="0" err="1" smtClean="0"/>
              <a:t>cp</a:t>
            </a:r>
            <a:r>
              <a:rPr lang="en-US" baseline="0" dirty="0" smtClean="0"/>
              <a:t> cores, it is done in </a:t>
            </a:r>
            <a:r>
              <a:rPr lang="en-US" baseline="0" dirty="0" err="1" smtClean="0"/>
              <a:t>hw</a:t>
            </a:r>
            <a:r>
              <a:rPr lang="en-US" baseline="0" dirty="0" smtClean="0"/>
              <a:t>/</a:t>
            </a:r>
            <a:r>
              <a:rPr lang="en-US" baseline="0" dirty="0" err="1" smtClean="0"/>
              <a:t>cp</a:t>
            </a:r>
            <a:r>
              <a:rPr lang="en-US" baseline="0" dirty="0" smtClean="0"/>
              <a:t> times 4r steps.</a:t>
            </a:r>
          </a:p>
          <a:p>
            <a:r>
              <a:rPr lang="en-US" baseline="0" dirty="0" smtClean="0"/>
              <a:t>The maximum number of threads that can work independently is bounded by the number of rows or columns in the image.</a:t>
            </a:r>
          </a:p>
          <a:p>
            <a:r>
              <a:rPr lang="en-US" baseline="0" dirty="0" smtClean="0"/>
              <a:t>Finally, each of the four filters we apply in sequence needs to read and write the entire image once. This means 8hw bandwidth.</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9</a:t>
            </a:fld>
            <a:endParaRPr lang="en-US"/>
          </a:p>
        </p:txBody>
      </p:sp>
    </p:spTree>
    <p:extLst>
      <p:ext uri="{BB962C8B-B14F-4D97-AF65-F5344CB8AC3E}">
        <p14:creationId xmlns:p14="http://schemas.microsoft.com/office/powerpoint/2010/main" val="22970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Click to edit Master subtitle style</a:t>
            </a:r>
            <a:endParaRPr lang="en-US" dirty="0"/>
          </a:p>
        </p:txBody>
      </p:sp>
    </p:spTree>
    <p:extLst>
      <p:ext uri="{BB962C8B-B14F-4D97-AF65-F5344CB8AC3E}">
        <p14:creationId xmlns:p14="http://schemas.microsoft.com/office/powerpoint/2010/main" val="56719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2012-05-25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221747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2012-05-25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230593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a:xfrm>
            <a:off x="47625" y="1231605"/>
            <a:ext cx="9050338" cy="5555511"/>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42883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Tree>
    <p:extLst>
      <p:ext uri="{BB962C8B-B14F-4D97-AF65-F5344CB8AC3E}">
        <p14:creationId xmlns:p14="http://schemas.microsoft.com/office/powerpoint/2010/main" val="280718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Click to edit Master title style</a:t>
            </a:r>
            <a:endParaRPr lang="en-US" dirty="0"/>
          </a:p>
        </p:txBody>
      </p:sp>
      <p:sp>
        <p:nvSpPr>
          <p:cNvPr id="3" name="Content Placeholder 2"/>
          <p:cNvSpPr>
            <a:spLocks noGrp="1"/>
          </p:cNvSpPr>
          <p:nvPr>
            <p:ph sz="half" idx="1"/>
          </p:nvPr>
        </p:nvSpPr>
        <p:spPr>
          <a:xfrm>
            <a:off x="49213" y="1227138"/>
            <a:ext cx="4446587" cy="5557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Content Placeholder 3"/>
          <p:cNvSpPr>
            <a:spLocks noGrp="1"/>
          </p:cNvSpPr>
          <p:nvPr>
            <p:ph sz="half" idx="2"/>
          </p:nvPr>
        </p:nvSpPr>
        <p:spPr>
          <a:xfrm>
            <a:off x="4648199" y="1227138"/>
            <a:ext cx="4449763" cy="5557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Tree>
    <p:extLst>
      <p:ext uri="{BB962C8B-B14F-4D97-AF65-F5344CB8AC3E}">
        <p14:creationId xmlns:p14="http://schemas.microsoft.com/office/powerpoint/2010/main" val="114224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9213" y="1225994"/>
            <a:ext cx="4448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9213" y="1865756"/>
            <a:ext cx="4448175" cy="4919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225994"/>
            <a:ext cx="44545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1865756"/>
            <a:ext cx="4454525" cy="4919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69617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extLst>
      <p:ext uri="{BB962C8B-B14F-4D97-AF65-F5344CB8AC3E}">
        <p14:creationId xmlns:p14="http://schemas.microsoft.com/office/powerpoint/2010/main" val="51815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2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2012-05-25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129955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2012-05-25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130895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70884" y="1231605"/>
            <a:ext cx="9014046" cy="5555511"/>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Tree>
    <p:extLst>
      <p:ext uri="{BB962C8B-B14F-4D97-AF65-F5344CB8AC3E}">
        <p14:creationId xmlns:p14="http://schemas.microsoft.com/office/powerpoint/2010/main" val="186188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effectLst>
            <a:outerShdw blurRad="31750" dist="19050" dir="2700000" algn="tl" rotWithShape="0">
              <a:prstClr val="black">
                <a:alpha val="55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40.emf"/><Relationship Id="rId18" Type="http://schemas.openxmlformats.org/officeDocument/2006/relationships/image" Target="../media/image44.emf"/><Relationship Id="rId3" Type="http://schemas.openxmlformats.org/officeDocument/2006/relationships/image" Target="../media/image31.emf"/><Relationship Id="rId21" Type="http://schemas.openxmlformats.org/officeDocument/2006/relationships/image" Target="../media/image47.emf"/><Relationship Id="rId7" Type="http://schemas.openxmlformats.org/officeDocument/2006/relationships/image" Target="../media/image35.emf"/><Relationship Id="rId12" Type="http://schemas.openxmlformats.org/officeDocument/2006/relationships/image" Target="../media/image39.emf"/><Relationship Id="rId17" Type="http://schemas.openxmlformats.org/officeDocument/2006/relationships/image" Target="../media/image43.emf"/><Relationship Id="rId25" Type="http://schemas.openxmlformats.org/officeDocument/2006/relationships/image" Target="../media/image51.emf"/><Relationship Id="rId2" Type="http://schemas.openxmlformats.org/officeDocument/2006/relationships/notesSlide" Target="../notesSlides/notesSlide12.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slideLayout" Target="../slideLayouts/slideLayout6.xml"/><Relationship Id="rId6" Type="http://schemas.openxmlformats.org/officeDocument/2006/relationships/image" Target="../media/image34.emf"/><Relationship Id="rId11" Type="http://schemas.openxmlformats.org/officeDocument/2006/relationships/image" Target="../media/image38.emf"/><Relationship Id="rId24" Type="http://schemas.openxmlformats.org/officeDocument/2006/relationships/image" Target="../media/image50.emf"/><Relationship Id="rId5" Type="http://schemas.openxmlformats.org/officeDocument/2006/relationships/image" Target="../media/image33.emf"/><Relationship Id="rId15" Type="http://schemas.openxmlformats.org/officeDocument/2006/relationships/image" Target="../media/image6.emf"/><Relationship Id="rId23" Type="http://schemas.openxmlformats.org/officeDocument/2006/relationships/image" Target="../media/image49.emf"/><Relationship Id="rId10" Type="http://schemas.openxmlformats.org/officeDocument/2006/relationships/image" Target="../media/image37.emf"/><Relationship Id="rId19" Type="http://schemas.openxmlformats.org/officeDocument/2006/relationships/image" Target="../media/image45.emf"/><Relationship Id="rId4" Type="http://schemas.openxmlformats.org/officeDocument/2006/relationships/image" Target="../media/image32.emf"/><Relationship Id="rId9" Type="http://schemas.openxmlformats.org/officeDocument/2006/relationships/image" Target="../media/image36.emf"/><Relationship Id="rId14" Type="http://schemas.openxmlformats.org/officeDocument/2006/relationships/image" Target="../media/image41.emf"/><Relationship Id="rId22" Type="http://schemas.openxmlformats.org/officeDocument/2006/relationships/image" Target="../media/image48.emf"/></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52.emf"/><Relationship Id="rId7"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53.emf"/><Relationship Id="rId10" Type="http://schemas.openxmlformats.org/officeDocument/2006/relationships/image" Target="../media/image26.emf"/><Relationship Id="rId4" Type="http://schemas.openxmlformats.org/officeDocument/2006/relationships/image" Target="../media/image24.emf"/><Relationship Id="rId9" Type="http://schemas.openxmlformats.org/officeDocument/2006/relationships/image" Target="../media/image55.emf"/></Relationships>
</file>

<file path=ppt/slides/_rels/slide1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8.emf"/><Relationship Id="rId7" Type="http://schemas.openxmlformats.org/officeDocument/2006/relationships/image" Target="../media/image58.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56.emf"/><Relationship Id="rId7"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58.emf"/><Relationship Id="rId4" Type="http://schemas.openxmlformats.org/officeDocument/2006/relationships/image" Target="../media/image5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 Id="rId9" Type="http://schemas.openxmlformats.org/officeDocument/2006/relationships/image" Target="../media/image64.emf"/></Relationships>
</file>

<file path=ppt/slides/_rels/slide18.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3.emf"/><Relationship Id="rId7"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5.emf"/><Relationship Id="rId10" Type="http://schemas.openxmlformats.org/officeDocument/2006/relationships/image" Target="../media/image26.emf"/><Relationship Id="rId4" Type="http://schemas.openxmlformats.org/officeDocument/2006/relationships/image" Target="../media/image52.emf"/><Relationship Id="rId9"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28.emf"/><Relationship Id="rId7" Type="http://schemas.openxmlformats.org/officeDocument/2006/relationships/image" Target="../media/image65.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7.emf"/><Relationship Id="rId11" Type="http://schemas.openxmlformats.org/officeDocument/2006/relationships/image" Target="../media/image68.emf"/><Relationship Id="rId5" Type="http://schemas.openxmlformats.org/officeDocument/2006/relationships/image" Target="../media/image56.emf"/><Relationship Id="rId10" Type="http://schemas.openxmlformats.org/officeDocument/2006/relationships/image" Target="../media/image67.emf"/><Relationship Id="rId4" Type="http://schemas.openxmlformats.org/officeDocument/2006/relationships/image" Target="../media/image29.emf"/><Relationship Id="rId9" Type="http://schemas.openxmlformats.org/officeDocument/2006/relationships/image" Target="../media/image6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54.emf"/><Relationship Id="rId7"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10" Type="http://schemas.openxmlformats.org/officeDocument/2006/relationships/image" Target="../media/image26.emf"/><Relationship Id="rId4" Type="http://schemas.openxmlformats.org/officeDocument/2006/relationships/image" Target="../media/image55.emf"/><Relationship Id="rId9"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image" Target="../media/image79.emf"/><Relationship Id="rId3" Type="http://schemas.openxmlformats.org/officeDocument/2006/relationships/image" Target="../media/image69.emf"/><Relationship Id="rId7" Type="http://schemas.openxmlformats.org/officeDocument/2006/relationships/image" Target="../media/image73.emf"/><Relationship Id="rId12" Type="http://schemas.openxmlformats.org/officeDocument/2006/relationships/image" Target="../media/image78.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2.emf"/><Relationship Id="rId11" Type="http://schemas.openxmlformats.org/officeDocument/2006/relationships/image" Target="../media/image77.emf"/><Relationship Id="rId5" Type="http://schemas.openxmlformats.org/officeDocument/2006/relationships/image" Target="../media/image71.emf"/><Relationship Id="rId10" Type="http://schemas.openxmlformats.org/officeDocument/2006/relationships/image" Target="../media/image76.emf"/><Relationship Id="rId4" Type="http://schemas.openxmlformats.org/officeDocument/2006/relationships/image" Target="../media/image70.emf"/><Relationship Id="rId9" Type="http://schemas.openxmlformats.org/officeDocument/2006/relationships/image" Target="../media/image75.emf"/></Relationships>
</file>

<file path=ppt/slides/_rels/slide45.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image" Target="../media/image58.emf"/><Relationship Id="rId3" Type="http://schemas.openxmlformats.org/officeDocument/2006/relationships/image" Target="../media/image28.emf"/><Relationship Id="rId7" Type="http://schemas.openxmlformats.org/officeDocument/2006/relationships/image" Target="../media/image65.emf"/><Relationship Id="rId12" Type="http://schemas.openxmlformats.org/officeDocument/2006/relationships/image" Target="../media/image67.emf"/><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7.emf"/><Relationship Id="rId11" Type="http://schemas.openxmlformats.org/officeDocument/2006/relationships/image" Target="../media/image83.emf"/><Relationship Id="rId5" Type="http://schemas.openxmlformats.org/officeDocument/2006/relationships/image" Target="../media/image56.emf"/><Relationship Id="rId10" Type="http://schemas.openxmlformats.org/officeDocument/2006/relationships/image" Target="../media/image82.emf"/><Relationship Id="rId4" Type="http://schemas.openxmlformats.org/officeDocument/2006/relationships/image" Target="../media/image29.emf"/><Relationship Id="rId9" Type="http://schemas.openxmlformats.org/officeDocument/2006/relationships/image" Target="../media/image81.emf"/><Relationship Id="rId14" Type="http://schemas.openxmlformats.org/officeDocument/2006/relationships/image" Target="../media/image66.emf"/></Relationships>
</file>

<file path=ppt/slides/_rels/slide4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5.emf"/><Relationship Id="rId7" Type="http://schemas.openxmlformats.org/officeDocument/2006/relationships/image" Target="../media/image8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47.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24.emf"/><Relationship Id="rId7" Type="http://schemas.openxmlformats.org/officeDocument/2006/relationships/image" Target="../media/image52.e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55.emf"/><Relationship Id="rId4" Type="http://schemas.openxmlformats.org/officeDocument/2006/relationships/image" Target="../media/image25.emf"/><Relationship Id="rId9" Type="http://schemas.openxmlformats.org/officeDocument/2006/relationships/image" Target="../media/image54.emf"/></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image" Target="../media/image98.emf"/><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image" Target="../media/image97.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0.emf"/><Relationship Id="rId11" Type="http://schemas.openxmlformats.org/officeDocument/2006/relationships/image" Target="../media/image96.emf"/><Relationship Id="rId5" Type="http://schemas.openxmlformats.org/officeDocument/2006/relationships/image" Target="../media/image91.emf"/><Relationship Id="rId10" Type="http://schemas.openxmlformats.org/officeDocument/2006/relationships/image" Target="../media/image95.emf"/><Relationship Id="rId4" Type="http://schemas.openxmlformats.org/officeDocument/2006/relationships/image" Target="../media/image59.emf"/><Relationship Id="rId9" Type="http://schemas.openxmlformats.org/officeDocument/2006/relationships/image" Target="../media/image94.emf"/><Relationship Id="rId14" Type="http://schemas.openxmlformats.org/officeDocument/2006/relationships/image" Target="../media/image51.emf"/></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6.emf"/><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GPU-Efficient Recursive Filtering and Summed-Area Tables </a:t>
            </a:r>
            <a:endParaRPr lang="en-US" dirty="0"/>
          </a:p>
        </p:txBody>
      </p:sp>
      <p:sp>
        <p:nvSpPr>
          <p:cNvPr id="3" name="Subtitle 2"/>
          <p:cNvSpPr>
            <a:spLocks noGrp="1"/>
          </p:cNvSpPr>
          <p:nvPr>
            <p:ph type="subTitle" idx="1"/>
          </p:nvPr>
        </p:nvSpPr>
        <p:spPr>
          <a:xfrm>
            <a:off x="0" y="3886200"/>
            <a:ext cx="9144000" cy="1752600"/>
          </a:xfrm>
        </p:spPr>
        <p:txBody>
          <a:bodyPr>
            <a:normAutofit/>
          </a:bodyPr>
          <a:lstStyle/>
          <a:p>
            <a:r>
              <a:rPr lang="en-US" dirty="0" smtClean="0">
                <a:solidFill>
                  <a:schemeClr val="tx1"/>
                </a:solidFill>
              </a:rPr>
              <a:t>D. Nehab</a:t>
            </a:r>
            <a:r>
              <a:rPr lang="en-US" baseline="30000" dirty="0" smtClean="0">
                <a:solidFill>
                  <a:schemeClr val="tx1"/>
                </a:solidFill>
              </a:rPr>
              <a:t>1</a:t>
            </a:r>
            <a:r>
              <a:rPr lang="en-US" dirty="0" smtClean="0">
                <a:solidFill>
                  <a:schemeClr val="tx1"/>
                </a:solidFill>
              </a:rPr>
              <a:t>     A. Maximo</a:t>
            </a:r>
            <a:r>
              <a:rPr lang="en-US" baseline="30000" dirty="0" smtClean="0">
                <a:solidFill>
                  <a:schemeClr val="tx1"/>
                </a:solidFill>
              </a:rPr>
              <a:t>1</a:t>
            </a:r>
            <a:r>
              <a:rPr lang="en-US" dirty="0" smtClean="0">
                <a:solidFill>
                  <a:schemeClr val="tx1"/>
                </a:solidFill>
              </a:rPr>
              <a:t>     R. S. Lima</a:t>
            </a:r>
            <a:r>
              <a:rPr lang="en-US" baseline="30000" dirty="0" smtClean="0">
                <a:solidFill>
                  <a:schemeClr val="tx1"/>
                </a:solidFill>
              </a:rPr>
              <a:t>2</a:t>
            </a:r>
            <a:r>
              <a:rPr lang="en-US" dirty="0" smtClean="0">
                <a:solidFill>
                  <a:schemeClr val="tx1"/>
                </a:solidFill>
              </a:rPr>
              <a:t>     H. Hoppe</a:t>
            </a:r>
            <a:r>
              <a:rPr lang="en-US" baseline="30000" dirty="0" smtClean="0">
                <a:solidFill>
                  <a:schemeClr val="tx1"/>
                </a:solidFill>
              </a:rPr>
              <a:t>3</a:t>
            </a:r>
          </a:p>
          <a:p>
            <a:r>
              <a:rPr lang="en-US" baseline="30000" dirty="0" smtClean="0">
                <a:solidFill>
                  <a:schemeClr val="tx1"/>
                </a:solidFill>
              </a:rPr>
              <a:t>1</a:t>
            </a:r>
            <a:r>
              <a:rPr lang="en-US" dirty="0" smtClean="0">
                <a:solidFill>
                  <a:schemeClr val="tx1"/>
                </a:solidFill>
              </a:rPr>
              <a:t>IMPA        </a:t>
            </a:r>
            <a:r>
              <a:rPr lang="en-US" baseline="30000" dirty="0" smtClean="0">
                <a:solidFill>
                  <a:schemeClr val="tx1"/>
                </a:solidFill>
              </a:rPr>
              <a:t>2</a:t>
            </a:r>
            <a:r>
              <a:rPr lang="en-US" dirty="0" smtClean="0">
                <a:solidFill>
                  <a:schemeClr val="tx1"/>
                </a:solidFill>
              </a:rPr>
              <a:t>Digitok</a:t>
            </a:r>
            <a:r>
              <a:rPr lang="en-US" baseline="30000" dirty="0">
                <a:solidFill>
                  <a:schemeClr val="tx1"/>
                </a:solidFill>
              </a:rPr>
              <a:t>   </a:t>
            </a:r>
            <a:r>
              <a:rPr lang="en-US" baseline="30000" dirty="0" smtClean="0">
                <a:solidFill>
                  <a:schemeClr val="tx1"/>
                </a:solidFill>
              </a:rPr>
              <a:t>      </a:t>
            </a:r>
            <a:r>
              <a:rPr lang="en-US" baseline="30000" dirty="0">
                <a:solidFill>
                  <a:schemeClr val="tx1"/>
                </a:solidFill>
              </a:rPr>
              <a:t>3</a:t>
            </a:r>
            <a:r>
              <a:rPr lang="en-US" dirty="0" smtClean="0">
                <a:solidFill>
                  <a:schemeClr val="tx1"/>
                </a:solidFill>
              </a:rPr>
              <a:t>Microsoft Research</a:t>
            </a:r>
            <a:endParaRPr lang="en-US" dirty="0">
              <a:solidFill>
                <a:schemeClr val="tx1"/>
              </a:solidFill>
            </a:endParaRPr>
          </a:p>
        </p:txBody>
      </p:sp>
    </p:spTree>
    <p:extLst>
      <p:ext uri="{BB962C8B-B14F-4D97-AF65-F5344CB8AC3E}">
        <p14:creationId xmlns:p14="http://schemas.microsoft.com/office/powerpoint/2010/main" val="260219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roadmap</a:t>
            </a:r>
            <a:endParaRPr lang="en-US" dirty="0"/>
          </a:p>
        </p:txBody>
      </p:sp>
      <p:sp>
        <p:nvSpPr>
          <p:cNvPr id="219" name="Content Placeholder 218"/>
          <p:cNvSpPr>
            <a:spLocks noGrp="1"/>
          </p:cNvSpPr>
          <p:nvPr>
            <p:ph idx="1"/>
          </p:nvPr>
        </p:nvSpPr>
        <p:spPr>
          <a:xfrm>
            <a:off x="47625" y="1231605"/>
            <a:ext cx="9050338" cy="5490599"/>
          </a:xfrm>
        </p:spPr>
        <p:txBody>
          <a:bodyPr>
            <a:normAutofit/>
          </a:bodyPr>
          <a:lstStyle/>
          <a:p>
            <a:r>
              <a:rPr lang="en-US" dirty="0" smtClean="0"/>
              <a:t>Modern GPUs have </a:t>
            </a:r>
            <a:r>
              <a:rPr lang="en-US" i="1" dirty="0" smtClean="0"/>
              <a:t>several hundred</a:t>
            </a:r>
            <a:r>
              <a:rPr lang="en-US" dirty="0" smtClean="0"/>
              <a:t> cores</a:t>
            </a:r>
            <a:endParaRPr lang="en-US" dirty="0"/>
          </a:p>
          <a:p>
            <a:pPr marL="742950" lvl="2" indent="-342900"/>
            <a:r>
              <a:rPr lang="en-US" sz="2800" dirty="0"/>
              <a:t>L</a:t>
            </a:r>
            <a:r>
              <a:rPr lang="en-US" sz="2800" dirty="0" smtClean="0"/>
              <a:t>atency-hiding </a:t>
            </a:r>
            <a:r>
              <a:rPr lang="en-US" sz="2800" dirty="0"/>
              <a:t>requires </a:t>
            </a:r>
            <a:r>
              <a:rPr lang="en-US" sz="2800" i="1" dirty="0" smtClean="0"/>
              <a:t>many</a:t>
            </a:r>
            <a:r>
              <a:rPr lang="en-US" sz="2800" dirty="0" smtClean="0"/>
              <a:t> </a:t>
            </a:r>
            <a:r>
              <a:rPr lang="en-US" sz="2800" i="1" dirty="0" smtClean="0"/>
              <a:t>times </a:t>
            </a:r>
            <a:r>
              <a:rPr lang="en-US" sz="2800" dirty="0" smtClean="0"/>
              <a:t>more tasks</a:t>
            </a:r>
            <a:endParaRPr lang="en-US" sz="2800" dirty="0"/>
          </a:p>
          <a:p>
            <a:pPr marL="742950" lvl="2" indent="-342900"/>
            <a:r>
              <a:rPr lang="en-US" sz="2800" dirty="0"/>
              <a:t>Images are not large enough: must parallelize further</a:t>
            </a:r>
          </a:p>
        </p:txBody>
      </p:sp>
      <p:graphicFrame>
        <p:nvGraphicFramePr>
          <p:cNvPr id="5" name="Table 4"/>
          <p:cNvGraphicFramePr>
            <a:graphicFrameLocks noGrp="1"/>
          </p:cNvGraphicFramePr>
          <p:nvPr>
            <p:extLst>
              <p:ext uri="{D42A27DB-BD31-4B8C-83A1-F6EECF244321}">
                <p14:modId xmlns:p14="http://schemas.microsoft.com/office/powerpoint/2010/main" val="437631783"/>
              </p:ext>
            </p:extLst>
          </p:nvPr>
        </p:nvGraphicFramePr>
        <p:xfrm>
          <a:off x="4342649" y="5299884"/>
          <a:ext cx="4600167" cy="1026857"/>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Used</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7009"/>
            <a:ext cx="381000" cy="228600"/>
          </a:xfrm>
          <a:prstGeom prst="rect">
            <a:avLst/>
          </a:prstGeom>
          <a:effectLst>
            <a:outerShdw blurRad="25400" dist="12700" dir="2700000" algn="tl" rotWithShape="0">
              <a:srgbClr val="000000">
                <a:alpha val="55000"/>
              </a:srgbClr>
            </a:outerShdw>
          </a:effectLst>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32992"/>
            <a:ext cx="304800" cy="165100"/>
          </a:xfrm>
          <a:prstGeom prst="rect">
            <a:avLst/>
          </a:prstGeom>
          <a:effectLst>
            <a:outerShdw blurRad="25400" dist="12700" dir="2700000" algn="tl" rotWithShape="0">
              <a:srgbClr val="000000">
                <a:alpha val="55000"/>
              </a:srgbClr>
            </a:outerShdw>
          </a:effectLst>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287311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4"/>
            <a:ext cx="9050338" cy="5541729"/>
          </a:xfrm>
        </p:spPr>
        <p:txBody>
          <a:bodyPr>
            <a:normAutofit/>
          </a:bodyPr>
          <a:lstStyle/>
          <a:p>
            <a:r>
              <a:rPr lang="en-US" dirty="0" smtClean="0"/>
              <a:t>Similar to parallel prefix-sum algorithms</a:t>
            </a:r>
            <a:endParaRPr lang="en-US" dirty="0"/>
          </a:p>
          <a:p>
            <a:pPr lvl="1"/>
            <a:r>
              <a:rPr lang="en-US" sz="2400" dirty="0" err="1"/>
              <a:t>Sengupta</a:t>
            </a:r>
            <a:r>
              <a:rPr lang="en-US" sz="2400" dirty="0"/>
              <a:t> et al. 2007 “Scan primitives for GPU computing”</a:t>
            </a:r>
          </a:p>
          <a:p>
            <a:pPr lvl="1"/>
            <a:r>
              <a:rPr lang="en-US" sz="2400" dirty="0" err="1"/>
              <a:t>Dotsenko</a:t>
            </a:r>
            <a:r>
              <a:rPr lang="en-US" sz="2400" dirty="0"/>
              <a:t> et al. 2008 “Fast scan algorithms […]</a:t>
            </a:r>
            <a:r>
              <a:rPr lang="en-US" sz="2400" dirty="0" smtClean="0"/>
              <a:t>”</a:t>
            </a:r>
          </a:p>
          <a:p>
            <a:endParaRPr lang="en-US" dirty="0" smtClean="0"/>
          </a:p>
          <a:p>
            <a:endParaRPr lang="en-US" dirty="0" smtClean="0"/>
          </a:p>
          <a:p>
            <a:r>
              <a:rPr lang="en-US" sz="2800" dirty="0" smtClean="0"/>
              <a:t>Compute and store incomplete prologues</a:t>
            </a:r>
            <a:endParaRPr lang="en-US" sz="2800" dirty="0"/>
          </a:p>
          <a:p>
            <a:r>
              <a:rPr lang="en-US" sz="2800" dirty="0" smtClean="0"/>
              <a:t>Fix incomplete prologues</a:t>
            </a:r>
          </a:p>
          <a:p>
            <a:pPr lvl="1"/>
            <a:r>
              <a:rPr lang="en-US" sz="2400" i="1" dirty="0" smtClean="0"/>
              <a:t>Somewhat more complicated than a recursive invocation</a:t>
            </a:r>
            <a:endParaRPr lang="en-US" sz="2400" i="1" dirty="0"/>
          </a:p>
          <a:p>
            <a:r>
              <a:rPr lang="en-US" sz="2800" dirty="0" smtClean="0"/>
              <a:t>Use prologues to compute and store causal results</a:t>
            </a:r>
            <a:endParaRPr lang="en-US" sz="2800" dirty="0"/>
          </a:p>
        </p:txBody>
      </p:sp>
      <p:sp>
        <p:nvSpPr>
          <p:cNvPr id="2" name="Title 1"/>
          <p:cNvSpPr>
            <a:spLocks noGrp="1"/>
          </p:cNvSpPr>
          <p:nvPr>
            <p:ph type="title"/>
          </p:nvPr>
        </p:nvSpPr>
        <p:spPr/>
        <p:txBody>
          <a:bodyPr/>
          <a:lstStyle/>
          <a:p>
            <a:r>
              <a:rPr lang="en-US" dirty="0" smtClean="0"/>
              <a:t>Increasing parallelism</a:t>
            </a:r>
            <a:endParaRPr lang="en-US" dirty="0"/>
          </a:p>
        </p:txBody>
      </p:sp>
      <p:grpSp>
        <p:nvGrpSpPr>
          <p:cNvPr id="4" name="Group 3"/>
          <p:cNvGrpSpPr/>
          <p:nvPr/>
        </p:nvGrpSpPr>
        <p:grpSpPr>
          <a:xfrm>
            <a:off x="2032967" y="3085613"/>
            <a:ext cx="5084617" cy="389492"/>
            <a:chOff x="2033401" y="3623721"/>
            <a:chExt cx="5084617" cy="389492"/>
          </a:xfrm>
        </p:grpSpPr>
        <p:sp>
          <p:nvSpPr>
            <p:cNvPr id="5" name="Rectangle 4"/>
            <p:cNvSpPr/>
            <p:nvPr/>
          </p:nvSpPr>
          <p:spPr>
            <a:xfrm>
              <a:off x="2377440" y="3738893"/>
              <a:ext cx="438912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TextBox 5"/>
            <p:cNvSpPr txBox="1"/>
            <p:nvPr/>
          </p:nvSpPr>
          <p:spPr>
            <a:xfrm>
              <a:off x="2033401" y="3623721"/>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sp>
          <p:nvSpPr>
            <p:cNvPr id="7" name="TextBox 6"/>
            <p:cNvSpPr txBox="1"/>
            <p:nvPr/>
          </p:nvSpPr>
          <p:spPr>
            <a:xfrm>
              <a:off x="6773979" y="3623721"/>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grpSp>
      <p:grpSp>
        <p:nvGrpSpPr>
          <p:cNvPr id="49" name="Group 48"/>
          <p:cNvGrpSpPr/>
          <p:nvPr/>
        </p:nvGrpSpPr>
        <p:grpSpPr>
          <a:xfrm>
            <a:off x="1756811" y="3142166"/>
            <a:ext cx="4453134" cy="369332"/>
            <a:chOff x="1756655" y="2703331"/>
            <a:chExt cx="4453134" cy="369332"/>
          </a:xfrm>
        </p:grpSpPr>
        <p:grpSp>
          <p:nvGrpSpPr>
            <p:cNvPr id="13" name="Group 12"/>
            <p:cNvGrpSpPr/>
            <p:nvPr/>
          </p:nvGrpSpPr>
          <p:grpSpPr>
            <a:xfrm>
              <a:off x="3124579" y="2703331"/>
              <a:ext cx="338554" cy="369332"/>
              <a:chOff x="3124579" y="4327969"/>
              <a:chExt cx="338554" cy="369332"/>
            </a:xfrm>
          </p:grpSpPr>
          <p:sp>
            <p:nvSpPr>
              <p:cNvPr id="26" name="Rectangle 25"/>
              <p:cNvSpPr/>
              <p:nvPr/>
            </p:nvSpPr>
            <p:spPr>
              <a:xfrm flipV="1">
                <a:off x="3264778" y="4383995"/>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24579"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nvGrpSpPr>
            <p:cNvPr id="14" name="Group 13"/>
            <p:cNvGrpSpPr/>
            <p:nvPr/>
          </p:nvGrpSpPr>
          <p:grpSpPr>
            <a:xfrm>
              <a:off x="5871235" y="2703331"/>
              <a:ext cx="338554" cy="369332"/>
              <a:chOff x="5871235" y="4327969"/>
              <a:chExt cx="338554" cy="369332"/>
            </a:xfrm>
          </p:grpSpPr>
          <p:sp>
            <p:nvSpPr>
              <p:cNvPr id="24" name="Rectangle 23"/>
              <p:cNvSpPr/>
              <p:nvPr/>
            </p:nvSpPr>
            <p:spPr>
              <a:xfrm flipV="1">
                <a:off x="6011434" y="4383995"/>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871235"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nvGrpSpPr>
            <p:cNvPr id="15" name="Group 14"/>
            <p:cNvGrpSpPr/>
            <p:nvPr/>
          </p:nvGrpSpPr>
          <p:grpSpPr>
            <a:xfrm>
              <a:off x="4497907" y="2703331"/>
              <a:ext cx="338554" cy="369332"/>
              <a:chOff x="4497907" y="4327969"/>
              <a:chExt cx="338554" cy="369332"/>
            </a:xfrm>
          </p:grpSpPr>
          <p:sp>
            <p:nvSpPr>
              <p:cNvPr id="22" name="Rectangle 21"/>
              <p:cNvSpPr/>
              <p:nvPr/>
            </p:nvSpPr>
            <p:spPr>
              <a:xfrm flipV="1">
                <a:off x="4638106" y="4383995"/>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497907"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nvGrpSpPr>
            <p:cNvPr id="16" name="Group 15"/>
            <p:cNvGrpSpPr/>
            <p:nvPr/>
          </p:nvGrpSpPr>
          <p:grpSpPr>
            <a:xfrm>
              <a:off x="1756655" y="2703331"/>
              <a:ext cx="338554" cy="369332"/>
              <a:chOff x="1756655" y="4327969"/>
              <a:chExt cx="338554" cy="369332"/>
            </a:xfrm>
          </p:grpSpPr>
          <p:sp>
            <p:nvSpPr>
              <p:cNvPr id="20" name="Rectangle 19"/>
              <p:cNvSpPr/>
              <p:nvPr/>
            </p:nvSpPr>
            <p:spPr>
              <a:xfrm flipV="1">
                <a:off x="1891450" y="4383995"/>
                <a:ext cx="54864" cy="274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756655"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grpSp>
        <p:nvGrpSpPr>
          <p:cNvPr id="43" name="Group 42"/>
          <p:cNvGrpSpPr/>
          <p:nvPr/>
        </p:nvGrpSpPr>
        <p:grpSpPr>
          <a:xfrm>
            <a:off x="1548084" y="3065453"/>
            <a:ext cx="6008788" cy="400682"/>
            <a:chOff x="1545883" y="2632995"/>
            <a:chExt cx="6008788" cy="400682"/>
          </a:xfrm>
        </p:grpSpPr>
        <p:sp>
          <p:nvSpPr>
            <p:cNvPr id="9" name="Rectangle 8"/>
            <p:cNvSpPr/>
            <p:nvPr/>
          </p:nvSpPr>
          <p:spPr>
            <a:xfrm rot="5400000" flipV="1">
              <a:off x="2398114"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Rectangle 9"/>
            <p:cNvSpPr/>
            <p:nvPr/>
          </p:nvSpPr>
          <p:spPr>
            <a:xfrm rot="5400000" flipV="1">
              <a:off x="3771442"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1" name="Rectangle 10"/>
            <p:cNvSpPr/>
            <p:nvPr/>
          </p:nvSpPr>
          <p:spPr>
            <a:xfrm rot="5400000" flipV="1">
              <a:off x="5144770"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p:cNvSpPr/>
            <p:nvPr/>
          </p:nvSpPr>
          <p:spPr>
            <a:xfrm rot="5400000" flipV="1">
              <a:off x="6518098"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17" name="Group 16"/>
            <p:cNvGrpSpPr/>
            <p:nvPr/>
          </p:nvGrpSpPr>
          <p:grpSpPr>
            <a:xfrm>
              <a:off x="1545883" y="2632995"/>
              <a:ext cx="6008788" cy="369332"/>
              <a:chOff x="1545883" y="4257633"/>
              <a:chExt cx="6008788" cy="369332"/>
            </a:xfrm>
          </p:grpSpPr>
          <p:sp>
            <p:nvSpPr>
              <p:cNvPr id="18" name="TextBox 17"/>
              <p:cNvSpPr txBox="1"/>
              <p:nvPr/>
            </p:nvSpPr>
            <p:spPr>
              <a:xfrm>
                <a:off x="1545883" y="4257633"/>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sp>
            <p:nvSpPr>
              <p:cNvPr id="19" name="TextBox 18"/>
              <p:cNvSpPr txBox="1"/>
              <p:nvPr/>
            </p:nvSpPr>
            <p:spPr>
              <a:xfrm>
                <a:off x="7210632" y="4257633"/>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grpSp>
      </p:grpSp>
      <p:grpSp>
        <p:nvGrpSpPr>
          <p:cNvPr id="28" name="Group 27"/>
          <p:cNvGrpSpPr/>
          <p:nvPr/>
        </p:nvGrpSpPr>
        <p:grpSpPr>
          <a:xfrm>
            <a:off x="2072515" y="3309198"/>
            <a:ext cx="5045503" cy="53975"/>
            <a:chOff x="2072515" y="4494168"/>
            <a:chExt cx="5045503" cy="53975"/>
          </a:xfrm>
        </p:grpSpPr>
        <p:sp>
          <p:nvSpPr>
            <p:cNvPr id="29" name="Freeform 101"/>
            <p:cNvSpPr>
              <a:spLocks/>
            </p:cNvSpPr>
            <p:nvPr/>
          </p:nvSpPr>
          <p:spPr bwMode="auto">
            <a:xfrm>
              <a:off x="2072515"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94BCEC"/>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1"/>
            <p:cNvSpPr>
              <a:spLocks/>
            </p:cNvSpPr>
            <p:nvPr/>
          </p:nvSpPr>
          <p:spPr bwMode="auto">
            <a:xfrm>
              <a:off x="3445843"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01"/>
            <p:cNvSpPr>
              <a:spLocks/>
            </p:cNvSpPr>
            <p:nvPr/>
          </p:nvSpPr>
          <p:spPr bwMode="auto">
            <a:xfrm>
              <a:off x="4819171"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01"/>
            <p:cNvSpPr>
              <a:spLocks/>
            </p:cNvSpPr>
            <p:nvPr/>
          </p:nvSpPr>
          <p:spPr bwMode="auto">
            <a:xfrm>
              <a:off x="6192499"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p:cNvGrpSpPr/>
          <p:nvPr/>
        </p:nvGrpSpPr>
        <p:grpSpPr>
          <a:xfrm>
            <a:off x="1985766" y="3197915"/>
            <a:ext cx="5217264" cy="274320"/>
            <a:chOff x="1986634" y="4829269"/>
            <a:chExt cx="5217264" cy="274320"/>
          </a:xfrm>
        </p:grpSpPr>
        <p:sp>
          <p:nvSpPr>
            <p:cNvPr id="34" name="Rectangle 33"/>
            <p:cNvSpPr/>
            <p:nvPr/>
          </p:nvSpPr>
          <p:spPr>
            <a:xfrm rot="5400000" flipV="1">
              <a:off x="2398114"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5" name="Rectangle 34"/>
            <p:cNvSpPr/>
            <p:nvPr/>
          </p:nvSpPr>
          <p:spPr>
            <a:xfrm rot="5400000" flipV="1">
              <a:off x="3771442"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5144770"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7" name="Rectangle 36"/>
            <p:cNvSpPr/>
            <p:nvPr/>
          </p:nvSpPr>
          <p:spPr>
            <a:xfrm rot="5400000" flipV="1">
              <a:off x="6518098"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38" name="Group 37"/>
          <p:cNvGrpSpPr/>
          <p:nvPr/>
        </p:nvGrpSpPr>
        <p:grpSpPr>
          <a:xfrm>
            <a:off x="1675446" y="3191815"/>
            <a:ext cx="4153388" cy="277666"/>
            <a:chOff x="1636529" y="5708573"/>
            <a:chExt cx="4153388" cy="277666"/>
          </a:xfrm>
        </p:grpSpPr>
        <p:sp>
          <p:nvSpPr>
            <p:cNvPr id="39" name="Rectangle 38"/>
            <p:cNvSpPr/>
            <p:nvPr/>
          </p:nvSpPr>
          <p:spPr>
            <a:xfrm flipV="1">
              <a:off x="1636529"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flipV="1">
              <a:off x="2988397"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flipV="1">
              <a:off x="4361725" y="5708573"/>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flipV="1">
              <a:off x="5735053"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891450" y="3197915"/>
            <a:ext cx="4174848" cy="274320"/>
            <a:chOff x="1865664" y="5711919"/>
            <a:chExt cx="4174848" cy="274320"/>
          </a:xfrm>
        </p:grpSpPr>
        <p:sp>
          <p:nvSpPr>
            <p:cNvPr id="45" name="Rectangle 44"/>
            <p:cNvSpPr/>
            <p:nvPr/>
          </p:nvSpPr>
          <p:spPr>
            <a:xfrm flipV="1">
              <a:off x="1865664"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flipV="1">
              <a:off x="3238992"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V="1">
              <a:off x="4612320"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V="1">
              <a:off x="5985648"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Rectangle 49"/>
          <p:cNvSpPr/>
          <p:nvPr/>
        </p:nvSpPr>
        <p:spPr>
          <a:xfrm flipV="1">
            <a:off x="1890658" y="3197916"/>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flipV="1">
            <a:off x="4640489" y="3200785"/>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V="1">
            <a:off x="6010642" y="3200785"/>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flipV="1">
            <a:off x="3263986" y="3200785"/>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a:off x="1945522" y="3337945"/>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56" name="Straight Arrow Connector 55"/>
          <p:cNvCxnSpPr/>
          <p:nvPr/>
        </p:nvCxnSpPr>
        <p:spPr>
          <a:xfrm>
            <a:off x="3318850" y="3337945"/>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57" name="Straight Arrow Connector 56"/>
          <p:cNvCxnSpPr/>
          <p:nvPr/>
        </p:nvCxnSpPr>
        <p:spPr>
          <a:xfrm>
            <a:off x="4692178" y="3337945"/>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nvGrpSpPr>
          <p:cNvPr id="59" name="Group 58"/>
          <p:cNvGrpSpPr/>
          <p:nvPr/>
        </p:nvGrpSpPr>
        <p:grpSpPr>
          <a:xfrm>
            <a:off x="1325499" y="3065453"/>
            <a:ext cx="557038" cy="369332"/>
            <a:chOff x="1332884" y="5125697"/>
            <a:chExt cx="557038" cy="369332"/>
          </a:xfrm>
        </p:grpSpPr>
        <p:cxnSp>
          <p:nvCxnSpPr>
            <p:cNvPr id="60" name="Straight Arrow Connector 59"/>
            <p:cNvCxnSpPr/>
            <p:nvPr/>
          </p:nvCxnSpPr>
          <p:spPr>
            <a:xfrm>
              <a:off x="1607681" y="5391973"/>
              <a:ext cx="282241"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sp>
          <p:nvSpPr>
            <p:cNvPr id="61" name="TextBox 60"/>
            <p:cNvSpPr txBox="1"/>
            <p:nvPr/>
          </p:nvSpPr>
          <p:spPr>
            <a:xfrm>
              <a:off x="1332884" y="5125697"/>
              <a:ext cx="344039" cy="369332"/>
            </a:xfrm>
            <a:prstGeom prst="rect">
              <a:avLst/>
            </a:prstGeom>
            <a:noFill/>
          </p:spPr>
          <p:txBody>
            <a:bodyPr wrap="none" rtlCol="0">
              <a:spAutoFit/>
            </a:bodyPr>
            <a:lstStyle/>
            <a:p>
              <a:r>
                <a:rPr lang="en-US" dirty="0" smtClean="0">
                  <a:solidFill>
                    <a:srgbClr val="1F497D"/>
                  </a:solidFill>
                  <a:effectLst>
                    <a:outerShdw blurRad="31750" dist="19050" dir="2700000" algn="tl" rotWithShape="0">
                      <a:srgbClr val="000000">
                        <a:alpha val="55000"/>
                      </a:srgbClr>
                    </a:outerShdw>
                  </a:effectLst>
                </a:rPr>
                <a:t>…</a:t>
              </a:r>
              <a:endParaRPr lang="en-US" dirty="0">
                <a:solidFill>
                  <a:srgbClr val="1F497D"/>
                </a:solidFill>
                <a:effectLst>
                  <a:outerShdw blurRad="31750" dist="19050" dir="2700000" algn="tl" rotWithShape="0">
                    <a:srgbClr val="000000">
                      <a:alpha val="55000"/>
                    </a:srgbClr>
                  </a:outerShdw>
                </a:effectLst>
              </a:endParaRPr>
            </a:p>
          </p:txBody>
        </p:sp>
      </p:grpSp>
      <p:grpSp>
        <p:nvGrpSpPr>
          <p:cNvPr id="62" name="Group 61"/>
          <p:cNvGrpSpPr/>
          <p:nvPr/>
        </p:nvGrpSpPr>
        <p:grpSpPr>
          <a:xfrm>
            <a:off x="1985766" y="3191700"/>
            <a:ext cx="5216396" cy="280536"/>
            <a:chOff x="1986634" y="5866309"/>
            <a:chExt cx="5216396" cy="280536"/>
          </a:xfrm>
        </p:grpSpPr>
        <p:sp>
          <p:nvSpPr>
            <p:cNvPr id="63" name="Rectangle 62"/>
            <p:cNvSpPr/>
            <p:nvPr/>
          </p:nvSpPr>
          <p:spPr>
            <a:xfrm rot="5400000" flipV="1">
              <a:off x="2398114" y="545817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4" name="Rectangle 63"/>
            <p:cNvSpPr/>
            <p:nvPr/>
          </p:nvSpPr>
          <p:spPr>
            <a:xfrm rot="5400000" flipV="1">
              <a:off x="3771442" y="5454829"/>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5" name="Rectangle 64"/>
            <p:cNvSpPr/>
            <p:nvPr/>
          </p:nvSpPr>
          <p:spPr>
            <a:xfrm rot="5400000" flipV="1">
              <a:off x="514477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651723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7" name="Group 66"/>
          <p:cNvGrpSpPr/>
          <p:nvPr/>
        </p:nvGrpSpPr>
        <p:grpSpPr>
          <a:xfrm>
            <a:off x="2072081" y="3307850"/>
            <a:ext cx="5045503" cy="53975"/>
            <a:chOff x="2072515" y="5856136"/>
            <a:chExt cx="5045503" cy="53975"/>
          </a:xfrm>
        </p:grpSpPr>
        <p:sp>
          <p:nvSpPr>
            <p:cNvPr id="68" name="Freeform 101"/>
            <p:cNvSpPr>
              <a:spLocks/>
            </p:cNvSpPr>
            <p:nvPr/>
          </p:nvSpPr>
          <p:spPr bwMode="auto">
            <a:xfrm>
              <a:off x="2072515"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1"/>
            <p:cNvSpPr>
              <a:spLocks/>
            </p:cNvSpPr>
            <p:nvPr/>
          </p:nvSpPr>
          <p:spPr bwMode="auto">
            <a:xfrm>
              <a:off x="3445843"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1"/>
            <p:cNvSpPr>
              <a:spLocks/>
            </p:cNvSpPr>
            <p:nvPr/>
          </p:nvSpPr>
          <p:spPr bwMode="auto">
            <a:xfrm>
              <a:off x="4819171"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1"/>
            <p:cNvSpPr>
              <a:spLocks/>
            </p:cNvSpPr>
            <p:nvPr/>
          </p:nvSpPr>
          <p:spPr bwMode="auto">
            <a:xfrm>
              <a:off x="6192499"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p:cNvGrpSpPr/>
          <p:nvPr/>
        </p:nvGrpSpPr>
        <p:grpSpPr>
          <a:xfrm>
            <a:off x="1984898" y="3195047"/>
            <a:ext cx="5217264" cy="274320"/>
            <a:chOff x="1986634" y="6271313"/>
            <a:chExt cx="5217264" cy="274320"/>
          </a:xfrm>
        </p:grpSpPr>
        <p:sp>
          <p:nvSpPr>
            <p:cNvPr id="73" name="Rectangle 72"/>
            <p:cNvSpPr/>
            <p:nvPr/>
          </p:nvSpPr>
          <p:spPr>
            <a:xfrm rot="5400000" flipV="1">
              <a:off x="2398114"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4" name="Rectangle 73"/>
            <p:cNvSpPr/>
            <p:nvPr/>
          </p:nvSpPr>
          <p:spPr>
            <a:xfrm rot="5400000" flipV="1">
              <a:off x="3771442"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5" name="Rectangle 74"/>
            <p:cNvSpPr/>
            <p:nvPr/>
          </p:nvSpPr>
          <p:spPr>
            <a:xfrm rot="5400000" flipV="1">
              <a:off x="5144770"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6" name="Rectangle 75"/>
            <p:cNvSpPr/>
            <p:nvPr/>
          </p:nvSpPr>
          <p:spPr>
            <a:xfrm rot="5400000" flipV="1">
              <a:off x="6518098"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939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7.77778E-6 -7.03704E-6 L 0.02501 -7.03704E-6 " pathEditMode="relative" ptsTypes="AA">
                                      <p:cBhvr>
                                        <p:cTn id="40" dur="500" fill="hold"/>
                                        <p:tgtEl>
                                          <p:spTgt spid="38"/>
                                        </p:tgtEl>
                                        <p:attrNameLst>
                                          <p:attrName>ppt_x</p:attrName>
                                          <p:attrName>ppt_y</p:attrName>
                                        </p:attrNameLst>
                                      </p:cBhvr>
                                    </p:animMotion>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nodeType="afterEffect">
                                  <p:stCondLst>
                                    <p:cond delay="0"/>
                                  </p:stCondLst>
                                  <p:childTnLst>
                                    <p:set>
                                      <p:cBhvr>
                                        <p:cTn id="46" dur="1" fill="hold">
                                          <p:stCondLst>
                                            <p:cond delay="0"/>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5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5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5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5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5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0" grpId="0" uiExpand="1" animBg="1"/>
      <p:bldP spid="50" grpId="1" animBg="1"/>
      <p:bldP spid="51" grpId="0" animBg="1"/>
      <p:bldP spid="51" grpId="1" animBg="1"/>
      <p:bldP spid="52" grpId="0" animBg="1"/>
      <p:bldP spid="52" grpId="1" animBg="1"/>
      <p:bldP spid="54" grpId="0" animBg="1"/>
      <p:bldP spid="5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132975" y="5006979"/>
            <a:ext cx="3420110" cy="317500"/>
            <a:chOff x="9334091" y="2844262"/>
            <a:chExt cx="3420110" cy="317500"/>
          </a:xfrm>
        </p:grpSpPr>
        <p:sp>
          <p:nvSpPr>
            <p:cNvPr id="97" name="Rectangle 96"/>
            <p:cNvSpPr/>
            <p:nvPr/>
          </p:nvSpPr>
          <p:spPr>
            <a:xfrm>
              <a:off x="12159841" y="2844262"/>
              <a:ext cx="594360" cy="31750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0985499" y="2844262"/>
              <a:ext cx="813816"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9334091" y="2844262"/>
              <a:ext cx="594360"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250" y="2893194"/>
              <a:ext cx="3352800" cy="241300"/>
            </a:xfrm>
            <a:prstGeom prst="rect">
              <a:avLst/>
            </a:prstGeom>
            <a:effectLst>
              <a:outerShdw blurRad="25400" dist="12700" dir="2700000" algn="tl" rotWithShape="0">
                <a:srgbClr val="000000">
                  <a:alpha val="55000"/>
                </a:srgbClr>
              </a:outerShdw>
            </a:effectLst>
          </p:spPr>
        </p:pic>
      </p:grpSp>
      <p:grpSp>
        <p:nvGrpSpPr>
          <p:cNvPr id="3" name="Group 2"/>
          <p:cNvGrpSpPr/>
          <p:nvPr/>
        </p:nvGrpSpPr>
        <p:grpSpPr>
          <a:xfrm>
            <a:off x="3041887" y="3301167"/>
            <a:ext cx="3075153" cy="1812034"/>
            <a:chOff x="3041887" y="3301167"/>
            <a:chExt cx="3075153" cy="1812034"/>
          </a:xfrm>
        </p:grpSpPr>
        <p:sp>
          <p:nvSpPr>
            <p:cNvPr id="11" name="Rectangle 10"/>
            <p:cNvSpPr/>
            <p:nvPr/>
          </p:nvSpPr>
          <p:spPr>
            <a:xfrm>
              <a:off x="4951368" y="3301167"/>
              <a:ext cx="1165672" cy="279400"/>
            </a:xfrm>
            <a:prstGeom prst="rect">
              <a:avLst/>
            </a:prstGeom>
            <a:solidFill>
              <a:schemeClr val="accent1"/>
            </a:solidFill>
            <a:ln>
              <a:noFill/>
            </a:ln>
            <a:effectLst>
              <a:outerShdw blurRad="31750" dist="1905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3041887" y="4833801"/>
              <a:ext cx="1165672" cy="279400"/>
            </a:xfrm>
            <a:prstGeom prst="rect">
              <a:avLst/>
            </a:prstGeom>
            <a:solidFill>
              <a:schemeClr val="accent1"/>
            </a:solidFill>
            <a:ln>
              <a:noFill/>
            </a:ln>
            <a:effectLst>
              <a:outerShdw blurRad="31750" dist="1905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085" y="4834016"/>
            <a:ext cx="3200400" cy="279400"/>
          </a:xfrm>
          <a:prstGeom prst="rect">
            <a:avLst/>
          </a:prstGeom>
          <a:effectLst>
            <a:outerShdw blurRad="25400" dist="12700" dir="2700000" algn="tl" rotWithShape="0">
              <a:srgbClr val="000000">
                <a:alpha val="55000"/>
              </a:srgbClr>
            </a:outerShdw>
          </a:effectLst>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040" y="3301167"/>
            <a:ext cx="2032000" cy="279400"/>
          </a:xfrm>
          <a:prstGeom prst="rect">
            <a:avLst/>
          </a:prstGeom>
          <a:effectLst>
            <a:outerShdw blurRad="25400" dist="12700" dir="2700000" algn="tl" rotWithShape="0">
              <a:srgbClr val="000000">
                <a:alpha val="55000"/>
              </a:srgbClr>
            </a:outerShdw>
          </a:effectLst>
        </p:spPr>
      </p:pic>
      <p:sp>
        <p:nvSpPr>
          <p:cNvPr id="58" name="Rectangle 57"/>
          <p:cNvSpPr/>
          <p:nvPr/>
        </p:nvSpPr>
        <p:spPr>
          <a:xfrm rot="5400000" flipV="1">
            <a:off x="2546553" y="2866394"/>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64" name="Group 63"/>
          <p:cNvGrpSpPr/>
          <p:nvPr/>
        </p:nvGrpSpPr>
        <p:grpSpPr>
          <a:xfrm>
            <a:off x="1889248" y="3230832"/>
            <a:ext cx="338554" cy="369332"/>
            <a:chOff x="3153154" y="4327969"/>
            <a:chExt cx="338554" cy="369332"/>
          </a:xfrm>
        </p:grpSpPr>
        <p:sp>
          <p:nvSpPr>
            <p:cNvPr id="65" name="Rectangle 64"/>
            <p:cNvSpPr/>
            <p:nvPr/>
          </p:nvSpPr>
          <p:spPr>
            <a:xfrm flipV="1">
              <a:off x="3284943" y="4375011"/>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153154"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sp>
        <p:nvSpPr>
          <p:cNvPr id="2" name="Title 1"/>
          <p:cNvSpPr>
            <a:spLocks noGrp="1"/>
          </p:cNvSpPr>
          <p:nvPr>
            <p:ph type="title"/>
          </p:nvPr>
        </p:nvSpPr>
        <p:spPr/>
        <p:txBody>
          <a:bodyPr/>
          <a:lstStyle/>
          <a:p>
            <a:r>
              <a:rPr lang="en-US" dirty="0" smtClean="0"/>
              <a:t>Fixing incomplete prologues</a:t>
            </a:r>
            <a:endParaRPr lang="en-US" dirty="0"/>
          </a:p>
        </p:txBody>
      </p:sp>
      <p:sp>
        <p:nvSpPr>
          <p:cNvPr id="88" name="Rectangle 87"/>
          <p:cNvSpPr/>
          <p:nvPr/>
        </p:nvSpPr>
        <p:spPr>
          <a:xfrm rot="5400000" flipV="1">
            <a:off x="1174873" y="2063649"/>
            <a:ext cx="274320" cy="1097280"/>
          </a:xfrm>
          <a:prstGeom prst="rect">
            <a:avLst/>
          </a:prstGeom>
          <a:noFill/>
          <a:ln w="12700" cmpd="sng">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37" name="Group 36"/>
          <p:cNvGrpSpPr/>
          <p:nvPr/>
        </p:nvGrpSpPr>
        <p:grpSpPr>
          <a:xfrm>
            <a:off x="763393" y="1673434"/>
            <a:ext cx="3843936" cy="274320"/>
            <a:chOff x="982005" y="1911855"/>
            <a:chExt cx="3843936" cy="274320"/>
          </a:xfrm>
        </p:grpSpPr>
        <p:grpSp>
          <p:nvGrpSpPr>
            <p:cNvPr id="21" name="Group 20"/>
            <p:cNvGrpSpPr/>
            <p:nvPr/>
          </p:nvGrpSpPr>
          <p:grpSpPr>
            <a:xfrm>
              <a:off x="3728661" y="1911855"/>
              <a:ext cx="1097280" cy="274320"/>
              <a:chOff x="3708921" y="2115835"/>
              <a:chExt cx="1097280" cy="274320"/>
            </a:xfrm>
          </p:grpSpPr>
          <p:sp>
            <p:nvSpPr>
              <p:cNvPr id="48" name="Rectangle 47"/>
              <p:cNvSpPr/>
              <p:nvPr/>
            </p:nvSpPr>
            <p:spPr>
              <a:xfrm rot="5400000" flipV="1">
                <a:off x="4120401" y="17043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90" name="Picture 8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286" y="2162508"/>
                <a:ext cx="590550" cy="180975"/>
              </a:xfrm>
              <a:prstGeom prst="rect">
                <a:avLst/>
              </a:prstGeom>
              <a:effectLst>
                <a:outerShdw blurRad="25400" dist="12700" dir="2700000" algn="tl" rotWithShape="0">
                  <a:srgbClr val="000000">
                    <a:alpha val="55000"/>
                  </a:srgbClr>
                </a:outerShdw>
              </a:effectLst>
            </p:spPr>
          </p:pic>
        </p:grpSp>
        <p:sp>
          <p:nvSpPr>
            <p:cNvPr id="47" name="Rectangle 46"/>
            <p:cNvSpPr/>
            <p:nvPr/>
          </p:nvSpPr>
          <p:spPr>
            <a:xfrm rot="5400000" flipV="1">
              <a:off x="2766813" y="150037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26" name="Group 25"/>
            <p:cNvGrpSpPr/>
            <p:nvPr/>
          </p:nvGrpSpPr>
          <p:grpSpPr>
            <a:xfrm>
              <a:off x="982005" y="1911855"/>
              <a:ext cx="1097280" cy="274320"/>
              <a:chOff x="962265" y="2115835"/>
              <a:chExt cx="1097280" cy="274320"/>
            </a:xfrm>
          </p:grpSpPr>
          <p:sp>
            <p:nvSpPr>
              <p:cNvPr id="46" name="Rectangle 45"/>
              <p:cNvSpPr/>
              <p:nvPr/>
            </p:nvSpPr>
            <p:spPr>
              <a:xfrm rot="5400000" flipV="1">
                <a:off x="1373745" y="17043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93" name="Picture 9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5630" y="2162508"/>
                <a:ext cx="590550" cy="180975"/>
              </a:xfrm>
              <a:prstGeom prst="rect">
                <a:avLst/>
              </a:prstGeom>
              <a:effectLst>
                <a:outerShdw blurRad="25400" dist="12700" dir="2700000" algn="tl" rotWithShape="0">
                  <a:srgbClr val="000000">
                    <a:alpha val="55000"/>
                  </a:srgbClr>
                </a:outerShdw>
              </a:effectLst>
            </p:spPr>
          </p:pic>
        </p:grpSp>
      </p:grpSp>
      <p:sp>
        <p:nvSpPr>
          <p:cNvPr id="110" name="TextBox 109"/>
          <p:cNvSpPr txBox="1"/>
          <p:nvPr/>
        </p:nvSpPr>
        <p:spPr>
          <a:xfrm>
            <a:off x="418067" y="1548364"/>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sp>
        <p:nvSpPr>
          <p:cNvPr id="111" name="TextBox 110"/>
          <p:cNvSpPr txBox="1"/>
          <p:nvPr/>
        </p:nvSpPr>
        <p:spPr>
          <a:xfrm>
            <a:off x="4607329" y="1548364"/>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pic>
        <p:nvPicPr>
          <p:cNvPr id="38" name="Picture 3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01" y="1753444"/>
            <a:ext cx="139700" cy="114300"/>
          </a:xfrm>
          <a:prstGeom prst="rect">
            <a:avLst/>
          </a:prstGeom>
          <a:effectLst>
            <a:outerShdw blurRad="25400" dist="12700" dir="2700000" algn="tl" rotWithShape="0">
              <a:srgbClr val="000000">
                <a:alpha val="55000"/>
              </a:srgbClr>
            </a:outerShdw>
          </a:effectLst>
        </p:spPr>
      </p:pic>
      <p:pic>
        <p:nvPicPr>
          <p:cNvPr id="13" name="Picture 1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187" y="4192381"/>
            <a:ext cx="2679700" cy="279400"/>
          </a:xfrm>
          <a:prstGeom prst="rect">
            <a:avLst/>
          </a:prstGeom>
          <a:effectLst>
            <a:outerShdw blurRad="25400" dist="12700" dir="2700000" algn="tl" rotWithShape="0">
              <a:srgbClr val="000000">
                <a:alpha val="55000"/>
              </a:srgbClr>
            </a:outerShdw>
          </a:effectLst>
        </p:spPr>
      </p:pic>
      <p:grpSp>
        <p:nvGrpSpPr>
          <p:cNvPr id="5" name="Group 4"/>
          <p:cNvGrpSpPr/>
          <p:nvPr/>
        </p:nvGrpSpPr>
        <p:grpSpPr>
          <a:xfrm>
            <a:off x="1551514" y="2198803"/>
            <a:ext cx="561975" cy="552652"/>
            <a:chOff x="2011763" y="3169328"/>
            <a:chExt cx="561975" cy="552652"/>
          </a:xfrm>
        </p:grpSpPr>
        <p:sp>
          <p:nvSpPr>
            <p:cNvPr id="56" name="Rectangle 55"/>
            <p:cNvSpPr/>
            <p:nvPr/>
          </p:nvSpPr>
          <p:spPr>
            <a:xfrm flipV="1">
              <a:off x="2265318" y="3447660"/>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1763" y="3169328"/>
              <a:ext cx="561975" cy="180975"/>
            </a:xfrm>
            <a:prstGeom prst="rect">
              <a:avLst/>
            </a:prstGeom>
            <a:effectLst>
              <a:outerShdw blurRad="25400" dist="12700" dir="2700000" algn="tl" rotWithShape="0">
                <a:srgbClr val="000000">
                  <a:alpha val="55000"/>
                </a:srgbClr>
              </a:outerShdw>
            </a:effectLst>
          </p:spPr>
        </p:pic>
      </p:grpSp>
      <p:sp>
        <p:nvSpPr>
          <p:cNvPr id="52" name="Rectangle 51"/>
          <p:cNvSpPr/>
          <p:nvPr/>
        </p:nvSpPr>
        <p:spPr>
          <a:xfrm rot="5400000" flipV="1">
            <a:off x="2548201" y="2063649"/>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1" name="Freeform 101"/>
          <p:cNvSpPr>
            <a:spLocks/>
          </p:cNvSpPr>
          <p:nvPr/>
        </p:nvSpPr>
        <p:spPr bwMode="auto">
          <a:xfrm>
            <a:off x="2222602" y="258530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p:cNvGrpSpPr/>
          <p:nvPr/>
        </p:nvGrpSpPr>
        <p:grpSpPr>
          <a:xfrm>
            <a:off x="2135073" y="2477135"/>
            <a:ext cx="1097280" cy="274320"/>
            <a:chOff x="3728661" y="3447660"/>
            <a:chExt cx="1097280" cy="274320"/>
          </a:xfrm>
        </p:grpSpPr>
        <p:sp>
          <p:nvSpPr>
            <p:cNvPr id="62" name="Rectangle 61"/>
            <p:cNvSpPr/>
            <p:nvPr/>
          </p:nvSpPr>
          <p:spPr>
            <a:xfrm rot="5400000" flipV="1">
              <a:off x="4140141" y="3036180"/>
              <a:ext cx="274320" cy="1097280"/>
            </a:xfrm>
            <a:prstGeom prst="rect">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63" name="Picture 62"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72514" y="3494333"/>
              <a:ext cx="409575" cy="180975"/>
            </a:xfrm>
            <a:prstGeom prst="rect">
              <a:avLst/>
            </a:prstGeom>
            <a:effectLst>
              <a:outerShdw blurRad="25400" dist="12700" dir="2700000" algn="tl" rotWithShape="0">
                <a:srgbClr val="000000">
                  <a:alpha val="55000"/>
                </a:srgbClr>
              </a:outerShdw>
            </a:effectLst>
          </p:spPr>
        </p:pic>
      </p:grpSp>
      <p:grpSp>
        <p:nvGrpSpPr>
          <p:cNvPr id="32" name="Group 31"/>
          <p:cNvGrpSpPr/>
          <p:nvPr/>
        </p:nvGrpSpPr>
        <p:grpSpPr>
          <a:xfrm>
            <a:off x="4762151" y="4006701"/>
            <a:ext cx="2184745" cy="592774"/>
            <a:chOff x="5137960" y="3894941"/>
            <a:chExt cx="2184745" cy="592774"/>
          </a:xfrm>
        </p:grpSpPr>
        <p:sp>
          <p:nvSpPr>
            <p:cNvPr id="79" name="Rectangle 78"/>
            <p:cNvSpPr/>
            <p:nvPr/>
          </p:nvSpPr>
          <p:spPr>
            <a:xfrm rot="5400000" flipV="1">
              <a:off x="5549440" y="3797903"/>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flipV="1">
              <a:off x="6170152" y="4213395"/>
              <a:ext cx="54864" cy="2743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6" name="Picture 75"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050" y="4256056"/>
              <a:ext cx="419100" cy="180975"/>
            </a:xfrm>
            <a:prstGeom prst="rect">
              <a:avLst/>
            </a:prstGeom>
            <a:effectLst>
              <a:outerShdw blurRad="25400" dist="12700" dir="2700000" algn="tl" rotWithShape="0">
                <a:srgbClr val="000000">
                  <a:alpha val="55000"/>
                </a:srgbClr>
              </a:outerShdw>
            </a:effectLst>
          </p:spPr>
        </p:pic>
        <p:pic>
          <p:nvPicPr>
            <p:cNvPr id="10" name="Picture 9"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98730" y="3894941"/>
              <a:ext cx="1323975" cy="209550"/>
            </a:xfrm>
            <a:prstGeom prst="rect">
              <a:avLst/>
            </a:prstGeom>
            <a:effectLst>
              <a:outerShdw blurRad="25400" dist="12700" dir="2700000" algn="tl" rotWithShape="0">
                <a:srgbClr val="000000">
                  <a:alpha val="55000"/>
                </a:srgbClr>
              </a:outerShdw>
            </a:effectLst>
          </p:spPr>
        </p:pic>
      </p:grpSp>
      <p:pic>
        <p:nvPicPr>
          <p:cNvPr id="31" name="Picture 30"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6758" y="2521802"/>
            <a:ext cx="590550" cy="180975"/>
          </a:xfrm>
          <a:prstGeom prst="rect">
            <a:avLst/>
          </a:prstGeom>
          <a:effectLst>
            <a:outerShdw blurRad="25400" dist="12700" dir="2700000" algn="tl" rotWithShape="0">
              <a:srgbClr val="000000">
                <a:alpha val="55000"/>
              </a:srgbClr>
            </a:outerShdw>
          </a:effectLst>
        </p:spPr>
      </p:pic>
      <p:sp>
        <p:nvSpPr>
          <p:cNvPr id="100" name="Rectangle 99"/>
          <p:cNvSpPr/>
          <p:nvPr/>
        </p:nvSpPr>
        <p:spPr>
          <a:xfrm flipV="1">
            <a:off x="2025706" y="2475129"/>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flipV="1">
            <a:off x="1805069" y="2475129"/>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rot="5400000" flipV="1">
            <a:off x="2548201" y="12619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TextBox 41"/>
          <p:cNvSpPr txBox="1"/>
          <p:nvPr/>
        </p:nvSpPr>
        <p:spPr>
          <a:xfrm>
            <a:off x="418067" y="2350060"/>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pic>
        <p:nvPicPr>
          <p:cNvPr id="43" name="Picture 42"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501" y="2536090"/>
            <a:ext cx="139700" cy="152400"/>
          </a:xfrm>
          <a:prstGeom prst="rect">
            <a:avLst/>
          </a:prstGeom>
          <a:effectLst>
            <a:outerShdw blurRad="25400" dist="12700" dir="2700000" algn="tl" rotWithShape="0">
              <a:srgbClr val="000000">
                <a:alpha val="55000"/>
              </a:srgbClr>
            </a:outerShdw>
          </a:effectLst>
        </p:spPr>
      </p:pic>
      <p:sp>
        <p:nvSpPr>
          <p:cNvPr id="55" name="Rectangle 54"/>
          <p:cNvSpPr/>
          <p:nvPr/>
        </p:nvSpPr>
        <p:spPr>
          <a:xfrm rot="5400000" flipV="1">
            <a:off x="2548201" y="12619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7" name="Picture 76"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8926" y="1720107"/>
            <a:ext cx="419100" cy="180975"/>
          </a:xfrm>
          <a:prstGeom prst="rect">
            <a:avLst/>
          </a:prstGeom>
          <a:effectLst>
            <a:outerShdw blurRad="25400" dist="12700" dir="2700000" algn="tl" rotWithShape="0">
              <a:srgbClr val="000000">
                <a:alpha val="55000"/>
              </a:srgbClr>
            </a:outerShdw>
          </a:effectLst>
        </p:spPr>
      </p:pic>
      <p:sp>
        <p:nvSpPr>
          <p:cNvPr id="59" name="Freeform 101"/>
          <p:cNvSpPr>
            <a:spLocks/>
          </p:cNvSpPr>
          <p:nvPr/>
        </p:nvSpPr>
        <p:spPr bwMode="auto">
          <a:xfrm>
            <a:off x="2220954" y="3388047"/>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 name="Group 67"/>
          <p:cNvGrpSpPr/>
          <p:nvPr/>
        </p:nvGrpSpPr>
        <p:grpSpPr>
          <a:xfrm>
            <a:off x="2136721" y="3277874"/>
            <a:ext cx="1097280" cy="274320"/>
            <a:chOff x="3728661" y="4388316"/>
            <a:chExt cx="1097280" cy="274320"/>
          </a:xfrm>
        </p:grpSpPr>
        <p:sp>
          <p:nvSpPr>
            <p:cNvPr id="69" name="Rectangle 68"/>
            <p:cNvSpPr/>
            <p:nvPr/>
          </p:nvSpPr>
          <p:spPr>
            <a:xfrm rot="5400000" flipV="1">
              <a:off x="4140141" y="3976836"/>
              <a:ext cx="274320" cy="1097280"/>
            </a:xfrm>
            <a:prstGeom prst="rect">
              <a:avLst/>
            </a:prstGeom>
            <a:solidFill>
              <a:srgbClr val="94BCE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0" name="Picture 69"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72514" y="4434989"/>
              <a:ext cx="409575" cy="180975"/>
            </a:xfrm>
            <a:prstGeom prst="rect">
              <a:avLst/>
            </a:prstGeom>
            <a:effectLst>
              <a:outerShdw blurRad="25400" dist="12700" dir="2700000" algn="tl" rotWithShape="0">
                <a:srgbClr val="000000">
                  <a:alpha val="55000"/>
                </a:srgbClr>
              </a:outerShdw>
            </a:effectLst>
          </p:spPr>
        </p:pic>
      </p:grpSp>
      <p:pic>
        <p:nvPicPr>
          <p:cNvPr id="12" name="Picture 11"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0283" y="5475651"/>
            <a:ext cx="2578100" cy="279400"/>
          </a:xfrm>
          <a:prstGeom prst="rect">
            <a:avLst/>
          </a:prstGeom>
          <a:effectLst>
            <a:outerShdw blurRad="25400" dist="12700" dir="2700000" algn="tl" rotWithShape="0">
              <a:srgbClr val="000000">
                <a:alpha val="55000"/>
              </a:srgbClr>
            </a:outerShdw>
          </a:effectLst>
        </p:spPr>
      </p:pic>
      <p:pic>
        <p:nvPicPr>
          <p:cNvPr id="57" name="Picture 5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050" y="2475129"/>
            <a:ext cx="2679700" cy="279400"/>
          </a:xfrm>
          <a:prstGeom prst="rect">
            <a:avLst/>
          </a:prstGeom>
          <a:effectLst>
            <a:outerShdw blurRad="25400" dist="12700" dir="2700000" algn="tl" rotWithShape="0">
              <a:srgbClr val="000000">
                <a:alpha val="55000"/>
              </a:srgbClr>
            </a:outerShdw>
          </a:effectLst>
        </p:spPr>
      </p:pic>
      <p:grpSp>
        <p:nvGrpSpPr>
          <p:cNvPr id="25" name="Group 24"/>
          <p:cNvGrpSpPr/>
          <p:nvPr/>
        </p:nvGrpSpPr>
        <p:grpSpPr>
          <a:xfrm>
            <a:off x="2136721" y="1327090"/>
            <a:ext cx="1095632" cy="280460"/>
            <a:chOff x="2136721" y="1327090"/>
            <a:chExt cx="1095632" cy="280460"/>
          </a:xfrm>
        </p:grpSpPr>
        <p:sp>
          <p:nvSpPr>
            <p:cNvPr id="17" name="Left Brace 16"/>
            <p:cNvSpPr/>
            <p:nvPr/>
          </p:nvSpPr>
          <p:spPr>
            <a:xfrm rot="5400000">
              <a:off x="2638817" y="1014014"/>
              <a:ext cx="91440" cy="1095632"/>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8" name="Picture 17"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49022" y="1327090"/>
              <a:ext cx="76200" cy="123825"/>
            </a:xfrm>
            <a:prstGeom prst="rect">
              <a:avLst/>
            </a:prstGeom>
            <a:effectLst>
              <a:outerShdw blurRad="25400" dist="12700" dir="2700000" algn="tl" rotWithShape="0">
                <a:srgbClr val="000000">
                  <a:alpha val="55000"/>
                </a:srgbClr>
              </a:outerShdw>
            </a:effectLst>
          </p:spPr>
        </p:pic>
      </p:grpSp>
      <p:grpSp>
        <p:nvGrpSpPr>
          <p:cNvPr id="24" name="Group 23"/>
          <p:cNvGrpSpPr/>
          <p:nvPr/>
        </p:nvGrpSpPr>
        <p:grpSpPr>
          <a:xfrm>
            <a:off x="1762650" y="2835898"/>
            <a:ext cx="147943" cy="223748"/>
            <a:chOff x="1762650" y="2835898"/>
            <a:chExt cx="147943" cy="223748"/>
          </a:xfrm>
        </p:grpSpPr>
        <p:pic>
          <p:nvPicPr>
            <p:cNvPr id="19" name="Picture 18"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96570" y="2973921"/>
              <a:ext cx="85725" cy="85725"/>
            </a:xfrm>
            <a:prstGeom prst="rect">
              <a:avLst/>
            </a:prstGeom>
            <a:effectLst>
              <a:outerShdw blurRad="25400" dist="12700" dir="2700000" algn="tl" rotWithShape="0">
                <a:srgbClr val="000000">
                  <a:alpha val="55000"/>
                </a:srgbClr>
              </a:outerShdw>
            </a:effectLst>
          </p:spPr>
        </p:pic>
        <p:sp>
          <p:nvSpPr>
            <p:cNvPr id="74" name="Left Brace 73"/>
            <p:cNvSpPr/>
            <p:nvPr/>
          </p:nvSpPr>
          <p:spPr>
            <a:xfrm rot="16200000">
              <a:off x="1790902" y="2807646"/>
              <a:ext cx="91440" cy="147943"/>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3" name="Straight Arrow Connector 102"/>
          <p:cNvCxnSpPr/>
          <p:nvPr/>
        </p:nvCxnSpPr>
        <p:spPr>
          <a:xfrm>
            <a:off x="5503611" y="6155414"/>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pic>
        <p:nvPicPr>
          <p:cNvPr id="28" name="Picture 27"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55482" y="6373832"/>
            <a:ext cx="390525" cy="180975"/>
          </a:xfrm>
          <a:prstGeom prst="rect">
            <a:avLst/>
          </a:prstGeom>
        </p:spPr>
      </p:pic>
      <p:grpSp>
        <p:nvGrpSpPr>
          <p:cNvPr id="36" name="Group 35"/>
          <p:cNvGrpSpPr/>
          <p:nvPr/>
        </p:nvGrpSpPr>
        <p:grpSpPr>
          <a:xfrm>
            <a:off x="5168551" y="5752439"/>
            <a:ext cx="3083300" cy="540135"/>
            <a:chOff x="5422923" y="4970018"/>
            <a:chExt cx="3083300" cy="540135"/>
          </a:xfrm>
        </p:grpSpPr>
        <p:sp>
          <p:nvSpPr>
            <p:cNvPr id="98" name="Rectangle 97"/>
            <p:cNvSpPr/>
            <p:nvPr/>
          </p:nvSpPr>
          <p:spPr>
            <a:xfrm flipV="1">
              <a:off x="5703119" y="5235833"/>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5422923" y="4970018"/>
              <a:ext cx="3083300" cy="537265"/>
              <a:chOff x="5422923" y="4970018"/>
              <a:chExt cx="3083300" cy="537265"/>
            </a:xfrm>
          </p:grpSpPr>
          <p:sp>
            <p:nvSpPr>
              <p:cNvPr id="95" name="Rectangle 94"/>
              <p:cNvSpPr/>
              <p:nvPr/>
            </p:nvSpPr>
            <p:spPr>
              <a:xfrm flipV="1">
                <a:off x="7077239" y="5232963"/>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8" name="Picture 10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2923" y="4970018"/>
                <a:ext cx="561975" cy="180975"/>
              </a:xfrm>
              <a:prstGeom prst="rect">
                <a:avLst/>
              </a:prstGeom>
              <a:effectLst>
                <a:outerShdw blurRad="25400" dist="12700" dir="2700000" algn="tl" rotWithShape="0">
                  <a:srgbClr val="000000">
                    <a:alpha val="55000"/>
                  </a:srgbClr>
                </a:outerShdw>
              </a:effectLst>
            </p:spPr>
          </p:pic>
          <p:sp>
            <p:nvSpPr>
              <p:cNvPr id="113" name="Rectangle 112"/>
              <p:cNvSpPr/>
              <p:nvPr/>
            </p:nvSpPr>
            <p:spPr>
              <a:xfrm flipV="1">
                <a:off x="8451359" y="5230093"/>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6654730" y="5752439"/>
            <a:ext cx="390525" cy="537265"/>
            <a:chOff x="6909102" y="4970018"/>
            <a:chExt cx="390525" cy="537265"/>
          </a:xfrm>
        </p:grpSpPr>
        <p:pic>
          <p:nvPicPr>
            <p:cNvPr id="27" name="Picture 26"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09102" y="4970018"/>
              <a:ext cx="390525" cy="180975"/>
            </a:xfrm>
            <a:prstGeom prst="rect">
              <a:avLst/>
            </a:prstGeom>
          </p:spPr>
        </p:pic>
        <p:sp>
          <p:nvSpPr>
            <p:cNvPr id="114" name="Rectangle 113"/>
            <p:cNvSpPr/>
            <p:nvPr/>
          </p:nvSpPr>
          <p:spPr>
            <a:xfrm flipV="1">
              <a:off x="7077239" y="5232963"/>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44400" y="6373832"/>
            <a:ext cx="561975" cy="180975"/>
          </a:xfrm>
          <a:prstGeom prst="rect">
            <a:avLst/>
          </a:prstGeom>
        </p:spPr>
      </p:pic>
      <p:pic>
        <p:nvPicPr>
          <p:cNvPr id="71" name="Picture 7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5040" y="2477135"/>
            <a:ext cx="2679700" cy="279400"/>
          </a:xfrm>
          <a:prstGeom prst="rect">
            <a:avLst/>
          </a:prstGeom>
          <a:effectLst>
            <a:outerShdw blurRad="25400" dist="12700" dir="2700000" algn="tl" rotWithShape="0">
              <a:srgbClr val="000000">
                <a:alpha val="55000"/>
              </a:srgbClr>
            </a:outerShdw>
          </a:effectLst>
        </p:spPr>
      </p:pic>
      <p:grpSp>
        <p:nvGrpSpPr>
          <p:cNvPr id="30" name="Group 29"/>
          <p:cNvGrpSpPr/>
          <p:nvPr/>
        </p:nvGrpSpPr>
        <p:grpSpPr>
          <a:xfrm>
            <a:off x="1010283" y="6117285"/>
            <a:ext cx="2425700" cy="473501"/>
            <a:chOff x="1010283" y="6117285"/>
            <a:chExt cx="2425700" cy="473501"/>
          </a:xfrm>
        </p:grpSpPr>
        <p:pic>
          <p:nvPicPr>
            <p:cNvPr id="15" name="Picture 14"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0283" y="6117285"/>
              <a:ext cx="2425700" cy="241300"/>
            </a:xfrm>
            <a:prstGeom prst="rect">
              <a:avLst/>
            </a:prstGeom>
            <a:effectLst>
              <a:outerShdw blurRad="25400" dist="12700" dir="2700000" algn="tl" rotWithShape="0">
                <a:srgbClr val="000000">
                  <a:alpha val="55000"/>
                </a:srgbClr>
              </a:outerShdw>
            </a:effectLst>
          </p:spPr>
        </p:pic>
        <p:grpSp>
          <p:nvGrpSpPr>
            <p:cNvPr id="14" name="Group 13"/>
            <p:cNvGrpSpPr/>
            <p:nvPr/>
          </p:nvGrpSpPr>
          <p:grpSpPr>
            <a:xfrm>
              <a:off x="1254651" y="6369645"/>
              <a:ext cx="384048" cy="221141"/>
              <a:chOff x="1254651" y="6369645"/>
              <a:chExt cx="384048" cy="221141"/>
            </a:xfrm>
          </p:grpSpPr>
          <p:sp>
            <p:nvSpPr>
              <p:cNvPr id="80" name="Left Brace 79"/>
              <p:cNvSpPr/>
              <p:nvPr/>
            </p:nvSpPr>
            <p:spPr>
              <a:xfrm rot="16200000">
                <a:off x="1400955" y="6223341"/>
                <a:ext cx="91440" cy="384048"/>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descr="latex-image-1.pd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64145" y="6466961"/>
                <a:ext cx="361950" cy="123825"/>
              </a:xfrm>
              <a:prstGeom prst="rect">
                <a:avLst/>
              </a:prstGeom>
              <a:effectLst>
                <a:outerShdw blurRad="25400" dist="12700" dir="2700000" algn="tl" rotWithShape="0">
                  <a:srgbClr val="000000">
                    <a:alpha val="55000"/>
                  </a:srgbClr>
                </a:outerShdw>
              </a:effectLst>
            </p:spPr>
          </p:pic>
        </p:grpSp>
      </p:grpSp>
      <p:grpSp>
        <p:nvGrpSpPr>
          <p:cNvPr id="20" name="Group 19"/>
          <p:cNvGrpSpPr/>
          <p:nvPr/>
        </p:nvGrpSpPr>
        <p:grpSpPr>
          <a:xfrm>
            <a:off x="6001014" y="5318130"/>
            <a:ext cx="731520" cy="196865"/>
            <a:chOff x="6054342" y="6379633"/>
            <a:chExt cx="731520" cy="196865"/>
          </a:xfrm>
        </p:grpSpPr>
        <p:pic>
          <p:nvPicPr>
            <p:cNvPr id="23" name="Picture 22" descr="latex-image-1.pd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8540" y="6481248"/>
              <a:ext cx="361950" cy="95250"/>
            </a:xfrm>
            <a:prstGeom prst="rect">
              <a:avLst/>
            </a:prstGeom>
            <a:effectLst>
              <a:outerShdw blurRad="25400" dist="12700" dir="2700000" algn="tl" rotWithShape="0">
                <a:srgbClr val="000000">
                  <a:alpha val="55000"/>
                </a:srgbClr>
              </a:outerShdw>
            </a:effectLst>
          </p:spPr>
        </p:pic>
        <p:sp>
          <p:nvSpPr>
            <p:cNvPr id="81" name="Left Brace 80"/>
            <p:cNvSpPr/>
            <p:nvPr/>
          </p:nvSpPr>
          <p:spPr>
            <a:xfrm rot="16200000">
              <a:off x="6384369" y="6049606"/>
              <a:ext cx="71466" cy="73152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7" name="TextBox 86"/>
          <p:cNvSpPr txBox="1"/>
          <p:nvPr/>
        </p:nvSpPr>
        <p:spPr>
          <a:xfrm>
            <a:off x="1447414" y="3844063"/>
            <a:ext cx="1470700"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superposition</a:t>
            </a:r>
            <a:endParaRPr lang="en-US" dirty="0"/>
          </a:p>
        </p:txBody>
      </p:sp>
      <p:sp>
        <p:nvSpPr>
          <p:cNvPr id="89" name="TextBox 88"/>
          <p:cNvSpPr txBox="1"/>
          <p:nvPr/>
        </p:nvSpPr>
        <p:spPr>
          <a:xfrm>
            <a:off x="1516820" y="5140582"/>
            <a:ext cx="95410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linearity</a:t>
            </a:r>
            <a:endParaRPr lang="en-US" dirty="0"/>
          </a:p>
        </p:txBody>
      </p:sp>
    </p:spTree>
    <p:extLst>
      <p:ext uri="{BB962C8B-B14F-4D97-AF65-F5344CB8AC3E}">
        <p14:creationId xmlns:p14="http://schemas.microsoft.com/office/powerpoint/2010/main" val="328488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0 0 L 0 0.11667 " pathEditMode="relative" ptsTypes="AA">
                                      <p:cBhvr>
                                        <p:cTn id="9" dur="500" fill="hold"/>
                                        <p:tgtEl>
                                          <p:spTgt spid="41"/>
                                        </p:tgtEl>
                                        <p:attrNameLst>
                                          <p:attrName>ppt_x</p:attrName>
                                          <p:attrName>ppt_y</p:attrName>
                                        </p:attrNameLst>
                                      </p:cBhvr>
                                    </p:animMotion>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xit" presetSubtype="0" fill="hold" grpId="2"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0" nodeType="afterEffect">
                                  <p:stCondLst>
                                    <p:cond delay="0"/>
                                  </p:stCondLst>
                                  <p:childTnLst>
                                    <p:animMotion origin="layout" path="M -4.16667E-6 -2.96296E-6 L 0.02431 -2.96296E-6 " pathEditMode="relative" ptsTypes="AA">
                                      <p:cBhvr>
                                        <p:cTn id="21" dur="500" fill="hold"/>
                                        <p:tgtEl>
                                          <p:spTgt spid="40"/>
                                        </p:tgtEl>
                                        <p:attrNameLst>
                                          <p:attrName>ppt_x</p:attrName>
                                          <p:attrName>ppt_y</p:attrName>
                                        </p:attrNameLst>
                                      </p:cBhvr>
                                    </p:animMotion>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grpId="0" nodeType="afterEffect">
                                  <p:stCondLst>
                                    <p:cond delay="0"/>
                                  </p:stCondLst>
                                  <p:childTnLst>
                                    <p:animMotion origin="layout" path="M 7.22222E-6 2.59259E-6 L 7.22222E-6 0.2338 " pathEditMode="relative" ptsTypes="AA">
                                      <p:cBhvr>
                                        <p:cTn id="47" dur="500" fill="hold"/>
                                        <p:tgtEl>
                                          <p:spTgt spid="55"/>
                                        </p:tgtEl>
                                        <p:attrNameLst>
                                          <p:attrName>ppt_x</p:attrName>
                                          <p:attrName>ppt_y</p:attrName>
                                        </p:attrNameLst>
                                      </p:cBhvr>
                                    </p:animMotion>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par>
                          <p:cTn id="73" fill="hold">
                            <p:stCondLst>
                              <p:cond delay="0"/>
                            </p:stCondLst>
                            <p:childTnLst>
                              <p:par>
                                <p:cTn id="74" presetID="0" presetClass="path" presetSubtype="0" accel="50000" decel="50000" fill="hold" nodeType="afterEffect">
                                  <p:stCondLst>
                                    <p:cond delay="0"/>
                                  </p:stCondLst>
                                  <p:childTnLst>
                                    <p:animMotion origin="layout" path="M -0.00017 -0.00069 L -0.40764 0.25 " pathEditMode="relative" ptsTypes="AA">
                                      <p:cBhvr>
                                        <p:cTn id="75" dur="500" fill="hold"/>
                                        <p:tgtEl>
                                          <p:spTgt spid="71"/>
                                        </p:tgtEl>
                                        <p:attrNameLst>
                                          <p:attrName>ppt_x</p:attrName>
                                          <p:attrName>ppt_y</p:attrName>
                                        </p:attrNameLst>
                                      </p:cBhvr>
                                    </p:animMotion>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7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2" grpId="0" animBg="1"/>
      <p:bldP spid="61" grpId="0" animBg="1"/>
      <p:bldP spid="100" grpId="0" animBg="1"/>
      <p:bldP spid="100" grpId="1" animBg="1"/>
      <p:bldP spid="40" grpId="0" animBg="1"/>
      <p:bldP spid="40" grpId="1" animBg="1"/>
      <p:bldP spid="40" grpId="2" animBg="1"/>
      <p:bldP spid="41" grpId="0" animBg="1"/>
      <p:bldP spid="41" grpId="1" animBg="1"/>
      <p:bldP spid="41" grpId="2" animBg="1"/>
      <p:bldP spid="55" grpId="0" animBg="1"/>
      <p:bldP spid="55" grpId="1" animBg="1"/>
      <p:bldP spid="55" grpId="2" animBg="1"/>
      <p:bldP spid="59" grpId="0" animBg="1"/>
      <p:bldP spid="87"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Algorithm </a:t>
            </a:r>
            <a:r>
              <a:rPr lang="en-US" dirty="0" smtClean="0"/>
              <a:t>2</a:t>
            </a:r>
            <a:endParaRPr lang="en-US" dirty="0"/>
          </a:p>
        </p:txBody>
      </p:sp>
      <p:sp>
        <p:nvSpPr>
          <p:cNvPr id="20" name="Content Placeholder 19"/>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pPr>
              <a:lnSpc>
                <a:spcPct val="160000"/>
              </a:lnSpc>
            </a:pPr>
            <a:endParaRPr lang="en-US" dirty="0"/>
          </a:p>
          <a:p>
            <a:r>
              <a:rPr lang="en-US" dirty="0" smtClean="0"/>
              <a:t>Adds block parallelism</a:t>
            </a:r>
            <a:endParaRPr lang="en-US" dirty="0"/>
          </a:p>
          <a:p>
            <a:pPr lvl="1"/>
            <a:r>
              <a:rPr lang="en-US" dirty="0" smtClean="0"/>
              <a:t>Sung et al. 1986 “Efficient […] recursive […]”, or</a:t>
            </a:r>
          </a:p>
          <a:p>
            <a:pPr lvl="1"/>
            <a:r>
              <a:rPr lang="en-US" dirty="0" err="1" smtClean="0"/>
              <a:t>Blelloch</a:t>
            </a:r>
            <a:r>
              <a:rPr lang="en-US" dirty="0" smtClean="0"/>
              <a:t> 1990 “Prefix sums […]”</a:t>
            </a:r>
          </a:p>
          <a:p>
            <a:pPr lvl="1"/>
            <a:r>
              <a:rPr lang="en-US" dirty="0" smtClean="0"/>
              <a:t>+ </a:t>
            </a:r>
            <a:r>
              <a:rPr lang="en-US" dirty="0"/>
              <a:t>tricks from GPU parallel scan </a:t>
            </a:r>
            <a:r>
              <a:rPr lang="en-US" dirty="0" smtClean="0"/>
              <a:t>algorithms</a:t>
            </a:r>
            <a:endParaRPr lang="en-US" dirty="0"/>
          </a:p>
        </p:txBody>
      </p:sp>
      <p:grpSp>
        <p:nvGrpSpPr>
          <p:cNvPr id="19" name="Group 18"/>
          <p:cNvGrpSpPr/>
          <p:nvPr/>
        </p:nvGrpSpPr>
        <p:grpSpPr>
          <a:xfrm>
            <a:off x="450800" y="1308322"/>
            <a:ext cx="8554701" cy="2745469"/>
            <a:chOff x="450800" y="1308322"/>
            <a:chExt cx="8554701" cy="2745469"/>
          </a:xfrm>
        </p:grpSpPr>
        <p:grpSp>
          <p:nvGrpSpPr>
            <p:cNvPr id="17" name="Group 16"/>
            <p:cNvGrpSpPr/>
            <p:nvPr/>
          </p:nvGrpSpPr>
          <p:grpSpPr>
            <a:xfrm>
              <a:off x="450800" y="1460727"/>
              <a:ext cx="685800" cy="1907259"/>
              <a:chOff x="450800" y="1460727"/>
              <a:chExt cx="685800" cy="1907259"/>
            </a:xfrm>
          </p:grpSpPr>
          <p:grpSp>
            <p:nvGrpSpPr>
              <p:cNvPr id="29" name="Group 28"/>
              <p:cNvGrpSpPr/>
              <p:nvPr/>
            </p:nvGrpSpPr>
            <p:grpSpPr>
              <a:xfrm>
                <a:off x="450800" y="2232999"/>
                <a:ext cx="685800" cy="895348"/>
                <a:chOff x="249354" y="2965590"/>
                <a:chExt cx="685800" cy="895348"/>
              </a:xfrm>
            </p:grpSpPr>
            <p:grpSp>
              <p:nvGrpSpPr>
                <p:cNvPr id="3" name="Group 2"/>
                <p:cNvGrpSpPr/>
                <p:nvPr/>
              </p:nvGrpSpPr>
              <p:grpSpPr>
                <a:xfrm>
                  <a:off x="249354" y="2965590"/>
                  <a:ext cx="685800" cy="895348"/>
                  <a:chOff x="249354" y="2965590"/>
                  <a:chExt cx="685800" cy="895348"/>
                </a:xfrm>
                <a:effectLst>
                  <a:outerShdw blurRad="31750" dist="19050" dir="2700000" algn="tl" rotWithShape="0">
                    <a:srgbClr val="000000">
                      <a:alpha val="55000"/>
                    </a:srgbClr>
                  </a:outerShdw>
                </a:effectLst>
              </p:grpSpPr>
              <p:sp>
                <p:nvSpPr>
                  <p:cNvPr id="27" name="Pentagon 26"/>
                  <p:cNvSpPr/>
                  <p:nvPr/>
                </p:nvSpPr>
                <p:spPr>
                  <a:xfrm>
                    <a:off x="249354" y="296559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Pentagon 32"/>
                  <p:cNvSpPr/>
                  <p:nvPr/>
                </p:nvSpPr>
                <p:spPr>
                  <a:xfrm>
                    <a:off x="249354" y="3186781"/>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Pentagon 33"/>
                  <p:cNvSpPr/>
                  <p:nvPr/>
                </p:nvSpPr>
                <p:spPr>
                  <a:xfrm>
                    <a:off x="249354" y="3407972"/>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Pentagon 34"/>
                  <p:cNvSpPr/>
                  <p:nvPr/>
                </p:nvSpPr>
                <p:spPr>
                  <a:xfrm>
                    <a:off x="249354" y="363233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8" name="Picture 1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04" y="3324364"/>
                  <a:ext cx="165100" cy="165100"/>
                </a:xfrm>
                <a:prstGeom prst="rect">
                  <a:avLst/>
                </a:prstGeom>
                <a:effectLst>
                  <a:outerShdw blurRad="31750" dist="19050" dir="2700000" algn="tl" rotWithShape="0">
                    <a:srgbClr val="000000">
                      <a:alpha val="55000"/>
                    </a:srgbClr>
                  </a:outerShdw>
                </a:effectLst>
              </p:spPr>
            </p:pic>
          </p:grpSp>
          <p:grpSp>
            <p:nvGrpSpPr>
              <p:cNvPr id="6" name="Group 5"/>
              <p:cNvGrpSpPr/>
              <p:nvPr/>
            </p:nvGrpSpPr>
            <p:grpSpPr>
              <a:xfrm>
                <a:off x="563509" y="1460727"/>
                <a:ext cx="460381" cy="1907259"/>
                <a:chOff x="362063" y="2193318"/>
                <a:chExt cx="460381" cy="1907259"/>
              </a:xfrm>
            </p:grpSpPr>
            <p:sp>
              <p:nvSpPr>
                <p:cNvPr id="15" name="Rectangle 14"/>
                <p:cNvSpPr/>
                <p:nvPr/>
              </p:nvSpPr>
              <p:spPr>
                <a:xfrm rot="16200000">
                  <a:off x="554153" y="3832287"/>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7" name="Rectangle 186"/>
                <p:cNvSpPr/>
                <p:nvPr/>
              </p:nvSpPr>
              <p:spPr>
                <a:xfrm>
                  <a:off x="362063" y="219331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 name="Group 12"/>
            <p:cNvGrpSpPr/>
            <p:nvPr/>
          </p:nvGrpSpPr>
          <p:grpSpPr>
            <a:xfrm>
              <a:off x="1991892" y="1308322"/>
              <a:ext cx="1253977" cy="2745468"/>
              <a:chOff x="1991892" y="1308322"/>
              <a:chExt cx="1253977" cy="2745468"/>
            </a:xfrm>
          </p:grpSpPr>
          <p:grpSp>
            <p:nvGrpSpPr>
              <p:cNvPr id="160" name="Group 159"/>
              <p:cNvGrpSpPr/>
              <p:nvPr/>
            </p:nvGrpSpPr>
            <p:grpSpPr>
              <a:xfrm>
                <a:off x="2388690" y="3444189"/>
                <a:ext cx="460380" cy="609601"/>
                <a:chOff x="2255393" y="751284"/>
                <a:chExt cx="460380" cy="609601"/>
              </a:xfrm>
            </p:grpSpPr>
            <p:sp>
              <p:nvSpPr>
                <p:cNvPr id="54" name="Rectangle 53"/>
                <p:cNvSpPr/>
                <p:nvPr/>
              </p:nvSpPr>
              <p:spPr>
                <a:xfrm>
                  <a:off x="2256983" y="751284"/>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2" name="Rectangle 91"/>
                <p:cNvSpPr/>
                <p:nvPr/>
              </p:nvSpPr>
              <p:spPr>
                <a:xfrm rot="16200000">
                  <a:off x="2447482" y="1092595"/>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0" name="Group 9"/>
              <p:cNvGrpSpPr/>
              <p:nvPr/>
            </p:nvGrpSpPr>
            <p:grpSpPr>
              <a:xfrm>
                <a:off x="1991892" y="2232999"/>
                <a:ext cx="1253977" cy="895348"/>
                <a:chOff x="1790446" y="2965590"/>
                <a:chExt cx="1253977" cy="895348"/>
              </a:xfrm>
            </p:grpSpPr>
            <p:grpSp>
              <p:nvGrpSpPr>
                <p:cNvPr id="4" name="Group 3"/>
                <p:cNvGrpSpPr/>
                <p:nvPr/>
              </p:nvGrpSpPr>
              <p:grpSpPr>
                <a:xfrm>
                  <a:off x="1790446" y="2965590"/>
                  <a:ext cx="1253977" cy="895348"/>
                  <a:chOff x="1790446" y="2965590"/>
                  <a:chExt cx="1253977" cy="895348"/>
                </a:xfrm>
                <a:effectLst>
                  <a:outerShdw blurRad="31750" dist="19050" dir="2700000" algn="tl" rotWithShape="0">
                    <a:srgbClr val="000000">
                      <a:alpha val="55000"/>
                    </a:srgbClr>
                  </a:outerShdw>
                </a:effectLst>
              </p:grpSpPr>
              <p:sp>
                <p:nvSpPr>
                  <p:cNvPr id="23" name="Chevron 22"/>
                  <p:cNvSpPr/>
                  <p:nvPr/>
                </p:nvSpPr>
                <p:spPr>
                  <a:xfrm>
                    <a:off x="2358623" y="296559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7" name="Chevron 36"/>
                  <p:cNvSpPr/>
                  <p:nvPr/>
                </p:nvSpPr>
                <p:spPr>
                  <a:xfrm>
                    <a:off x="2358623" y="318783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8" name="Chevron 37"/>
                  <p:cNvSpPr/>
                  <p:nvPr/>
                </p:nvSpPr>
                <p:spPr>
                  <a:xfrm>
                    <a:off x="2358623" y="341008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9" name="Chevron 38"/>
                  <p:cNvSpPr/>
                  <p:nvPr/>
                </p:nvSpPr>
                <p:spPr>
                  <a:xfrm>
                    <a:off x="2358623" y="363233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47" name="Pentagon 46"/>
                  <p:cNvSpPr/>
                  <p:nvPr/>
                </p:nvSpPr>
                <p:spPr>
                  <a:xfrm>
                    <a:off x="1790446" y="2965590"/>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Pentagon 47"/>
                  <p:cNvSpPr/>
                  <p:nvPr/>
                </p:nvSpPr>
                <p:spPr>
                  <a:xfrm>
                    <a:off x="1790446" y="3187839"/>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Pentagon 48"/>
                  <p:cNvSpPr/>
                  <p:nvPr/>
                </p:nvSpPr>
                <p:spPr>
                  <a:xfrm>
                    <a:off x="1790446" y="341008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Pentagon 49"/>
                  <p:cNvSpPr/>
                  <p:nvPr/>
                </p:nvSpPr>
                <p:spPr>
                  <a:xfrm>
                    <a:off x="1790446" y="363233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68" name="Picture 16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917" y="3324364"/>
                  <a:ext cx="165100" cy="165100"/>
                </a:xfrm>
                <a:prstGeom prst="rect">
                  <a:avLst/>
                </a:prstGeom>
                <a:effectLst>
                  <a:outerShdw blurRad="31750" dist="19050" dir="2700000" algn="tl" rotWithShape="0">
                    <a:srgbClr val="000000">
                      <a:alpha val="55000"/>
                    </a:srgbClr>
                  </a:outerShdw>
                </a:effectLst>
              </p:spPr>
            </p:pic>
            <p:pic>
              <p:nvPicPr>
                <p:cNvPr id="169" name="Picture 16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9249" y="3318014"/>
                  <a:ext cx="177800" cy="177800"/>
                </a:xfrm>
                <a:prstGeom prst="rect">
                  <a:avLst/>
                </a:prstGeom>
                <a:effectLst>
                  <a:outerShdw blurRad="31750" dist="19050" dir="2700000" algn="tl" rotWithShape="0">
                    <a:srgbClr val="000000">
                      <a:alpha val="55000"/>
                    </a:srgbClr>
                  </a:outerShdw>
                </a:effectLst>
              </p:spPr>
            </p:pic>
          </p:grpSp>
          <p:grpSp>
            <p:nvGrpSpPr>
              <p:cNvPr id="12" name="Group 11"/>
              <p:cNvGrpSpPr/>
              <p:nvPr/>
            </p:nvGrpSpPr>
            <p:grpSpPr>
              <a:xfrm>
                <a:off x="2387099" y="1308322"/>
                <a:ext cx="460380" cy="609605"/>
                <a:chOff x="2387099" y="1308322"/>
                <a:chExt cx="460380" cy="609605"/>
              </a:xfrm>
            </p:grpSpPr>
            <p:sp>
              <p:nvSpPr>
                <p:cNvPr id="188" name="Rectangle 187"/>
                <p:cNvSpPr/>
                <p:nvPr/>
              </p:nvSpPr>
              <p:spPr>
                <a:xfrm>
                  <a:off x="2390280" y="146072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9" name="Rectangle 188"/>
                <p:cNvSpPr/>
                <p:nvPr/>
              </p:nvSpPr>
              <p:spPr>
                <a:xfrm rot="16200000">
                  <a:off x="2579188" y="1116233"/>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8" name="Group 7"/>
            <p:cNvGrpSpPr/>
            <p:nvPr/>
          </p:nvGrpSpPr>
          <p:grpSpPr>
            <a:xfrm>
              <a:off x="3440145" y="1994125"/>
              <a:ext cx="461970" cy="2059666"/>
              <a:chOff x="3440145" y="1994125"/>
              <a:chExt cx="461970" cy="2059666"/>
            </a:xfrm>
          </p:grpSpPr>
          <p:sp>
            <p:nvSpPr>
              <p:cNvPr id="93" name="Pentagon 92"/>
              <p:cNvSpPr/>
              <p:nvPr/>
            </p:nvSpPr>
            <p:spPr>
              <a:xfrm>
                <a:off x="3443325" y="2566373"/>
                <a:ext cx="457200" cy="228600"/>
              </a:xfrm>
              <a:prstGeom prst="homePlate">
                <a:avLst>
                  <a:gd name="adj" fmla="val 49306"/>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0" name="Rectangle 99"/>
              <p:cNvSpPr/>
              <p:nvPr/>
            </p:nvSpPr>
            <p:spPr>
              <a:xfrm rot="16200000">
                <a:off x="3633824" y="378550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0" name="Rectangle 189"/>
              <p:cNvSpPr/>
              <p:nvPr/>
            </p:nvSpPr>
            <p:spPr>
              <a:xfrm rot="16200000">
                <a:off x="3632234" y="1802036"/>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 name="Group 6"/>
            <p:cNvGrpSpPr/>
            <p:nvPr/>
          </p:nvGrpSpPr>
          <p:grpSpPr>
            <a:xfrm>
              <a:off x="5554184" y="1460728"/>
              <a:ext cx="457200" cy="2443841"/>
              <a:chOff x="5554184" y="1460728"/>
              <a:chExt cx="457200" cy="2443841"/>
            </a:xfrm>
          </p:grpSpPr>
          <p:sp>
            <p:nvSpPr>
              <p:cNvPr id="110" name="Pentagon 109"/>
              <p:cNvSpPr/>
              <p:nvPr/>
            </p:nvSpPr>
            <p:spPr>
              <a:xfrm>
                <a:off x="5554184" y="2566373"/>
                <a:ext cx="457200" cy="228600"/>
              </a:xfrm>
              <a:prstGeom prst="homePlate">
                <a:avLst>
                  <a:gd name="adj" fmla="val 49306"/>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7" name="Rectangle 116"/>
              <p:cNvSpPr/>
              <p:nvPr/>
            </p:nvSpPr>
            <p:spPr>
              <a:xfrm>
                <a:off x="5744683" y="344418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1" name="Rectangle 190"/>
              <p:cNvSpPr/>
              <p:nvPr/>
            </p:nvSpPr>
            <p:spPr>
              <a:xfrm rot="10800000">
                <a:off x="5743092" y="1460728"/>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5" name="Group 4"/>
            <p:cNvGrpSpPr/>
            <p:nvPr/>
          </p:nvGrpSpPr>
          <p:grpSpPr>
            <a:xfrm>
              <a:off x="7663453" y="1460729"/>
              <a:ext cx="457200" cy="2445431"/>
              <a:chOff x="7663453" y="1460729"/>
              <a:chExt cx="457200" cy="2445431"/>
            </a:xfrm>
          </p:grpSpPr>
          <p:sp>
            <p:nvSpPr>
              <p:cNvPr id="130" name="Pentagon 129"/>
              <p:cNvSpPr/>
              <p:nvPr/>
            </p:nvSpPr>
            <p:spPr>
              <a:xfrm>
                <a:off x="7663453" y="2566373"/>
                <a:ext cx="457200" cy="228600"/>
              </a:xfrm>
              <a:prstGeom prst="homePlate">
                <a:avLst>
                  <a:gd name="adj" fmla="val 49306"/>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2" name="Rectangle 131"/>
              <p:cNvSpPr/>
              <p:nvPr/>
            </p:nvSpPr>
            <p:spPr>
              <a:xfrm>
                <a:off x="7853952" y="344578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3" name="Rectangle 192"/>
              <p:cNvSpPr/>
              <p:nvPr/>
            </p:nvSpPr>
            <p:spPr>
              <a:xfrm rot="10800000">
                <a:off x="7852361" y="146072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6" name="Group 15"/>
            <p:cNvGrpSpPr/>
            <p:nvPr/>
          </p:nvGrpSpPr>
          <p:grpSpPr>
            <a:xfrm>
              <a:off x="1334054" y="1308323"/>
              <a:ext cx="462339" cy="2065142"/>
              <a:chOff x="1334054" y="1308323"/>
              <a:chExt cx="462339" cy="2065142"/>
            </a:xfrm>
          </p:grpSpPr>
          <p:sp>
            <p:nvSpPr>
              <p:cNvPr id="14" name="Pentagon 13"/>
              <p:cNvSpPr/>
              <p:nvPr/>
            </p:nvSpPr>
            <p:spPr>
              <a:xfrm>
                <a:off x="1334054" y="2566373"/>
                <a:ext cx="457200" cy="228600"/>
              </a:xfrm>
              <a:prstGeom prst="homePlate">
                <a:avLst>
                  <a:gd name="adj" fmla="val 49306"/>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8" name="Rectangle 157"/>
              <p:cNvSpPr/>
              <p:nvPr/>
            </p:nvSpPr>
            <p:spPr>
              <a:xfrm rot="16200000">
                <a:off x="1528102" y="31051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4" name="Rectangle 193"/>
              <p:cNvSpPr/>
              <p:nvPr/>
            </p:nvSpPr>
            <p:spPr>
              <a:xfrm rot="16200000">
                <a:off x="1526144" y="1116234"/>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dk1"/>
                  </a:solidFill>
                </a:endParaRPr>
              </a:p>
            </p:txBody>
          </p:sp>
        </p:grpSp>
        <p:grpSp>
          <p:nvGrpSpPr>
            <p:cNvPr id="9" name="Group 8"/>
            <p:cNvGrpSpPr/>
            <p:nvPr/>
          </p:nvGrpSpPr>
          <p:grpSpPr>
            <a:xfrm>
              <a:off x="4101161" y="1460728"/>
              <a:ext cx="1253977" cy="2443841"/>
              <a:chOff x="4101161" y="1460728"/>
              <a:chExt cx="1253977" cy="2443841"/>
            </a:xfrm>
          </p:grpSpPr>
          <p:grpSp>
            <p:nvGrpSpPr>
              <p:cNvPr id="165" name="Group 164"/>
              <p:cNvGrpSpPr/>
              <p:nvPr/>
            </p:nvGrpSpPr>
            <p:grpSpPr>
              <a:xfrm>
                <a:off x="4423348" y="3444189"/>
                <a:ext cx="609601" cy="460380"/>
                <a:chOff x="4137650" y="1231524"/>
                <a:chExt cx="609601" cy="460380"/>
              </a:xfrm>
            </p:grpSpPr>
            <p:sp>
              <p:nvSpPr>
                <p:cNvPr id="108" name="Rectangle 107"/>
                <p:cNvSpPr/>
                <p:nvPr/>
              </p:nvSpPr>
              <p:spPr>
                <a:xfrm>
                  <a:off x="4290052" y="123311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4" name="Rectangle 163"/>
                <p:cNvSpPr/>
                <p:nvPr/>
              </p:nvSpPr>
              <p:spPr>
                <a:xfrm>
                  <a:off x="4137650" y="123152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 name="Group 23"/>
              <p:cNvGrpSpPr/>
              <p:nvPr/>
            </p:nvGrpSpPr>
            <p:grpSpPr>
              <a:xfrm>
                <a:off x="4101161" y="2232999"/>
                <a:ext cx="1253977" cy="895348"/>
                <a:chOff x="3899715" y="2965590"/>
                <a:chExt cx="1253977" cy="895348"/>
              </a:xfrm>
            </p:grpSpPr>
            <p:grpSp>
              <p:nvGrpSpPr>
                <p:cNvPr id="11" name="Group 10"/>
                <p:cNvGrpSpPr/>
                <p:nvPr/>
              </p:nvGrpSpPr>
              <p:grpSpPr>
                <a:xfrm>
                  <a:off x="3899715" y="2965590"/>
                  <a:ext cx="1253977" cy="895348"/>
                  <a:chOff x="3899715" y="2965590"/>
                  <a:chExt cx="1253977" cy="895348"/>
                </a:xfrm>
                <a:effectLst>
                  <a:outerShdw blurRad="31750" dist="19050" dir="2700000" algn="tl" rotWithShape="0">
                    <a:srgbClr val="000000">
                      <a:alpha val="55000"/>
                    </a:srgbClr>
                  </a:outerShdw>
                </a:effectLst>
              </p:grpSpPr>
              <p:sp>
                <p:nvSpPr>
                  <p:cNvPr id="95" name="Chevron 94"/>
                  <p:cNvSpPr/>
                  <p:nvPr/>
                </p:nvSpPr>
                <p:spPr>
                  <a:xfrm>
                    <a:off x="4467892" y="29655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6" name="Chevron 95"/>
                  <p:cNvSpPr/>
                  <p:nvPr/>
                </p:nvSpPr>
                <p:spPr>
                  <a:xfrm>
                    <a:off x="4467892" y="318783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7" name="Chevron 96"/>
                  <p:cNvSpPr/>
                  <p:nvPr/>
                </p:nvSpPr>
                <p:spPr>
                  <a:xfrm>
                    <a:off x="4467892" y="341008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8" name="Chevron 97"/>
                  <p:cNvSpPr/>
                  <p:nvPr/>
                </p:nvSpPr>
                <p:spPr>
                  <a:xfrm>
                    <a:off x="4467892" y="363233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2" name="Pentagon 101"/>
                  <p:cNvSpPr/>
                  <p:nvPr/>
                </p:nvSpPr>
                <p:spPr>
                  <a:xfrm>
                    <a:off x="3899715" y="2965590"/>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3" name="Pentagon 102"/>
                  <p:cNvSpPr/>
                  <p:nvPr/>
                </p:nvSpPr>
                <p:spPr>
                  <a:xfrm>
                    <a:off x="3899715" y="3187839"/>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4" name="Pentagon 103"/>
                  <p:cNvSpPr/>
                  <p:nvPr/>
                </p:nvSpPr>
                <p:spPr>
                  <a:xfrm>
                    <a:off x="3899715" y="341008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5" name="Pentagon 104"/>
                  <p:cNvSpPr/>
                  <p:nvPr/>
                </p:nvSpPr>
                <p:spPr>
                  <a:xfrm>
                    <a:off x="3899715" y="363233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5" name="Picture 17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349" y="3318014"/>
                  <a:ext cx="177800" cy="177800"/>
                </a:xfrm>
                <a:prstGeom prst="rect">
                  <a:avLst/>
                </a:prstGeom>
                <a:effectLst>
                  <a:outerShdw blurRad="31750" dist="19050" dir="2700000" algn="tl" rotWithShape="0">
                    <a:srgbClr val="000000">
                      <a:alpha val="55000"/>
                    </a:srgbClr>
                  </a:outerShdw>
                </a:effectLst>
              </p:spPr>
            </p:pic>
            <p:pic>
              <p:nvPicPr>
                <p:cNvPr id="176" name="Picture 17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0450" y="3311664"/>
                  <a:ext cx="304800" cy="190500"/>
                </a:xfrm>
                <a:prstGeom prst="rect">
                  <a:avLst/>
                </a:prstGeom>
                <a:effectLst>
                  <a:outerShdw blurRad="31750" dist="19050" dir="2700000" algn="tl" rotWithShape="0">
                    <a:srgbClr val="000000">
                      <a:alpha val="55000"/>
                    </a:srgbClr>
                  </a:outerShdw>
                </a:effectLst>
              </p:spPr>
            </p:pic>
          </p:grpSp>
          <p:grpSp>
            <p:nvGrpSpPr>
              <p:cNvPr id="195" name="Group 194"/>
              <p:cNvGrpSpPr/>
              <p:nvPr/>
            </p:nvGrpSpPr>
            <p:grpSpPr>
              <a:xfrm>
                <a:off x="4497958" y="1460728"/>
                <a:ext cx="460381" cy="609599"/>
                <a:chOff x="4366252" y="2734749"/>
                <a:chExt cx="460381" cy="609599"/>
              </a:xfrm>
            </p:grpSpPr>
            <p:sp>
              <p:nvSpPr>
                <p:cNvPr id="200" name="Rectangle 199"/>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1" name="Rectangle 200"/>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41" name="Group 40"/>
            <p:cNvGrpSpPr/>
            <p:nvPr/>
          </p:nvGrpSpPr>
          <p:grpSpPr>
            <a:xfrm>
              <a:off x="6210430" y="1460727"/>
              <a:ext cx="1253977" cy="2445433"/>
              <a:chOff x="6210430" y="1460727"/>
              <a:chExt cx="1253977" cy="2445433"/>
            </a:xfrm>
          </p:grpSpPr>
          <p:grpSp>
            <p:nvGrpSpPr>
              <p:cNvPr id="167" name="Group 166"/>
              <p:cNvGrpSpPr/>
              <p:nvPr/>
            </p:nvGrpSpPr>
            <p:grpSpPr>
              <a:xfrm>
                <a:off x="6532617" y="3444189"/>
                <a:ext cx="609601" cy="461971"/>
                <a:chOff x="6285203" y="1231524"/>
                <a:chExt cx="609601" cy="461971"/>
              </a:xfrm>
            </p:grpSpPr>
            <p:sp>
              <p:nvSpPr>
                <p:cNvPr id="125" name="Rectangle 124"/>
                <p:cNvSpPr/>
                <p:nvPr/>
              </p:nvSpPr>
              <p:spPr>
                <a:xfrm>
                  <a:off x="6285203" y="1231524"/>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6" name="Rectangle 125"/>
                <p:cNvSpPr/>
                <p:nvPr/>
              </p:nvSpPr>
              <p:spPr>
                <a:xfrm rot="10800000">
                  <a:off x="6818603" y="1233115"/>
                  <a:ext cx="76201" cy="460380"/>
                </a:xfrm>
                <a:prstGeom prst="rect">
                  <a:avLst/>
                </a:prstGeom>
                <a:solidFill>
                  <a:srgbClr val="9EEF9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5" name="Group 24"/>
              <p:cNvGrpSpPr/>
              <p:nvPr/>
            </p:nvGrpSpPr>
            <p:grpSpPr>
              <a:xfrm>
                <a:off x="6210430" y="2232999"/>
                <a:ext cx="1253977" cy="895348"/>
                <a:chOff x="6008984" y="2965590"/>
                <a:chExt cx="1253977" cy="895348"/>
              </a:xfrm>
            </p:grpSpPr>
            <p:grpSp>
              <p:nvGrpSpPr>
                <p:cNvPr id="22" name="Group 21"/>
                <p:cNvGrpSpPr/>
                <p:nvPr/>
              </p:nvGrpSpPr>
              <p:grpSpPr>
                <a:xfrm>
                  <a:off x="6008984" y="2965590"/>
                  <a:ext cx="1253977" cy="895348"/>
                  <a:chOff x="6008984" y="2965590"/>
                  <a:chExt cx="1253977" cy="895348"/>
                </a:xfrm>
                <a:effectLst>
                  <a:outerShdw blurRad="31750" dist="19050" dir="2700000" algn="tl" rotWithShape="0">
                    <a:srgbClr val="000000">
                      <a:alpha val="55000"/>
                    </a:srgbClr>
                  </a:outerShdw>
                </a:effectLst>
              </p:grpSpPr>
              <p:sp>
                <p:nvSpPr>
                  <p:cNvPr id="112" name="Chevron 111"/>
                  <p:cNvSpPr/>
                  <p:nvPr/>
                </p:nvSpPr>
                <p:spPr>
                  <a:xfrm>
                    <a:off x="6577161" y="29655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3" name="Chevron 112"/>
                  <p:cNvSpPr/>
                  <p:nvPr/>
                </p:nvSpPr>
                <p:spPr>
                  <a:xfrm>
                    <a:off x="6577161" y="318783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4" name="Chevron 113"/>
                  <p:cNvSpPr/>
                  <p:nvPr/>
                </p:nvSpPr>
                <p:spPr>
                  <a:xfrm>
                    <a:off x="6577161" y="341008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5" name="Chevron 114"/>
                  <p:cNvSpPr/>
                  <p:nvPr/>
                </p:nvSpPr>
                <p:spPr>
                  <a:xfrm>
                    <a:off x="6577161" y="363233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9" name="Pentagon 118"/>
                  <p:cNvSpPr/>
                  <p:nvPr/>
                </p:nvSpPr>
                <p:spPr>
                  <a:xfrm>
                    <a:off x="6008984" y="2965590"/>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0" name="Pentagon 119"/>
                  <p:cNvSpPr/>
                  <p:nvPr/>
                </p:nvSpPr>
                <p:spPr>
                  <a:xfrm>
                    <a:off x="6008984" y="3187839"/>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1" name="Pentagon 120"/>
                  <p:cNvSpPr/>
                  <p:nvPr/>
                </p:nvSpPr>
                <p:spPr>
                  <a:xfrm>
                    <a:off x="6008984" y="341008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2" name="Pentagon 121"/>
                  <p:cNvSpPr/>
                  <p:nvPr/>
                </p:nvSpPr>
                <p:spPr>
                  <a:xfrm>
                    <a:off x="6008984" y="363233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8" name="Picture 17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5206" y="3311664"/>
                  <a:ext cx="304800" cy="190500"/>
                </a:xfrm>
                <a:prstGeom prst="rect">
                  <a:avLst/>
                </a:prstGeom>
                <a:effectLst>
                  <a:outerShdw blurRad="31750" dist="19050" dir="2700000" algn="tl" rotWithShape="0">
                    <a:srgbClr val="000000">
                      <a:alpha val="55000"/>
                    </a:srgbClr>
                  </a:outerShdw>
                </a:effectLst>
              </p:spPr>
            </p:pic>
            <p:pic>
              <p:nvPicPr>
                <p:cNvPr id="180" name="Picture 17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9717" y="3305314"/>
                  <a:ext cx="304800" cy="203200"/>
                </a:xfrm>
                <a:prstGeom prst="rect">
                  <a:avLst/>
                </a:prstGeom>
                <a:effectLst>
                  <a:outerShdw blurRad="31750" dist="19050" dir="2700000" algn="tl" rotWithShape="0">
                    <a:srgbClr val="000000">
                      <a:alpha val="55000"/>
                    </a:srgbClr>
                  </a:outerShdw>
                </a:effectLst>
              </p:spPr>
            </p:pic>
          </p:grpSp>
          <p:sp>
            <p:nvSpPr>
              <p:cNvPr id="192" name="Rectangle 191"/>
              <p:cNvSpPr/>
              <p:nvPr/>
            </p:nvSpPr>
            <p:spPr>
              <a:xfrm>
                <a:off x="6607227" y="146072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6" name="Rectangle 195"/>
              <p:cNvSpPr/>
              <p:nvPr/>
            </p:nvSpPr>
            <p:spPr>
              <a:xfrm rot="10800000">
                <a:off x="6454825" y="146072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1" name="Group 30"/>
            <p:cNvGrpSpPr/>
            <p:nvPr/>
          </p:nvGrpSpPr>
          <p:grpSpPr>
            <a:xfrm>
              <a:off x="8319701" y="1460729"/>
              <a:ext cx="685800" cy="2442250"/>
              <a:chOff x="8319701" y="1460729"/>
              <a:chExt cx="685800" cy="2442250"/>
            </a:xfrm>
          </p:grpSpPr>
          <p:sp>
            <p:nvSpPr>
              <p:cNvPr id="141" name="Rectangle 140"/>
              <p:cNvSpPr/>
              <p:nvPr/>
            </p:nvSpPr>
            <p:spPr>
              <a:xfrm>
                <a:off x="8434001" y="344578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8" name="Group 27"/>
              <p:cNvGrpSpPr/>
              <p:nvPr/>
            </p:nvGrpSpPr>
            <p:grpSpPr>
              <a:xfrm>
                <a:off x="8319701" y="2232999"/>
                <a:ext cx="685800" cy="895348"/>
                <a:chOff x="8118255" y="2965590"/>
                <a:chExt cx="685800" cy="895348"/>
              </a:xfrm>
            </p:grpSpPr>
            <p:grpSp>
              <p:nvGrpSpPr>
                <p:cNvPr id="26" name="Group 25"/>
                <p:cNvGrpSpPr/>
                <p:nvPr/>
              </p:nvGrpSpPr>
              <p:grpSpPr>
                <a:xfrm>
                  <a:off x="8118255" y="2965590"/>
                  <a:ext cx="685800" cy="895348"/>
                  <a:chOff x="8118255" y="2965590"/>
                  <a:chExt cx="685800" cy="895348"/>
                </a:xfrm>
                <a:effectLst>
                  <a:outerShdw blurRad="31750" dist="19050" dir="2700000" algn="tl" rotWithShape="0">
                    <a:srgbClr val="000000">
                      <a:alpha val="55000"/>
                    </a:srgbClr>
                  </a:outerShdw>
                </a:effectLst>
              </p:grpSpPr>
              <p:sp>
                <p:nvSpPr>
                  <p:cNvPr id="134" name="Pentagon 133"/>
                  <p:cNvSpPr/>
                  <p:nvPr/>
                </p:nvSpPr>
                <p:spPr>
                  <a:xfrm>
                    <a:off x="8118255" y="2965590"/>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5" name="Pentagon 134"/>
                  <p:cNvSpPr/>
                  <p:nvPr/>
                </p:nvSpPr>
                <p:spPr>
                  <a:xfrm>
                    <a:off x="8118255" y="3178315"/>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6" name="Pentagon 135"/>
                  <p:cNvSpPr/>
                  <p:nvPr/>
                </p:nvSpPr>
                <p:spPr>
                  <a:xfrm>
                    <a:off x="8118255" y="3406914"/>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7" name="Pentagon 136"/>
                  <p:cNvSpPr/>
                  <p:nvPr/>
                </p:nvSpPr>
                <p:spPr>
                  <a:xfrm>
                    <a:off x="8118255" y="3632338"/>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9" name="Picture 17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4853" y="3305314"/>
                  <a:ext cx="304800" cy="203200"/>
                </a:xfrm>
                <a:prstGeom prst="rect">
                  <a:avLst/>
                </a:prstGeom>
                <a:effectLst>
                  <a:outerShdw blurRad="31750" dist="19050" dir="2700000" algn="tl" rotWithShape="0">
                    <a:srgbClr val="000000">
                      <a:alpha val="55000"/>
                    </a:srgbClr>
                  </a:outerShdw>
                </a:effectLst>
              </p:spPr>
            </p:pic>
          </p:grpSp>
          <p:grpSp>
            <p:nvGrpSpPr>
              <p:cNvPr id="197" name="Group 196"/>
              <p:cNvGrpSpPr/>
              <p:nvPr/>
            </p:nvGrpSpPr>
            <p:grpSpPr>
              <a:xfrm>
                <a:off x="8356210" y="1460729"/>
                <a:ext cx="609599" cy="460382"/>
                <a:chOff x="8300704" y="2734748"/>
                <a:chExt cx="609599" cy="460382"/>
              </a:xfrm>
            </p:grpSpPr>
            <p:sp>
              <p:nvSpPr>
                <p:cNvPr id="198" name="Rectangle 197"/>
                <p:cNvSpPr/>
                <p:nvPr/>
              </p:nvSpPr>
              <p:spPr>
                <a:xfrm>
                  <a:off x="8300704" y="2734748"/>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9" name="Rectangle 198"/>
                <p:cNvSpPr/>
                <p:nvPr/>
              </p:nvSpPr>
              <p:spPr>
                <a:xfrm>
                  <a:off x="8834102" y="273475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cxnSp>
        <p:nvCxnSpPr>
          <p:cNvPr id="55" name="Straight Connector 54"/>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129" name="TextBox 128"/>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131" name="TextBox 130"/>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sp>
        <p:nvSpPr>
          <p:cNvPr id="106" name="Content Placeholder 2"/>
          <p:cNvSpPr txBox="1">
            <a:spLocks/>
          </p:cNvSpPr>
          <p:nvPr/>
        </p:nvSpPr>
        <p:spPr>
          <a:xfrm>
            <a:off x="47625" y="1231605"/>
            <a:ext cx="9050338" cy="55555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pSp>
        <p:nvGrpSpPr>
          <p:cNvPr id="21" name="Group 20"/>
          <p:cNvGrpSpPr/>
          <p:nvPr/>
        </p:nvGrpSpPr>
        <p:grpSpPr>
          <a:xfrm>
            <a:off x="1335354" y="4303029"/>
            <a:ext cx="457200" cy="407756"/>
            <a:chOff x="1335354" y="4093051"/>
            <a:chExt cx="457200" cy="407756"/>
          </a:xfrm>
        </p:grpSpPr>
        <p:sp>
          <p:nvSpPr>
            <p:cNvPr id="107" name="Left Brace 106"/>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TextBox 108"/>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grpSp>
        <p:nvGrpSpPr>
          <p:cNvPr id="111" name="Group 110"/>
          <p:cNvGrpSpPr/>
          <p:nvPr/>
        </p:nvGrpSpPr>
        <p:grpSpPr>
          <a:xfrm>
            <a:off x="3444915" y="4303029"/>
            <a:ext cx="457200" cy="407756"/>
            <a:chOff x="1335354" y="4093051"/>
            <a:chExt cx="457200" cy="407756"/>
          </a:xfrm>
        </p:grpSpPr>
        <p:sp>
          <p:nvSpPr>
            <p:cNvPr id="116" name="Left Brace 115"/>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TextBox 117"/>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grpSp>
        <p:nvGrpSpPr>
          <p:cNvPr id="123" name="Group 122"/>
          <p:cNvGrpSpPr/>
          <p:nvPr/>
        </p:nvGrpSpPr>
        <p:grpSpPr>
          <a:xfrm>
            <a:off x="5554184" y="4303029"/>
            <a:ext cx="457200" cy="407756"/>
            <a:chOff x="1335354" y="4093051"/>
            <a:chExt cx="457200" cy="407756"/>
          </a:xfrm>
        </p:grpSpPr>
        <p:sp>
          <p:nvSpPr>
            <p:cNvPr id="124" name="Left Brace 123"/>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TextBox 132"/>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grpSp>
        <p:nvGrpSpPr>
          <p:cNvPr id="138" name="Group 137"/>
          <p:cNvGrpSpPr/>
          <p:nvPr/>
        </p:nvGrpSpPr>
        <p:grpSpPr>
          <a:xfrm>
            <a:off x="7663453" y="4303029"/>
            <a:ext cx="457200" cy="407756"/>
            <a:chOff x="1335354" y="4093051"/>
            <a:chExt cx="457200" cy="407756"/>
          </a:xfrm>
        </p:grpSpPr>
        <p:sp>
          <p:nvSpPr>
            <p:cNvPr id="139" name="Left Brace 138"/>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TextBox 139"/>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spTree>
    <p:extLst>
      <p:ext uri="{BB962C8B-B14F-4D97-AF65-F5344CB8AC3E}">
        <p14:creationId xmlns:p14="http://schemas.microsoft.com/office/powerpoint/2010/main" val="424912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a:t>
            </a:r>
            <a:r>
              <a:rPr lang="en-US" dirty="0" smtClean="0"/>
              <a:t>order filter </a:t>
            </a:r>
            <a:r>
              <a:rPr lang="en-US" dirty="0"/>
              <a:t>benchmarks</a:t>
            </a:r>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smtClean="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a:p>
            <a:pPr marL="182880" lvl="1" indent="-182880"/>
            <a:r>
              <a:rPr lang="en-US" sz="2000" dirty="0">
                <a:solidFill>
                  <a:srgbClr val="2E6F3E"/>
                </a:solidFill>
              </a:rPr>
              <a:t>Alg. 2 adds block parallelism &amp; tricks</a:t>
            </a:r>
          </a:p>
          <a:p>
            <a:pPr marL="365760" lvl="2" indent="-182880"/>
            <a:r>
              <a:rPr lang="en-US" sz="1800" dirty="0">
                <a:solidFill>
                  <a:srgbClr val="2E6F3E"/>
                </a:solidFill>
              </a:rPr>
              <a:t>Sung et al. 1986 “Efficient […] recursive […]”</a:t>
            </a:r>
          </a:p>
          <a:p>
            <a:pPr marL="365760" lvl="2" indent="-182880"/>
            <a:r>
              <a:rPr lang="en-US" sz="1800" dirty="0" err="1">
                <a:solidFill>
                  <a:srgbClr val="2E6F3E"/>
                </a:solidFill>
              </a:rPr>
              <a:t>Blelloch</a:t>
            </a:r>
            <a:r>
              <a:rPr lang="en-US" sz="1800" dirty="0">
                <a:solidFill>
                  <a:srgbClr val="2E6F3E"/>
                </a:solidFill>
              </a:rPr>
              <a:t> 1990 “Prefix sums […]”</a:t>
            </a:r>
          </a:p>
          <a:p>
            <a:pPr marL="365760" lvl="2" indent="-182880"/>
            <a:r>
              <a:rPr lang="en-US" sz="1800" dirty="0">
                <a:solidFill>
                  <a:srgbClr val="2E6F3E"/>
                </a:solidFill>
              </a:rPr>
              <a:t>+ tricks from GPU parallel scan algorithms</a:t>
            </a:r>
          </a:p>
        </p:txBody>
      </p:sp>
      <p:sp>
        <p:nvSpPr>
          <p:cNvPr id="3" name="Content Placeholder 2"/>
          <p:cNvSpPr>
            <a:spLocks noGrp="1"/>
          </p:cNvSpPr>
          <p:nvPr>
            <p:ph sz="half" idx="2"/>
          </p:nvPr>
        </p:nvSpPr>
        <p:spPr>
          <a:xfrm>
            <a:off x="4539595" y="1227138"/>
            <a:ext cx="4602162" cy="2416686"/>
          </a:xfrm>
        </p:spPr>
        <p:txBody>
          <a:bodyPr>
            <a:normAutofit/>
          </a:bodyPr>
          <a:lstStyle/>
          <a:p>
            <a:pPr marL="182880" indent="-182880"/>
            <a:endParaRPr lang="en-US" sz="1800" dirty="0">
              <a:solidFill>
                <a:srgbClr val="800000">
                  <a:alpha val="20000"/>
                </a:srgbClr>
              </a:solidFill>
            </a:endParaRPr>
          </a:p>
        </p:txBody>
      </p:sp>
      <p:grpSp>
        <p:nvGrpSpPr>
          <p:cNvPr id="21" name="Group 20"/>
          <p:cNvGrpSpPr/>
          <p:nvPr/>
        </p:nvGrpSpPr>
        <p:grpSpPr>
          <a:xfrm>
            <a:off x="117747" y="3413206"/>
            <a:ext cx="4018757" cy="3344445"/>
            <a:chOff x="117747" y="3413206"/>
            <a:chExt cx="4018757" cy="3344445"/>
          </a:xfrm>
        </p:grpSpPr>
        <p:grpSp>
          <p:nvGrpSpPr>
            <p:cNvPr id="102" name="Group 101"/>
            <p:cNvGrpSpPr/>
            <p:nvPr/>
          </p:nvGrpSpPr>
          <p:grpSpPr>
            <a:xfrm>
              <a:off x="424928" y="6361706"/>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34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78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540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1138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737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336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5093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6326"/>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7395"/>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90" name="Freeform 89"/>
            <p:cNvSpPr>
              <a:spLocks/>
            </p:cNvSpPr>
            <p:nvPr/>
          </p:nvSpPr>
          <p:spPr bwMode="auto">
            <a:xfrm>
              <a:off x="591119" y="446371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2013"/>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893537" y="4223407"/>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2</a:t>
              </a:r>
              <a:endParaRPr kumimoji="0" lang="en-US" sz="1800" b="0" i="0" u="none" strike="noStrike" cap="none" normalizeH="0" baseline="0" dirty="0" smtClean="0">
                <a:ln>
                  <a:noFill/>
                </a:ln>
                <a:effectLst/>
                <a:latin typeface="Arial" pitchFamily="34" charset="0"/>
                <a:cs typeface="Arial" pitchFamily="34" charset="0"/>
              </a:endParaRPr>
            </a:p>
          </p:txBody>
        </p:sp>
        <p:sp>
          <p:nvSpPr>
            <p:cNvPr id="93" name="Freeform 92"/>
            <p:cNvSpPr>
              <a:spLocks/>
            </p:cNvSpPr>
            <p:nvPr/>
          </p:nvSpPr>
          <p:spPr bwMode="auto">
            <a:xfrm>
              <a:off x="591119" y="430972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88428" y="5236826"/>
              <a:ext cx="3459163" cy="1054100"/>
            </a:xfrm>
            <a:custGeom>
              <a:avLst/>
              <a:gdLst>
                <a:gd name="T0" fmla="*/ 0 w 3620"/>
                <a:gd name="T1" fmla="*/ 1102 h 1102"/>
                <a:gd name="T2" fmla="*/ 957 w 3620"/>
                <a:gd name="T3" fmla="*/ 860 h 1102"/>
                <a:gd name="T4" fmla="*/ 1400 w 3620"/>
                <a:gd name="T5" fmla="*/ 584 h 1102"/>
                <a:gd name="T6" fmla="*/ 1694 w 3620"/>
                <a:gd name="T7" fmla="*/ 510 h 1102"/>
                <a:gd name="T8" fmla="*/ 1912 w 3620"/>
                <a:gd name="T9" fmla="*/ 426 h 1102"/>
                <a:gd name="T10" fmla="*/ 2087 w 3620"/>
                <a:gd name="T11" fmla="*/ 342 h 1102"/>
                <a:gd name="T12" fmla="*/ 2232 w 3620"/>
                <a:gd name="T13" fmla="*/ 298 h 1102"/>
                <a:gd name="T14" fmla="*/ 2357 w 3620"/>
                <a:gd name="T15" fmla="*/ 236 h 1102"/>
                <a:gd name="T16" fmla="*/ 2466 w 3620"/>
                <a:gd name="T17" fmla="*/ 198 h 1102"/>
                <a:gd name="T18" fmla="*/ 2563 w 3620"/>
                <a:gd name="T19" fmla="*/ 163 h 1102"/>
                <a:gd name="T20" fmla="*/ 2650 w 3620"/>
                <a:gd name="T21" fmla="*/ 163 h 1102"/>
                <a:gd name="T22" fmla="*/ 2729 w 3620"/>
                <a:gd name="T23" fmla="*/ 108 h 1102"/>
                <a:gd name="T24" fmla="*/ 2802 w 3620"/>
                <a:gd name="T25" fmla="*/ 89 h 1102"/>
                <a:gd name="T26" fmla="*/ 2869 w 3620"/>
                <a:gd name="T27" fmla="*/ 80 h 1102"/>
                <a:gd name="T28" fmla="*/ 2931 w 3620"/>
                <a:gd name="T29" fmla="*/ 58 h 1102"/>
                <a:gd name="T30" fmla="*/ 2989 w 3620"/>
                <a:gd name="T31" fmla="*/ 56 h 1102"/>
                <a:gd name="T32" fmla="*/ 3043 w 3620"/>
                <a:gd name="T33" fmla="*/ 44 h 1102"/>
                <a:gd name="T34" fmla="*/ 3094 w 3620"/>
                <a:gd name="T35" fmla="*/ 30 h 1102"/>
                <a:gd name="T36" fmla="*/ 3143 w 3620"/>
                <a:gd name="T37" fmla="*/ 24 h 1102"/>
                <a:gd name="T38" fmla="*/ 3189 w 3620"/>
                <a:gd name="T39" fmla="*/ 31 h 1102"/>
                <a:gd name="T40" fmla="*/ 3233 w 3620"/>
                <a:gd name="T41" fmla="*/ 48 h 1102"/>
                <a:gd name="T42" fmla="*/ 3273 w 3620"/>
                <a:gd name="T43" fmla="*/ 41 h 1102"/>
                <a:gd name="T44" fmla="*/ 3314 w 3620"/>
                <a:gd name="T45" fmla="*/ 35 h 1102"/>
                <a:gd name="T46" fmla="*/ 3351 w 3620"/>
                <a:gd name="T47" fmla="*/ 26 h 1102"/>
                <a:gd name="T48" fmla="*/ 3388 w 3620"/>
                <a:gd name="T49" fmla="*/ 21 h 1102"/>
                <a:gd name="T50" fmla="*/ 3423 w 3620"/>
                <a:gd name="T51" fmla="*/ 22 h 1102"/>
                <a:gd name="T52" fmla="*/ 3456 w 3620"/>
                <a:gd name="T53" fmla="*/ 8 h 1102"/>
                <a:gd name="T54" fmla="*/ 3488 w 3620"/>
                <a:gd name="T55" fmla="*/ 13 h 1102"/>
                <a:gd name="T56" fmla="*/ 3519 w 3620"/>
                <a:gd name="T57" fmla="*/ 11 h 1102"/>
                <a:gd name="T58" fmla="*/ 3550 w 3620"/>
                <a:gd name="T59" fmla="*/ 3 h 1102"/>
                <a:gd name="T60" fmla="*/ 3578 w 3620"/>
                <a:gd name="T61" fmla="*/ 11 h 1102"/>
                <a:gd name="T62" fmla="*/ 3606 w 3620"/>
                <a:gd name="T63" fmla="*/ 9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02">
                  <a:moveTo>
                    <a:pt x="0" y="1102"/>
                  </a:moveTo>
                  <a:lnTo>
                    <a:pt x="0" y="1102"/>
                  </a:lnTo>
                  <a:lnTo>
                    <a:pt x="604" y="1001"/>
                  </a:lnTo>
                  <a:lnTo>
                    <a:pt x="957" y="860"/>
                  </a:lnTo>
                  <a:lnTo>
                    <a:pt x="1206" y="717"/>
                  </a:lnTo>
                  <a:lnTo>
                    <a:pt x="1400" y="584"/>
                  </a:lnTo>
                  <a:lnTo>
                    <a:pt x="1559" y="590"/>
                  </a:lnTo>
                  <a:lnTo>
                    <a:pt x="1694" y="510"/>
                  </a:lnTo>
                  <a:lnTo>
                    <a:pt x="1810" y="491"/>
                  </a:lnTo>
                  <a:lnTo>
                    <a:pt x="1912" y="426"/>
                  </a:lnTo>
                  <a:lnTo>
                    <a:pt x="2004" y="397"/>
                  </a:lnTo>
                  <a:lnTo>
                    <a:pt x="2087" y="342"/>
                  </a:lnTo>
                  <a:lnTo>
                    <a:pt x="2163" y="300"/>
                  </a:lnTo>
                  <a:lnTo>
                    <a:pt x="2232" y="298"/>
                  </a:lnTo>
                  <a:lnTo>
                    <a:pt x="2297" y="271"/>
                  </a:lnTo>
                  <a:lnTo>
                    <a:pt x="2357" y="236"/>
                  </a:lnTo>
                  <a:lnTo>
                    <a:pt x="2414" y="235"/>
                  </a:lnTo>
                  <a:lnTo>
                    <a:pt x="2466" y="198"/>
                  </a:lnTo>
                  <a:lnTo>
                    <a:pt x="2516" y="173"/>
                  </a:lnTo>
                  <a:lnTo>
                    <a:pt x="2563" y="163"/>
                  </a:lnTo>
                  <a:lnTo>
                    <a:pt x="2608" y="142"/>
                  </a:lnTo>
                  <a:lnTo>
                    <a:pt x="2650" y="163"/>
                  </a:lnTo>
                  <a:lnTo>
                    <a:pt x="2691" y="124"/>
                  </a:lnTo>
                  <a:lnTo>
                    <a:pt x="2729" y="108"/>
                  </a:lnTo>
                  <a:lnTo>
                    <a:pt x="2767" y="107"/>
                  </a:lnTo>
                  <a:lnTo>
                    <a:pt x="2802" y="89"/>
                  </a:lnTo>
                  <a:lnTo>
                    <a:pt x="2836" y="95"/>
                  </a:lnTo>
                  <a:lnTo>
                    <a:pt x="2869" y="80"/>
                  </a:lnTo>
                  <a:lnTo>
                    <a:pt x="2900" y="67"/>
                  </a:lnTo>
                  <a:lnTo>
                    <a:pt x="2931" y="58"/>
                  </a:lnTo>
                  <a:lnTo>
                    <a:pt x="2961" y="87"/>
                  </a:lnTo>
                  <a:lnTo>
                    <a:pt x="2989" y="56"/>
                  </a:lnTo>
                  <a:lnTo>
                    <a:pt x="3016" y="44"/>
                  </a:lnTo>
                  <a:lnTo>
                    <a:pt x="3043" y="44"/>
                  </a:lnTo>
                  <a:lnTo>
                    <a:pt x="3070" y="38"/>
                  </a:lnTo>
                  <a:lnTo>
                    <a:pt x="3094" y="30"/>
                  </a:lnTo>
                  <a:lnTo>
                    <a:pt x="3119" y="66"/>
                  </a:lnTo>
                  <a:lnTo>
                    <a:pt x="3143" y="24"/>
                  </a:lnTo>
                  <a:lnTo>
                    <a:pt x="3167" y="27"/>
                  </a:lnTo>
                  <a:lnTo>
                    <a:pt x="3189" y="31"/>
                  </a:lnTo>
                  <a:lnTo>
                    <a:pt x="3210" y="38"/>
                  </a:lnTo>
                  <a:lnTo>
                    <a:pt x="3233" y="48"/>
                  </a:lnTo>
                  <a:lnTo>
                    <a:pt x="3253" y="119"/>
                  </a:lnTo>
                  <a:lnTo>
                    <a:pt x="3273" y="41"/>
                  </a:lnTo>
                  <a:lnTo>
                    <a:pt x="3294" y="24"/>
                  </a:lnTo>
                  <a:lnTo>
                    <a:pt x="3314" y="35"/>
                  </a:lnTo>
                  <a:lnTo>
                    <a:pt x="3332" y="21"/>
                  </a:lnTo>
                  <a:lnTo>
                    <a:pt x="3351" y="26"/>
                  </a:lnTo>
                  <a:lnTo>
                    <a:pt x="3369" y="64"/>
                  </a:lnTo>
                  <a:lnTo>
                    <a:pt x="3388" y="21"/>
                  </a:lnTo>
                  <a:lnTo>
                    <a:pt x="3406" y="19"/>
                  </a:lnTo>
                  <a:lnTo>
                    <a:pt x="3423" y="22"/>
                  </a:lnTo>
                  <a:lnTo>
                    <a:pt x="3440" y="15"/>
                  </a:lnTo>
                  <a:lnTo>
                    <a:pt x="3456" y="8"/>
                  </a:lnTo>
                  <a:lnTo>
                    <a:pt x="3472" y="61"/>
                  </a:lnTo>
                  <a:lnTo>
                    <a:pt x="3488" y="13"/>
                  </a:lnTo>
                  <a:lnTo>
                    <a:pt x="3504" y="6"/>
                  </a:lnTo>
                  <a:lnTo>
                    <a:pt x="3519" y="11"/>
                  </a:lnTo>
                  <a:lnTo>
                    <a:pt x="3535" y="5"/>
                  </a:lnTo>
                  <a:lnTo>
                    <a:pt x="3550" y="3"/>
                  </a:lnTo>
                  <a:lnTo>
                    <a:pt x="3564" y="93"/>
                  </a:lnTo>
                  <a:lnTo>
                    <a:pt x="3578" y="11"/>
                  </a:lnTo>
                  <a:lnTo>
                    <a:pt x="3592" y="0"/>
                  </a:lnTo>
                  <a:lnTo>
                    <a:pt x="3606" y="92"/>
                  </a:lnTo>
                  <a:lnTo>
                    <a:pt x="3620" y="29"/>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5093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TextBox 155"/>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graphicFrame>
        <p:nvGraphicFramePr>
          <p:cNvPr id="158" name="Table 157"/>
          <p:cNvGraphicFramePr>
            <a:graphicFrameLocks noGrp="1"/>
          </p:cNvGraphicFramePr>
          <p:nvPr>
            <p:extLst>
              <p:ext uri="{D42A27DB-BD31-4B8C-83A1-F6EECF244321}">
                <p14:modId xmlns:p14="http://schemas.microsoft.com/office/powerpoint/2010/main" val="1284815585"/>
              </p:ext>
            </p:extLst>
          </p:nvPr>
        </p:nvGraphicFramePr>
        <p:xfrm>
          <a:off x="4342649" y="4816902"/>
          <a:ext cx="4600167" cy="1509839"/>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2</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52" name="Picture 15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53" name="Picture 15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54" name="Picture 15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55" name="Picture 15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64" name="Picture 16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167" name="Picture 16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132758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roadmap</a:t>
            </a:r>
            <a:endParaRPr lang="en-US" dirty="0"/>
          </a:p>
        </p:txBody>
      </p:sp>
      <p:sp>
        <p:nvSpPr>
          <p:cNvPr id="219" name="Content Placeholder 218"/>
          <p:cNvSpPr>
            <a:spLocks noGrp="1"/>
          </p:cNvSpPr>
          <p:nvPr>
            <p:ph idx="1"/>
          </p:nvPr>
        </p:nvSpPr>
        <p:spPr>
          <a:xfrm>
            <a:off x="47625" y="1231605"/>
            <a:ext cx="9050338" cy="5490599"/>
          </a:xfrm>
        </p:spPr>
        <p:txBody>
          <a:bodyPr>
            <a:normAutofit/>
          </a:bodyPr>
          <a:lstStyle/>
          <a:p>
            <a:r>
              <a:rPr lang="en-US" dirty="0" smtClean="0">
                <a:solidFill>
                  <a:schemeClr val="bg2"/>
                </a:solidFill>
              </a:rPr>
              <a:t>Modern GPUs have </a:t>
            </a:r>
            <a:r>
              <a:rPr lang="en-US" i="1" dirty="0" smtClean="0">
                <a:solidFill>
                  <a:schemeClr val="bg2"/>
                </a:solidFill>
              </a:rPr>
              <a:t>several hundred</a:t>
            </a:r>
            <a:r>
              <a:rPr lang="en-US" dirty="0" smtClean="0">
                <a:solidFill>
                  <a:schemeClr val="bg2"/>
                </a:solidFill>
              </a:rPr>
              <a:t> cores</a:t>
            </a:r>
          </a:p>
          <a:p>
            <a:pPr marL="742950" lvl="2" indent="-342900"/>
            <a:r>
              <a:rPr lang="en-US" sz="2800" dirty="0" smtClean="0">
                <a:solidFill>
                  <a:schemeClr val="bg2"/>
                </a:solidFill>
              </a:rPr>
              <a:t>Latency-hiding requires </a:t>
            </a:r>
            <a:r>
              <a:rPr lang="en-US" sz="2800" i="1" dirty="0" smtClean="0">
                <a:solidFill>
                  <a:schemeClr val="bg2"/>
                </a:solidFill>
              </a:rPr>
              <a:t>many</a:t>
            </a:r>
            <a:r>
              <a:rPr lang="en-US" sz="2800" dirty="0" smtClean="0">
                <a:solidFill>
                  <a:schemeClr val="bg2"/>
                </a:solidFill>
              </a:rPr>
              <a:t> </a:t>
            </a:r>
            <a:r>
              <a:rPr lang="en-US" sz="2800" i="1" dirty="0" smtClean="0">
                <a:solidFill>
                  <a:schemeClr val="bg2"/>
                </a:solidFill>
              </a:rPr>
              <a:t>times </a:t>
            </a:r>
            <a:r>
              <a:rPr lang="en-US" sz="2800" dirty="0" smtClean="0">
                <a:solidFill>
                  <a:schemeClr val="bg2"/>
                </a:solidFill>
              </a:rPr>
              <a:t>more tasks</a:t>
            </a:r>
          </a:p>
          <a:p>
            <a:pPr lvl="1"/>
            <a:r>
              <a:rPr lang="en-US" dirty="0" smtClean="0">
                <a:solidFill>
                  <a:schemeClr val="bg2"/>
                </a:solidFill>
              </a:rPr>
              <a:t>Images are not large enough: must parallelize further</a:t>
            </a:r>
          </a:p>
          <a:p>
            <a:r>
              <a:rPr lang="en-US" dirty="0" smtClean="0"/>
              <a:t>FLOP/IO ratio of recursive filters is too low</a:t>
            </a:r>
          </a:p>
          <a:p>
            <a:pPr lvl="1"/>
            <a:r>
              <a:rPr lang="en-US" dirty="0" smtClean="0"/>
              <a:t>Can use even more FLOPs but </a:t>
            </a:r>
            <a:r>
              <a:rPr lang="en-US" i="1" dirty="0" smtClean="0"/>
              <a:t>must</a:t>
            </a:r>
            <a:r>
              <a:rPr lang="en-US" dirty="0" smtClean="0"/>
              <a:t> reduce IO</a:t>
            </a:r>
          </a:p>
          <a:p>
            <a:pPr lvl="1"/>
            <a:r>
              <a:rPr lang="en-US" dirty="0" smtClean="0"/>
              <a:t>To do so, we introduce </a:t>
            </a:r>
            <a:r>
              <a:rPr lang="en-US" i="1" dirty="0" smtClean="0"/>
              <a:t>overlapping</a:t>
            </a: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4102367647"/>
              </p:ext>
            </p:extLst>
          </p:nvPr>
        </p:nvGraphicFramePr>
        <p:xfrm>
          <a:off x="4342649" y="4816902"/>
          <a:ext cx="4600167" cy="1509839"/>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2</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8" name="Picture 1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222145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Causal-</a:t>
            </a:r>
            <a:r>
              <a:rPr lang="en-US" dirty="0" err="1" smtClean="0"/>
              <a:t>anticausal</a:t>
            </a:r>
            <a:r>
              <a:rPr lang="en-US" dirty="0" smtClean="0"/>
              <a:t> overlapping</a:t>
            </a:r>
            <a:endParaRPr lang="en-US" dirty="0"/>
          </a:p>
        </p:txBody>
      </p:sp>
      <p:sp>
        <p:nvSpPr>
          <p:cNvPr id="2" name="Content Placeholder 1"/>
          <p:cNvSpPr>
            <a:spLocks noGrp="1"/>
          </p:cNvSpPr>
          <p:nvPr>
            <p:ph idx="1"/>
          </p:nvPr>
        </p:nvSpPr>
        <p:spPr/>
        <p:txBody>
          <a:bodyPr/>
          <a:lstStyle/>
          <a:p>
            <a:r>
              <a:rPr lang="en-US" dirty="0" smtClean="0"/>
              <a:t>Start </a:t>
            </a:r>
            <a:r>
              <a:rPr lang="en-US" dirty="0" err="1" smtClean="0"/>
              <a:t>anticausal</a:t>
            </a:r>
            <a:r>
              <a:rPr lang="en-US" dirty="0" smtClean="0"/>
              <a:t> processing </a:t>
            </a:r>
            <a:r>
              <a:rPr lang="en-US" i="1" dirty="0" smtClean="0"/>
              <a:t>before</a:t>
            </a:r>
            <a:r>
              <a:rPr lang="en-US" dirty="0" smtClean="0"/>
              <a:t> causal is done</a:t>
            </a:r>
          </a:p>
          <a:p>
            <a:pPr lvl="1"/>
            <a:r>
              <a:rPr lang="en-US" dirty="0" smtClean="0"/>
              <a:t>Saves reading and writing causal results!</a:t>
            </a:r>
          </a:p>
          <a:p>
            <a:endParaRPr lang="en-US" dirty="0"/>
          </a:p>
          <a:p>
            <a:endParaRPr lang="en-US" dirty="0" smtClean="0"/>
          </a:p>
          <a:p>
            <a:r>
              <a:rPr lang="en-US" sz="2800" dirty="0"/>
              <a:t>Compute and store incomplete prologues &amp; epilogues</a:t>
            </a:r>
          </a:p>
          <a:p>
            <a:r>
              <a:rPr lang="en-US" sz="2800" dirty="0" smtClean="0"/>
              <a:t>Fix incomplete prologues &amp; twice-incomplete epilogues</a:t>
            </a:r>
          </a:p>
          <a:p>
            <a:pPr lvl="1"/>
            <a:r>
              <a:rPr lang="en-US" sz="2400" i="1" dirty="0" smtClean="0"/>
              <a:t>Twice-incomplete epilogues are trickier</a:t>
            </a:r>
          </a:p>
          <a:p>
            <a:r>
              <a:rPr lang="en-US" sz="2800" dirty="0" smtClean="0"/>
              <a:t>Use them to compute and store </a:t>
            </a:r>
            <a:r>
              <a:rPr lang="en-US" sz="2800" dirty="0" err="1" smtClean="0"/>
              <a:t>anticausal</a:t>
            </a:r>
            <a:r>
              <a:rPr lang="en-US" sz="2800" dirty="0" smtClean="0"/>
              <a:t> results</a:t>
            </a:r>
          </a:p>
          <a:p>
            <a:pPr lvl="1"/>
            <a:endParaRPr lang="en-US" dirty="0"/>
          </a:p>
          <a:p>
            <a:endParaRPr lang="en-US" dirty="0" smtClean="0"/>
          </a:p>
          <a:p>
            <a:endParaRPr lang="en-US" dirty="0" smtClean="0"/>
          </a:p>
        </p:txBody>
      </p:sp>
      <p:grpSp>
        <p:nvGrpSpPr>
          <p:cNvPr id="145" name="Group 144"/>
          <p:cNvGrpSpPr/>
          <p:nvPr/>
        </p:nvGrpSpPr>
        <p:grpSpPr>
          <a:xfrm>
            <a:off x="1894467" y="2777052"/>
            <a:ext cx="5217264" cy="274320"/>
            <a:chOff x="1893599" y="1254757"/>
            <a:chExt cx="5217264" cy="274320"/>
          </a:xfrm>
        </p:grpSpPr>
        <p:sp>
          <p:nvSpPr>
            <p:cNvPr id="81" name="Rectangle 80"/>
            <p:cNvSpPr/>
            <p:nvPr/>
          </p:nvSpPr>
          <p:spPr>
            <a:xfrm rot="5400000" flipV="1">
              <a:off x="2305079"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2" name="Rectangle 81"/>
            <p:cNvSpPr/>
            <p:nvPr/>
          </p:nvSpPr>
          <p:spPr>
            <a:xfrm rot="5400000" flipV="1">
              <a:off x="3678407"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3" name="Rectangle 82"/>
            <p:cNvSpPr/>
            <p:nvPr/>
          </p:nvSpPr>
          <p:spPr>
            <a:xfrm rot="5400000" flipV="1">
              <a:off x="5051735"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6425063"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00" name="Group 99"/>
          <p:cNvGrpSpPr/>
          <p:nvPr/>
        </p:nvGrpSpPr>
        <p:grpSpPr>
          <a:xfrm>
            <a:off x="1980348" y="2887225"/>
            <a:ext cx="5045503" cy="53975"/>
            <a:chOff x="2072515" y="4494168"/>
            <a:chExt cx="5045503" cy="53975"/>
          </a:xfrm>
        </p:grpSpPr>
        <p:sp>
          <p:nvSpPr>
            <p:cNvPr id="101" name="Freeform 101"/>
            <p:cNvSpPr>
              <a:spLocks/>
            </p:cNvSpPr>
            <p:nvPr/>
          </p:nvSpPr>
          <p:spPr bwMode="auto">
            <a:xfrm>
              <a:off x="2072515"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94BCEC"/>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01"/>
            <p:cNvSpPr>
              <a:spLocks/>
            </p:cNvSpPr>
            <p:nvPr/>
          </p:nvSpPr>
          <p:spPr bwMode="auto">
            <a:xfrm>
              <a:off x="3445843"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01"/>
            <p:cNvSpPr>
              <a:spLocks/>
            </p:cNvSpPr>
            <p:nvPr/>
          </p:nvSpPr>
          <p:spPr bwMode="auto">
            <a:xfrm>
              <a:off x="4819171"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1"/>
            <p:cNvSpPr>
              <a:spLocks/>
            </p:cNvSpPr>
            <p:nvPr/>
          </p:nvSpPr>
          <p:spPr bwMode="auto">
            <a:xfrm>
              <a:off x="6192499"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04"/>
          <p:cNvGrpSpPr/>
          <p:nvPr/>
        </p:nvGrpSpPr>
        <p:grpSpPr>
          <a:xfrm>
            <a:off x="1894467" y="2777052"/>
            <a:ext cx="5217264" cy="274320"/>
            <a:chOff x="1986634" y="4829269"/>
            <a:chExt cx="5217264" cy="274320"/>
          </a:xfrm>
        </p:grpSpPr>
        <p:sp>
          <p:nvSpPr>
            <p:cNvPr id="106" name="Rectangle 105"/>
            <p:cNvSpPr/>
            <p:nvPr/>
          </p:nvSpPr>
          <p:spPr>
            <a:xfrm rot="5400000" flipV="1">
              <a:off x="2398114"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7" name="Rectangle 106"/>
            <p:cNvSpPr/>
            <p:nvPr/>
          </p:nvSpPr>
          <p:spPr>
            <a:xfrm rot="5400000" flipV="1">
              <a:off x="3771442"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8" name="Rectangle 107"/>
            <p:cNvSpPr/>
            <p:nvPr/>
          </p:nvSpPr>
          <p:spPr>
            <a:xfrm rot="5400000" flipV="1">
              <a:off x="5144770"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9" name="Rectangle 108"/>
            <p:cNvSpPr/>
            <p:nvPr/>
          </p:nvSpPr>
          <p:spPr>
            <a:xfrm rot="5400000" flipV="1">
              <a:off x="6518098"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10" name="Group 109"/>
          <p:cNvGrpSpPr/>
          <p:nvPr/>
        </p:nvGrpSpPr>
        <p:grpSpPr>
          <a:xfrm>
            <a:off x="1585015" y="2775379"/>
            <a:ext cx="4153388" cy="277666"/>
            <a:chOff x="1636529" y="5708573"/>
            <a:chExt cx="4153388" cy="277666"/>
          </a:xfrm>
        </p:grpSpPr>
        <p:sp>
          <p:nvSpPr>
            <p:cNvPr id="111" name="Rectangle 110"/>
            <p:cNvSpPr/>
            <p:nvPr/>
          </p:nvSpPr>
          <p:spPr>
            <a:xfrm flipV="1">
              <a:off x="1636529"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flipV="1">
              <a:off x="2988397"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flipV="1">
              <a:off x="4361725" y="5708573"/>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flipV="1">
              <a:off x="5735053"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1798018" y="2777052"/>
            <a:ext cx="4174848" cy="274320"/>
            <a:chOff x="1865664" y="5711919"/>
            <a:chExt cx="4174848" cy="274320"/>
          </a:xfrm>
        </p:grpSpPr>
        <p:sp>
          <p:nvSpPr>
            <p:cNvPr id="116" name="Rectangle 115"/>
            <p:cNvSpPr/>
            <p:nvPr/>
          </p:nvSpPr>
          <p:spPr>
            <a:xfrm flipV="1">
              <a:off x="1865664"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flipV="1">
              <a:off x="3238992"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flipV="1">
              <a:off x="4612320"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flipV="1">
              <a:off x="5985648"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7" name="Group 146"/>
          <p:cNvGrpSpPr/>
          <p:nvPr/>
        </p:nvGrpSpPr>
        <p:grpSpPr>
          <a:xfrm flipH="1">
            <a:off x="1980348" y="2887225"/>
            <a:ext cx="5045503" cy="53975"/>
            <a:chOff x="2072515" y="4494168"/>
            <a:chExt cx="5045503" cy="53975"/>
          </a:xfrm>
        </p:grpSpPr>
        <p:sp>
          <p:nvSpPr>
            <p:cNvPr id="148" name="Freeform 101"/>
            <p:cNvSpPr>
              <a:spLocks/>
            </p:cNvSpPr>
            <p:nvPr/>
          </p:nvSpPr>
          <p:spPr bwMode="auto">
            <a:xfrm>
              <a:off x="2072515"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p:cNvSpPr>
            <p:nvPr/>
          </p:nvSpPr>
          <p:spPr bwMode="auto">
            <a:xfrm>
              <a:off x="3445843"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4819171"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6192499"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157"/>
          <p:cNvGrpSpPr/>
          <p:nvPr/>
        </p:nvGrpSpPr>
        <p:grpSpPr>
          <a:xfrm>
            <a:off x="3029044" y="2777052"/>
            <a:ext cx="4174848" cy="274320"/>
            <a:chOff x="1865664" y="5711919"/>
            <a:chExt cx="4174848" cy="274320"/>
          </a:xfrm>
          <a:solidFill>
            <a:srgbClr val="E39085"/>
          </a:solidFill>
        </p:grpSpPr>
        <p:sp>
          <p:nvSpPr>
            <p:cNvPr id="159" name="Rectangle 158"/>
            <p:cNvSpPr/>
            <p:nvPr/>
          </p:nvSpPr>
          <p:spPr>
            <a:xfrm flipV="1">
              <a:off x="1865664"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flipV="1">
              <a:off x="3238992"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flipV="1">
              <a:off x="4612320"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flipV="1">
              <a:off x="5985648"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1894467" y="2773944"/>
            <a:ext cx="5216396" cy="280536"/>
            <a:chOff x="1986634" y="5866309"/>
            <a:chExt cx="5216396" cy="280536"/>
          </a:xfrm>
          <a:solidFill>
            <a:srgbClr val="E39085"/>
          </a:solidFill>
        </p:grpSpPr>
        <p:sp>
          <p:nvSpPr>
            <p:cNvPr id="179" name="Rectangle 178"/>
            <p:cNvSpPr/>
            <p:nvPr/>
          </p:nvSpPr>
          <p:spPr>
            <a:xfrm rot="5400000" flipV="1">
              <a:off x="2398114" y="5458175"/>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0" name="Rectangle 179"/>
            <p:cNvSpPr/>
            <p:nvPr/>
          </p:nvSpPr>
          <p:spPr>
            <a:xfrm rot="5400000" flipV="1">
              <a:off x="3771442" y="5454829"/>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1" name="Rectangle 180"/>
            <p:cNvSpPr/>
            <p:nvPr/>
          </p:nvSpPr>
          <p:spPr>
            <a:xfrm rot="5400000" flipV="1">
              <a:off x="5144770" y="5461045"/>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2" name="Rectangle 181"/>
            <p:cNvSpPr/>
            <p:nvPr/>
          </p:nvSpPr>
          <p:spPr>
            <a:xfrm rot="5400000" flipV="1">
              <a:off x="6517230" y="5461045"/>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73" name="Group 172"/>
          <p:cNvGrpSpPr/>
          <p:nvPr/>
        </p:nvGrpSpPr>
        <p:grpSpPr>
          <a:xfrm>
            <a:off x="3267795" y="2777052"/>
            <a:ext cx="4174848" cy="274320"/>
            <a:chOff x="1865664" y="5711919"/>
            <a:chExt cx="4174848" cy="274320"/>
          </a:xfrm>
          <a:solidFill>
            <a:srgbClr val="E39085"/>
          </a:solidFill>
        </p:grpSpPr>
        <p:sp>
          <p:nvSpPr>
            <p:cNvPr id="174" name="Rectangle 173"/>
            <p:cNvSpPr/>
            <p:nvPr/>
          </p:nvSpPr>
          <p:spPr>
            <a:xfrm flipV="1">
              <a:off x="1865664"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flipV="1">
              <a:off x="3238992"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flipV="1">
              <a:off x="4612320"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flipV="1">
              <a:off x="5985648"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p:cNvSpPr/>
          <p:nvPr/>
        </p:nvSpPr>
        <p:spPr>
          <a:xfrm flipV="1">
            <a:off x="1798018" y="2777052"/>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flipV="1">
            <a:off x="4544674" y="2777052"/>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flipV="1">
            <a:off x="5918002" y="2777052"/>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flipV="1">
            <a:off x="3171346" y="2777052"/>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1851881" y="2914212"/>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68" name="Straight Arrow Connector 67"/>
          <p:cNvCxnSpPr/>
          <p:nvPr/>
        </p:nvCxnSpPr>
        <p:spPr>
          <a:xfrm>
            <a:off x="3226210" y="2914212"/>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69" name="Straight Arrow Connector 68"/>
          <p:cNvCxnSpPr/>
          <p:nvPr/>
        </p:nvCxnSpPr>
        <p:spPr>
          <a:xfrm>
            <a:off x="4599538" y="2914212"/>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nvGrpSpPr>
          <p:cNvPr id="70" name="Group 69"/>
          <p:cNvGrpSpPr/>
          <p:nvPr/>
        </p:nvGrpSpPr>
        <p:grpSpPr>
          <a:xfrm>
            <a:off x="1232859" y="2651030"/>
            <a:ext cx="557038" cy="369332"/>
            <a:chOff x="1332884" y="5125697"/>
            <a:chExt cx="557038" cy="369332"/>
          </a:xfrm>
        </p:grpSpPr>
        <p:cxnSp>
          <p:nvCxnSpPr>
            <p:cNvPr id="71" name="Straight Arrow Connector 70"/>
            <p:cNvCxnSpPr/>
            <p:nvPr/>
          </p:nvCxnSpPr>
          <p:spPr>
            <a:xfrm>
              <a:off x="1607681" y="5391973"/>
              <a:ext cx="282241"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sp>
          <p:nvSpPr>
            <p:cNvPr id="72" name="TextBox 71"/>
            <p:cNvSpPr txBox="1"/>
            <p:nvPr/>
          </p:nvSpPr>
          <p:spPr>
            <a:xfrm>
              <a:off x="1332884" y="5125697"/>
              <a:ext cx="344039" cy="369332"/>
            </a:xfrm>
            <a:prstGeom prst="rect">
              <a:avLst/>
            </a:prstGeom>
            <a:noFill/>
          </p:spPr>
          <p:txBody>
            <a:bodyPr wrap="none" rtlCol="0">
              <a:spAutoFit/>
            </a:bodyPr>
            <a:lstStyle/>
            <a:p>
              <a:r>
                <a:rPr lang="en-US" dirty="0" smtClean="0">
                  <a:solidFill>
                    <a:srgbClr val="1F497D"/>
                  </a:solidFill>
                  <a:effectLst>
                    <a:outerShdw blurRad="31750" dist="19050" dir="2700000" algn="tl" rotWithShape="0">
                      <a:srgbClr val="000000">
                        <a:alpha val="55000"/>
                      </a:srgbClr>
                    </a:outerShdw>
                  </a:effectLst>
                </a:rPr>
                <a:t>…</a:t>
              </a:r>
              <a:endParaRPr lang="en-US" dirty="0">
                <a:solidFill>
                  <a:srgbClr val="1F497D"/>
                </a:solidFill>
                <a:effectLst>
                  <a:outerShdw blurRad="31750" dist="19050" dir="2700000" algn="tl" rotWithShape="0">
                    <a:srgbClr val="000000">
                      <a:alpha val="55000"/>
                    </a:srgbClr>
                  </a:outerShdw>
                </a:effectLst>
              </a:endParaRPr>
            </a:p>
          </p:txBody>
        </p:sp>
      </p:grpSp>
      <p:sp>
        <p:nvSpPr>
          <p:cNvPr id="73" name="Rectangle 72"/>
          <p:cNvSpPr/>
          <p:nvPr/>
        </p:nvSpPr>
        <p:spPr>
          <a:xfrm flipH="1" flipV="1">
            <a:off x="7149028"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flipH="1" flipV="1">
            <a:off x="4402372"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flipH="1" flipV="1">
            <a:off x="3029044"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flipH="1" flipV="1">
            <a:off x="5775700"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5831565" y="2914212"/>
            <a:ext cx="1318464"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78" name="Straight Arrow Connector 77"/>
          <p:cNvCxnSpPr/>
          <p:nvPr/>
        </p:nvCxnSpPr>
        <p:spPr>
          <a:xfrm flipH="1">
            <a:off x="4457236" y="2914212"/>
            <a:ext cx="1318464"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79" name="Straight Arrow Connector 78"/>
          <p:cNvCxnSpPr/>
          <p:nvPr/>
        </p:nvCxnSpPr>
        <p:spPr>
          <a:xfrm flipH="1">
            <a:off x="3083908" y="2914212"/>
            <a:ext cx="1318464"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nvGrpSpPr>
          <p:cNvPr id="4" name="Group 3"/>
          <p:cNvGrpSpPr/>
          <p:nvPr/>
        </p:nvGrpSpPr>
        <p:grpSpPr>
          <a:xfrm>
            <a:off x="7212013" y="2645116"/>
            <a:ext cx="557038" cy="369332"/>
            <a:chOff x="6214469" y="1483756"/>
            <a:chExt cx="557038" cy="369332"/>
          </a:xfrm>
        </p:grpSpPr>
        <p:cxnSp>
          <p:nvCxnSpPr>
            <p:cNvPr id="85" name="Straight Arrow Connector 84"/>
            <p:cNvCxnSpPr/>
            <p:nvPr/>
          </p:nvCxnSpPr>
          <p:spPr>
            <a:xfrm flipH="1">
              <a:off x="6214469" y="1750032"/>
              <a:ext cx="282241"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sp>
          <p:nvSpPr>
            <p:cNvPr id="86" name="TextBox 85"/>
            <p:cNvSpPr txBox="1"/>
            <p:nvPr/>
          </p:nvSpPr>
          <p:spPr>
            <a:xfrm flipH="1">
              <a:off x="6427468" y="1483756"/>
              <a:ext cx="344039" cy="369332"/>
            </a:xfrm>
            <a:prstGeom prst="rect">
              <a:avLst/>
            </a:prstGeom>
            <a:noFill/>
          </p:spPr>
          <p:txBody>
            <a:bodyPr wrap="none" rtlCol="0">
              <a:spAutoFit/>
            </a:bodyPr>
            <a:lstStyle/>
            <a:p>
              <a:r>
                <a:rPr lang="en-US" dirty="0" smtClean="0">
                  <a:solidFill>
                    <a:srgbClr val="621F16"/>
                  </a:solidFill>
                  <a:effectLst>
                    <a:outerShdw blurRad="31750" dist="19050" dir="2700000" algn="tl" rotWithShape="0">
                      <a:srgbClr val="000000">
                        <a:alpha val="55000"/>
                      </a:srgbClr>
                    </a:outerShdw>
                  </a:effectLst>
                </a:rPr>
                <a:t>…</a:t>
              </a:r>
              <a:endParaRPr lang="en-US" dirty="0">
                <a:solidFill>
                  <a:srgbClr val="621F16"/>
                </a:solidFill>
                <a:effectLst>
                  <a:outerShdw blurRad="31750" dist="19050" dir="2700000" algn="tl" rotWithShape="0">
                    <a:srgbClr val="000000">
                      <a:alpha val="55000"/>
                    </a:srgbClr>
                  </a:outerShdw>
                </a:effectLst>
              </a:endParaRPr>
            </a:p>
          </p:txBody>
        </p:sp>
      </p:grpSp>
      <p:grpSp>
        <p:nvGrpSpPr>
          <p:cNvPr id="130" name="Group 129"/>
          <p:cNvGrpSpPr/>
          <p:nvPr/>
        </p:nvGrpSpPr>
        <p:grpSpPr>
          <a:xfrm>
            <a:off x="1895335" y="2773944"/>
            <a:ext cx="5216396" cy="280536"/>
            <a:chOff x="1986634" y="5866309"/>
            <a:chExt cx="5216396" cy="280536"/>
          </a:xfrm>
        </p:grpSpPr>
        <p:sp>
          <p:nvSpPr>
            <p:cNvPr id="131" name="Rectangle 130"/>
            <p:cNvSpPr/>
            <p:nvPr/>
          </p:nvSpPr>
          <p:spPr>
            <a:xfrm rot="5400000" flipV="1">
              <a:off x="2398114" y="545817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2" name="Rectangle 131"/>
            <p:cNvSpPr/>
            <p:nvPr/>
          </p:nvSpPr>
          <p:spPr>
            <a:xfrm rot="5400000" flipV="1">
              <a:off x="3771442" y="5454829"/>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3" name="Rectangle 132"/>
            <p:cNvSpPr/>
            <p:nvPr/>
          </p:nvSpPr>
          <p:spPr>
            <a:xfrm rot="5400000" flipV="1">
              <a:off x="514477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4" name="Rectangle 133"/>
            <p:cNvSpPr/>
            <p:nvPr/>
          </p:nvSpPr>
          <p:spPr>
            <a:xfrm rot="5400000" flipV="1">
              <a:off x="651723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35" name="Group 134"/>
          <p:cNvGrpSpPr/>
          <p:nvPr/>
        </p:nvGrpSpPr>
        <p:grpSpPr>
          <a:xfrm>
            <a:off x="1980782" y="2887225"/>
            <a:ext cx="5045503" cy="53975"/>
            <a:chOff x="2072515" y="5856136"/>
            <a:chExt cx="5045503" cy="53975"/>
          </a:xfrm>
        </p:grpSpPr>
        <p:sp>
          <p:nvSpPr>
            <p:cNvPr id="136" name="Freeform 101"/>
            <p:cNvSpPr>
              <a:spLocks/>
            </p:cNvSpPr>
            <p:nvPr/>
          </p:nvSpPr>
          <p:spPr bwMode="auto">
            <a:xfrm>
              <a:off x="2072515"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3445843"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4819171"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6192499"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a:off x="1893599" y="2777290"/>
            <a:ext cx="5217264" cy="274320"/>
            <a:chOff x="1986634" y="6271313"/>
            <a:chExt cx="5217264" cy="274320"/>
          </a:xfrm>
        </p:grpSpPr>
        <p:sp>
          <p:nvSpPr>
            <p:cNvPr id="141" name="Rectangle 140"/>
            <p:cNvSpPr/>
            <p:nvPr/>
          </p:nvSpPr>
          <p:spPr>
            <a:xfrm rot="5400000" flipV="1">
              <a:off x="2398114"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2" name="Rectangle 141"/>
            <p:cNvSpPr/>
            <p:nvPr/>
          </p:nvSpPr>
          <p:spPr>
            <a:xfrm rot="5400000" flipV="1">
              <a:off x="3771442"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 name="Rectangle 142"/>
            <p:cNvSpPr/>
            <p:nvPr/>
          </p:nvSpPr>
          <p:spPr>
            <a:xfrm rot="5400000" flipV="1">
              <a:off x="5144770"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4" name="Rectangle 143"/>
            <p:cNvSpPr/>
            <p:nvPr/>
          </p:nvSpPr>
          <p:spPr>
            <a:xfrm rot="5400000" flipV="1">
              <a:off x="6518098"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87" name="Group 86"/>
          <p:cNvGrpSpPr/>
          <p:nvPr/>
        </p:nvGrpSpPr>
        <p:grpSpPr>
          <a:xfrm flipH="1">
            <a:off x="1979480" y="2887463"/>
            <a:ext cx="5045503" cy="53975"/>
            <a:chOff x="2072515" y="5856136"/>
            <a:chExt cx="5045503" cy="53975"/>
          </a:xfrm>
        </p:grpSpPr>
        <p:sp>
          <p:nvSpPr>
            <p:cNvPr id="88" name="Freeform 101"/>
            <p:cNvSpPr>
              <a:spLocks/>
            </p:cNvSpPr>
            <p:nvPr/>
          </p:nvSpPr>
          <p:spPr bwMode="auto">
            <a:xfrm>
              <a:off x="2072515"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01"/>
            <p:cNvSpPr>
              <a:spLocks/>
            </p:cNvSpPr>
            <p:nvPr/>
          </p:nvSpPr>
          <p:spPr bwMode="auto">
            <a:xfrm>
              <a:off x="3445843"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01"/>
            <p:cNvSpPr>
              <a:spLocks/>
            </p:cNvSpPr>
            <p:nvPr/>
          </p:nvSpPr>
          <p:spPr bwMode="auto">
            <a:xfrm>
              <a:off x="4819171"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1"/>
            <p:cNvSpPr>
              <a:spLocks/>
            </p:cNvSpPr>
            <p:nvPr/>
          </p:nvSpPr>
          <p:spPr bwMode="auto">
            <a:xfrm>
              <a:off x="6192499"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a:off x="1893599" y="2777801"/>
            <a:ext cx="5217264" cy="274320"/>
            <a:chOff x="1986634" y="6271313"/>
            <a:chExt cx="5217264" cy="274320"/>
          </a:xfrm>
          <a:solidFill>
            <a:srgbClr val="621F16"/>
          </a:solidFill>
        </p:grpSpPr>
        <p:sp>
          <p:nvSpPr>
            <p:cNvPr id="93" name="Rectangle 92"/>
            <p:cNvSpPr/>
            <p:nvPr/>
          </p:nvSpPr>
          <p:spPr>
            <a:xfrm rot="5400000" flipV="1">
              <a:off x="2398114"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4" name="Rectangle 93"/>
            <p:cNvSpPr/>
            <p:nvPr/>
          </p:nvSpPr>
          <p:spPr>
            <a:xfrm rot="5400000" flipV="1">
              <a:off x="3771442"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5" name="Rectangle 94"/>
            <p:cNvSpPr/>
            <p:nvPr/>
          </p:nvSpPr>
          <p:spPr>
            <a:xfrm rot="5400000" flipV="1">
              <a:off x="5144770"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6518098"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65409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4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7.77778E-6 -7.03704E-6 L 0.02501 -7.03704E-6 " pathEditMode="relative" ptsTypes="AA">
                                      <p:cBhvr>
                                        <p:cTn id="24" dur="500" fill="hold"/>
                                        <p:tgtEl>
                                          <p:spTgt spid="110"/>
                                        </p:tgtEl>
                                        <p:attrNameLst>
                                          <p:attrName>ppt_x</p:attrName>
                                          <p:attrName>ppt_y</p:attrName>
                                        </p:attrNameLst>
                                      </p:cBhvr>
                                    </p:animMotion>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8"/>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10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3"/>
                                        </p:tgtEl>
                                        <p:attrNameLst>
                                          <p:attrName>style.visibility</p:attrName>
                                        </p:attrNameLst>
                                      </p:cBhvr>
                                      <p:to>
                                        <p:strVal val="visible"/>
                                      </p:to>
                                    </p:set>
                                  </p:childTnLst>
                                </p:cTn>
                              </p:par>
                            </p:childTnLst>
                          </p:cTn>
                        </p:par>
                        <p:par>
                          <p:cTn id="44" fill="hold">
                            <p:stCondLst>
                              <p:cond delay="0"/>
                            </p:stCondLst>
                            <p:childTnLst>
                              <p:par>
                                <p:cTn id="45" presetID="0" presetClass="path" presetSubtype="0" accel="50000" decel="50000" fill="hold" nodeType="afterEffect">
                                  <p:stCondLst>
                                    <p:cond delay="0"/>
                                  </p:stCondLst>
                                  <p:childTnLst>
                                    <p:animMotion origin="layout" path="M -7.77778E-6 1.48148E-6 L -0.0257 1.48148E-6 " pathEditMode="relative" ptsTypes="AA">
                                      <p:cBhvr>
                                        <p:cTn id="46" dur="500" fill="hold"/>
                                        <p:tgtEl>
                                          <p:spTgt spid="173"/>
                                        </p:tgtEl>
                                        <p:attrNameLst>
                                          <p:attrName>ppt_x</p:attrName>
                                          <p:attrName>ppt_y</p:attrName>
                                        </p:attrNameLst>
                                      </p:cBhvr>
                                    </p:animMotion>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58"/>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17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7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7"/>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7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8"/>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6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6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5"/>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6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1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77"/>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7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8"/>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7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7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79"/>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7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75"/>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79"/>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58"/>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13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135"/>
                                        </p:tgtEl>
                                        <p:attrNameLst>
                                          <p:attrName>style.visibility</p:attrName>
                                        </p:attrNameLst>
                                      </p:cBhvr>
                                      <p:to>
                                        <p:strVal val="visible"/>
                                      </p:to>
                                    </p:set>
                                  </p:childTnLst>
                                </p:cTn>
                              </p:par>
                              <p:par>
                                <p:cTn id="162" presetID="1" presetClass="exit" presetSubtype="0" fill="hold" grpId="1" nodeType="withEffect">
                                  <p:stCondLst>
                                    <p:cond delay="0"/>
                                  </p:stCondLst>
                                  <p:childTnLst>
                                    <p:set>
                                      <p:cBhvr>
                                        <p:cTn id="163" dur="1" fill="hold">
                                          <p:stCondLst>
                                            <p:cond delay="0"/>
                                          </p:stCondLst>
                                        </p:cTn>
                                        <p:tgtEl>
                                          <p:spTgt spid="75"/>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74"/>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76"/>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73"/>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140"/>
                                        </p:tgtEl>
                                        <p:attrNameLst>
                                          <p:attrName>style.visibility</p:attrName>
                                        </p:attrNameLst>
                                      </p:cBhvr>
                                      <p:to>
                                        <p:strVal val="visible"/>
                                      </p:to>
                                    </p:set>
                                  </p:childTnLst>
                                </p:cTn>
                              </p:par>
                              <p:par>
                                <p:cTn id="174" presetID="1" presetClass="exit" presetSubtype="0" fill="hold" nodeType="withEffect">
                                  <p:stCondLst>
                                    <p:cond delay="0"/>
                                  </p:stCondLst>
                                  <p:childTnLst>
                                    <p:set>
                                      <p:cBhvr>
                                        <p:cTn id="175" dur="1" fill="hold">
                                          <p:stCondLst>
                                            <p:cond delay="0"/>
                                          </p:stCondLst>
                                        </p:cTn>
                                        <p:tgtEl>
                                          <p:spTgt spid="13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135"/>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2" nodeType="clickEffect">
                                  <p:stCondLst>
                                    <p:cond delay="0"/>
                                  </p:stCondLst>
                                  <p:childTnLst>
                                    <p:set>
                                      <p:cBhvr>
                                        <p:cTn id="181" dur="1" fill="hold">
                                          <p:stCondLst>
                                            <p:cond delay="0"/>
                                          </p:stCondLst>
                                        </p:cTn>
                                        <p:tgtEl>
                                          <p:spTgt spid="75"/>
                                        </p:tgtEl>
                                        <p:attrNameLst>
                                          <p:attrName>style.visibility</p:attrName>
                                        </p:attrNameLst>
                                      </p:cBhvr>
                                      <p:to>
                                        <p:strVal val="visible"/>
                                      </p:to>
                                    </p:set>
                                  </p:childTnLst>
                                </p:cTn>
                              </p:par>
                              <p:par>
                                <p:cTn id="182" presetID="1" presetClass="entr" presetSubtype="0" fill="hold" grpId="2" nodeType="withEffect">
                                  <p:stCondLst>
                                    <p:cond delay="0"/>
                                  </p:stCondLst>
                                  <p:childTnLst>
                                    <p:set>
                                      <p:cBhvr>
                                        <p:cTn id="183" dur="1" fill="hold">
                                          <p:stCondLst>
                                            <p:cond delay="0"/>
                                          </p:stCondLst>
                                        </p:cTn>
                                        <p:tgtEl>
                                          <p:spTgt spid="74"/>
                                        </p:tgtEl>
                                        <p:attrNameLst>
                                          <p:attrName>style.visibility</p:attrName>
                                        </p:attrNameLst>
                                      </p:cBhvr>
                                      <p:to>
                                        <p:strVal val="visible"/>
                                      </p:to>
                                    </p:set>
                                  </p:childTnLst>
                                </p:cTn>
                              </p:par>
                              <p:par>
                                <p:cTn id="184" presetID="1" presetClass="entr" presetSubtype="0" fill="hold" grpId="2" nodeType="withEffect">
                                  <p:stCondLst>
                                    <p:cond delay="0"/>
                                  </p:stCondLst>
                                  <p:childTnLst>
                                    <p:set>
                                      <p:cBhvr>
                                        <p:cTn id="185" dur="1" fill="hold">
                                          <p:stCondLst>
                                            <p:cond delay="0"/>
                                          </p:stCondLst>
                                        </p:cTn>
                                        <p:tgtEl>
                                          <p:spTgt spid="76"/>
                                        </p:tgtEl>
                                        <p:attrNameLst>
                                          <p:attrName>style.visibility</p:attrName>
                                        </p:attrNameLst>
                                      </p:cBhvr>
                                      <p:to>
                                        <p:strVal val="visible"/>
                                      </p:to>
                                    </p:set>
                                  </p:childTnLst>
                                </p:cTn>
                              </p:par>
                              <p:par>
                                <p:cTn id="186" presetID="1" presetClass="entr" presetSubtype="0" fill="hold" grpId="2" nodeType="withEffect">
                                  <p:stCondLst>
                                    <p:cond delay="0"/>
                                  </p:stCondLst>
                                  <p:childTnLst>
                                    <p:set>
                                      <p:cBhvr>
                                        <p:cTn id="187" dur="1" fill="hold">
                                          <p:stCondLst>
                                            <p:cond delay="0"/>
                                          </p:stCondLst>
                                        </p:cTn>
                                        <p:tgtEl>
                                          <p:spTgt spid="73"/>
                                        </p:tgtEl>
                                        <p:attrNameLst>
                                          <p:attrName>style.visibility</p:attrName>
                                        </p:attrNameLst>
                                      </p:cBhvr>
                                      <p:to>
                                        <p:strVal val="visible"/>
                                      </p:to>
                                    </p:set>
                                  </p:childTnLst>
                                </p:cTn>
                              </p:par>
                              <p:par>
                                <p:cTn id="188" presetID="1" presetClass="exit" presetSubtype="0" fill="hold" grpId="1" nodeType="withEffect">
                                  <p:stCondLst>
                                    <p:cond delay="0"/>
                                  </p:stCondLst>
                                  <p:childTnLst>
                                    <p:set>
                                      <p:cBhvr>
                                        <p:cTn id="189" dur="1" fill="hold">
                                          <p:stCondLst>
                                            <p:cond delay="0"/>
                                          </p:stCondLst>
                                        </p:cTn>
                                        <p:tgtEl>
                                          <p:spTgt spid="66"/>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63"/>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64"/>
                                        </p:tgtEl>
                                        <p:attrNameLst>
                                          <p:attrName>style.visibility</p:attrName>
                                        </p:attrNameLst>
                                      </p:cBhvr>
                                      <p:to>
                                        <p:strVal val="hidden"/>
                                      </p:to>
                                    </p:set>
                                  </p:childTnLst>
                                </p:cTn>
                              </p:par>
                              <p:par>
                                <p:cTn id="194" presetID="1" presetClass="exit" presetSubtype="0" fill="hold" grpId="1" nodeType="withEffect">
                                  <p:stCondLst>
                                    <p:cond delay="0"/>
                                  </p:stCondLst>
                                  <p:childTnLst>
                                    <p:set>
                                      <p:cBhvr>
                                        <p:cTn id="195" dur="1" fill="hold">
                                          <p:stCondLst>
                                            <p:cond delay="0"/>
                                          </p:stCondLst>
                                        </p:cTn>
                                        <p:tgtEl>
                                          <p:spTgt spid="65"/>
                                        </p:tgtEl>
                                        <p:attrNameLst>
                                          <p:attrName>style.visibility</p:attrName>
                                        </p:attrNameLst>
                                      </p:cBhvr>
                                      <p:to>
                                        <p:strVal val="hidden"/>
                                      </p:to>
                                    </p:set>
                                  </p:childTnLst>
                                </p:cTn>
                              </p:par>
                              <p:par>
                                <p:cTn id="196" presetID="1" presetClass="entr" presetSubtype="0" fill="hold" nodeType="withEffect">
                                  <p:stCondLst>
                                    <p:cond delay="0"/>
                                  </p:stCondLst>
                                  <p:childTnLst>
                                    <p:set>
                                      <p:cBhvr>
                                        <p:cTn id="197" dur="1" fill="hold">
                                          <p:stCondLst>
                                            <p:cond delay="0"/>
                                          </p:stCondLst>
                                        </p:cTn>
                                        <p:tgtEl>
                                          <p:spTgt spid="87"/>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92"/>
                                        </p:tgtEl>
                                        <p:attrNameLst>
                                          <p:attrName>style.visibility</p:attrName>
                                        </p:attrNameLst>
                                      </p:cBhvr>
                                      <p:to>
                                        <p:strVal val="visible"/>
                                      </p:to>
                                    </p:set>
                                  </p:childTnLst>
                                </p:cTn>
                              </p:par>
                              <p:par>
                                <p:cTn id="202" presetID="1" presetClass="exit" presetSubtype="0" fill="hold" grpId="3" nodeType="withEffect">
                                  <p:stCondLst>
                                    <p:cond delay="0"/>
                                  </p:stCondLst>
                                  <p:childTnLst>
                                    <p:set>
                                      <p:cBhvr>
                                        <p:cTn id="203" dur="1" fill="hold">
                                          <p:stCondLst>
                                            <p:cond delay="0"/>
                                          </p:stCondLst>
                                        </p:cTn>
                                        <p:tgtEl>
                                          <p:spTgt spid="75"/>
                                        </p:tgtEl>
                                        <p:attrNameLst>
                                          <p:attrName>style.visibility</p:attrName>
                                        </p:attrNameLst>
                                      </p:cBhvr>
                                      <p:to>
                                        <p:strVal val="hidden"/>
                                      </p:to>
                                    </p:set>
                                  </p:childTnLst>
                                </p:cTn>
                              </p:par>
                              <p:par>
                                <p:cTn id="204" presetID="1" presetClass="exit" presetSubtype="0" fill="hold" grpId="3" nodeType="withEffect">
                                  <p:stCondLst>
                                    <p:cond delay="0"/>
                                  </p:stCondLst>
                                  <p:childTnLst>
                                    <p:set>
                                      <p:cBhvr>
                                        <p:cTn id="205" dur="1" fill="hold">
                                          <p:stCondLst>
                                            <p:cond delay="0"/>
                                          </p:stCondLst>
                                        </p:cTn>
                                        <p:tgtEl>
                                          <p:spTgt spid="74"/>
                                        </p:tgtEl>
                                        <p:attrNameLst>
                                          <p:attrName>style.visibility</p:attrName>
                                        </p:attrNameLst>
                                      </p:cBhvr>
                                      <p:to>
                                        <p:strVal val="hidden"/>
                                      </p:to>
                                    </p:set>
                                  </p:childTnLst>
                                </p:cTn>
                              </p:par>
                              <p:par>
                                <p:cTn id="206" presetID="1" presetClass="exit" presetSubtype="0" fill="hold" grpId="3" nodeType="withEffect">
                                  <p:stCondLst>
                                    <p:cond delay="0"/>
                                  </p:stCondLst>
                                  <p:childTnLst>
                                    <p:set>
                                      <p:cBhvr>
                                        <p:cTn id="207" dur="1" fill="hold">
                                          <p:stCondLst>
                                            <p:cond delay="0"/>
                                          </p:stCondLst>
                                        </p:cTn>
                                        <p:tgtEl>
                                          <p:spTgt spid="76"/>
                                        </p:tgtEl>
                                        <p:attrNameLst>
                                          <p:attrName>style.visibility</p:attrName>
                                        </p:attrNameLst>
                                      </p:cBhvr>
                                      <p:to>
                                        <p:strVal val="hidden"/>
                                      </p:to>
                                    </p:set>
                                  </p:childTnLst>
                                </p:cTn>
                              </p:par>
                              <p:par>
                                <p:cTn id="208" presetID="1" presetClass="exit" presetSubtype="0" fill="hold" grpId="3" nodeType="withEffect">
                                  <p:stCondLst>
                                    <p:cond delay="0"/>
                                  </p:stCondLst>
                                  <p:childTnLst>
                                    <p:set>
                                      <p:cBhvr>
                                        <p:cTn id="209"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63" grpId="0" animBg="1"/>
      <p:bldP spid="63" grpId="1" animBg="1"/>
      <p:bldP spid="64" grpId="0" animBg="1"/>
      <p:bldP spid="64" grpId="1" animBg="1"/>
      <p:bldP spid="65" grpId="0" animBg="1"/>
      <p:bldP spid="65" grpId="1" animBg="1"/>
      <p:bldP spid="66" grpId="0" animBg="1"/>
      <p:bldP spid="66" grpId="1" animBg="1"/>
      <p:bldP spid="73" grpId="0" animBg="1"/>
      <p:bldP spid="73" grpId="1" animBg="1"/>
      <p:bldP spid="73" grpId="2" animBg="1"/>
      <p:bldP spid="73" grpId="3" animBg="1"/>
      <p:bldP spid="74" grpId="0" animBg="1"/>
      <p:bldP spid="74" grpId="1" animBg="1"/>
      <p:bldP spid="74" grpId="2" animBg="1"/>
      <p:bldP spid="74" grpId="3" animBg="1"/>
      <p:bldP spid="75" grpId="0" animBg="1"/>
      <p:bldP spid="75" grpId="1" animBg="1"/>
      <p:bldP spid="75" grpId="2" animBg="1"/>
      <p:bldP spid="75" grpId="3" animBg="1"/>
      <p:bldP spid="76" grpId="0" animBg="1"/>
      <p:bldP spid="76" grpId="1" animBg="1"/>
      <p:bldP spid="76" grpId="2" animBg="1"/>
      <p:bldP spid="76"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Fixing twice-incomplete epilogues</a:t>
            </a:r>
            <a:endParaRPr lang="en-US" dirty="0"/>
          </a:p>
        </p:txBody>
      </p:sp>
      <p:sp>
        <p:nvSpPr>
          <p:cNvPr id="3" name="Content Placeholder 2"/>
          <p:cNvSpPr>
            <a:spLocks noGrp="1"/>
          </p:cNvSpPr>
          <p:nvPr>
            <p:ph idx="1"/>
          </p:nvPr>
        </p:nvSpPr>
        <p:spPr>
          <a:xfrm>
            <a:off x="93662" y="1231605"/>
            <a:ext cx="9050338" cy="5555511"/>
          </a:xfrm>
        </p:spPr>
        <p:txBody>
          <a:bodyPr/>
          <a:lstStyle/>
          <a:p>
            <a:r>
              <a:rPr lang="en-US" dirty="0" smtClean="0"/>
              <a:t>Repeatedly apply linearity and superposition</a:t>
            </a:r>
          </a:p>
          <a:p>
            <a:endParaRPr lang="en-US" dirty="0"/>
          </a:p>
          <a:p>
            <a:endParaRPr lang="en-US" dirty="0" smtClean="0"/>
          </a:p>
          <a:p>
            <a:r>
              <a:rPr lang="en-US" dirty="0" smtClean="0"/>
              <a:t>Tedious derivation, simple result</a:t>
            </a:r>
          </a:p>
        </p:txBody>
      </p:sp>
      <p:pic>
        <p:nvPicPr>
          <p:cNvPr id="24" name="Picture 2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45" y="2475553"/>
            <a:ext cx="4927600" cy="279400"/>
          </a:xfrm>
          <a:prstGeom prst="rect">
            <a:avLst/>
          </a:prstGeom>
          <a:effectLst>
            <a:outerShdw blurRad="25400" dist="12700" dir="2700000" algn="tl" rotWithShape="0">
              <a:srgbClr val="000000">
                <a:alpha val="55000"/>
              </a:srgbClr>
            </a:outerShdw>
          </a:effectLst>
        </p:spPr>
      </p:pic>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45" y="2015830"/>
            <a:ext cx="4965700" cy="279400"/>
          </a:xfrm>
          <a:prstGeom prst="rect">
            <a:avLst/>
          </a:prstGeom>
          <a:effectLst>
            <a:outerShdw blurRad="25400" dist="12700" dir="2700000" algn="tl" rotWithShape="0">
              <a:srgbClr val="000000">
                <a:alpha val="55000"/>
              </a:srgbClr>
            </a:outerShdw>
          </a:effectLst>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8" y="3721579"/>
            <a:ext cx="4127500" cy="419100"/>
          </a:xfrm>
          <a:prstGeom prst="rect">
            <a:avLst/>
          </a:prstGeom>
          <a:effectLst>
            <a:outerShdw blurRad="25400" dist="12700" dir="2700000" algn="tl" rotWithShape="0">
              <a:srgbClr val="000000">
                <a:alpha val="55000"/>
              </a:srgbClr>
            </a:outerShdw>
          </a:effectLst>
        </p:spPr>
      </p:pic>
      <p:grpSp>
        <p:nvGrpSpPr>
          <p:cNvPr id="61" name="Group 60"/>
          <p:cNvGrpSpPr/>
          <p:nvPr/>
        </p:nvGrpSpPr>
        <p:grpSpPr>
          <a:xfrm>
            <a:off x="461490" y="4261200"/>
            <a:ext cx="6433248" cy="1558575"/>
            <a:chOff x="461490" y="4261200"/>
            <a:chExt cx="6433248" cy="1558575"/>
          </a:xfrm>
        </p:grpSpPr>
        <p:sp>
          <p:nvSpPr>
            <p:cNvPr id="60" name="Rectangle 59"/>
            <p:cNvSpPr/>
            <p:nvPr/>
          </p:nvSpPr>
          <p:spPr>
            <a:xfrm>
              <a:off x="2733996" y="4911131"/>
              <a:ext cx="806916"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61490" y="4329636"/>
              <a:ext cx="616472" cy="31750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2324139" y="4329636"/>
              <a:ext cx="806916" cy="31750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410225" y="5502275"/>
              <a:ext cx="594360" cy="317500"/>
            </a:xfrm>
            <a:prstGeom prst="rect">
              <a:avLst/>
            </a:prstGeom>
            <a:solidFill>
              <a:schemeClr val="accent2"/>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93509" y="4365680"/>
              <a:ext cx="3024999" cy="1421723"/>
              <a:chOff x="494445" y="4461728"/>
              <a:chExt cx="3024999" cy="1421723"/>
            </a:xfrm>
          </p:grpSpPr>
          <p:pic>
            <p:nvPicPr>
              <p:cNvPr id="19" name="Picture 1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344" y="5642151"/>
                <a:ext cx="774700" cy="241300"/>
              </a:xfrm>
              <a:prstGeom prst="rect">
                <a:avLst/>
              </a:prstGeom>
              <a:effectLst>
                <a:outerShdw blurRad="25400" dist="12700" dir="2700000" algn="tl" rotWithShape="0">
                  <a:srgbClr val="000000">
                    <a:alpha val="55000"/>
                  </a:srgbClr>
                </a:outerShdw>
              </a:effectLst>
            </p:spPr>
          </p:pic>
          <p:grpSp>
            <p:nvGrpSpPr>
              <p:cNvPr id="50" name="Group 49"/>
              <p:cNvGrpSpPr/>
              <p:nvPr/>
            </p:nvGrpSpPr>
            <p:grpSpPr>
              <a:xfrm>
                <a:off x="1195344" y="5044528"/>
                <a:ext cx="2324100" cy="469979"/>
                <a:chOff x="1195344" y="5044528"/>
                <a:chExt cx="2324100" cy="469979"/>
              </a:xfrm>
            </p:grpSpPr>
            <p:pic>
              <p:nvPicPr>
                <p:cNvPr id="10" name="Picture 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344" y="5044528"/>
                  <a:ext cx="2324100" cy="241300"/>
                </a:xfrm>
                <a:prstGeom prst="rect">
                  <a:avLst/>
                </a:prstGeom>
                <a:effectLst>
                  <a:outerShdw blurRad="25400" dist="12700" dir="2700000" algn="tl" rotWithShape="0">
                    <a:srgbClr val="000000">
                      <a:alpha val="55000"/>
                    </a:srgbClr>
                  </a:outerShdw>
                </a:effectLst>
              </p:spPr>
            </p:pic>
            <p:grpSp>
              <p:nvGrpSpPr>
                <p:cNvPr id="23" name="Group 22"/>
                <p:cNvGrpSpPr/>
                <p:nvPr/>
              </p:nvGrpSpPr>
              <p:grpSpPr>
                <a:xfrm>
                  <a:off x="1411161" y="5314007"/>
                  <a:ext cx="1307592" cy="200500"/>
                  <a:chOff x="1411161" y="5324679"/>
                  <a:chExt cx="1307592" cy="200500"/>
                </a:xfrm>
              </p:grpSpPr>
              <p:pic>
                <p:nvPicPr>
                  <p:cNvPr id="46" name="Picture 4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3982" y="5429929"/>
                    <a:ext cx="361950" cy="95250"/>
                  </a:xfrm>
                  <a:prstGeom prst="rect">
                    <a:avLst/>
                  </a:prstGeom>
                  <a:effectLst>
                    <a:outerShdw blurRad="25400" dist="12700" dir="2700000" algn="tl" rotWithShape="0">
                      <a:srgbClr val="000000">
                        <a:alpha val="55000"/>
                      </a:srgbClr>
                    </a:outerShdw>
                  </a:effectLst>
                </p:spPr>
              </p:pic>
              <p:sp>
                <p:nvSpPr>
                  <p:cNvPr id="47" name="Left Brace 46"/>
                  <p:cNvSpPr/>
                  <p:nvPr/>
                </p:nvSpPr>
                <p:spPr>
                  <a:xfrm rot="16200000">
                    <a:off x="2028381" y="4707459"/>
                    <a:ext cx="73152" cy="1307592"/>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0" name="Group 29"/>
              <p:cNvGrpSpPr/>
              <p:nvPr/>
            </p:nvGrpSpPr>
            <p:grpSpPr>
              <a:xfrm>
                <a:off x="494445" y="4461728"/>
                <a:ext cx="2616200" cy="473615"/>
                <a:chOff x="494445" y="4461728"/>
                <a:chExt cx="2616200" cy="473615"/>
              </a:xfrm>
            </p:grpSpPr>
            <p:pic>
              <p:nvPicPr>
                <p:cNvPr id="9" name="Picture 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445" y="4461728"/>
                  <a:ext cx="2616200" cy="241300"/>
                </a:xfrm>
                <a:prstGeom prst="rect">
                  <a:avLst/>
                </a:prstGeom>
                <a:effectLst>
                  <a:outerShdw blurRad="25400" dist="12700" dir="2700000" algn="tl" rotWithShape="0">
                    <a:srgbClr val="000000">
                      <a:alpha val="55000"/>
                    </a:srgbClr>
                  </a:outerShdw>
                </a:effectLst>
              </p:spPr>
            </p:pic>
            <p:grpSp>
              <p:nvGrpSpPr>
                <p:cNvPr id="22" name="Group 21"/>
                <p:cNvGrpSpPr/>
                <p:nvPr/>
              </p:nvGrpSpPr>
              <p:grpSpPr>
                <a:xfrm>
                  <a:off x="1499847" y="4735687"/>
                  <a:ext cx="777240" cy="199656"/>
                  <a:chOff x="1478501" y="4735687"/>
                  <a:chExt cx="777240" cy="199656"/>
                </a:xfrm>
              </p:grpSpPr>
              <p:pic>
                <p:nvPicPr>
                  <p:cNvPr id="48" name="Picture 4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6146" y="4840093"/>
                    <a:ext cx="361950" cy="95250"/>
                  </a:xfrm>
                  <a:prstGeom prst="rect">
                    <a:avLst/>
                  </a:prstGeom>
                  <a:effectLst>
                    <a:outerShdw blurRad="25400" dist="12700" dir="2700000" algn="tl" rotWithShape="0">
                      <a:srgbClr val="000000">
                        <a:alpha val="55000"/>
                      </a:srgbClr>
                    </a:outerShdw>
                  </a:effectLst>
                </p:spPr>
              </p:pic>
              <p:sp>
                <p:nvSpPr>
                  <p:cNvPr id="49" name="Left Brace 48"/>
                  <p:cNvSpPr/>
                  <p:nvPr/>
                </p:nvSpPr>
                <p:spPr>
                  <a:xfrm rot="16200000">
                    <a:off x="1831388" y="4382800"/>
                    <a:ext cx="71466" cy="77724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nvGrpSpPr>
            <p:cNvPr id="55" name="Group 54"/>
            <p:cNvGrpSpPr/>
            <p:nvPr/>
          </p:nvGrpSpPr>
          <p:grpSpPr>
            <a:xfrm>
              <a:off x="3988934" y="4261200"/>
              <a:ext cx="2905804" cy="1547515"/>
              <a:chOff x="3988934" y="4261200"/>
              <a:chExt cx="2905804" cy="1547515"/>
            </a:xfrm>
          </p:grpSpPr>
          <p:sp>
            <p:nvSpPr>
              <p:cNvPr id="52" name="TextBox 51"/>
              <p:cNvSpPr txBox="1"/>
              <p:nvPr/>
            </p:nvSpPr>
            <p:spPr>
              <a:xfrm>
                <a:off x="3988934" y="5439383"/>
                <a:ext cx="2905804" cy="369332"/>
              </a:xfrm>
              <a:prstGeom prst="rect">
                <a:avLst/>
              </a:prstGeom>
              <a:noFill/>
            </p:spPr>
            <p:txBody>
              <a:bodyPr wrap="square" rtlCol="0" anchor="ctr">
                <a:spAutoFit/>
              </a:bodyPr>
              <a:lstStyle>
                <a:defPPr>
                  <a:defRPr lang="en-US"/>
                </a:defPPr>
                <a:lvl1pPr>
                  <a:defRPr>
                    <a:effectLst>
                      <a:outerShdw blurRad="31750" dist="19050" dir="2700000" algn="tl" rotWithShape="0">
                        <a:srgbClr val="000000">
                          <a:alpha val="55000"/>
                        </a:srgbClr>
                      </a:outerShdw>
                    </a:effectLst>
                  </a:defRPr>
                </a:lvl1pPr>
              </a:lstStyle>
              <a:p>
                <a:r>
                  <a:rPr lang="en-US" dirty="0"/>
                  <a:t>t</a:t>
                </a:r>
                <a:r>
                  <a:rPr lang="en-US" dirty="0" smtClean="0"/>
                  <a:t>wice-incomplete epilogue</a:t>
                </a:r>
                <a:endParaRPr lang="en-US" dirty="0"/>
              </a:p>
            </p:txBody>
          </p:sp>
          <p:sp>
            <p:nvSpPr>
              <p:cNvPr id="53" name="TextBox 52"/>
              <p:cNvSpPr txBox="1"/>
              <p:nvPr/>
            </p:nvSpPr>
            <p:spPr>
              <a:xfrm>
                <a:off x="3988934" y="4825731"/>
                <a:ext cx="2905804" cy="369332"/>
              </a:xfrm>
              <a:prstGeom prst="rect">
                <a:avLst/>
              </a:prstGeom>
              <a:noFill/>
            </p:spPr>
            <p:txBody>
              <a:bodyPr wrap="square" rtlCol="0" anchor="ctr">
                <a:spAutoFit/>
              </a:bodyPr>
              <a:lstStyle>
                <a:defPPr>
                  <a:defRPr lang="en-US"/>
                </a:defPPr>
                <a:lvl1pPr>
                  <a:defRPr>
                    <a:effectLst>
                      <a:outerShdw blurRad="31750" dist="19050" dir="2700000" algn="tl" rotWithShape="0">
                        <a:srgbClr val="000000">
                          <a:alpha val="55000"/>
                        </a:srgbClr>
                      </a:outerShdw>
                    </a:effectLst>
                  </a:defRPr>
                </a:lvl1pPr>
              </a:lstStyle>
              <a:p>
                <a:r>
                  <a:rPr lang="en-US" dirty="0"/>
                  <a:t>c</a:t>
                </a:r>
                <a:r>
                  <a:rPr lang="en-US" dirty="0" smtClean="0"/>
                  <a:t>orrected prologue</a:t>
                </a:r>
                <a:endParaRPr lang="en-US" dirty="0"/>
              </a:p>
            </p:txBody>
          </p:sp>
          <p:sp>
            <p:nvSpPr>
              <p:cNvPr id="54" name="TextBox 53"/>
              <p:cNvSpPr txBox="1"/>
              <p:nvPr/>
            </p:nvSpPr>
            <p:spPr>
              <a:xfrm>
                <a:off x="3988934" y="4261200"/>
                <a:ext cx="2905804" cy="369332"/>
              </a:xfrm>
              <a:prstGeom prst="rect">
                <a:avLst/>
              </a:prstGeom>
              <a:noFill/>
            </p:spPr>
            <p:txBody>
              <a:bodyPr wrap="square" rtlCol="0" anchor="ctr">
                <a:spAutoFit/>
              </a:bodyPr>
              <a:lstStyle>
                <a:defPPr>
                  <a:defRPr lang="en-US"/>
                </a:defPPr>
                <a:lvl1pPr>
                  <a:defRPr>
                    <a:effectLst>
                      <a:outerShdw blurRad="31750" dist="19050" dir="2700000" algn="tl" rotWithShape="0">
                        <a:srgbClr val="000000">
                          <a:alpha val="55000"/>
                        </a:srgbClr>
                      </a:outerShdw>
                    </a:effectLst>
                  </a:defRPr>
                </a:lvl1pPr>
              </a:lstStyle>
              <a:p>
                <a:r>
                  <a:rPr lang="en-US" dirty="0"/>
                  <a:t>c</a:t>
                </a:r>
                <a:r>
                  <a:rPr lang="en-US" dirty="0" smtClean="0"/>
                  <a:t>orrected epilogue</a:t>
                </a:r>
                <a:endParaRPr lang="en-US" dirty="0"/>
              </a:p>
            </p:txBody>
          </p:sp>
        </p:grpSp>
      </p:grpSp>
    </p:spTree>
    <p:extLst>
      <p:ext uri="{BB962C8B-B14F-4D97-AF65-F5344CB8AC3E}">
        <p14:creationId xmlns:p14="http://schemas.microsoft.com/office/powerpoint/2010/main" val="5631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4</a:t>
            </a:r>
            <a:endParaRPr lang="en-US" dirty="0"/>
          </a:p>
        </p:txBody>
      </p:sp>
      <p:sp>
        <p:nvSpPr>
          <p:cNvPr id="20" name="Content Placeholder 19"/>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smtClean="0"/>
              <a:t>Adds causal-</a:t>
            </a:r>
            <a:r>
              <a:rPr lang="en-US" dirty="0" err="1" smtClean="0"/>
              <a:t>anticausal</a:t>
            </a:r>
            <a:r>
              <a:rPr lang="en-US" dirty="0" smtClean="0"/>
              <a:t> overlapping</a:t>
            </a:r>
          </a:p>
          <a:p>
            <a:pPr lvl="1"/>
            <a:r>
              <a:rPr lang="en-US" dirty="0" smtClean="0"/>
              <a:t>Eliminates reading and writing causal results</a:t>
            </a:r>
          </a:p>
          <a:p>
            <a:pPr lvl="2"/>
            <a:r>
              <a:rPr lang="en-US" dirty="0" smtClean="0"/>
              <a:t>Both in column and in row processing</a:t>
            </a:r>
            <a:endParaRPr lang="en-US" dirty="0"/>
          </a:p>
          <a:p>
            <a:pPr lvl="1"/>
            <a:r>
              <a:rPr lang="en-US" dirty="0" smtClean="0"/>
              <a:t>Modest increase in computation</a:t>
            </a:r>
            <a:endParaRPr lang="en-US" dirty="0"/>
          </a:p>
        </p:txBody>
      </p:sp>
      <p:grpSp>
        <p:nvGrpSpPr>
          <p:cNvPr id="19" name="Group 18"/>
          <p:cNvGrpSpPr/>
          <p:nvPr/>
        </p:nvGrpSpPr>
        <p:grpSpPr>
          <a:xfrm>
            <a:off x="929133" y="1304706"/>
            <a:ext cx="7285734" cy="2745967"/>
            <a:chOff x="929133" y="1304706"/>
            <a:chExt cx="7285734" cy="2745967"/>
          </a:xfrm>
        </p:grpSpPr>
        <p:grpSp>
          <p:nvGrpSpPr>
            <p:cNvPr id="18" name="Group 17"/>
            <p:cNvGrpSpPr/>
            <p:nvPr/>
          </p:nvGrpSpPr>
          <p:grpSpPr>
            <a:xfrm>
              <a:off x="929133" y="1456020"/>
              <a:ext cx="1253977" cy="2593062"/>
              <a:chOff x="929133" y="1456020"/>
              <a:chExt cx="1253977" cy="2593062"/>
            </a:xfrm>
          </p:grpSpPr>
          <p:sp>
            <p:nvSpPr>
              <p:cNvPr id="188" name="Rectangle 187"/>
              <p:cNvSpPr/>
              <p:nvPr/>
            </p:nvSpPr>
            <p:spPr>
              <a:xfrm>
                <a:off x="1327521" y="1456020"/>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17" name="Group 16"/>
              <p:cNvGrpSpPr/>
              <p:nvPr/>
            </p:nvGrpSpPr>
            <p:grpSpPr>
              <a:xfrm>
                <a:off x="1325931" y="3285567"/>
                <a:ext cx="461972" cy="763515"/>
                <a:chOff x="1325931" y="3285567"/>
                <a:chExt cx="461972" cy="763515"/>
              </a:xfrm>
            </p:grpSpPr>
            <p:sp>
              <p:nvSpPr>
                <p:cNvPr id="92" name="Rectangle 91"/>
                <p:cNvSpPr/>
                <p:nvPr/>
              </p:nvSpPr>
              <p:spPr>
                <a:xfrm rot="16200000">
                  <a:off x="1518020" y="378079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6" name="Rectangle 105"/>
                <p:cNvSpPr/>
                <p:nvPr/>
              </p:nvSpPr>
              <p:spPr>
                <a:xfrm rot="16200000">
                  <a:off x="1519612" y="309347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24" name="Group 223"/>
              <p:cNvGrpSpPr/>
              <p:nvPr/>
            </p:nvGrpSpPr>
            <p:grpSpPr>
              <a:xfrm>
                <a:off x="929133" y="2210831"/>
                <a:ext cx="1253977" cy="901167"/>
                <a:chOff x="991507" y="3133100"/>
                <a:chExt cx="1253977" cy="901167"/>
              </a:xfrm>
              <a:effectLst>
                <a:outerShdw blurRad="31750" dist="19050" dir="2700000" algn="tl" rotWithShape="0">
                  <a:srgbClr val="000000">
                    <a:alpha val="55000"/>
                  </a:srgbClr>
                </a:outerShdw>
              </a:effectLst>
            </p:grpSpPr>
            <p:sp>
              <p:nvSpPr>
                <p:cNvPr id="23" name="Chevron 22"/>
                <p:cNvSpPr/>
                <p:nvPr/>
              </p:nvSpPr>
              <p:spPr>
                <a:xfrm>
                  <a:off x="1559684" y="313310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7" name="Chevron 36"/>
                <p:cNvSpPr/>
                <p:nvPr/>
              </p:nvSpPr>
              <p:spPr>
                <a:xfrm>
                  <a:off x="1559684" y="335728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8" name="Chevron 37"/>
                <p:cNvSpPr/>
                <p:nvPr/>
              </p:nvSpPr>
              <p:spPr>
                <a:xfrm>
                  <a:off x="1559684" y="35814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9" name="Chevron 38"/>
                <p:cNvSpPr/>
                <p:nvPr/>
              </p:nvSpPr>
              <p:spPr>
                <a:xfrm>
                  <a:off x="1559684" y="3805667"/>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47" name="Pentagon 46"/>
                <p:cNvSpPr/>
                <p:nvPr/>
              </p:nvSpPr>
              <p:spPr>
                <a:xfrm>
                  <a:off x="991507" y="3133100"/>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Pentagon 47"/>
                <p:cNvSpPr/>
                <p:nvPr/>
              </p:nvSpPr>
              <p:spPr>
                <a:xfrm>
                  <a:off x="991507" y="3355878"/>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Pentagon 48"/>
                <p:cNvSpPr/>
                <p:nvPr/>
              </p:nvSpPr>
              <p:spPr>
                <a:xfrm>
                  <a:off x="991507" y="3578656"/>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Pentagon 49"/>
                <p:cNvSpPr/>
                <p:nvPr/>
              </p:nvSpPr>
              <p:spPr>
                <a:xfrm>
                  <a:off x="991507" y="3801433"/>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69" name="Picture 16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936" y="2580715"/>
                <a:ext cx="177800" cy="177800"/>
              </a:xfrm>
              <a:prstGeom prst="rect">
                <a:avLst/>
              </a:prstGeom>
              <a:effectLst>
                <a:outerShdw blurRad="31750" dist="19050" dir="2700000" algn="tl" rotWithShape="0">
                  <a:srgbClr val="000000">
                    <a:alpha val="55000"/>
                  </a:srgbClr>
                </a:outerShdw>
              </a:effectLst>
            </p:spPr>
          </p:pic>
          <p:pic>
            <p:nvPicPr>
              <p:cNvPr id="107" name="Picture 10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483" y="2587065"/>
                <a:ext cx="165100" cy="165100"/>
              </a:xfrm>
              <a:prstGeom prst="rect">
                <a:avLst/>
              </a:prstGeom>
              <a:effectLst>
                <a:outerShdw blurRad="31750" dist="19050" dir="2700000" algn="tl" rotWithShape="0">
                  <a:srgbClr val="000000">
                    <a:alpha val="55000"/>
                  </a:srgbClr>
                </a:outerShdw>
              </a:effectLst>
            </p:spPr>
          </p:pic>
        </p:grpSp>
        <p:grpSp>
          <p:nvGrpSpPr>
            <p:cNvPr id="16" name="Group 15"/>
            <p:cNvGrpSpPr/>
            <p:nvPr/>
          </p:nvGrpSpPr>
          <p:grpSpPr>
            <a:xfrm>
              <a:off x="2375095" y="1305204"/>
              <a:ext cx="805235" cy="2745469"/>
              <a:chOff x="2375095" y="1305204"/>
              <a:chExt cx="805235" cy="2745469"/>
            </a:xfrm>
          </p:grpSpPr>
          <p:grpSp>
            <p:nvGrpSpPr>
              <p:cNvPr id="5" name="Group 4"/>
              <p:cNvGrpSpPr/>
              <p:nvPr/>
            </p:nvGrpSpPr>
            <p:grpSpPr>
              <a:xfrm>
                <a:off x="2546726" y="3287158"/>
                <a:ext cx="461972" cy="763515"/>
                <a:chOff x="2546726" y="3287158"/>
                <a:chExt cx="461972" cy="763515"/>
              </a:xfrm>
            </p:grpSpPr>
            <p:sp>
              <p:nvSpPr>
                <p:cNvPr id="124" name="Rectangle 123"/>
                <p:cNvSpPr/>
                <p:nvPr/>
              </p:nvSpPr>
              <p:spPr>
                <a:xfrm rot="16200000">
                  <a:off x="2738815" y="378238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7" name="Rectangle 126"/>
                <p:cNvSpPr/>
                <p:nvPr/>
              </p:nvSpPr>
              <p:spPr>
                <a:xfrm rot="16200000">
                  <a:off x="2740407" y="309506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3" name="Group 242"/>
              <p:cNvGrpSpPr/>
              <p:nvPr/>
            </p:nvGrpSpPr>
            <p:grpSpPr>
              <a:xfrm>
                <a:off x="2375095" y="2547114"/>
                <a:ext cx="805235" cy="228600"/>
                <a:chOff x="2437469" y="3136273"/>
                <a:chExt cx="805235" cy="914400"/>
              </a:xfrm>
              <a:effectLst>
                <a:outerShdw blurRad="31750" dist="19050" dir="2700000" algn="tl" rotWithShape="0">
                  <a:srgbClr val="000000">
                    <a:alpha val="55000"/>
                  </a:srgbClr>
                </a:outerShdw>
              </a:effectLst>
            </p:grpSpPr>
            <p:grpSp>
              <p:nvGrpSpPr>
                <p:cNvPr id="9" name="Group 8"/>
                <p:cNvGrpSpPr/>
                <p:nvPr/>
              </p:nvGrpSpPr>
              <p:grpSpPr>
                <a:xfrm>
                  <a:off x="2666632" y="3136273"/>
                  <a:ext cx="576072" cy="914400"/>
                  <a:chOff x="1908366" y="2024273"/>
                  <a:chExt cx="576072" cy="914400"/>
                </a:xfrm>
                <a:effectLst/>
              </p:grpSpPr>
              <p:sp>
                <p:nvSpPr>
                  <p:cNvPr id="4" name="Chevron 3"/>
                  <p:cNvSpPr/>
                  <p:nvPr/>
                </p:nvSpPr>
                <p:spPr>
                  <a:xfrm>
                    <a:off x="1908366"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a:off x="2027238"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Pentagon 13"/>
                <p:cNvSpPr/>
                <p:nvPr/>
              </p:nvSpPr>
              <p:spPr>
                <a:xfrm>
                  <a:off x="2437469" y="3136273"/>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 name="Group 2"/>
              <p:cNvGrpSpPr/>
              <p:nvPr/>
            </p:nvGrpSpPr>
            <p:grpSpPr>
              <a:xfrm>
                <a:off x="2546726" y="1305204"/>
                <a:ext cx="461973" cy="763515"/>
                <a:chOff x="2546726" y="1305204"/>
                <a:chExt cx="461973" cy="763515"/>
              </a:xfrm>
            </p:grpSpPr>
            <p:sp>
              <p:nvSpPr>
                <p:cNvPr id="129" name="Rectangle 128"/>
                <p:cNvSpPr/>
                <p:nvPr/>
              </p:nvSpPr>
              <p:spPr>
                <a:xfrm rot="16200000">
                  <a:off x="2738815" y="1800429"/>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1" name="Rectangle 130"/>
                <p:cNvSpPr/>
                <p:nvPr/>
              </p:nvSpPr>
              <p:spPr>
                <a:xfrm rot="16200000">
                  <a:off x="2740408" y="11131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8" name="Rectangle 137"/>
                <p:cNvSpPr/>
                <p:nvPr/>
              </p:nvSpPr>
              <p:spPr>
                <a:xfrm rot="16200000">
                  <a:off x="2740408" y="11895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5" name="Group 14"/>
            <p:cNvGrpSpPr/>
            <p:nvPr/>
          </p:nvGrpSpPr>
          <p:grpSpPr>
            <a:xfrm>
              <a:off x="3372315" y="1304706"/>
              <a:ext cx="2399370" cy="2595158"/>
              <a:chOff x="3372315" y="1304706"/>
              <a:chExt cx="2399370" cy="2595158"/>
            </a:xfrm>
          </p:grpSpPr>
          <p:grpSp>
            <p:nvGrpSpPr>
              <p:cNvPr id="233" name="Group 232"/>
              <p:cNvGrpSpPr/>
              <p:nvPr/>
            </p:nvGrpSpPr>
            <p:grpSpPr>
              <a:xfrm>
                <a:off x="3372315" y="2210831"/>
                <a:ext cx="2399370" cy="902756"/>
                <a:chOff x="3434689" y="3133100"/>
                <a:chExt cx="2399370" cy="902756"/>
              </a:xfrm>
            </p:grpSpPr>
            <p:grpSp>
              <p:nvGrpSpPr>
                <p:cNvPr id="225" name="Group 224"/>
                <p:cNvGrpSpPr/>
                <p:nvPr/>
              </p:nvGrpSpPr>
              <p:grpSpPr>
                <a:xfrm>
                  <a:off x="3434689" y="3133100"/>
                  <a:ext cx="2399370" cy="902756"/>
                  <a:chOff x="3434689" y="3133100"/>
                  <a:chExt cx="2399370" cy="902756"/>
                </a:xfrm>
                <a:effectLst>
                  <a:outerShdw blurRad="31750" dist="19050" dir="2700000" algn="tl" rotWithShape="0">
                    <a:srgbClr val="000000">
                      <a:alpha val="43000"/>
                    </a:srgbClr>
                  </a:outerShdw>
                </a:effectLst>
              </p:grpSpPr>
              <p:sp>
                <p:nvSpPr>
                  <p:cNvPr id="202" name="Chevron 201"/>
                  <p:cNvSpPr/>
                  <p:nvPr/>
                </p:nvSpPr>
                <p:spPr>
                  <a:xfrm>
                    <a:off x="5148259" y="3133101"/>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3" name="Chevron 202"/>
                  <p:cNvSpPr/>
                  <p:nvPr/>
                </p:nvSpPr>
                <p:spPr>
                  <a:xfrm>
                    <a:off x="5148259" y="33572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4" name="Chevron 203"/>
                  <p:cNvSpPr/>
                  <p:nvPr/>
                </p:nvSpPr>
                <p:spPr>
                  <a:xfrm>
                    <a:off x="5148259" y="3581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5" name="Chevron 204"/>
                  <p:cNvSpPr/>
                  <p:nvPr/>
                </p:nvSpPr>
                <p:spPr>
                  <a:xfrm>
                    <a:off x="5148259" y="3805667"/>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3" name="Chevron 162"/>
                  <p:cNvSpPr/>
                  <p:nvPr/>
                </p:nvSpPr>
                <p:spPr>
                  <a:xfrm>
                    <a:off x="4578392" y="3133101"/>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6" name="Chevron 165"/>
                  <p:cNvSpPr/>
                  <p:nvPr/>
                </p:nvSpPr>
                <p:spPr>
                  <a:xfrm>
                    <a:off x="4578392" y="33572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0" name="Chevron 169"/>
                  <p:cNvSpPr/>
                  <p:nvPr/>
                </p:nvSpPr>
                <p:spPr>
                  <a:xfrm>
                    <a:off x="4578392" y="358147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3" name="Chevron 172"/>
                  <p:cNvSpPr/>
                  <p:nvPr/>
                </p:nvSpPr>
                <p:spPr>
                  <a:xfrm>
                    <a:off x="4578392" y="3805667"/>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4" name="Chevron 153"/>
                  <p:cNvSpPr/>
                  <p:nvPr/>
                </p:nvSpPr>
                <p:spPr>
                  <a:xfrm>
                    <a:off x="4006041" y="31331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5" name="Chevron 154"/>
                  <p:cNvSpPr/>
                  <p:nvPr/>
                </p:nvSpPr>
                <p:spPr>
                  <a:xfrm>
                    <a:off x="4006041" y="335781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6" name="Chevron 155"/>
                  <p:cNvSpPr/>
                  <p:nvPr/>
                </p:nvSpPr>
                <p:spPr>
                  <a:xfrm>
                    <a:off x="4006041" y="3582537"/>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7" name="Chevron 156"/>
                  <p:cNvSpPr/>
                  <p:nvPr/>
                </p:nvSpPr>
                <p:spPr>
                  <a:xfrm>
                    <a:off x="4006041" y="3807256"/>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8" name="Pentagon 147"/>
                  <p:cNvSpPr/>
                  <p:nvPr/>
                </p:nvSpPr>
                <p:spPr>
                  <a:xfrm>
                    <a:off x="3434689" y="313310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9" name="Pentagon 148"/>
                  <p:cNvSpPr/>
                  <p:nvPr/>
                </p:nvSpPr>
                <p:spPr>
                  <a:xfrm>
                    <a:off x="3434689" y="3357819"/>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0" name="Pentagon 149"/>
                  <p:cNvSpPr/>
                  <p:nvPr/>
                </p:nvSpPr>
                <p:spPr>
                  <a:xfrm>
                    <a:off x="3434689" y="3582538"/>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1" name="Pentagon 150"/>
                  <p:cNvSpPr/>
                  <p:nvPr/>
                </p:nvSpPr>
                <p:spPr>
                  <a:xfrm>
                    <a:off x="3434689" y="3807256"/>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06" name="Picture 20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041" y="3499815"/>
                  <a:ext cx="177800" cy="177800"/>
                </a:xfrm>
                <a:prstGeom prst="rect">
                  <a:avLst/>
                </a:prstGeom>
                <a:effectLst>
                  <a:outerShdw blurRad="31750" dist="19050" dir="2700000" algn="tl" rotWithShape="0">
                    <a:srgbClr val="000000">
                      <a:alpha val="55000"/>
                    </a:srgbClr>
                  </a:outerShdw>
                </a:effectLst>
              </p:spPr>
            </p:pic>
            <p:pic>
              <p:nvPicPr>
                <p:cNvPr id="207" name="Picture 20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5039" y="3507750"/>
                  <a:ext cx="165100" cy="165100"/>
                </a:xfrm>
                <a:prstGeom prst="rect">
                  <a:avLst/>
                </a:prstGeom>
                <a:effectLst>
                  <a:outerShdw blurRad="31750" dist="19050" dir="2700000" algn="tl" rotWithShape="0">
                    <a:srgbClr val="000000">
                      <a:alpha val="55000"/>
                    </a:srgbClr>
                  </a:outerShdw>
                </a:effectLst>
              </p:spPr>
            </p:pic>
            <p:pic>
              <p:nvPicPr>
                <p:cNvPr id="176" name="Picture 17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892" y="3493465"/>
                  <a:ext cx="304800" cy="190500"/>
                </a:xfrm>
                <a:prstGeom prst="rect">
                  <a:avLst/>
                </a:prstGeom>
                <a:effectLst>
                  <a:outerShdw blurRad="31750" dist="19050" dir="2700000" algn="tl" rotWithShape="0">
                    <a:srgbClr val="000000">
                      <a:alpha val="55000"/>
                    </a:srgbClr>
                  </a:outerShdw>
                </a:effectLst>
              </p:spPr>
            </p:pic>
            <p:pic>
              <p:nvPicPr>
                <p:cNvPr id="180" name="Picture 17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8759" y="3487115"/>
                  <a:ext cx="304800" cy="203200"/>
                </a:xfrm>
                <a:prstGeom prst="rect">
                  <a:avLst/>
                </a:prstGeom>
                <a:effectLst>
                  <a:outerShdw blurRad="31750" dist="19050" dir="2700000" algn="tl" rotWithShape="0">
                    <a:srgbClr val="000000">
                      <a:alpha val="55000"/>
                    </a:srgbClr>
                  </a:outerShdw>
                </a:effectLst>
              </p:spPr>
            </p:pic>
          </p:grpSp>
          <p:grpSp>
            <p:nvGrpSpPr>
              <p:cNvPr id="12" name="Group 11"/>
              <p:cNvGrpSpPr/>
              <p:nvPr/>
            </p:nvGrpSpPr>
            <p:grpSpPr>
              <a:xfrm>
                <a:off x="4190999" y="3435544"/>
                <a:ext cx="762003" cy="464320"/>
                <a:chOff x="4190999" y="3435544"/>
                <a:chExt cx="762003" cy="464320"/>
              </a:xfrm>
            </p:grpSpPr>
            <p:sp>
              <p:nvSpPr>
                <p:cNvPr id="108" name="Rectangle 107"/>
                <p:cNvSpPr/>
                <p:nvPr/>
              </p:nvSpPr>
              <p:spPr>
                <a:xfrm>
                  <a:off x="4343401" y="343872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4" name="Rectangle 163"/>
                <p:cNvSpPr/>
                <p:nvPr/>
              </p:nvSpPr>
              <p:spPr>
                <a:xfrm>
                  <a:off x="4190999" y="343948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2" name="Rectangle 211"/>
                <p:cNvSpPr/>
                <p:nvPr/>
              </p:nvSpPr>
              <p:spPr>
                <a:xfrm>
                  <a:off x="4876801" y="3435544"/>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3" name="Group 12"/>
              <p:cNvGrpSpPr/>
              <p:nvPr/>
            </p:nvGrpSpPr>
            <p:grpSpPr>
              <a:xfrm>
                <a:off x="4343401" y="1304706"/>
                <a:ext cx="461972" cy="763515"/>
                <a:chOff x="4343401" y="1304706"/>
                <a:chExt cx="461972" cy="763515"/>
              </a:xfrm>
            </p:grpSpPr>
            <p:sp>
              <p:nvSpPr>
                <p:cNvPr id="218" name="Rectangle 217"/>
                <p:cNvSpPr/>
                <p:nvPr/>
              </p:nvSpPr>
              <p:spPr>
                <a:xfrm rot="16200000">
                  <a:off x="4535490" y="179993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4" name="Rectangle 213"/>
                <p:cNvSpPr/>
                <p:nvPr/>
              </p:nvSpPr>
              <p:spPr>
                <a:xfrm>
                  <a:off x="4343401" y="1457864"/>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9" name="Rectangle 218"/>
                <p:cNvSpPr/>
                <p:nvPr/>
              </p:nvSpPr>
              <p:spPr>
                <a:xfrm rot="16200000">
                  <a:off x="4537082" y="111261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8" name="Group 7"/>
            <p:cNvGrpSpPr/>
            <p:nvPr/>
          </p:nvGrpSpPr>
          <p:grpSpPr>
            <a:xfrm>
              <a:off x="5963670" y="1452838"/>
              <a:ext cx="805235" cy="2445770"/>
              <a:chOff x="5963670" y="1452838"/>
              <a:chExt cx="805235" cy="2445770"/>
            </a:xfrm>
          </p:grpSpPr>
          <p:grpSp>
            <p:nvGrpSpPr>
              <p:cNvPr id="241" name="Group 240"/>
              <p:cNvGrpSpPr/>
              <p:nvPr/>
            </p:nvGrpSpPr>
            <p:grpSpPr>
              <a:xfrm>
                <a:off x="5963670" y="2547909"/>
                <a:ext cx="805235" cy="228600"/>
                <a:chOff x="6026044" y="3136274"/>
                <a:chExt cx="805235" cy="914400"/>
              </a:xfrm>
              <a:effectLst>
                <a:outerShdw blurRad="31750" dist="19050" dir="2700000" algn="tl" rotWithShape="0">
                  <a:srgbClr val="000000">
                    <a:alpha val="55000"/>
                  </a:srgbClr>
                </a:outerShdw>
              </a:effectLst>
            </p:grpSpPr>
            <p:grpSp>
              <p:nvGrpSpPr>
                <p:cNvPr id="227" name="Group 226"/>
                <p:cNvGrpSpPr/>
                <p:nvPr/>
              </p:nvGrpSpPr>
              <p:grpSpPr>
                <a:xfrm>
                  <a:off x="6255207" y="3136274"/>
                  <a:ext cx="576072" cy="914400"/>
                  <a:chOff x="1908366" y="2024273"/>
                  <a:chExt cx="576072" cy="914400"/>
                </a:xfrm>
                <a:effectLst/>
              </p:grpSpPr>
              <p:sp>
                <p:nvSpPr>
                  <p:cNvPr id="229" name="Chevron 228"/>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0" name="Chevron 229"/>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8" name="Pentagon 227"/>
                <p:cNvSpPr/>
                <p:nvPr/>
              </p:nvSpPr>
              <p:spPr>
                <a:xfrm>
                  <a:off x="6026044" y="3136274"/>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6" name="Group 5"/>
              <p:cNvGrpSpPr/>
              <p:nvPr/>
            </p:nvGrpSpPr>
            <p:grpSpPr>
              <a:xfrm>
                <a:off x="5984309" y="3433200"/>
                <a:ext cx="763957" cy="465408"/>
                <a:chOff x="5984309" y="3433200"/>
                <a:chExt cx="763957" cy="465408"/>
              </a:xfrm>
            </p:grpSpPr>
            <p:sp>
              <p:nvSpPr>
                <p:cNvPr id="238" name="Rectangle 237"/>
                <p:cNvSpPr/>
                <p:nvPr/>
              </p:nvSpPr>
              <p:spPr>
                <a:xfrm rot="10800000">
                  <a:off x="5984309" y="343822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9" name="Rectangle 238"/>
                <p:cNvSpPr/>
                <p:nvPr/>
              </p:nvSpPr>
              <p:spPr>
                <a:xfrm>
                  <a:off x="6672065" y="343320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 name="Group 6"/>
              <p:cNvGrpSpPr/>
              <p:nvPr/>
            </p:nvGrpSpPr>
            <p:grpSpPr>
              <a:xfrm>
                <a:off x="5984309" y="1452838"/>
                <a:ext cx="763957" cy="469348"/>
                <a:chOff x="5984309" y="1452838"/>
                <a:chExt cx="763957" cy="469348"/>
              </a:xfrm>
            </p:grpSpPr>
            <p:sp>
              <p:nvSpPr>
                <p:cNvPr id="232" name="Rectangle 231"/>
                <p:cNvSpPr/>
                <p:nvPr/>
              </p:nvSpPr>
              <p:spPr>
                <a:xfrm rot="10800000">
                  <a:off x="5984309" y="1457866"/>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5" name="Rectangle 234"/>
                <p:cNvSpPr/>
                <p:nvPr/>
              </p:nvSpPr>
              <p:spPr>
                <a:xfrm>
                  <a:off x="6672065" y="1452838"/>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42" name="Rectangle 241"/>
                <p:cNvSpPr/>
                <p:nvPr/>
              </p:nvSpPr>
              <p:spPr>
                <a:xfrm rot="10800000">
                  <a:off x="6060510"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1" name="Group 10"/>
            <p:cNvGrpSpPr/>
            <p:nvPr/>
          </p:nvGrpSpPr>
          <p:grpSpPr>
            <a:xfrm>
              <a:off x="6960890" y="1457866"/>
              <a:ext cx="1253977" cy="2440743"/>
              <a:chOff x="6960890" y="1457866"/>
              <a:chExt cx="1253977" cy="2440743"/>
            </a:xfrm>
          </p:grpSpPr>
          <p:grpSp>
            <p:nvGrpSpPr>
              <p:cNvPr id="10" name="Group 9"/>
              <p:cNvGrpSpPr/>
              <p:nvPr/>
            </p:nvGrpSpPr>
            <p:grpSpPr>
              <a:xfrm>
                <a:off x="7210059" y="1457866"/>
                <a:ext cx="762003" cy="464320"/>
                <a:chOff x="7210059" y="1457866"/>
                <a:chExt cx="762003" cy="464320"/>
              </a:xfrm>
            </p:grpSpPr>
            <p:sp>
              <p:nvSpPr>
                <p:cNvPr id="265" name="Rectangle 264"/>
                <p:cNvSpPr/>
                <p:nvPr/>
              </p:nvSpPr>
              <p:spPr>
                <a:xfrm>
                  <a:off x="7362461" y="146104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6" name="Rectangle 265"/>
                <p:cNvSpPr/>
                <p:nvPr/>
              </p:nvSpPr>
              <p:spPr>
                <a:xfrm>
                  <a:off x="7210059"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7" name="Rectangle 266"/>
                <p:cNvSpPr/>
                <p:nvPr/>
              </p:nvSpPr>
              <p:spPr>
                <a:xfrm>
                  <a:off x="7895861" y="1457866"/>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0" name="Group 239"/>
              <p:cNvGrpSpPr/>
              <p:nvPr/>
            </p:nvGrpSpPr>
            <p:grpSpPr>
              <a:xfrm>
                <a:off x="6960890" y="2210832"/>
                <a:ext cx="1253977" cy="901166"/>
                <a:chOff x="7023264" y="3133101"/>
                <a:chExt cx="1253977" cy="901166"/>
              </a:xfrm>
            </p:grpSpPr>
            <p:grpSp>
              <p:nvGrpSpPr>
                <p:cNvPr id="237" name="Group 236"/>
                <p:cNvGrpSpPr/>
                <p:nvPr/>
              </p:nvGrpSpPr>
              <p:grpSpPr>
                <a:xfrm>
                  <a:off x="7023264" y="3133101"/>
                  <a:ext cx="1253977" cy="901166"/>
                  <a:chOff x="7023264" y="3133101"/>
                  <a:chExt cx="1253977" cy="901166"/>
                </a:xfrm>
                <a:effectLst>
                  <a:outerShdw blurRad="31750" dist="19050" dir="2700000" algn="tl" rotWithShape="0">
                    <a:srgbClr val="000000">
                      <a:alpha val="55000"/>
                    </a:srgbClr>
                  </a:outerShdw>
                </a:effectLst>
              </p:grpSpPr>
              <p:sp>
                <p:nvSpPr>
                  <p:cNvPr id="258" name="Chevron 257"/>
                  <p:cNvSpPr/>
                  <p:nvPr/>
                </p:nvSpPr>
                <p:spPr>
                  <a:xfrm>
                    <a:off x="7591441" y="3134685"/>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9" name="Chevron 258"/>
                  <p:cNvSpPr/>
                  <p:nvPr/>
                </p:nvSpPr>
                <p:spPr>
                  <a:xfrm>
                    <a:off x="7591441" y="33583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0" name="Chevron 259"/>
                  <p:cNvSpPr/>
                  <p:nvPr/>
                </p:nvSpPr>
                <p:spPr>
                  <a:xfrm>
                    <a:off x="7591441" y="358200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1" name="Chevron 260"/>
                  <p:cNvSpPr/>
                  <p:nvPr/>
                </p:nvSpPr>
                <p:spPr>
                  <a:xfrm>
                    <a:off x="7591441" y="380566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2" name="Pentagon 251"/>
                  <p:cNvSpPr/>
                  <p:nvPr/>
                </p:nvSpPr>
                <p:spPr>
                  <a:xfrm>
                    <a:off x="7023264" y="3133101"/>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3" name="Pentagon 252"/>
                  <p:cNvSpPr/>
                  <p:nvPr/>
                </p:nvSpPr>
                <p:spPr>
                  <a:xfrm>
                    <a:off x="7023264" y="3357290"/>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4" name="Pentagon 253"/>
                  <p:cNvSpPr/>
                  <p:nvPr/>
                </p:nvSpPr>
                <p:spPr>
                  <a:xfrm>
                    <a:off x="7023264" y="3581479"/>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5" name="Pentagon 254"/>
                  <p:cNvSpPr/>
                  <p:nvPr/>
                </p:nvSpPr>
                <p:spPr>
                  <a:xfrm>
                    <a:off x="7023264" y="3805667"/>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8" name="Picture 17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764" y="3498479"/>
                  <a:ext cx="304800" cy="190500"/>
                </a:xfrm>
                <a:prstGeom prst="rect">
                  <a:avLst/>
                </a:prstGeom>
                <a:effectLst>
                  <a:outerShdw blurRad="31750" dist="19050" dir="2700000" algn="tl" rotWithShape="0">
                    <a:srgbClr val="000000">
                      <a:alpha val="55000"/>
                    </a:srgbClr>
                  </a:outerShdw>
                </a:effectLst>
              </p:spPr>
            </p:pic>
            <p:pic>
              <p:nvPicPr>
                <p:cNvPr id="179" name="Picture 17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1941" y="3492129"/>
                  <a:ext cx="304800" cy="203200"/>
                </a:xfrm>
                <a:prstGeom prst="rect">
                  <a:avLst/>
                </a:prstGeom>
                <a:effectLst>
                  <a:outerShdw blurRad="31750" dist="19050" dir="2700000" algn="tl" rotWithShape="0">
                    <a:srgbClr val="000000">
                      <a:alpha val="55000"/>
                    </a:srgbClr>
                  </a:outerShdw>
                </a:effectLst>
              </p:spPr>
            </p:pic>
          </p:grpSp>
          <p:sp>
            <p:nvSpPr>
              <p:cNvPr id="262" name="Rectangle 261"/>
              <p:cNvSpPr/>
              <p:nvPr/>
            </p:nvSpPr>
            <p:spPr>
              <a:xfrm>
                <a:off x="7357687" y="344141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cxnSp>
        <p:nvCxnSpPr>
          <p:cNvPr id="132" name="Straight Connector 131"/>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135" name="TextBox 134"/>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137" name="TextBox 136"/>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grpSp>
        <p:nvGrpSpPr>
          <p:cNvPr id="21" name="Group 20"/>
          <p:cNvGrpSpPr/>
          <p:nvPr/>
        </p:nvGrpSpPr>
        <p:grpSpPr>
          <a:xfrm>
            <a:off x="5917206" y="4190591"/>
            <a:ext cx="914400" cy="407756"/>
            <a:chOff x="5917206" y="4190591"/>
            <a:chExt cx="914400" cy="407756"/>
          </a:xfrm>
        </p:grpSpPr>
        <p:sp>
          <p:nvSpPr>
            <p:cNvPr id="105" name="Left Brace 104"/>
            <p:cNvSpPr/>
            <p:nvPr/>
          </p:nvSpPr>
          <p:spPr>
            <a:xfrm rot="16200000">
              <a:off x="6328686" y="3779111"/>
              <a:ext cx="91440" cy="9144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TextBox 109"/>
            <p:cNvSpPr txBox="1"/>
            <p:nvPr/>
          </p:nvSpPr>
          <p:spPr>
            <a:xfrm>
              <a:off x="5924103" y="4229015"/>
              <a:ext cx="90060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fix both</a:t>
              </a:r>
            </a:p>
          </p:txBody>
        </p:sp>
      </p:grpSp>
      <p:grpSp>
        <p:nvGrpSpPr>
          <p:cNvPr id="111" name="Group 110"/>
          <p:cNvGrpSpPr/>
          <p:nvPr/>
        </p:nvGrpSpPr>
        <p:grpSpPr>
          <a:xfrm>
            <a:off x="2313490" y="4190591"/>
            <a:ext cx="914400" cy="407756"/>
            <a:chOff x="5917206" y="4190591"/>
            <a:chExt cx="914400" cy="407756"/>
          </a:xfrm>
        </p:grpSpPr>
        <p:sp>
          <p:nvSpPr>
            <p:cNvPr id="112" name="Left Brace 111"/>
            <p:cNvSpPr/>
            <p:nvPr/>
          </p:nvSpPr>
          <p:spPr>
            <a:xfrm rot="16200000">
              <a:off x="6328686" y="3779111"/>
              <a:ext cx="91440" cy="9144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TextBox 112"/>
            <p:cNvSpPr txBox="1"/>
            <p:nvPr/>
          </p:nvSpPr>
          <p:spPr>
            <a:xfrm>
              <a:off x="5924103" y="4229015"/>
              <a:ext cx="90060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fix both</a:t>
              </a:r>
            </a:p>
          </p:txBody>
        </p:sp>
      </p:grpSp>
    </p:spTree>
    <p:extLst>
      <p:ext uri="{BB962C8B-B14F-4D97-AF65-F5344CB8AC3E}">
        <p14:creationId xmlns:p14="http://schemas.microsoft.com/office/powerpoint/2010/main" val="86105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 name="Table 151"/>
          <p:cNvGraphicFramePr>
            <a:graphicFrameLocks noGrp="1"/>
          </p:cNvGraphicFramePr>
          <p:nvPr>
            <p:extLst>
              <p:ext uri="{D42A27DB-BD31-4B8C-83A1-F6EECF244321}">
                <p14:modId xmlns:p14="http://schemas.microsoft.com/office/powerpoint/2010/main" val="4003695917"/>
              </p:ext>
            </p:extLst>
          </p:nvPr>
        </p:nvGraphicFramePr>
        <p:xfrm>
          <a:off x="4342649" y="4333920"/>
          <a:ext cx="4600167" cy="1992821"/>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4</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2</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2" name="Title 1"/>
          <p:cNvSpPr>
            <a:spLocks noGrp="1"/>
          </p:cNvSpPr>
          <p:nvPr>
            <p:ph type="title"/>
          </p:nvPr>
        </p:nvSpPr>
        <p:spPr/>
        <p:txBody>
          <a:bodyPr/>
          <a:lstStyle/>
          <a:p>
            <a:r>
              <a:rPr lang="en-US" dirty="0"/>
              <a:t>First-order </a:t>
            </a:r>
            <a:r>
              <a:rPr lang="en-US" dirty="0" smtClean="0"/>
              <a:t>filter benchmarks</a:t>
            </a:r>
            <a:endParaRPr lang="en-US" dirty="0"/>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smtClean="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a:p>
            <a:pPr marL="182880" lvl="1" indent="-182880"/>
            <a:r>
              <a:rPr lang="en-US" sz="2000" dirty="0">
                <a:solidFill>
                  <a:srgbClr val="2E6F3E"/>
                </a:solidFill>
              </a:rPr>
              <a:t>Alg. 2 adds block parallelism &amp; tricks</a:t>
            </a:r>
          </a:p>
          <a:p>
            <a:pPr marL="365760" lvl="2" indent="-182880"/>
            <a:r>
              <a:rPr lang="en-US" sz="1800" dirty="0">
                <a:solidFill>
                  <a:srgbClr val="2E6F3E"/>
                </a:solidFill>
              </a:rPr>
              <a:t>Sung et al. 1986 “Efficient […] </a:t>
            </a:r>
            <a:r>
              <a:rPr lang="en-US" sz="1800" dirty="0" smtClean="0">
                <a:solidFill>
                  <a:srgbClr val="2E6F3E"/>
                </a:solidFill>
              </a:rPr>
              <a:t>recursive […]”</a:t>
            </a:r>
            <a:endParaRPr lang="en-US" sz="1800" dirty="0">
              <a:solidFill>
                <a:srgbClr val="2E6F3E"/>
              </a:solidFill>
            </a:endParaRPr>
          </a:p>
          <a:p>
            <a:pPr marL="365760" lvl="2" indent="-182880"/>
            <a:r>
              <a:rPr lang="en-US" sz="1800" dirty="0" err="1">
                <a:solidFill>
                  <a:srgbClr val="2E6F3E"/>
                </a:solidFill>
              </a:rPr>
              <a:t>Blelloch</a:t>
            </a:r>
            <a:r>
              <a:rPr lang="en-US" sz="1800" dirty="0">
                <a:solidFill>
                  <a:srgbClr val="2E6F3E"/>
                </a:solidFill>
              </a:rPr>
              <a:t> 1990 “Prefix sums […]”</a:t>
            </a:r>
          </a:p>
          <a:p>
            <a:pPr marL="365760" lvl="2" indent="-182880"/>
            <a:r>
              <a:rPr lang="en-US" sz="1800" dirty="0">
                <a:solidFill>
                  <a:srgbClr val="2E6F3E"/>
                </a:solidFill>
              </a:rPr>
              <a:t>+ tricks from GPU parallel scan algorithms</a:t>
            </a:r>
          </a:p>
        </p:txBody>
      </p:sp>
      <p:sp>
        <p:nvSpPr>
          <p:cNvPr id="3" name="Content Placeholder 2"/>
          <p:cNvSpPr>
            <a:spLocks noGrp="1"/>
          </p:cNvSpPr>
          <p:nvPr>
            <p:ph sz="half" idx="2"/>
          </p:nvPr>
        </p:nvSpPr>
        <p:spPr>
          <a:xfrm>
            <a:off x="4539595" y="1227138"/>
            <a:ext cx="4602162" cy="2416686"/>
          </a:xfrm>
        </p:spPr>
        <p:txBody>
          <a:bodyPr>
            <a:normAutofit/>
          </a:bodyPr>
          <a:lstStyle/>
          <a:p>
            <a:pPr marL="182880" indent="-182880"/>
            <a:r>
              <a:rPr lang="en-US" sz="2000" dirty="0">
                <a:solidFill>
                  <a:schemeClr val="tx2"/>
                </a:solidFill>
              </a:rPr>
              <a:t>Alg. </a:t>
            </a:r>
            <a:r>
              <a:rPr lang="en-US" sz="2000" dirty="0" smtClean="0">
                <a:solidFill>
                  <a:schemeClr val="tx2"/>
                </a:solidFill>
              </a:rPr>
              <a:t>4 adds causal-</a:t>
            </a:r>
            <a:r>
              <a:rPr lang="en-US" sz="2000" dirty="0" err="1" smtClean="0">
                <a:solidFill>
                  <a:schemeClr val="tx2"/>
                </a:solidFill>
              </a:rPr>
              <a:t>anticausal</a:t>
            </a:r>
            <a:r>
              <a:rPr lang="en-US" sz="2000" dirty="0" smtClean="0">
                <a:solidFill>
                  <a:schemeClr val="tx2"/>
                </a:solidFill>
              </a:rPr>
              <a:t> overlapping</a:t>
            </a:r>
          </a:p>
          <a:p>
            <a:pPr marL="365760" lvl="1" indent="-182880"/>
            <a:r>
              <a:rPr lang="en-US" sz="1800" dirty="0" smtClean="0">
                <a:solidFill>
                  <a:schemeClr val="tx2"/>
                </a:solidFill>
              </a:rPr>
              <a:t>Eliminates 4hw of IO</a:t>
            </a:r>
          </a:p>
          <a:p>
            <a:pPr marL="365760" lvl="1" indent="-182880"/>
            <a:r>
              <a:rPr lang="en-US" sz="1800" dirty="0" smtClean="0">
                <a:solidFill>
                  <a:schemeClr val="tx2"/>
                </a:solidFill>
              </a:rPr>
              <a:t>Modest increase in computation</a:t>
            </a:r>
            <a:endParaRPr lang="en-US" sz="1800" dirty="0">
              <a:solidFill>
                <a:schemeClr val="tx2"/>
              </a:solidFill>
            </a:endParaRPr>
          </a:p>
        </p:txBody>
      </p:sp>
      <p:grpSp>
        <p:nvGrpSpPr>
          <p:cNvPr id="21" name="Group 20"/>
          <p:cNvGrpSpPr/>
          <p:nvPr/>
        </p:nvGrpSpPr>
        <p:grpSpPr>
          <a:xfrm>
            <a:off x="117747" y="3413206"/>
            <a:ext cx="4018757" cy="3344445"/>
            <a:chOff x="117747" y="3413206"/>
            <a:chExt cx="4018757" cy="3344445"/>
          </a:xfrm>
        </p:grpSpPr>
        <p:grpSp>
          <p:nvGrpSpPr>
            <p:cNvPr id="102" name="Group 101"/>
            <p:cNvGrpSpPr/>
            <p:nvPr/>
          </p:nvGrpSpPr>
          <p:grpSpPr>
            <a:xfrm>
              <a:off x="424928" y="6361706"/>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34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78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540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1138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737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336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5093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6326"/>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7395"/>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90" name="Freeform 89"/>
            <p:cNvSpPr>
              <a:spLocks/>
            </p:cNvSpPr>
            <p:nvPr/>
          </p:nvSpPr>
          <p:spPr bwMode="auto">
            <a:xfrm>
              <a:off x="591119" y="446371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2013"/>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893537" y="4223407"/>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2</a:t>
              </a:r>
              <a:endParaRPr kumimoji="0" lang="en-US" sz="1800" b="0" i="0" u="none" strike="noStrike" cap="none" normalizeH="0" baseline="0" dirty="0" smtClean="0">
                <a:ln>
                  <a:noFill/>
                </a:ln>
                <a:effectLst/>
                <a:latin typeface="Arial" pitchFamily="34" charset="0"/>
                <a:cs typeface="Arial" pitchFamily="34" charset="0"/>
              </a:endParaRPr>
            </a:p>
          </p:txBody>
        </p:sp>
        <p:sp>
          <p:nvSpPr>
            <p:cNvPr id="93" name="Freeform 92"/>
            <p:cNvSpPr>
              <a:spLocks/>
            </p:cNvSpPr>
            <p:nvPr/>
          </p:nvSpPr>
          <p:spPr bwMode="auto">
            <a:xfrm>
              <a:off x="591119" y="430972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88428" y="5236826"/>
              <a:ext cx="3459163" cy="1054100"/>
            </a:xfrm>
            <a:custGeom>
              <a:avLst/>
              <a:gdLst>
                <a:gd name="T0" fmla="*/ 0 w 3620"/>
                <a:gd name="T1" fmla="*/ 1102 h 1102"/>
                <a:gd name="T2" fmla="*/ 957 w 3620"/>
                <a:gd name="T3" fmla="*/ 860 h 1102"/>
                <a:gd name="T4" fmla="*/ 1400 w 3620"/>
                <a:gd name="T5" fmla="*/ 584 h 1102"/>
                <a:gd name="T6" fmla="*/ 1694 w 3620"/>
                <a:gd name="T7" fmla="*/ 510 h 1102"/>
                <a:gd name="T8" fmla="*/ 1912 w 3620"/>
                <a:gd name="T9" fmla="*/ 426 h 1102"/>
                <a:gd name="T10" fmla="*/ 2087 w 3620"/>
                <a:gd name="T11" fmla="*/ 342 h 1102"/>
                <a:gd name="T12" fmla="*/ 2232 w 3620"/>
                <a:gd name="T13" fmla="*/ 298 h 1102"/>
                <a:gd name="T14" fmla="*/ 2357 w 3620"/>
                <a:gd name="T15" fmla="*/ 236 h 1102"/>
                <a:gd name="T16" fmla="*/ 2466 w 3620"/>
                <a:gd name="T17" fmla="*/ 198 h 1102"/>
                <a:gd name="T18" fmla="*/ 2563 w 3620"/>
                <a:gd name="T19" fmla="*/ 163 h 1102"/>
                <a:gd name="T20" fmla="*/ 2650 w 3620"/>
                <a:gd name="T21" fmla="*/ 163 h 1102"/>
                <a:gd name="T22" fmla="*/ 2729 w 3620"/>
                <a:gd name="T23" fmla="*/ 108 h 1102"/>
                <a:gd name="T24" fmla="*/ 2802 w 3620"/>
                <a:gd name="T25" fmla="*/ 89 h 1102"/>
                <a:gd name="T26" fmla="*/ 2869 w 3620"/>
                <a:gd name="T27" fmla="*/ 80 h 1102"/>
                <a:gd name="T28" fmla="*/ 2931 w 3620"/>
                <a:gd name="T29" fmla="*/ 58 h 1102"/>
                <a:gd name="T30" fmla="*/ 2989 w 3620"/>
                <a:gd name="T31" fmla="*/ 56 h 1102"/>
                <a:gd name="T32" fmla="*/ 3043 w 3620"/>
                <a:gd name="T33" fmla="*/ 44 h 1102"/>
                <a:gd name="T34" fmla="*/ 3094 w 3620"/>
                <a:gd name="T35" fmla="*/ 30 h 1102"/>
                <a:gd name="T36" fmla="*/ 3143 w 3620"/>
                <a:gd name="T37" fmla="*/ 24 h 1102"/>
                <a:gd name="T38" fmla="*/ 3189 w 3620"/>
                <a:gd name="T39" fmla="*/ 31 h 1102"/>
                <a:gd name="T40" fmla="*/ 3233 w 3620"/>
                <a:gd name="T41" fmla="*/ 48 h 1102"/>
                <a:gd name="T42" fmla="*/ 3273 w 3620"/>
                <a:gd name="T43" fmla="*/ 41 h 1102"/>
                <a:gd name="T44" fmla="*/ 3314 w 3620"/>
                <a:gd name="T45" fmla="*/ 35 h 1102"/>
                <a:gd name="T46" fmla="*/ 3351 w 3620"/>
                <a:gd name="T47" fmla="*/ 26 h 1102"/>
                <a:gd name="T48" fmla="*/ 3388 w 3620"/>
                <a:gd name="T49" fmla="*/ 21 h 1102"/>
                <a:gd name="T50" fmla="*/ 3423 w 3620"/>
                <a:gd name="T51" fmla="*/ 22 h 1102"/>
                <a:gd name="T52" fmla="*/ 3456 w 3620"/>
                <a:gd name="T53" fmla="*/ 8 h 1102"/>
                <a:gd name="T54" fmla="*/ 3488 w 3620"/>
                <a:gd name="T55" fmla="*/ 13 h 1102"/>
                <a:gd name="T56" fmla="*/ 3519 w 3620"/>
                <a:gd name="T57" fmla="*/ 11 h 1102"/>
                <a:gd name="T58" fmla="*/ 3550 w 3620"/>
                <a:gd name="T59" fmla="*/ 3 h 1102"/>
                <a:gd name="T60" fmla="*/ 3578 w 3620"/>
                <a:gd name="T61" fmla="*/ 11 h 1102"/>
                <a:gd name="T62" fmla="*/ 3606 w 3620"/>
                <a:gd name="T63" fmla="*/ 9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02">
                  <a:moveTo>
                    <a:pt x="0" y="1102"/>
                  </a:moveTo>
                  <a:lnTo>
                    <a:pt x="0" y="1102"/>
                  </a:lnTo>
                  <a:lnTo>
                    <a:pt x="604" y="1001"/>
                  </a:lnTo>
                  <a:lnTo>
                    <a:pt x="957" y="860"/>
                  </a:lnTo>
                  <a:lnTo>
                    <a:pt x="1206" y="717"/>
                  </a:lnTo>
                  <a:lnTo>
                    <a:pt x="1400" y="584"/>
                  </a:lnTo>
                  <a:lnTo>
                    <a:pt x="1559" y="590"/>
                  </a:lnTo>
                  <a:lnTo>
                    <a:pt x="1694" y="510"/>
                  </a:lnTo>
                  <a:lnTo>
                    <a:pt x="1810" y="491"/>
                  </a:lnTo>
                  <a:lnTo>
                    <a:pt x="1912" y="426"/>
                  </a:lnTo>
                  <a:lnTo>
                    <a:pt x="2004" y="397"/>
                  </a:lnTo>
                  <a:lnTo>
                    <a:pt x="2087" y="342"/>
                  </a:lnTo>
                  <a:lnTo>
                    <a:pt x="2163" y="300"/>
                  </a:lnTo>
                  <a:lnTo>
                    <a:pt x="2232" y="298"/>
                  </a:lnTo>
                  <a:lnTo>
                    <a:pt x="2297" y="271"/>
                  </a:lnTo>
                  <a:lnTo>
                    <a:pt x="2357" y="236"/>
                  </a:lnTo>
                  <a:lnTo>
                    <a:pt x="2414" y="235"/>
                  </a:lnTo>
                  <a:lnTo>
                    <a:pt x="2466" y="198"/>
                  </a:lnTo>
                  <a:lnTo>
                    <a:pt x="2516" y="173"/>
                  </a:lnTo>
                  <a:lnTo>
                    <a:pt x="2563" y="163"/>
                  </a:lnTo>
                  <a:lnTo>
                    <a:pt x="2608" y="142"/>
                  </a:lnTo>
                  <a:lnTo>
                    <a:pt x="2650" y="163"/>
                  </a:lnTo>
                  <a:lnTo>
                    <a:pt x="2691" y="124"/>
                  </a:lnTo>
                  <a:lnTo>
                    <a:pt x="2729" y="108"/>
                  </a:lnTo>
                  <a:lnTo>
                    <a:pt x="2767" y="107"/>
                  </a:lnTo>
                  <a:lnTo>
                    <a:pt x="2802" y="89"/>
                  </a:lnTo>
                  <a:lnTo>
                    <a:pt x="2836" y="95"/>
                  </a:lnTo>
                  <a:lnTo>
                    <a:pt x="2869" y="80"/>
                  </a:lnTo>
                  <a:lnTo>
                    <a:pt x="2900" y="67"/>
                  </a:lnTo>
                  <a:lnTo>
                    <a:pt x="2931" y="58"/>
                  </a:lnTo>
                  <a:lnTo>
                    <a:pt x="2961" y="87"/>
                  </a:lnTo>
                  <a:lnTo>
                    <a:pt x="2989" y="56"/>
                  </a:lnTo>
                  <a:lnTo>
                    <a:pt x="3016" y="44"/>
                  </a:lnTo>
                  <a:lnTo>
                    <a:pt x="3043" y="44"/>
                  </a:lnTo>
                  <a:lnTo>
                    <a:pt x="3070" y="38"/>
                  </a:lnTo>
                  <a:lnTo>
                    <a:pt x="3094" y="30"/>
                  </a:lnTo>
                  <a:lnTo>
                    <a:pt x="3119" y="66"/>
                  </a:lnTo>
                  <a:lnTo>
                    <a:pt x="3143" y="24"/>
                  </a:lnTo>
                  <a:lnTo>
                    <a:pt x="3167" y="27"/>
                  </a:lnTo>
                  <a:lnTo>
                    <a:pt x="3189" y="31"/>
                  </a:lnTo>
                  <a:lnTo>
                    <a:pt x="3210" y="38"/>
                  </a:lnTo>
                  <a:lnTo>
                    <a:pt x="3233" y="48"/>
                  </a:lnTo>
                  <a:lnTo>
                    <a:pt x="3253" y="119"/>
                  </a:lnTo>
                  <a:lnTo>
                    <a:pt x="3273" y="41"/>
                  </a:lnTo>
                  <a:lnTo>
                    <a:pt x="3294" y="24"/>
                  </a:lnTo>
                  <a:lnTo>
                    <a:pt x="3314" y="35"/>
                  </a:lnTo>
                  <a:lnTo>
                    <a:pt x="3332" y="21"/>
                  </a:lnTo>
                  <a:lnTo>
                    <a:pt x="3351" y="26"/>
                  </a:lnTo>
                  <a:lnTo>
                    <a:pt x="3369" y="64"/>
                  </a:lnTo>
                  <a:lnTo>
                    <a:pt x="3388" y="21"/>
                  </a:lnTo>
                  <a:lnTo>
                    <a:pt x="3406" y="19"/>
                  </a:lnTo>
                  <a:lnTo>
                    <a:pt x="3423" y="22"/>
                  </a:lnTo>
                  <a:lnTo>
                    <a:pt x="3440" y="15"/>
                  </a:lnTo>
                  <a:lnTo>
                    <a:pt x="3456" y="8"/>
                  </a:lnTo>
                  <a:lnTo>
                    <a:pt x="3472" y="61"/>
                  </a:lnTo>
                  <a:lnTo>
                    <a:pt x="3488" y="13"/>
                  </a:lnTo>
                  <a:lnTo>
                    <a:pt x="3504" y="6"/>
                  </a:lnTo>
                  <a:lnTo>
                    <a:pt x="3519" y="11"/>
                  </a:lnTo>
                  <a:lnTo>
                    <a:pt x="3535" y="5"/>
                  </a:lnTo>
                  <a:lnTo>
                    <a:pt x="3550" y="3"/>
                  </a:lnTo>
                  <a:lnTo>
                    <a:pt x="3564" y="93"/>
                  </a:lnTo>
                  <a:lnTo>
                    <a:pt x="3578" y="11"/>
                  </a:lnTo>
                  <a:lnTo>
                    <a:pt x="3592" y="0"/>
                  </a:lnTo>
                  <a:lnTo>
                    <a:pt x="3606" y="92"/>
                  </a:lnTo>
                  <a:lnTo>
                    <a:pt x="3620" y="29"/>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p:cNvSpPr>
              <a:spLocks noChangeArrowheads="1"/>
            </p:cNvSpPr>
            <p:nvPr/>
          </p:nvSpPr>
          <p:spPr bwMode="auto">
            <a:xfrm>
              <a:off x="893537" y="4071007"/>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4</a:t>
              </a:r>
              <a:endParaRPr kumimoji="0" lang="en-US" sz="1800" b="0" i="0" u="none" strike="noStrike" cap="none" normalizeH="0" baseline="0" dirty="0" smtClean="0">
                <a:ln>
                  <a:noFill/>
                </a:ln>
                <a:effectLst/>
                <a:latin typeface="Arial" pitchFamily="34" charset="0"/>
                <a:cs typeface="Arial" pitchFamily="34" charset="0"/>
              </a:endParaRPr>
            </a:p>
          </p:txBody>
        </p:sp>
        <p:sp>
          <p:nvSpPr>
            <p:cNvPr id="96" name="Freeform 95"/>
            <p:cNvSpPr>
              <a:spLocks/>
            </p:cNvSpPr>
            <p:nvPr/>
          </p:nvSpPr>
          <p:spPr bwMode="auto">
            <a:xfrm>
              <a:off x="591119" y="415732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488428" y="4508163"/>
              <a:ext cx="3459163" cy="1792288"/>
            </a:xfrm>
            <a:custGeom>
              <a:avLst/>
              <a:gdLst>
                <a:gd name="T0" fmla="*/ 0 w 3620"/>
                <a:gd name="T1" fmla="*/ 1873 h 1873"/>
                <a:gd name="T2" fmla="*/ 957 w 3620"/>
                <a:gd name="T3" fmla="*/ 1670 h 1873"/>
                <a:gd name="T4" fmla="*/ 1400 w 3620"/>
                <a:gd name="T5" fmla="*/ 1379 h 1873"/>
                <a:gd name="T6" fmla="*/ 1694 w 3620"/>
                <a:gd name="T7" fmla="*/ 1141 h 1873"/>
                <a:gd name="T8" fmla="*/ 1912 w 3620"/>
                <a:gd name="T9" fmla="*/ 954 h 1873"/>
                <a:gd name="T10" fmla="*/ 2087 w 3620"/>
                <a:gd name="T11" fmla="*/ 784 h 1873"/>
                <a:gd name="T12" fmla="*/ 2232 w 3620"/>
                <a:gd name="T13" fmla="*/ 690 h 1873"/>
                <a:gd name="T14" fmla="*/ 2357 w 3620"/>
                <a:gd name="T15" fmla="*/ 577 h 1873"/>
                <a:gd name="T16" fmla="*/ 2466 w 3620"/>
                <a:gd name="T17" fmla="*/ 491 h 1873"/>
                <a:gd name="T18" fmla="*/ 2563 w 3620"/>
                <a:gd name="T19" fmla="*/ 441 h 1873"/>
                <a:gd name="T20" fmla="*/ 2650 w 3620"/>
                <a:gd name="T21" fmla="*/ 407 h 1873"/>
                <a:gd name="T22" fmla="*/ 2729 w 3620"/>
                <a:gd name="T23" fmla="*/ 345 h 1873"/>
                <a:gd name="T24" fmla="*/ 2802 w 3620"/>
                <a:gd name="T25" fmla="*/ 319 h 1873"/>
                <a:gd name="T26" fmla="*/ 2869 w 3620"/>
                <a:gd name="T27" fmla="*/ 274 h 1873"/>
                <a:gd name="T28" fmla="*/ 2931 w 3620"/>
                <a:gd name="T29" fmla="*/ 232 h 1873"/>
                <a:gd name="T30" fmla="*/ 2989 w 3620"/>
                <a:gd name="T31" fmla="*/ 204 h 1873"/>
                <a:gd name="T32" fmla="*/ 3043 w 3620"/>
                <a:gd name="T33" fmla="*/ 190 h 1873"/>
                <a:gd name="T34" fmla="*/ 3094 w 3620"/>
                <a:gd name="T35" fmla="*/ 168 h 1873"/>
                <a:gd name="T36" fmla="*/ 3143 w 3620"/>
                <a:gd name="T37" fmla="*/ 144 h 1873"/>
                <a:gd name="T38" fmla="*/ 3189 w 3620"/>
                <a:gd name="T39" fmla="*/ 129 h 1873"/>
                <a:gd name="T40" fmla="*/ 3233 w 3620"/>
                <a:gd name="T41" fmla="*/ 113 h 1873"/>
                <a:gd name="T42" fmla="*/ 3273 w 3620"/>
                <a:gd name="T43" fmla="*/ 81 h 1873"/>
                <a:gd name="T44" fmla="*/ 3314 w 3620"/>
                <a:gd name="T45" fmla="*/ 80 h 1873"/>
                <a:gd name="T46" fmla="*/ 3351 w 3620"/>
                <a:gd name="T47" fmla="*/ 92 h 1873"/>
                <a:gd name="T48" fmla="*/ 3388 w 3620"/>
                <a:gd name="T49" fmla="*/ 86 h 1873"/>
                <a:gd name="T50" fmla="*/ 3423 w 3620"/>
                <a:gd name="T51" fmla="*/ 55 h 1873"/>
                <a:gd name="T52" fmla="*/ 3456 w 3620"/>
                <a:gd name="T53" fmla="*/ 53 h 1873"/>
                <a:gd name="T54" fmla="*/ 3488 w 3620"/>
                <a:gd name="T55" fmla="*/ 49 h 1873"/>
                <a:gd name="T56" fmla="*/ 3519 w 3620"/>
                <a:gd name="T57" fmla="*/ 33 h 1873"/>
                <a:gd name="T58" fmla="*/ 3550 w 3620"/>
                <a:gd name="T59" fmla="*/ 27 h 1873"/>
                <a:gd name="T60" fmla="*/ 3578 w 3620"/>
                <a:gd name="T61" fmla="*/ 39 h 1873"/>
                <a:gd name="T62" fmla="*/ 3606 w 3620"/>
                <a:gd name="T63" fmla="*/ 111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873">
                  <a:moveTo>
                    <a:pt x="0" y="1873"/>
                  </a:moveTo>
                  <a:lnTo>
                    <a:pt x="0" y="1873"/>
                  </a:lnTo>
                  <a:lnTo>
                    <a:pt x="604" y="1791"/>
                  </a:lnTo>
                  <a:lnTo>
                    <a:pt x="957" y="1670"/>
                  </a:lnTo>
                  <a:lnTo>
                    <a:pt x="1206" y="1539"/>
                  </a:lnTo>
                  <a:lnTo>
                    <a:pt x="1400" y="1379"/>
                  </a:lnTo>
                  <a:lnTo>
                    <a:pt x="1559" y="1213"/>
                  </a:lnTo>
                  <a:lnTo>
                    <a:pt x="1694" y="1141"/>
                  </a:lnTo>
                  <a:lnTo>
                    <a:pt x="1810" y="1070"/>
                  </a:lnTo>
                  <a:lnTo>
                    <a:pt x="1912" y="954"/>
                  </a:lnTo>
                  <a:lnTo>
                    <a:pt x="2004" y="883"/>
                  </a:lnTo>
                  <a:lnTo>
                    <a:pt x="2087" y="784"/>
                  </a:lnTo>
                  <a:lnTo>
                    <a:pt x="2163" y="714"/>
                  </a:lnTo>
                  <a:lnTo>
                    <a:pt x="2232" y="690"/>
                  </a:lnTo>
                  <a:lnTo>
                    <a:pt x="2297" y="601"/>
                  </a:lnTo>
                  <a:lnTo>
                    <a:pt x="2357" y="577"/>
                  </a:lnTo>
                  <a:lnTo>
                    <a:pt x="2414" y="564"/>
                  </a:lnTo>
                  <a:lnTo>
                    <a:pt x="2466" y="491"/>
                  </a:lnTo>
                  <a:lnTo>
                    <a:pt x="2516" y="458"/>
                  </a:lnTo>
                  <a:lnTo>
                    <a:pt x="2563" y="441"/>
                  </a:lnTo>
                  <a:lnTo>
                    <a:pt x="2608" y="400"/>
                  </a:lnTo>
                  <a:lnTo>
                    <a:pt x="2650" y="407"/>
                  </a:lnTo>
                  <a:lnTo>
                    <a:pt x="2691" y="341"/>
                  </a:lnTo>
                  <a:lnTo>
                    <a:pt x="2729" y="345"/>
                  </a:lnTo>
                  <a:lnTo>
                    <a:pt x="2767" y="327"/>
                  </a:lnTo>
                  <a:lnTo>
                    <a:pt x="2802" y="319"/>
                  </a:lnTo>
                  <a:lnTo>
                    <a:pt x="2836" y="305"/>
                  </a:lnTo>
                  <a:lnTo>
                    <a:pt x="2869" y="274"/>
                  </a:lnTo>
                  <a:lnTo>
                    <a:pt x="2900" y="252"/>
                  </a:lnTo>
                  <a:lnTo>
                    <a:pt x="2931" y="232"/>
                  </a:lnTo>
                  <a:lnTo>
                    <a:pt x="2961" y="223"/>
                  </a:lnTo>
                  <a:lnTo>
                    <a:pt x="2989" y="204"/>
                  </a:lnTo>
                  <a:lnTo>
                    <a:pt x="3016" y="194"/>
                  </a:lnTo>
                  <a:lnTo>
                    <a:pt x="3043" y="190"/>
                  </a:lnTo>
                  <a:lnTo>
                    <a:pt x="3070" y="194"/>
                  </a:lnTo>
                  <a:lnTo>
                    <a:pt x="3094" y="168"/>
                  </a:lnTo>
                  <a:lnTo>
                    <a:pt x="3119" y="145"/>
                  </a:lnTo>
                  <a:lnTo>
                    <a:pt x="3143" y="144"/>
                  </a:lnTo>
                  <a:lnTo>
                    <a:pt x="3167" y="137"/>
                  </a:lnTo>
                  <a:lnTo>
                    <a:pt x="3189" y="129"/>
                  </a:lnTo>
                  <a:lnTo>
                    <a:pt x="3210" y="120"/>
                  </a:lnTo>
                  <a:lnTo>
                    <a:pt x="3233" y="113"/>
                  </a:lnTo>
                  <a:lnTo>
                    <a:pt x="3253" y="142"/>
                  </a:lnTo>
                  <a:lnTo>
                    <a:pt x="3273" y="81"/>
                  </a:lnTo>
                  <a:lnTo>
                    <a:pt x="3294" y="77"/>
                  </a:lnTo>
                  <a:lnTo>
                    <a:pt x="3314" y="80"/>
                  </a:lnTo>
                  <a:lnTo>
                    <a:pt x="3332" y="84"/>
                  </a:lnTo>
                  <a:lnTo>
                    <a:pt x="3351" y="92"/>
                  </a:lnTo>
                  <a:lnTo>
                    <a:pt x="3369" y="70"/>
                  </a:lnTo>
                  <a:lnTo>
                    <a:pt x="3388" y="86"/>
                  </a:lnTo>
                  <a:lnTo>
                    <a:pt x="3406" y="72"/>
                  </a:lnTo>
                  <a:lnTo>
                    <a:pt x="3423" y="55"/>
                  </a:lnTo>
                  <a:lnTo>
                    <a:pt x="3440" y="62"/>
                  </a:lnTo>
                  <a:lnTo>
                    <a:pt x="3456" y="53"/>
                  </a:lnTo>
                  <a:lnTo>
                    <a:pt x="3472" y="50"/>
                  </a:lnTo>
                  <a:lnTo>
                    <a:pt x="3488" y="49"/>
                  </a:lnTo>
                  <a:lnTo>
                    <a:pt x="3504" y="38"/>
                  </a:lnTo>
                  <a:lnTo>
                    <a:pt x="3519" y="33"/>
                  </a:lnTo>
                  <a:lnTo>
                    <a:pt x="3535" y="31"/>
                  </a:lnTo>
                  <a:lnTo>
                    <a:pt x="3550" y="27"/>
                  </a:lnTo>
                  <a:lnTo>
                    <a:pt x="3564" y="45"/>
                  </a:lnTo>
                  <a:lnTo>
                    <a:pt x="3578" y="39"/>
                  </a:lnTo>
                  <a:lnTo>
                    <a:pt x="3592" y="21"/>
                  </a:lnTo>
                  <a:lnTo>
                    <a:pt x="3606" y="111"/>
                  </a:lnTo>
                  <a:lnTo>
                    <a:pt x="3620"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5093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TextBox 158"/>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pic>
        <p:nvPicPr>
          <p:cNvPr id="176" name="Picture 17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77" name="Picture 17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78" name="Picture 17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79" name="Picture 17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80" name="Picture 17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7254" y="5031548"/>
            <a:ext cx="330200" cy="228600"/>
          </a:xfrm>
          <a:prstGeom prst="rect">
            <a:avLst/>
          </a:prstGeom>
          <a:effectLst>
            <a:outerShdw blurRad="25400" dist="12700" dir="2700000" algn="tl" rotWithShape="0">
              <a:srgbClr val="000000">
                <a:alpha val="55000"/>
              </a:srgbClr>
            </a:outerShdw>
          </a:effectLst>
        </p:spPr>
      </p:pic>
      <p:pic>
        <p:nvPicPr>
          <p:cNvPr id="186" name="Picture 18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187" name="Picture 18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9315" y="5021027"/>
            <a:ext cx="1574800" cy="241300"/>
          </a:xfrm>
          <a:prstGeom prst="rect">
            <a:avLst/>
          </a:prstGeom>
          <a:effectLst>
            <a:outerShdw blurRad="25400" dist="12700" dir="2700000" algn="tl" rotWithShape="0">
              <a:srgbClr val="000000">
                <a:alpha val="55000"/>
              </a:srgbClr>
            </a:outerShdw>
          </a:effectLst>
        </p:spPr>
      </p:pic>
      <p:pic>
        <p:nvPicPr>
          <p:cNvPr id="153" name="Picture 15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49644" y="6030435"/>
            <a:ext cx="317500" cy="139700"/>
          </a:xfrm>
          <a:prstGeom prst="rect">
            <a:avLst/>
          </a:prstGeom>
          <a:effectLst>
            <a:outerShdw blurRad="25400" dist="12700" dir="2700000" algn="tl" rotWithShape="0">
              <a:srgbClr val="000000">
                <a:alpha val="55000"/>
              </a:srgbClr>
            </a:outerShdw>
          </a:effectLst>
        </p:spPr>
      </p:pic>
      <p:sp>
        <p:nvSpPr>
          <p:cNvPr id="154" name="Block Arc 153"/>
          <p:cNvSpPr/>
          <p:nvPr/>
        </p:nvSpPr>
        <p:spPr>
          <a:xfrm flipV="1">
            <a:off x="8232775" y="6162896"/>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5794" y="5065858"/>
            <a:ext cx="952500" cy="203200"/>
          </a:xfrm>
          <a:prstGeom prst="rect">
            <a:avLst/>
          </a:prstGeom>
          <a:effectLst>
            <a:outerShdw blurRad="25400" dist="12700" dir="2700000" algn="tl" rotWithShape="0">
              <a:srgbClr val="000000">
                <a:alpha val="55000"/>
              </a:srgbClr>
            </a:outerShdw>
          </a:effectLst>
        </p:spPr>
      </p:pic>
      <p:sp>
        <p:nvSpPr>
          <p:cNvPr id="155" name="Block Arc 154"/>
          <p:cNvSpPr/>
          <p:nvPr/>
        </p:nvSpPr>
        <p:spPr>
          <a:xfrm flipV="1">
            <a:off x="7975197" y="5223572"/>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849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5"/>
            <a:ext cx="9050338" cy="5390980"/>
          </a:xfrm>
        </p:spPr>
        <p:txBody>
          <a:bodyPr>
            <a:normAutofit/>
          </a:bodyPr>
          <a:lstStyle/>
          <a:p>
            <a:r>
              <a:rPr lang="en-US" dirty="0" smtClean="0"/>
              <a:t>Linear, shift-invariant filters</a:t>
            </a:r>
          </a:p>
          <a:p>
            <a:r>
              <a:rPr lang="en-US" dirty="0" smtClean="0"/>
              <a:t>But use feedback from earlier outputs</a:t>
            </a:r>
          </a:p>
        </p:txBody>
      </p:sp>
      <p:sp>
        <p:nvSpPr>
          <p:cNvPr id="2" name="Title 1"/>
          <p:cNvSpPr>
            <a:spLocks noGrp="1"/>
          </p:cNvSpPr>
          <p:nvPr>
            <p:ph type="title"/>
          </p:nvPr>
        </p:nvSpPr>
        <p:spPr/>
        <p:txBody>
          <a:bodyPr/>
          <a:lstStyle/>
          <a:p>
            <a:r>
              <a:rPr lang="en-US" dirty="0" smtClean="0"/>
              <a:t>Recursive filters</a:t>
            </a:r>
            <a:endParaRPr lang="en-US" dirty="0"/>
          </a:p>
        </p:txBody>
      </p:sp>
      <p:grpSp>
        <p:nvGrpSpPr>
          <p:cNvPr id="168" name="Group 167"/>
          <p:cNvGrpSpPr/>
          <p:nvPr/>
        </p:nvGrpSpPr>
        <p:grpSpPr>
          <a:xfrm>
            <a:off x="2176792" y="3628231"/>
            <a:ext cx="3843335" cy="241300"/>
            <a:chOff x="2046697" y="3254956"/>
            <a:chExt cx="3843335" cy="241300"/>
          </a:xfrm>
        </p:grpSpPr>
        <p:pic>
          <p:nvPicPr>
            <p:cNvPr id="163" name="Picture 16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697" y="3317826"/>
              <a:ext cx="1181100" cy="152400"/>
            </a:xfrm>
            <a:prstGeom prst="rect">
              <a:avLst/>
            </a:prstGeom>
            <a:effectLst>
              <a:outerShdw blurRad="25400" dist="12700" dir="2700000" algn="tl" rotWithShape="0">
                <a:srgbClr val="000000">
                  <a:alpha val="55000"/>
                </a:srgbClr>
              </a:outerShdw>
            </a:effectLst>
          </p:spPr>
        </p:pic>
        <p:pic>
          <p:nvPicPr>
            <p:cNvPr id="164" name="Picture 16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832" y="3254956"/>
              <a:ext cx="1346200" cy="241300"/>
            </a:xfrm>
            <a:prstGeom prst="rect">
              <a:avLst/>
            </a:prstGeom>
            <a:effectLst>
              <a:outerShdw blurRad="25400" dist="12700" dir="2700000" algn="tl" rotWithShape="0">
                <a:srgbClr val="000000">
                  <a:alpha val="55000"/>
                </a:srgbClr>
              </a:outerShdw>
            </a:effectLst>
          </p:spPr>
        </p:pic>
      </p:grpSp>
      <p:grpSp>
        <p:nvGrpSpPr>
          <p:cNvPr id="167" name="Group 166"/>
          <p:cNvGrpSpPr/>
          <p:nvPr/>
        </p:nvGrpSpPr>
        <p:grpSpPr>
          <a:xfrm>
            <a:off x="2359513" y="2917705"/>
            <a:ext cx="3998427" cy="635000"/>
            <a:chOff x="2229418" y="2505550"/>
            <a:chExt cx="3998427" cy="635000"/>
          </a:xfrm>
        </p:grpSpPr>
        <p:pic>
          <p:nvPicPr>
            <p:cNvPr id="165" name="Picture 16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418" y="2505550"/>
              <a:ext cx="2057400" cy="635000"/>
            </a:xfrm>
            <a:prstGeom prst="rect">
              <a:avLst/>
            </a:prstGeom>
            <a:effectLst>
              <a:outerShdw blurRad="25400" dist="12700" dir="2700000" algn="tl" rotWithShape="0">
                <a:srgbClr val="000000">
                  <a:alpha val="55000"/>
                </a:srgbClr>
              </a:outerShdw>
            </a:effectLst>
          </p:spPr>
        </p:pic>
        <p:pic>
          <p:nvPicPr>
            <p:cNvPr id="166" name="Picture 1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545" y="2689827"/>
              <a:ext cx="1638300" cy="241300"/>
            </a:xfrm>
            <a:prstGeom prst="rect">
              <a:avLst/>
            </a:prstGeom>
            <a:effectLst>
              <a:outerShdw blurRad="25400" dist="12700" dir="2700000" algn="tl" rotWithShape="0">
                <a:srgbClr val="000000">
                  <a:alpha val="55000"/>
                </a:srgbClr>
              </a:outerShdw>
            </a:effectLst>
          </p:spPr>
        </p:pic>
      </p:grpSp>
      <p:grpSp>
        <p:nvGrpSpPr>
          <p:cNvPr id="227" name="Group 226"/>
          <p:cNvGrpSpPr/>
          <p:nvPr/>
        </p:nvGrpSpPr>
        <p:grpSpPr>
          <a:xfrm>
            <a:off x="1745246" y="4026360"/>
            <a:ext cx="5704598" cy="670888"/>
            <a:chOff x="1745246" y="4026360"/>
            <a:chExt cx="5704598" cy="670888"/>
          </a:xfrm>
        </p:grpSpPr>
        <p:grpSp>
          <p:nvGrpSpPr>
            <p:cNvPr id="169" name="Group 168"/>
            <p:cNvGrpSpPr/>
            <p:nvPr/>
          </p:nvGrpSpPr>
          <p:grpSpPr>
            <a:xfrm>
              <a:off x="1745246" y="4026360"/>
              <a:ext cx="5486400" cy="670888"/>
              <a:chOff x="1768554" y="3870840"/>
              <a:chExt cx="5486400" cy="670888"/>
            </a:xfrm>
          </p:grpSpPr>
          <p:grpSp>
            <p:nvGrpSpPr>
              <p:cNvPr id="160" name="Group 159"/>
              <p:cNvGrpSpPr/>
              <p:nvPr/>
            </p:nvGrpSpPr>
            <p:grpSpPr>
              <a:xfrm>
                <a:off x="1768554" y="4267408"/>
                <a:ext cx="5486400" cy="274320"/>
                <a:chOff x="1768554" y="4267408"/>
                <a:chExt cx="5486400" cy="274320"/>
              </a:xfrm>
            </p:grpSpPr>
            <p:sp>
              <p:nvSpPr>
                <p:cNvPr id="29" name="Rectangle 28"/>
                <p:cNvSpPr/>
                <p:nvPr/>
              </p:nvSpPr>
              <p:spPr>
                <a:xfrm>
                  <a:off x="1768554" y="4267408"/>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17685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20428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23171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25915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ectangle 34"/>
                <p:cNvSpPr/>
                <p:nvPr/>
              </p:nvSpPr>
              <p:spPr>
                <a:xfrm>
                  <a:off x="28658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ectangle 35"/>
                <p:cNvSpPr/>
                <p:nvPr/>
              </p:nvSpPr>
              <p:spPr>
                <a:xfrm>
                  <a:off x="31401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34144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36887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39631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angle 39"/>
                <p:cNvSpPr/>
                <p:nvPr/>
              </p:nvSpPr>
              <p:spPr>
                <a:xfrm>
                  <a:off x="42374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angle 40"/>
                <p:cNvSpPr/>
                <p:nvPr/>
              </p:nvSpPr>
              <p:spPr>
                <a:xfrm>
                  <a:off x="45117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47860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ectangle 42"/>
                <p:cNvSpPr/>
                <p:nvPr/>
              </p:nvSpPr>
              <p:spPr>
                <a:xfrm>
                  <a:off x="50603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ectangle 43"/>
                <p:cNvSpPr/>
                <p:nvPr/>
              </p:nvSpPr>
              <p:spPr>
                <a:xfrm>
                  <a:off x="53347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ectangle 44"/>
                <p:cNvSpPr/>
                <p:nvPr/>
              </p:nvSpPr>
              <p:spPr>
                <a:xfrm>
                  <a:off x="56090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58833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angle 46"/>
                <p:cNvSpPr/>
                <p:nvPr/>
              </p:nvSpPr>
              <p:spPr>
                <a:xfrm>
                  <a:off x="61576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ectangle 47"/>
                <p:cNvSpPr/>
                <p:nvPr/>
              </p:nvSpPr>
              <p:spPr>
                <a:xfrm>
                  <a:off x="64319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Rectangle 48"/>
                <p:cNvSpPr/>
                <p:nvPr/>
              </p:nvSpPr>
              <p:spPr>
                <a:xfrm>
                  <a:off x="67063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 name="Rectangle 49"/>
                <p:cNvSpPr/>
                <p:nvPr/>
              </p:nvSpPr>
              <p:spPr>
                <a:xfrm>
                  <a:off x="69806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83" name="TextBox 82"/>
              <p:cNvSpPr txBox="1"/>
              <p:nvPr/>
            </p:nvSpPr>
            <p:spPr>
              <a:xfrm>
                <a:off x="4169353" y="3870840"/>
                <a:ext cx="684803"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input</a:t>
                </a:r>
                <a:endParaRPr lang="en-US" dirty="0">
                  <a:effectLst>
                    <a:outerShdw blurRad="31750" dist="19050" dir="2700000" algn="tl" rotWithShape="0">
                      <a:srgbClr val="000000">
                        <a:alpha val="55000"/>
                      </a:srgbClr>
                    </a:outerShdw>
                  </a:effectLst>
                </a:endParaRPr>
              </a:p>
            </p:txBody>
          </p:sp>
        </p:grpSp>
        <p:pic>
          <p:nvPicPr>
            <p:cNvPr id="267" name="Picture 26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144" y="4505222"/>
              <a:ext cx="139700" cy="114300"/>
            </a:xfrm>
            <a:prstGeom prst="rect">
              <a:avLst/>
            </a:prstGeom>
            <a:effectLst>
              <a:outerShdw blurRad="25400" dist="12700" dir="2700000" algn="tl" rotWithShape="0">
                <a:srgbClr val="000000">
                  <a:alpha val="55000"/>
                </a:srgbClr>
              </a:outerShdw>
            </a:effectLst>
          </p:spPr>
        </p:pic>
      </p:grpSp>
      <p:grpSp>
        <p:nvGrpSpPr>
          <p:cNvPr id="226" name="Group 225"/>
          <p:cNvGrpSpPr/>
          <p:nvPr/>
        </p:nvGrpSpPr>
        <p:grpSpPr>
          <a:xfrm>
            <a:off x="1744786" y="5245094"/>
            <a:ext cx="5705058" cy="591540"/>
            <a:chOff x="1744786" y="5245094"/>
            <a:chExt cx="5705058" cy="591540"/>
          </a:xfrm>
        </p:grpSpPr>
        <p:grpSp>
          <p:nvGrpSpPr>
            <p:cNvPr id="174" name="Group 173"/>
            <p:cNvGrpSpPr/>
            <p:nvPr/>
          </p:nvGrpSpPr>
          <p:grpSpPr>
            <a:xfrm>
              <a:off x="1745246" y="5245094"/>
              <a:ext cx="5486400" cy="591540"/>
              <a:chOff x="1768554" y="5089574"/>
              <a:chExt cx="5486400" cy="591540"/>
            </a:xfrm>
          </p:grpSpPr>
          <p:grpSp>
            <p:nvGrpSpPr>
              <p:cNvPr id="173" name="Group 172"/>
              <p:cNvGrpSpPr/>
              <p:nvPr/>
            </p:nvGrpSpPr>
            <p:grpSpPr>
              <a:xfrm>
                <a:off x="1768554" y="5089574"/>
                <a:ext cx="5486400" cy="274320"/>
                <a:chOff x="1768554" y="5089574"/>
                <a:chExt cx="5486400" cy="274320"/>
              </a:xfrm>
            </p:grpSpPr>
            <p:sp>
              <p:nvSpPr>
                <p:cNvPr id="5" name="Rectangle 4"/>
                <p:cNvSpPr/>
                <p:nvPr/>
              </p:nvSpPr>
              <p:spPr>
                <a:xfrm>
                  <a:off x="1768554" y="5089574"/>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6"/>
                <p:cNvGrpSpPr/>
                <p:nvPr/>
              </p:nvGrpSpPr>
              <p:grpSpPr>
                <a:xfrm>
                  <a:off x="1768554" y="5089574"/>
                  <a:ext cx="5486400" cy="274320"/>
                  <a:chOff x="1828800" y="1827130"/>
                  <a:chExt cx="5486400" cy="274320"/>
                </a:xfrm>
                <a:solidFill>
                  <a:srgbClr val="FFFFFF"/>
                </a:solidFill>
              </p:grpSpPr>
              <p:sp>
                <p:nvSpPr>
                  <p:cNvPr id="9" name="Rectangle 8"/>
                  <p:cNvSpPr/>
                  <p:nvPr/>
                </p:nvSpPr>
                <p:spPr>
                  <a:xfrm>
                    <a:off x="34747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37490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40233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a:off x="42976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12"/>
                  <p:cNvSpPr/>
                  <p:nvPr/>
                </p:nvSpPr>
                <p:spPr>
                  <a:xfrm>
                    <a:off x="45720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13"/>
                  <p:cNvSpPr/>
                  <p:nvPr/>
                </p:nvSpPr>
                <p:spPr>
                  <a:xfrm>
                    <a:off x="48463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51206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53949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56692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p:cNvSpPr/>
                  <p:nvPr/>
                </p:nvSpPr>
                <p:spPr>
                  <a:xfrm>
                    <a:off x="59436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p:cNvSpPr/>
                  <p:nvPr/>
                </p:nvSpPr>
                <p:spPr>
                  <a:xfrm>
                    <a:off x="62179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19"/>
                  <p:cNvSpPr/>
                  <p:nvPr/>
                </p:nvSpPr>
                <p:spPr>
                  <a:xfrm>
                    <a:off x="64922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ctangle 20"/>
                  <p:cNvSpPr/>
                  <p:nvPr/>
                </p:nvSpPr>
                <p:spPr>
                  <a:xfrm>
                    <a:off x="67665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angle 21"/>
                  <p:cNvSpPr/>
                  <p:nvPr/>
                </p:nvSpPr>
                <p:spPr>
                  <a:xfrm>
                    <a:off x="70408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22"/>
                  <p:cNvSpPr/>
                  <p:nvPr/>
                </p:nvSpPr>
                <p:spPr>
                  <a:xfrm>
                    <a:off x="18288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ectangle 23"/>
                  <p:cNvSpPr/>
                  <p:nvPr/>
                </p:nvSpPr>
                <p:spPr>
                  <a:xfrm>
                    <a:off x="21031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ectangle 24"/>
                  <p:cNvSpPr/>
                  <p:nvPr/>
                </p:nvSpPr>
                <p:spPr>
                  <a:xfrm>
                    <a:off x="23774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Rectangle 25"/>
                  <p:cNvSpPr/>
                  <p:nvPr/>
                </p:nvSpPr>
                <p:spPr>
                  <a:xfrm>
                    <a:off x="26517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p:cNvSpPr/>
                  <p:nvPr/>
                </p:nvSpPr>
                <p:spPr>
                  <a:xfrm>
                    <a:off x="29260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27"/>
                  <p:cNvSpPr/>
                  <p:nvPr/>
                </p:nvSpPr>
                <p:spPr>
                  <a:xfrm>
                    <a:off x="32004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84" name="TextBox 83"/>
              <p:cNvSpPr txBox="1"/>
              <p:nvPr/>
            </p:nvSpPr>
            <p:spPr>
              <a:xfrm>
                <a:off x="4098821" y="5311782"/>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output</a:t>
                </a:r>
              </a:p>
            </p:txBody>
          </p:sp>
        </p:grpSp>
        <p:grpSp>
          <p:nvGrpSpPr>
            <p:cNvPr id="225" name="Group 224"/>
            <p:cNvGrpSpPr/>
            <p:nvPr/>
          </p:nvGrpSpPr>
          <p:grpSpPr>
            <a:xfrm>
              <a:off x="1744786" y="5245094"/>
              <a:ext cx="5486860" cy="274320"/>
              <a:chOff x="1744786" y="5245094"/>
              <a:chExt cx="5486860" cy="274320"/>
            </a:xfrm>
          </p:grpSpPr>
          <p:sp>
            <p:nvSpPr>
              <p:cNvPr id="51" name="Rectangle 50"/>
              <p:cNvSpPr/>
              <p:nvPr/>
            </p:nvSpPr>
            <p:spPr>
              <a:xfrm>
                <a:off x="1744786"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Rectangle 51"/>
              <p:cNvSpPr/>
              <p:nvPr/>
            </p:nvSpPr>
            <p:spPr>
              <a:xfrm>
                <a:off x="2019704"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Rectangle 52"/>
              <p:cNvSpPr/>
              <p:nvPr/>
            </p:nvSpPr>
            <p:spPr>
              <a:xfrm>
                <a:off x="2294622"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Rectangle 53"/>
              <p:cNvSpPr/>
              <p:nvPr/>
            </p:nvSpPr>
            <p:spPr>
              <a:xfrm>
                <a:off x="2569540"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3" name="Rectangle 242"/>
              <p:cNvSpPr/>
              <p:nvPr/>
            </p:nvSpPr>
            <p:spPr>
              <a:xfrm>
                <a:off x="339116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4" name="Rectangle 243"/>
              <p:cNvSpPr/>
              <p:nvPr/>
            </p:nvSpPr>
            <p:spPr>
              <a:xfrm>
                <a:off x="366548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5" name="Rectangle 244"/>
              <p:cNvSpPr/>
              <p:nvPr/>
            </p:nvSpPr>
            <p:spPr>
              <a:xfrm>
                <a:off x="393980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6" name="Rectangle 245"/>
              <p:cNvSpPr/>
              <p:nvPr/>
            </p:nvSpPr>
            <p:spPr>
              <a:xfrm>
                <a:off x="42141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7" name="Rectangle 246"/>
              <p:cNvSpPr/>
              <p:nvPr/>
            </p:nvSpPr>
            <p:spPr>
              <a:xfrm>
                <a:off x="448844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8" name="Rectangle 247"/>
              <p:cNvSpPr/>
              <p:nvPr/>
            </p:nvSpPr>
            <p:spPr>
              <a:xfrm>
                <a:off x="476276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9" name="Rectangle 248"/>
              <p:cNvSpPr/>
              <p:nvPr/>
            </p:nvSpPr>
            <p:spPr>
              <a:xfrm>
                <a:off x="503708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0" name="Rectangle 249"/>
              <p:cNvSpPr/>
              <p:nvPr/>
            </p:nvSpPr>
            <p:spPr>
              <a:xfrm>
                <a:off x="531140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1" name="Rectangle 250"/>
              <p:cNvSpPr/>
              <p:nvPr/>
            </p:nvSpPr>
            <p:spPr>
              <a:xfrm>
                <a:off x="55857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2" name="Rectangle 251"/>
              <p:cNvSpPr/>
              <p:nvPr/>
            </p:nvSpPr>
            <p:spPr>
              <a:xfrm>
                <a:off x="586004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3" name="Rectangle 252"/>
              <p:cNvSpPr/>
              <p:nvPr/>
            </p:nvSpPr>
            <p:spPr>
              <a:xfrm>
                <a:off x="613436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4" name="Rectangle 253"/>
              <p:cNvSpPr/>
              <p:nvPr/>
            </p:nvSpPr>
            <p:spPr>
              <a:xfrm>
                <a:off x="640868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5" name="Rectangle 254"/>
              <p:cNvSpPr/>
              <p:nvPr/>
            </p:nvSpPr>
            <p:spPr>
              <a:xfrm>
                <a:off x="668300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6" name="Rectangle 255"/>
              <p:cNvSpPr/>
              <p:nvPr/>
            </p:nvSpPr>
            <p:spPr>
              <a:xfrm>
                <a:off x="69573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1" name="Rectangle 260"/>
              <p:cNvSpPr/>
              <p:nvPr/>
            </p:nvSpPr>
            <p:spPr>
              <a:xfrm>
                <a:off x="28425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2" name="Rectangle 261"/>
              <p:cNvSpPr/>
              <p:nvPr/>
            </p:nvSpPr>
            <p:spPr>
              <a:xfrm>
                <a:off x="311684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268" name="Picture 26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0144" y="5314902"/>
              <a:ext cx="139700" cy="152400"/>
            </a:xfrm>
            <a:prstGeom prst="rect">
              <a:avLst/>
            </a:prstGeom>
            <a:effectLst>
              <a:outerShdw blurRad="25400" dist="12700" dir="2700000" algn="tl" rotWithShape="0">
                <a:srgbClr val="000000">
                  <a:alpha val="55000"/>
                </a:srgbClr>
              </a:outerShdw>
            </a:effectLst>
          </p:spPr>
        </p:pic>
      </p:grpSp>
      <p:grpSp>
        <p:nvGrpSpPr>
          <p:cNvPr id="228" name="Group 227"/>
          <p:cNvGrpSpPr/>
          <p:nvPr/>
        </p:nvGrpSpPr>
        <p:grpSpPr>
          <a:xfrm>
            <a:off x="810783" y="4021435"/>
            <a:ext cx="1027633" cy="676377"/>
            <a:chOff x="810783" y="4021435"/>
            <a:chExt cx="1027633" cy="676377"/>
          </a:xfrm>
        </p:grpSpPr>
        <p:grpSp>
          <p:nvGrpSpPr>
            <p:cNvPr id="162" name="Group 161"/>
            <p:cNvGrpSpPr/>
            <p:nvPr/>
          </p:nvGrpSpPr>
          <p:grpSpPr>
            <a:xfrm>
              <a:off x="1052728" y="4419753"/>
              <a:ext cx="548640" cy="278059"/>
              <a:chOff x="1186050" y="4267408"/>
              <a:chExt cx="548640" cy="278059"/>
            </a:xfrm>
          </p:grpSpPr>
          <p:sp>
            <p:nvSpPr>
              <p:cNvPr id="159" name="Rectangle 158"/>
              <p:cNvSpPr/>
              <p:nvPr/>
            </p:nvSpPr>
            <p:spPr>
              <a:xfrm>
                <a:off x="1186050" y="4267408"/>
                <a:ext cx="54864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61" name="Group 160"/>
              <p:cNvGrpSpPr/>
              <p:nvPr/>
            </p:nvGrpSpPr>
            <p:grpSpPr>
              <a:xfrm>
                <a:off x="1186050" y="4271147"/>
                <a:ext cx="548640" cy="274320"/>
                <a:chOff x="1186050" y="4271147"/>
                <a:chExt cx="548640" cy="274320"/>
              </a:xfrm>
            </p:grpSpPr>
            <p:sp>
              <p:nvSpPr>
                <p:cNvPr id="104" name="Rectangle 103"/>
                <p:cNvSpPr/>
                <p:nvPr/>
              </p:nvSpPr>
              <p:spPr>
                <a:xfrm>
                  <a:off x="146037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 name="Rectangle 104"/>
                <p:cNvSpPr/>
                <p:nvPr/>
              </p:nvSpPr>
              <p:spPr>
                <a:xfrm>
                  <a:off x="118605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157" name="TextBox 156"/>
            <p:cNvSpPr txBox="1"/>
            <p:nvPr/>
          </p:nvSpPr>
          <p:spPr>
            <a:xfrm>
              <a:off x="810783" y="4021435"/>
              <a:ext cx="102763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prologue</a:t>
              </a:r>
            </a:p>
          </p:txBody>
        </p:sp>
        <p:pic>
          <p:nvPicPr>
            <p:cNvPr id="269" name="Picture 26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956" y="4498507"/>
              <a:ext cx="152400" cy="152400"/>
            </a:xfrm>
            <a:prstGeom prst="rect">
              <a:avLst/>
            </a:prstGeom>
            <a:effectLst>
              <a:outerShdw blurRad="31750" dist="19050" dir="2700000" algn="tl" rotWithShape="0">
                <a:srgbClr val="000000">
                  <a:alpha val="55000"/>
                </a:srgbClr>
              </a:outerShdw>
            </a:effectLst>
          </p:spPr>
        </p:pic>
      </p:grpSp>
      <p:pic>
        <p:nvPicPr>
          <p:cNvPr id="4" name="Picture 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1836" y="2576513"/>
            <a:ext cx="11684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420890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5</a:t>
            </a:r>
            <a:endParaRPr lang="en-US" dirty="0"/>
          </a:p>
        </p:txBody>
      </p:sp>
      <p:sp>
        <p:nvSpPr>
          <p:cNvPr id="6" name="Content Placeholder 5"/>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pPr>
              <a:lnSpc>
                <a:spcPct val="160000"/>
              </a:lnSpc>
            </a:pPr>
            <a:endParaRPr lang="en-US" dirty="0"/>
          </a:p>
          <a:p>
            <a:r>
              <a:rPr lang="en-US" dirty="0"/>
              <a:t>Adds </a:t>
            </a:r>
            <a:r>
              <a:rPr lang="en-US" dirty="0" smtClean="0"/>
              <a:t>row-column </a:t>
            </a:r>
            <a:r>
              <a:rPr lang="en-US" dirty="0"/>
              <a:t>overlapping</a:t>
            </a:r>
          </a:p>
          <a:p>
            <a:pPr lvl="1"/>
            <a:r>
              <a:rPr lang="en-US" dirty="0"/>
              <a:t>Eliminates reading and writing </a:t>
            </a:r>
            <a:r>
              <a:rPr lang="en-US" dirty="0" smtClean="0"/>
              <a:t>column results</a:t>
            </a:r>
          </a:p>
          <a:p>
            <a:pPr lvl="1"/>
            <a:r>
              <a:rPr lang="en-US" dirty="0" smtClean="0"/>
              <a:t>Modest </a:t>
            </a:r>
            <a:r>
              <a:rPr lang="en-US" dirty="0"/>
              <a:t>increase in </a:t>
            </a:r>
            <a:r>
              <a:rPr lang="en-US" dirty="0" smtClean="0"/>
              <a:t>computation</a:t>
            </a:r>
            <a:br>
              <a:rPr lang="en-US" dirty="0" smtClean="0"/>
            </a:br>
            <a:endParaRPr lang="en-US" dirty="0"/>
          </a:p>
        </p:txBody>
      </p:sp>
      <p:grpSp>
        <p:nvGrpSpPr>
          <p:cNvPr id="17" name="Group 16"/>
          <p:cNvGrpSpPr/>
          <p:nvPr/>
        </p:nvGrpSpPr>
        <p:grpSpPr>
          <a:xfrm>
            <a:off x="1047310" y="1299725"/>
            <a:ext cx="7049380" cy="2752361"/>
            <a:chOff x="1047310" y="1299725"/>
            <a:chExt cx="7049380" cy="2752361"/>
          </a:xfrm>
        </p:grpSpPr>
        <p:grpSp>
          <p:nvGrpSpPr>
            <p:cNvPr id="9" name="Group 8"/>
            <p:cNvGrpSpPr/>
            <p:nvPr/>
          </p:nvGrpSpPr>
          <p:grpSpPr>
            <a:xfrm>
              <a:off x="3642119" y="1306617"/>
              <a:ext cx="805235" cy="2745469"/>
              <a:chOff x="3642119" y="1306617"/>
              <a:chExt cx="805235" cy="2745469"/>
            </a:xfrm>
          </p:grpSpPr>
          <p:grpSp>
            <p:nvGrpSpPr>
              <p:cNvPr id="7" name="Group 6"/>
              <p:cNvGrpSpPr/>
              <p:nvPr/>
            </p:nvGrpSpPr>
            <p:grpSpPr>
              <a:xfrm>
                <a:off x="3813750" y="3288571"/>
                <a:ext cx="461972" cy="763515"/>
                <a:chOff x="3813750" y="3288571"/>
                <a:chExt cx="461972" cy="763515"/>
              </a:xfrm>
            </p:grpSpPr>
            <p:sp>
              <p:nvSpPr>
                <p:cNvPr id="124" name="Rectangle 123"/>
                <p:cNvSpPr/>
                <p:nvPr/>
              </p:nvSpPr>
              <p:spPr>
                <a:xfrm rot="16200000">
                  <a:off x="4005839" y="3783796"/>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7" name="Rectangle 126"/>
                <p:cNvSpPr/>
                <p:nvPr/>
              </p:nvSpPr>
              <p:spPr>
                <a:xfrm rot="16200000">
                  <a:off x="4007431" y="3096482"/>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5" name="Group 24"/>
              <p:cNvGrpSpPr/>
              <p:nvPr/>
            </p:nvGrpSpPr>
            <p:grpSpPr>
              <a:xfrm>
                <a:off x="3642119" y="2538338"/>
                <a:ext cx="805235" cy="228600"/>
                <a:chOff x="3743608" y="2963932"/>
                <a:chExt cx="805235" cy="914400"/>
              </a:xfrm>
              <a:effectLst>
                <a:outerShdw blurRad="31750" dist="19050" dir="2700000" algn="tl" rotWithShape="0">
                  <a:srgbClr val="000000">
                    <a:alpha val="55000"/>
                  </a:srgbClr>
                </a:outerShdw>
              </a:effectLst>
            </p:grpSpPr>
            <p:sp>
              <p:nvSpPr>
                <p:cNvPr id="4" name="Chevron 3"/>
                <p:cNvSpPr/>
                <p:nvPr/>
              </p:nvSpPr>
              <p:spPr>
                <a:xfrm>
                  <a:off x="3972771"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a:off x="4091643"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Pentagon 13"/>
                <p:cNvSpPr/>
                <p:nvPr/>
              </p:nvSpPr>
              <p:spPr>
                <a:xfrm>
                  <a:off x="3743608" y="2963932"/>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8" name="Group 7"/>
              <p:cNvGrpSpPr/>
              <p:nvPr/>
            </p:nvGrpSpPr>
            <p:grpSpPr>
              <a:xfrm>
                <a:off x="3813750" y="1306617"/>
                <a:ext cx="461972" cy="763515"/>
                <a:chOff x="3813750" y="1306617"/>
                <a:chExt cx="461972" cy="763515"/>
              </a:xfrm>
            </p:grpSpPr>
            <p:sp>
              <p:nvSpPr>
                <p:cNvPr id="129" name="Rectangle 128"/>
                <p:cNvSpPr/>
                <p:nvPr/>
              </p:nvSpPr>
              <p:spPr>
                <a:xfrm rot="16200000">
                  <a:off x="4005839" y="180184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1" name="Rectangle 130"/>
                <p:cNvSpPr/>
                <p:nvPr/>
              </p:nvSpPr>
              <p:spPr>
                <a:xfrm rot="16200000">
                  <a:off x="4007431" y="111452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8" name="Rectangle 137"/>
                <p:cNvSpPr/>
                <p:nvPr/>
              </p:nvSpPr>
              <p:spPr>
                <a:xfrm rot="16200000">
                  <a:off x="4005839"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6" name="Group 15"/>
            <p:cNvGrpSpPr/>
            <p:nvPr/>
          </p:nvGrpSpPr>
          <p:grpSpPr>
            <a:xfrm>
              <a:off x="1047310" y="1451997"/>
              <a:ext cx="2399370" cy="2588922"/>
              <a:chOff x="1047310" y="1451997"/>
              <a:chExt cx="2399370" cy="2588922"/>
            </a:xfrm>
          </p:grpSpPr>
          <p:sp>
            <p:nvSpPr>
              <p:cNvPr id="110" name="Rectangle 109"/>
              <p:cNvSpPr/>
              <p:nvPr/>
            </p:nvSpPr>
            <p:spPr>
              <a:xfrm>
                <a:off x="2018396" y="1451997"/>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46" name="Group 245"/>
              <p:cNvGrpSpPr/>
              <p:nvPr/>
            </p:nvGrpSpPr>
            <p:grpSpPr>
              <a:xfrm>
                <a:off x="1047310" y="2204964"/>
                <a:ext cx="2399370" cy="895349"/>
                <a:chOff x="1148799" y="2953479"/>
                <a:chExt cx="2399370" cy="895349"/>
              </a:xfrm>
            </p:grpSpPr>
            <p:grpSp>
              <p:nvGrpSpPr>
                <p:cNvPr id="245" name="Group 244"/>
                <p:cNvGrpSpPr/>
                <p:nvPr/>
              </p:nvGrpSpPr>
              <p:grpSpPr>
                <a:xfrm>
                  <a:off x="1148799" y="2953479"/>
                  <a:ext cx="2399370" cy="895349"/>
                  <a:chOff x="1148799" y="2953479"/>
                  <a:chExt cx="2399370" cy="895349"/>
                </a:xfrm>
                <a:effectLst>
                  <a:outerShdw blurRad="31750" dist="19050" dir="2700000" algn="tl" rotWithShape="0">
                    <a:srgbClr val="000000">
                      <a:alpha val="55000"/>
                    </a:srgbClr>
                  </a:outerShdw>
                </a:effectLst>
              </p:grpSpPr>
              <p:sp>
                <p:nvSpPr>
                  <p:cNvPr id="144" name="Chevron 143"/>
                  <p:cNvSpPr/>
                  <p:nvPr/>
                </p:nvSpPr>
                <p:spPr>
                  <a:xfrm>
                    <a:off x="2862369" y="2953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5" name="Chevron 144"/>
                  <p:cNvSpPr/>
                  <p:nvPr/>
                </p:nvSpPr>
                <p:spPr>
                  <a:xfrm>
                    <a:off x="2862369" y="317572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7" name="Chevron 146"/>
                  <p:cNvSpPr/>
                  <p:nvPr/>
                </p:nvSpPr>
                <p:spPr>
                  <a:xfrm>
                    <a:off x="2862369" y="33979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3" name="Chevron 152"/>
                  <p:cNvSpPr/>
                  <p:nvPr/>
                </p:nvSpPr>
                <p:spPr>
                  <a:xfrm>
                    <a:off x="2862369" y="362022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0" name="Chevron 139"/>
                  <p:cNvSpPr/>
                  <p:nvPr/>
                </p:nvSpPr>
                <p:spPr>
                  <a:xfrm>
                    <a:off x="2292502" y="295348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1" name="Chevron 140"/>
                  <p:cNvSpPr/>
                  <p:nvPr/>
                </p:nvSpPr>
                <p:spPr>
                  <a:xfrm>
                    <a:off x="2292502" y="317572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2" name="Chevron 141"/>
                  <p:cNvSpPr/>
                  <p:nvPr/>
                </p:nvSpPr>
                <p:spPr>
                  <a:xfrm>
                    <a:off x="2292502" y="339797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3" name="Chevron 142"/>
                  <p:cNvSpPr/>
                  <p:nvPr/>
                </p:nvSpPr>
                <p:spPr>
                  <a:xfrm>
                    <a:off x="2292502" y="362022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5" name="Chevron 134"/>
                  <p:cNvSpPr/>
                  <p:nvPr/>
                </p:nvSpPr>
                <p:spPr>
                  <a:xfrm>
                    <a:off x="1720151" y="295348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6" name="Chevron 135"/>
                  <p:cNvSpPr/>
                  <p:nvPr/>
                </p:nvSpPr>
                <p:spPr>
                  <a:xfrm>
                    <a:off x="1720151" y="317572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7" name="Chevron 136"/>
                  <p:cNvSpPr/>
                  <p:nvPr/>
                </p:nvSpPr>
                <p:spPr>
                  <a:xfrm>
                    <a:off x="1720151" y="33979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9" name="Chevron 138"/>
                  <p:cNvSpPr/>
                  <p:nvPr/>
                </p:nvSpPr>
                <p:spPr>
                  <a:xfrm>
                    <a:off x="1720151" y="362022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0" name="Pentagon 129"/>
                  <p:cNvSpPr/>
                  <p:nvPr/>
                </p:nvSpPr>
                <p:spPr>
                  <a:xfrm>
                    <a:off x="1148799" y="295348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2" name="Pentagon 131"/>
                  <p:cNvSpPr/>
                  <p:nvPr/>
                </p:nvSpPr>
                <p:spPr>
                  <a:xfrm>
                    <a:off x="1148799" y="3175729"/>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3" name="Pentagon 132"/>
                  <p:cNvSpPr/>
                  <p:nvPr/>
                </p:nvSpPr>
                <p:spPr>
                  <a:xfrm>
                    <a:off x="1148799" y="339797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4" name="Pentagon 133"/>
                  <p:cNvSpPr/>
                  <p:nvPr/>
                </p:nvSpPr>
                <p:spPr>
                  <a:xfrm>
                    <a:off x="1148799" y="362022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25" name="Picture 1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002" y="3305903"/>
                  <a:ext cx="304800" cy="190500"/>
                </a:xfrm>
                <a:prstGeom prst="rect">
                  <a:avLst/>
                </a:prstGeom>
                <a:effectLst>
                  <a:outerShdw blurRad="31750" dist="19050" dir="2700000" algn="tl" rotWithShape="0">
                    <a:srgbClr val="000000">
                      <a:alpha val="55000"/>
                    </a:srgbClr>
                  </a:outerShdw>
                </a:effectLst>
              </p:spPr>
            </p:pic>
            <p:pic>
              <p:nvPicPr>
                <p:cNvPr id="126" name="Picture 12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2869" y="3299553"/>
                  <a:ext cx="304800" cy="203200"/>
                </a:xfrm>
                <a:prstGeom prst="rect">
                  <a:avLst/>
                </a:prstGeom>
                <a:effectLst>
                  <a:outerShdw blurRad="31750" dist="19050" dir="2700000" algn="tl" rotWithShape="0">
                    <a:srgbClr val="000000">
                      <a:alpha val="55000"/>
                    </a:srgbClr>
                  </a:outerShdw>
                </a:effectLst>
              </p:spPr>
            </p:pic>
            <p:pic>
              <p:nvPicPr>
                <p:cNvPr id="158" name="Picture 15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149" y="3318603"/>
                  <a:ext cx="165100" cy="165100"/>
                </a:xfrm>
                <a:prstGeom prst="rect">
                  <a:avLst/>
                </a:prstGeom>
                <a:effectLst>
                  <a:outerShdw blurRad="31750" dist="19050" dir="2700000" algn="tl" rotWithShape="0">
                    <a:srgbClr val="000000">
                      <a:alpha val="55000"/>
                    </a:srgbClr>
                  </a:outerShdw>
                </a:effectLst>
              </p:spPr>
            </p:pic>
            <p:pic>
              <p:nvPicPr>
                <p:cNvPr id="159" name="Picture 15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151" y="3312253"/>
                  <a:ext cx="177800" cy="177800"/>
                </a:xfrm>
                <a:prstGeom prst="rect">
                  <a:avLst/>
                </a:prstGeom>
                <a:effectLst>
                  <a:outerShdw blurRad="31750" dist="19050" dir="2700000" algn="tl" rotWithShape="0">
                    <a:srgbClr val="000000">
                      <a:alpha val="55000"/>
                    </a:srgbClr>
                  </a:outerShdw>
                </a:effectLst>
              </p:spPr>
            </p:pic>
          </p:grpSp>
          <p:grpSp>
            <p:nvGrpSpPr>
              <p:cNvPr id="3" name="Group 2"/>
              <p:cNvGrpSpPr/>
              <p:nvPr/>
            </p:nvGrpSpPr>
            <p:grpSpPr>
              <a:xfrm>
                <a:off x="1865994" y="3277404"/>
                <a:ext cx="762003" cy="763515"/>
                <a:chOff x="1865994" y="3277404"/>
                <a:chExt cx="762003" cy="763515"/>
              </a:xfrm>
            </p:grpSpPr>
            <p:sp>
              <p:nvSpPr>
                <p:cNvPr id="115" name="Rectangle 114"/>
                <p:cNvSpPr/>
                <p:nvPr/>
              </p:nvSpPr>
              <p:spPr>
                <a:xfrm>
                  <a:off x="1865994" y="3433617"/>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6" name="Rectangle 115"/>
                <p:cNvSpPr/>
                <p:nvPr/>
              </p:nvSpPr>
              <p:spPr>
                <a:xfrm>
                  <a:off x="2551796" y="3429677"/>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7" name="Rectangle 166"/>
                <p:cNvSpPr/>
                <p:nvPr/>
              </p:nvSpPr>
              <p:spPr>
                <a:xfrm rot="16200000">
                  <a:off x="2212076" y="3772629"/>
                  <a:ext cx="76201" cy="460380"/>
                </a:xfrm>
                <a:prstGeom prst="rect">
                  <a:avLst/>
                </a:prstGeom>
                <a:solidFill>
                  <a:schemeClr val="accent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8" name="Rectangle 167"/>
                <p:cNvSpPr/>
                <p:nvPr/>
              </p:nvSpPr>
              <p:spPr>
                <a:xfrm rot="16200000">
                  <a:off x="2213668" y="30853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5" name="Group 14"/>
            <p:cNvGrpSpPr/>
            <p:nvPr/>
          </p:nvGrpSpPr>
          <p:grpSpPr>
            <a:xfrm>
              <a:off x="5703670" y="1299725"/>
              <a:ext cx="2393020" cy="2601496"/>
              <a:chOff x="5703670" y="1299725"/>
              <a:chExt cx="2393020" cy="2601496"/>
            </a:xfrm>
          </p:grpSpPr>
          <p:sp>
            <p:nvSpPr>
              <p:cNvPr id="236" name="Rectangle 235"/>
              <p:cNvSpPr/>
              <p:nvPr/>
            </p:nvSpPr>
            <p:spPr>
              <a:xfrm>
                <a:off x="6677938" y="3444022"/>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13" name="Group 12"/>
              <p:cNvGrpSpPr/>
              <p:nvPr/>
            </p:nvGrpSpPr>
            <p:grpSpPr>
              <a:xfrm>
                <a:off x="6522354" y="1299725"/>
                <a:ext cx="762003" cy="763515"/>
                <a:chOff x="6522354" y="1299725"/>
                <a:chExt cx="762003" cy="763515"/>
              </a:xfrm>
            </p:grpSpPr>
            <p:sp>
              <p:nvSpPr>
                <p:cNvPr id="185" name="Rectangle 184"/>
                <p:cNvSpPr/>
                <p:nvPr/>
              </p:nvSpPr>
              <p:spPr>
                <a:xfrm>
                  <a:off x="6674756" y="1459221"/>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5" name="Rectangle 224"/>
                <p:cNvSpPr/>
                <p:nvPr/>
              </p:nvSpPr>
              <p:spPr>
                <a:xfrm>
                  <a:off x="6522354" y="145593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1" name="Rectangle 230"/>
                <p:cNvSpPr/>
                <p:nvPr/>
              </p:nvSpPr>
              <p:spPr>
                <a:xfrm>
                  <a:off x="7208156" y="1451998"/>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4" name="Rectangle 233"/>
                <p:cNvSpPr/>
                <p:nvPr/>
              </p:nvSpPr>
              <p:spPr>
                <a:xfrm rot="16200000">
                  <a:off x="6870028" y="110763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3" name="Rectangle 232"/>
                <p:cNvSpPr/>
                <p:nvPr/>
              </p:nvSpPr>
              <p:spPr>
                <a:xfrm rot="16200000">
                  <a:off x="6868436" y="1794950"/>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0" name="Group 29"/>
              <p:cNvGrpSpPr/>
              <p:nvPr/>
            </p:nvGrpSpPr>
            <p:grpSpPr>
              <a:xfrm>
                <a:off x="5703670" y="2204964"/>
                <a:ext cx="2393020" cy="901699"/>
                <a:chOff x="5805159" y="2953479"/>
                <a:chExt cx="2393020" cy="901699"/>
              </a:xfrm>
            </p:grpSpPr>
            <p:grpSp>
              <p:nvGrpSpPr>
                <p:cNvPr id="29" name="Group 28"/>
                <p:cNvGrpSpPr/>
                <p:nvPr/>
              </p:nvGrpSpPr>
              <p:grpSpPr>
                <a:xfrm>
                  <a:off x="5805159" y="2953479"/>
                  <a:ext cx="2393020" cy="901699"/>
                  <a:chOff x="5805159" y="2953479"/>
                  <a:chExt cx="2393020" cy="901699"/>
                </a:xfrm>
                <a:effectLst>
                  <a:outerShdw blurRad="31750" dist="19050" dir="2700000" algn="tl" rotWithShape="0">
                    <a:srgbClr val="000000">
                      <a:alpha val="55000"/>
                    </a:srgbClr>
                  </a:outerShdw>
                </a:effectLst>
              </p:grpSpPr>
              <p:sp>
                <p:nvSpPr>
                  <p:cNvPr id="217" name="Chevron 216"/>
                  <p:cNvSpPr/>
                  <p:nvPr/>
                </p:nvSpPr>
                <p:spPr>
                  <a:xfrm>
                    <a:off x="7512379" y="2953480"/>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0" name="Chevron 219"/>
                  <p:cNvSpPr/>
                  <p:nvPr/>
                </p:nvSpPr>
                <p:spPr>
                  <a:xfrm>
                    <a:off x="7512379" y="31778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1" name="Chevron 220"/>
                  <p:cNvSpPr/>
                  <p:nvPr/>
                </p:nvSpPr>
                <p:spPr>
                  <a:xfrm>
                    <a:off x="7512379" y="3402212"/>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2" name="Chevron 221"/>
                  <p:cNvSpPr/>
                  <p:nvPr/>
                </p:nvSpPr>
                <p:spPr>
                  <a:xfrm>
                    <a:off x="7512379" y="3626578"/>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0" name="Chevron 209"/>
                  <p:cNvSpPr/>
                  <p:nvPr/>
                </p:nvSpPr>
                <p:spPr>
                  <a:xfrm>
                    <a:off x="6942512" y="2953480"/>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1" name="Chevron 210"/>
                  <p:cNvSpPr/>
                  <p:nvPr/>
                </p:nvSpPr>
                <p:spPr>
                  <a:xfrm>
                    <a:off x="6942512" y="3177141"/>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3" name="Chevron 212"/>
                  <p:cNvSpPr/>
                  <p:nvPr/>
                </p:nvSpPr>
                <p:spPr>
                  <a:xfrm>
                    <a:off x="6942512" y="340080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5" name="Chevron 214"/>
                  <p:cNvSpPr/>
                  <p:nvPr/>
                </p:nvSpPr>
                <p:spPr>
                  <a:xfrm>
                    <a:off x="6942512" y="362446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0" name="Chevron 199"/>
                  <p:cNvSpPr/>
                  <p:nvPr/>
                </p:nvSpPr>
                <p:spPr>
                  <a:xfrm>
                    <a:off x="6373336" y="295347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1" name="Chevron 200"/>
                  <p:cNvSpPr/>
                  <p:nvPr/>
                </p:nvSpPr>
                <p:spPr>
                  <a:xfrm>
                    <a:off x="6373336" y="3177140"/>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8" name="Chevron 207"/>
                  <p:cNvSpPr/>
                  <p:nvPr/>
                </p:nvSpPr>
                <p:spPr>
                  <a:xfrm>
                    <a:off x="6373336" y="34008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9" name="Chevron 208"/>
                  <p:cNvSpPr/>
                  <p:nvPr/>
                </p:nvSpPr>
                <p:spPr>
                  <a:xfrm>
                    <a:off x="6370955" y="3624462"/>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6" name="Pentagon 195"/>
                  <p:cNvSpPr/>
                  <p:nvPr/>
                </p:nvSpPr>
                <p:spPr>
                  <a:xfrm>
                    <a:off x="5805159" y="295348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7" name="Pentagon 196"/>
                  <p:cNvSpPr/>
                  <p:nvPr/>
                </p:nvSpPr>
                <p:spPr>
                  <a:xfrm>
                    <a:off x="5805159" y="3177141"/>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8" name="Pentagon 197"/>
                  <p:cNvSpPr/>
                  <p:nvPr/>
                </p:nvSpPr>
                <p:spPr>
                  <a:xfrm>
                    <a:off x="5805159" y="340080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9" name="Pentagon 198"/>
                  <p:cNvSpPr/>
                  <p:nvPr/>
                </p:nvSpPr>
                <p:spPr>
                  <a:xfrm>
                    <a:off x="5805159" y="362446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37" name="Picture 23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0756" y="3321778"/>
                  <a:ext cx="165100" cy="165100"/>
                </a:xfrm>
                <a:prstGeom prst="rect">
                  <a:avLst/>
                </a:prstGeom>
                <a:effectLst>
                  <a:outerShdw blurRad="31750" dist="19050" dir="2700000" algn="tl" rotWithShape="0">
                    <a:srgbClr val="000000">
                      <a:alpha val="55000"/>
                    </a:srgbClr>
                  </a:outerShdw>
                </a:effectLst>
              </p:spPr>
            </p:pic>
            <p:pic>
              <p:nvPicPr>
                <p:cNvPr id="240" name="Picture 23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0668" y="3315428"/>
                  <a:ext cx="177800" cy="177800"/>
                </a:xfrm>
                <a:prstGeom prst="rect">
                  <a:avLst/>
                </a:prstGeom>
                <a:effectLst>
                  <a:outerShdw blurRad="31750" dist="19050" dir="2700000" algn="tl" rotWithShape="0">
                    <a:srgbClr val="000000">
                      <a:alpha val="55000"/>
                    </a:srgbClr>
                  </a:outerShdw>
                </a:effectLst>
              </p:spPr>
            </p:pic>
            <p:pic>
              <p:nvPicPr>
                <p:cNvPr id="241" name="Picture 24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3012" y="3309078"/>
                  <a:ext cx="304800" cy="190500"/>
                </a:xfrm>
                <a:prstGeom prst="rect">
                  <a:avLst/>
                </a:prstGeom>
                <a:effectLst>
                  <a:outerShdw blurRad="31750" dist="19050" dir="2700000" algn="tl" rotWithShape="0">
                    <a:srgbClr val="000000">
                      <a:alpha val="55000"/>
                    </a:srgbClr>
                  </a:outerShdw>
                </a:effectLst>
              </p:spPr>
            </p:pic>
            <p:pic>
              <p:nvPicPr>
                <p:cNvPr id="243" name="Picture 24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2879" y="3302728"/>
                  <a:ext cx="304800" cy="203200"/>
                </a:xfrm>
                <a:prstGeom prst="rect">
                  <a:avLst/>
                </a:prstGeom>
                <a:effectLst>
                  <a:outerShdw blurRad="31750" dist="19050" dir="2700000" algn="tl" rotWithShape="0">
                    <a:srgbClr val="000000">
                      <a:alpha val="55000"/>
                    </a:srgbClr>
                  </a:outerShdw>
                </a:effectLst>
              </p:spPr>
            </p:pic>
          </p:grpSp>
        </p:grpSp>
        <p:grpSp>
          <p:nvGrpSpPr>
            <p:cNvPr id="12" name="Group 11"/>
            <p:cNvGrpSpPr/>
            <p:nvPr/>
          </p:nvGrpSpPr>
          <p:grpSpPr>
            <a:xfrm>
              <a:off x="4690527" y="1306618"/>
              <a:ext cx="805235" cy="2594111"/>
              <a:chOff x="4690527" y="1306618"/>
              <a:chExt cx="805235" cy="2594111"/>
            </a:xfrm>
          </p:grpSpPr>
          <p:grpSp>
            <p:nvGrpSpPr>
              <p:cNvPr id="23" name="Group 22"/>
              <p:cNvGrpSpPr/>
              <p:nvPr/>
            </p:nvGrpSpPr>
            <p:grpSpPr>
              <a:xfrm>
                <a:off x="4690527" y="2538338"/>
                <a:ext cx="805235" cy="228600"/>
                <a:chOff x="4792016" y="2964641"/>
                <a:chExt cx="805235" cy="914400"/>
              </a:xfrm>
              <a:effectLst>
                <a:outerShdw blurRad="31750" dist="19050" dir="2700000" algn="tl" rotWithShape="0">
                  <a:srgbClr val="000000">
                    <a:alpha val="55000"/>
                  </a:srgbClr>
                </a:outerShdw>
              </a:effectLst>
            </p:grpSpPr>
            <p:grpSp>
              <p:nvGrpSpPr>
                <p:cNvPr id="227" name="Group 226"/>
                <p:cNvGrpSpPr/>
                <p:nvPr/>
              </p:nvGrpSpPr>
              <p:grpSpPr>
                <a:xfrm>
                  <a:off x="5021179" y="2964641"/>
                  <a:ext cx="576072" cy="914400"/>
                  <a:chOff x="1908366" y="2024273"/>
                  <a:chExt cx="576072" cy="914400"/>
                </a:xfrm>
                <a:effectLst/>
              </p:grpSpPr>
              <p:sp>
                <p:nvSpPr>
                  <p:cNvPr id="229" name="Chevron 228"/>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0" name="Chevron 229"/>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8" name="Pentagon 227"/>
                <p:cNvSpPr/>
                <p:nvPr/>
              </p:nvSpPr>
              <p:spPr>
                <a:xfrm>
                  <a:off x="4792016" y="2964641"/>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1" name="Group 10"/>
              <p:cNvGrpSpPr/>
              <p:nvPr/>
            </p:nvGrpSpPr>
            <p:grpSpPr>
              <a:xfrm>
                <a:off x="4711166" y="3435321"/>
                <a:ext cx="763957" cy="465408"/>
                <a:chOff x="4711166" y="3435321"/>
                <a:chExt cx="763957" cy="465408"/>
              </a:xfrm>
            </p:grpSpPr>
            <p:sp>
              <p:nvSpPr>
                <p:cNvPr id="238" name="Rectangle 237"/>
                <p:cNvSpPr/>
                <p:nvPr/>
              </p:nvSpPr>
              <p:spPr>
                <a:xfrm rot="10800000">
                  <a:off x="4711166" y="344034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9" name="Rectangle 238"/>
                <p:cNvSpPr/>
                <p:nvPr/>
              </p:nvSpPr>
              <p:spPr>
                <a:xfrm>
                  <a:off x="5398922" y="3435321"/>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0" name="Group 9"/>
              <p:cNvGrpSpPr/>
              <p:nvPr/>
            </p:nvGrpSpPr>
            <p:grpSpPr>
              <a:xfrm>
                <a:off x="4711166" y="1306618"/>
                <a:ext cx="763957" cy="763515"/>
                <a:chOff x="4711166" y="1306618"/>
                <a:chExt cx="763957" cy="763515"/>
              </a:xfrm>
            </p:grpSpPr>
            <p:sp>
              <p:nvSpPr>
                <p:cNvPr id="175" name="Rectangle 174"/>
                <p:cNvSpPr/>
                <p:nvPr/>
              </p:nvSpPr>
              <p:spPr>
                <a:xfrm rot="16200000">
                  <a:off x="5060794" y="111452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7" name="Rectangle 176"/>
                <p:cNvSpPr/>
                <p:nvPr/>
              </p:nvSpPr>
              <p:spPr>
                <a:xfrm rot="16200000">
                  <a:off x="5060794"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1" name="Rectangle 180"/>
                <p:cNvSpPr/>
                <p:nvPr/>
              </p:nvSpPr>
              <p:spPr>
                <a:xfrm rot="16200000">
                  <a:off x="5059203" y="1723249"/>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2" name="Rectangle 231"/>
                <p:cNvSpPr/>
                <p:nvPr/>
              </p:nvSpPr>
              <p:spPr>
                <a:xfrm rot="10800000">
                  <a:off x="4711166" y="1459987"/>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5" name="Rectangle 234"/>
                <p:cNvSpPr/>
                <p:nvPr/>
              </p:nvSpPr>
              <p:spPr>
                <a:xfrm>
                  <a:off x="5398922" y="145495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4" name="Rectangle 173"/>
                <p:cNvSpPr/>
                <p:nvPr/>
              </p:nvSpPr>
              <p:spPr>
                <a:xfrm rot="16200000">
                  <a:off x="5059202" y="180184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42" name="Rectangle 241"/>
                <p:cNvSpPr/>
                <p:nvPr/>
              </p:nvSpPr>
              <p:spPr>
                <a:xfrm rot="10800000">
                  <a:off x="4787367" y="1459987"/>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cxnSp>
        <p:nvCxnSpPr>
          <p:cNvPr id="160" name="Straight Connector 159"/>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163" name="TextBox 162"/>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165" name="TextBox 164"/>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grpSp>
        <p:nvGrpSpPr>
          <p:cNvPr id="5" name="Group 4"/>
          <p:cNvGrpSpPr/>
          <p:nvPr/>
        </p:nvGrpSpPr>
        <p:grpSpPr>
          <a:xfrm>
            <a:off x="3598470" y="4190591"/>
            <a:ext cx="2011680" cy="407756"/>
            <a:chOff x="3573070" y="4190591"/>
            <a:chExt cx="2011680" cy="407756"/>
          </a:xfrm>
        </p:grpSpPr>
        <p:sp>
          <p:nvSpPr>
            <p:cNvPr id="99" name="Left Brace 98"/>
            <p:cNvSpPr/>
            <p:nvPr/>
          </p:nvSpPr>
          <p:spPr>
            <a:xfrm rot="16200000">
              <a:off x="4533190" y="3230471"/>
              <a:ext cx="91440" cy="201168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TextBox 99"/>
            <p:cNvSpPr txBox="1"/>
            <p:nvPr/>
          </p:nvSpPr>
          <p:spPr>
            <a:xfrm>
              <a:off x="4203560" y="4229015"/>
              <a:ext cx="750701"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a:t>f</a:t>
              </a:r>
              <a:r>
                <a:rPr lang="en-US" dirty="0" smtClean="0"/>
                <a:t>ix all!</a:t>
              </a:r>
            </a:p>
          </p:txBody>
        </p:sp>
      </p:grpSp>
    </p:spTree>
    <p:extLst>
      <p:ext uri="{BB962C8B-B14F-4D97-AF65-F5344CB8AC3E}">
        <p14:creationId xmlns:p14="http://schemas.microsoft.com/office/powerpoint/2010/main" val="347725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from input and global borders</a:t>
            </a:r>
            <a:endParaRPr lang="en-US" dirty="0"/>
          </a:p>
        </p:txBody>
      </p:sp>
      <p:sp>
        <p:nvSpPr>
          <p:cNvPr id="4" name="Rectangle 3"/>
          <p:cNvSpPr/>
          <p:nvPr/>
        </p:nvSpPr>
        <p:spPr>
          <a:xfrm>
            <a:off x="2377440" y="1809754"/>
            <a:ext cx="4389120" cy="43891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Rectangle 5"/>
          <p:cNvSpPr/>
          <p:nvPr/>
        </p:nvSpPr>
        <p:spPr>
          <a:xfrm>
            <a:off x="2278539" y="1809754"/>
            <a:ext cx="54864" cy="43891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rot="16200000">
            <a:off x="4544568" y="-452558"/>
            <a:ext cx="54864" cy="4389120"/>
          </a:xfrm>
          <a:prstGeom prst="rect">
            <a:avLst/>
          </a:prstGeom>
          <a:solidFill>
            <a:srgbClr val="1F497D"/>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6806880" y="1809754"/>
            <a:ext cx="54864" cy="438912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rot="16200000">
            <a:off x="4544570" y="4072066"/>
            <a:ext cx="54864" cy="4389120"/>
          </a:xfrm>
          <a:prstGeom prst="rect">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722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Load blocks into shared memory</a:t>
            </a:r>
          </a:p>
        </p:txBody>
      </p:sp>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5540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Compute &amp; store incomplete borders</a:t>
            </a:r>
            <a:endParaRPr lang="en-US" dirty="0"/>
          </a:p>
        </p:txBody>
      </p:sp>
      <p:grpSp>
        <p:nvGrpSpPr>
          <p:cNvPr id="3" name="Group 2"/>
          <p:cNvGrpSpPr/>
          <p:nvPr/>
        </p:nvGrpSpPr>
        <p:grpSpPr>
          <a:xfrm>
            <a:off x="1960848" y="1403242"/>
            <a:ext cx="5217264" cy="5202144"/>
            <a:chOff x="1960848" y="1403242"/>
            <a:chExt cx="5217264" cy="5202144"/>
          </a:xfrm>
        </p:grpSpPr>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2" name="Group 1"/>
          <p:cNvGrpSpPr/>
          <p:nvPr/>
        </p:nvGrpSpPr>
        <p:grpSpPr>
          <a:xfrm>
            <a:off x="2073343" y="1489123"/>
            <a:ext cx="4992275" cy="5030383"/>
            <a:chOff x="2073343" y="1489123"/>
            <a:chExt cx="4992275" cy="5030383"/>
          </a:xfrm>
          <a:effectLst/>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1367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rgbClr val="94BCEC"/>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2445658"/>
            <a:ext cx="5217264" cy="2791440"/>
            <a:chOff x="1960848" y="2676346"/>
            <a:chExt cx="5217264" cy="2791440"/>
          </a:xfrm>
        </p:grpSpPr>
        <p:grpSp>
          <p:nvGrpSpPr>
            <p:cNvPr id="14" name="Group 13"/>
            <p:cNvGrpSpPr/>
            <p:nvPr/>
          </p:nvGrpSpPr>
          <p:grpSpPr>
            <a:xfrm>
              <a:off x="1960848" y="2676346"/>
              <a:ext cx="5217264" cy="54864"/>
              <a:chOff x="1960848" y="2676346"/>
              <a:chExt cx="5217264" cy="54864"/>
            </a:xfrm>
            <a:solidFill>
              <a:srgbClr val="94BCEC"/>
            </a:solid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solidFill>
              <a:srgbClr val="94BCEC"/>
            </a:solid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solidFill>
              <a:srgbClr val="94BCEC"/>
            </a:solid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960848" y="2676346"/>
            <a:ext cx="5217264" cy="2791440"/>
            <a:chOff x="1960848" y="2676346"/>
            <a:chExt cx="5217264" cy="2791440"/>
          </a:xfrm>
        </p:grpSpPr>
        <p:grpSp>
          <p:nvGrpSpPr>
            <p:cNvPr id="206" name="Group 205"/>
            <p:cNvGrpSpPr/>
            <p:nvPr/>
          </p:nvGrpSpPr>
          <p:grpSpPr>
            <a:xfrm>
              <a:off x="1960848" y="2676346"/>
              <a:ext cx="5217264" cy="54864"/>
              <a:chOff x="1960848" y="2676346"/>
              <a:chExt cx="5217264" cy="54864"/>
            </a:xfrm>
            <a:solidFill>
              <a:srgbClr val="94BCEC"/>
            </a:solid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solidFill>
              <a:srgbClr val="94BCEC"/>
            </a:solid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solidFill>
              <a:srgbClr val="94BCEC"/>
            </a:solid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691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77778E-6 4.81481E-6 L -2.77778E-6 0.03379 " pathEditMode="relative" rAng="0" ptsTypes="AA">
                                      <p:cBhvr>
                                        <p:cTn id="8" dur="500" fill="hold"/>
                                        <p:tgtEl>
                                          <p:spTgt spid="6"/>
                                        </p:tgtEl>
                                        <p:attrNameLst>
                                          <p:attrName>ppt_x</p:attrName>
                                          <p:attrName>ppt_y</p:attrName>
                                        </p:attrNameLst>
                                      </p:cBhvr>
                                      <p:rCtr x="0" y="1690"/>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rgbClr val="94BCEC"/>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a:off x="1960848" y="2676346"/>
            <a:ext cx="5217264" cy="2791440"/>
            <a:chOff x="1960848" y="2676346"/>
            <a:chExt cx="5217264" cy="2791440"/>
          </a:xfrm>
        </p:grpSpPr>
        <p:grpSp>
          <p:nvGrpSpPr>
            <p:cNvPr id="206" name="Group 205"/>
            <p:cNvGrpSpPr/>
            <p:nvPr/>
          </p:nvGrpSpPr>
          <p:grpSpPr>
            <a:xfrm>
              <a:off x="1960848" y="2676346"/>
              <a:ext cx="5217264" cy="54864"/>
              <a:chOff x="1960848" y="2676346"/>
              <a:chExt cx="5217264" cy="54864"/>
            </a:xfrm>
            <a:solidFill>
              <a:srgbClr val="94BCEC"/>
            </a:solid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solidFill>
              <a:srgbClr val="94BCEC"/>
            </a:solid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solidFill>
              <a:srgbClr val="94BCEC"/>
            </a:solid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flipV="1">
            <a:off x="2073343" y="1489123"/>
            <a:ext cx="4992275" cy="5030383"/>
            <a:chOff x="2073343" y="1489123"/>
            <a:chExt cx="4992275" cy="5030383"/>
          </a:xfrm>
          <a:effectLst/>
        </p:grpSpPr>
        <p:grpSp>
          <p:nvGrpSpPr>
            <p:cNvPr id="55" name="Group 54"/>
            <p:cNvGrpSpPr/>
            <p:nvPr/>
          </p:nvGrpSpPr>
          <p:grpSpPr>
            <a:xfrm rot="5400000">
              <a:off x="2046729" y="1515737"/>
              <a:ext cx="925519" cy="872291"/>
              <a:chOff x="5779355" y="2682746"/>
              <a:chExt cx="925519" cy="872291"/>
            </a:xfrm>
          </p:grpSpPr>
          <p:sp>
            <p:nvSpPr>
              <p:cNvPr id="14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55"/>
            <p:cNvGrpSpPr/>
            <p:nvPr/>
          </p:nvGrpSpPr>
          <p:grpSpPr>
            <a:xfrm rot="5400000">
              <a:off x="2046729" y="2884025"/>
              <a:ext cx="925519" cy="872291"/>
              <a:chOff x="5779355" y="2682746"/>
              <a:chExt cx="925519" cy="872291"/>
            </a:xfrm>
          </p:grpSpPr>
          <p:sp>
            <p:nvSpPr>
              <p:cNvPr id="14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rot="5400000">
              <a:off x="2046729" y="4252313"/>
              <a:ext cx="925519" cy="872291"/>
              <a:chOff x="5779355" y="2682746"/>
              <a:chExt cx="925519" cy="872291"/>
            </a:xfrm>
          </p:grpSpPr>
          <p:sp>
            <p:nvSpPr>
              <p:cNvPr id="14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p:cNvGrpSpPr/>
            <p:nvPr/>
          </p:nvGrpSpPr>
          <p:grpSpPr>
            <a:xfrm rot="5400000">
              <a:off x="2046729" y="5620601"/>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p:cNvGrpSpPr/>
            <p:nvPr/>
          </p:nvGrpSpPr>
          <p:grpSpPr>
            <a:xfrm rot="5400000">
              <a:off x="3420057" y="1515737"/>
              <a:ext cx="925519" cy="872291"/>
              <a:chOff x="5779355" y="2682746"/>
              <a:chExt cx="925519" cy="872291"/>
            </a:xfrm>
          </p:grpSpPr>
          <p:sp>
            <p:nvSpPr>
              <p:cNvPr id="13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rot="5400000">
              <a:off x="3420057" y="2884025"/>
              <a:ext cx="925519" cy="872291"/>
              <a:chOff x="5779355" y="2682746"/>
              <a:chExt cx="925519" cy="872291"/>
            </a:xfrm>
          </p:grpSpPr>
          <p:sp>
            <p:nvSpPr>
              <p:cNvPr id="12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p:cNvGrpSpPr/>
            <p:nvPr/>
          </p:nvGrpSpPr>
          <p:grpSpPr>
            <a:xfrm rot="5400000">
              <a:off x="3420057" y="4252313"/>
              <a:ext cx="925519" cy="872291"/>
              <a:chOff x="5779355" y="2682746"/>
              <a:chExt cx="925519" cy="872291"/>
            </a:xfrm>
          </p:grpSpPr>
          <p:sp>
            <p:nvSpPr>
              <p:cNvPr id="12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p:cNvGrpSpPr/>
            <p:nvPr/>
          </p:nvGrpSpPr>
          <p:grpSpPr>
            <a:xfrm rot="5400000">
              <a:off x="3420057" y="5620601"/>
              <a:ext cx="925519" cy="872291"/>
              <a:chOff x="5779355" y="2682746"/>
              <a:chExt cx="925519" cy="872291"/>
            </a:xfrm>
          </p:grpSpPr>
          <p:sp>
            <p:nvSpPr>
              <p:cNvPr id="12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p:cNvGrpSpPr/>
            <p:nvPr/>
          </p:nvGrpSpPr>
          <p:grpSpPr>
            <a:xfrm rot="5400000">
              <a:off x="4793385" y="1515737"/>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67"/>
            <p:cNvGrpSpPr/>
            <p:nvPr/>
          </p:nvGrpSpPr>
          <p:grpSpPr>
            <a:xfrm rot="5400000">
              <a:off x="4793385" y="2884025"/>
              <a:ext cx="925519" cy="872291"/>
              <a:chOff x="5779355" y="2682746"/>
              <a:chExt cx="925519" cy="872291"/>
            </a:xfrm>
          </p:grpSpPr>
          <p:sp>
            <p:nvSpPr>
              <p:cNvPr id="11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p:nvPr/>
          </p:nvGrpSpPr>
          <p:grpSpPr>
            <a:xfrm rot="5400000">
              <a:off x="4793385" y="4252313"/>
              <a:ext cx="925519" cy="872291"/>
              <a:chOff x="5779355" y="2682746"/>
              <a:chExt cx="925519" cy="872291"/>
            </a:xfrm>
          </p:grpSpPr>
          <p:sp>
            <p:nvSpPr>
              <p:cNvPr id="10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p:cNvGrpSpPr/>
            <p:nvPr/>
          </p:nvGrpSpPr>
          <p:grpSpPr>
            <a:xfrm rot="5400000">
              <a:off x="4793385" y="5620601"/>
              <a:ext cx="925519" cy="872291"/>
              <a:chOff x="5779355" y="2682746"/>
              <a:chExt cx="925519" cy="872291"/>
            </a:xfrm>
          </p:grpSpPr>
          <p:sp>
            <p:nvSpPr>
              <p:cNvPr id="10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72"/>
            <p:cNvGrpSpPr/>
            <p:nvPr/>
          </p:nvGrpSpPr>
          <p:grpSpPr>
            <a:xfrm rot="5400000">
              <a:off x="6166713" y="1515737"/>
              <a:ext cx="925519" cy="872291"/>
              <a:chOff x="5779355" y="2682746"/>
              <a:chExt cx="925519" cy="872291"/>
            </a:xfrm>
          </p:grpSpPr>
          <p:sp>
            <p:nvSpPr>
              <p:cNvPr id="9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73"/>
            <p:cNvGrpSpPr/>
            <p:nvPr/>
          </p:nvGrpSpPr>
          <p:grpSpPr>
            <a:xfrm rot="5400000">
              <a:off x="6166713" y="2884025"/>
              <a:ext cx="925519" cy="872291"/>
              <a:chOff x="5779355" y="2682746"/>
              <a:chExt cx="925519" cy="872291"/>
            </a:xfrm>
          </p:grpSpPr>
          <p:sp>
            <p:nvSpPr>
              <p:cNvPr id="9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p:cNvGrpSpPr/>
            <p:nvPr/>
          </p:nvGrpSpPr>
          <p:grpSpPr>
            <a:xfrm rot="5400000">
              <a:off x="6166713" y="4252313"/>
              <a:ext cx="925519" cy="872291"/>
              <a:chOff x="5779355" y="2682746"/>
              <a:chExt cx="925519" cy="872291"/>
            </a:xfrm>
          </p:grpSpPr>
          <p:sp>
            <p:nvSpPr>
              <p:cNvPr id="8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rot="5400000">
              <a:off x="6166713" y="5620601"/>
              <a:ext cx="925519" cy="872291"/>
              <a:chOff x="5779355" y="2682746"/>
              <a:chExt cx="925519" cy="872291"/>
            </a:xfrm>
          </p:grpSpPr>
          <p:sp>
            <p:nvSpPr>
              <p:cNvPr id="7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4175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chemeClr val="accent2"/>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2771530"/>
            <a:ext cx="5217264" cy="2791440"/>
            <a:chOff x="1960848" y="2676346"/>
            <a:chExt cx="5217264" cy="2791440"/>
          </a:xfrm>
          <a:solidFill>
            <a:schemeClr val="accent2"/>
          </a:solidFill>
        </p:grpSpPr>
        <p:grpSp>
          <p:nvGrpSpPr>
            <p:cNvPr id="14" name="Group 13"/>
            <p:cNvGrpSpPr/>
            <p:nvPr/>
          </p:nvGrpSpPr>
          <p:grpSpPr>
            <a:xfrm>
              <a:off x="1960848" y="2676346"/>
              <a:ext cx="5217264" cy="54864"/>
              <a:chOff x="1960848" y="2676346"/>
              <a:chExt cx="5217264" cy="54864"/>
            </a:xfrm>
            <a:grp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grp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grp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960848" y="2540842"/>
            <a:ext cx="5217264" cy="2791440"/>
            <a:chOff x="1960848" y="2676346"/>
            <a:chExt cx="5217264" cy="2791440"/>
          </a:xfrm>
          <a:solidFill>
            <a:schemeClr val="accent2"/>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960848" y="2676346"/>
            <a:ext cx="5217264" cy="2791440"/>
            <a:chOff x="1960848" y="2676346"/>
            <a:chExt cx="5217264" cy="2791440"/>
          </a:xfrm>
        </p:grpSpPr>
        <p:grpSp>
          <p:nvGrpSpPr>
            <p:cNvPr id="55" name="Group 54"/>
            <p:cNvGrpSpPr/>
            <p:nvPr/>
          </p:nvGrpSpPr>
          <p:grpSpPr>
            <a:xfrm>
              <a:off x="1960848" y="2676346"/>
              <a:ext cx="5217264" cy="54864"/>
              <a:chOff x="1960848" y="2676346"/>
              <a:chExt cx="5217264" cy="54864"/>
            </a:xfrm>
            <a:solidFill>
              <a:srgbClr val="94BCEC"/>
            </a:solid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solidFill>
              <a:srgbClr val="94BCEC"/>
            </a:solid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solidFill>
              <a:srgbClr val="94BCEC"/>
            </a:solid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800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7.77778E-6 1.85185E-6 L 7.77778E-6 -0.0338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chemeClr val="accent2"/>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a:off x="1960848" y="2540842"/>
            <a:ext cx="5217264" cy="2791440"/>
            <a:chOff x="1960848" y="2676346"/>
            <a:chExt cx="5217264" cy="2791440"/>
          </a:xfrm>
          <a:solidFill>
            <a:schemeClr val="accent2"/>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960848" y="2676346"/>
            <a:ext cx="5217264" cy="2791440"/>
            <a:chOff x="1960848" y="2676346"/>
            <a:chExt cx="5217264" cy="2791440"/>
          </a:xfrm>
        </p:grpSpPr>
        <p:grpSp>
          <p:nvGrpSpPr>
            <p:cNvPr id="55" name="Group 54"/>
            <p:cNvGrpSpPr/>
            <p:nvPr/>
          </p:nvGrpSpPr>
          <p:grpSpPr>
            <a:xfrm>
              <a:off x="1960848" y="2676346"/>
              <a:ext cx="5217264" cy="54864"/>
              <a:chOff x="1960848" y="2676346"/>
              <a:chExt cx="5217264" cy="54864"/>
            </a:xfrm>
            <a:solidFill>
              <a:srgbClr val="94BCEC"/>
            </a:solid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solidFill>
              <a:srgbClr val="94BCEC"/>
            </a:solid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solidFill>
              <a:srgbClr val="94BCEC"/>
            </a:solid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rot="5400000" flipV="1">
            <a:off x="2073343" y="1489123"/>
            <a:ext cx="4992275" cy="5030383"/>
            <a:chOff x="2073343" y="1489123"/>
            <a:chExt cx="4992275" cy="5030383"/>
          </a:xfrm>
          <a:effectLst/>
        </p:grpSpPr>
        <p:grpSp>
          <p:nvGrpSpPr>
            <p:cNvPr id="79" name="Group 78"/>
            <p:cNvGrpSpPr/>
            <p:nvPr/>
          </p:nvGrpSpPr>
          <p:grpSpPr>
            <a:xfrm rot="5400000">
              <a:off x="2046729" y="1515737"/>
              <a:ext cx="925519" cy="872291"/>
              <a:chOff x="5779355" y="2682746"/>
              <a:chExt cx="925519" cy="872291"/>
            </a:xfrm>
          </p:grpSpPr>
          <p:sp>
            <p:nvSpPr>
              <p:cNvPr id="16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79"/>
            <p:cNvGrpSpPr/>
            <p:nvPr/>
          </p:nvGrpSpPr>
          <p:grpSpPr>
            <a:xfrm rot="5400000">
              <a:off x="2046729" y="2884025"/>
              <a:ext cx="925519" cy="872291"/>
              <a:chOff x="5779355" y="2682746"/>
              <a:chExt cx="925519" cy="872291"/>
            </a:xfrm>
          </p:grpSpPr>
          <p:sp>
            <p:nvSpPr>
              <p:cNvPr id="16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p:cNvGrpSpPr/>
            <p:nvPr/>
          </p:nvGrpSpPr>
          <p:grpSpPr>
            <a:xfrm rot="5400000">
              <a:off x="2046729" y="4252313"/>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82"/>
            <p:cNvGrpSpPr/>
            <p:nvPr/>
          </p:nvGrpSpPr>
          <p:grpSpPr>
            <a:xfrm rot="5400000">
              <a:off x="2046729" y="5620601"/>
              <a:ext cx="925519" cy="872291"/>
              <a:chOff x="5779355" y="2682746"/>
              <a:chExt cx="925519" cy="872291"/>
            </a:xfrm>
          </p:grpSpPr>
          <p:sp>
            <p:nvSpPr>
              <p:cNvPr id="15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84"/>
            <p:cNvGrpSpPr/>
            <p:nvPr/>
          </p:nvGrpSpPr>
          <p:grpSpPr>
            <a:xfrm rot="5400000">
              <a:off x="3420057" y="1515737"/>
              <a:ext cx="925519" cy="872291"/>
              <a:chOff x="5779355" y="2682746"/>
              <a:chExt cx="925519" cy="872291"/>
            </a:xfrm>
          </p:grpSpPr>
          <p:sp>
            <p:nvSpPr>
              <p:cNvPr id="14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p:cNvGrpSpPr/>
            <p:nvPr/>
          </p:nvGrpSpPr>
          <p:grpSpPr>
            <a:xfrm rot="5400000">
              <a:off x="3420057" y="2884025"/>
              <a:ext cx="925519" cy="872291"/>
              <a:chOff x="5779355" y="2682746"/>
              <a:chExt cx="925519" cy="872291"/>
            </a:xfrm>
          </p:grpSpPr>
          <p:sp>
            <p:nvSpPr>
              <p:cNvPr id="14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p:cNvGrpSpPr/>
            <p:nvPr/>
          </p:nvGrpSpPr>
          <p:grpSpPr>
            <a:xfrm rot="5400000">
              <a:off x="3420057" y="4252313"/>
              <a:ext cx="925519" cy="872291"/>
              <a:chOff x="5779355" y="2682746"/>
              <a:chExt cx="925519" cy="872291"/>
            </a:xfrm>
          </p:grpSpPr>
          <p:sp>
            <p:nvSpPr>
              <p:cNvPr id="14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88"/>
            <p:cNvGrpSpPr/>
            <p:nvPr/>
          </p:nvGrpSpPr>
          <p:grpSpPr>
            <a:xfrm rot="5400000">
              <a:off x="3420057" y="5620601"/>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rot="5400000">
              <a:off x="4793385" y="1515737"/>
              <a:ext cx="925519" cy="872291"/>
              <a:chOff x="5779355" y="2682746"/>
              <a:chExt cx="925519" cy="872291"/>
            </a:xfrm>
          </p:grpSpPr>
          <p:sp>
            <p:nvSpPr>
              <p:cNvPr id="13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rot="5400000">
              <a:off x="4793385" y="2884025"/>
              <a:ext cx="925519" cy="872291"/>
              <a:chOff x="5779355" y="2682746"/>
              <a:chExt cx="925519" cy="872291"/>
            </a:xfrm>
          </p:grpSpPr>
          <p:sp>
            <p:nvSpPr>
              <p:cNvPr id="12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p:cNvGrpSpPr/>
            <p:nvPr/>
          </p:nvGrpSpPr>
          <p:grpSpPr>
            <a:xfrm rot="5400000">
              <a:off x="4793385" y="4252313"/>
              <a:ext cx="925519" cy="872291"/>
              <a:chOff x="5779355" y="2682746"/>
              <a:chExt cx="925519" cy="872291"/>
            </a:xfrm>
          </p:grpSpPr>
          <p:sp>
            <p:nvSpPr>
              <p:cNvPr id="12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p:cNvGrpSpPr/>
            <p:nvPr/>
          </p:nvGrpSpPr>
          <p:grpSpPr>
            <a:xfrm rot="5400000">
              <a:off x="4793385" y="5620601"/>
              <a:ext cx="925519" cy="872291"/>
              <a:chOff x="5779355" y="2682746"/>
              <a:chExt cx="925519" cy="872291"/>
            </a:xfrm>
          </p:grpSpPr>
          <p:sp>
            <p:nvSpPr>
              <p:cNvPr id="12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p:cNvGrpSpPr/>
            <p:nvPr/>
          </p:nvGrpSpPr>
          <p:grpSpPr>
            <a:xfrm rot="5400000">
              <a:off x="6166713" y="1515737"/>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p:nvGrpSpPr>
          <p:grpSpPr>
            <a:xfrm rot="5400000">
              <a:off x="6166713" y="2884025"/>
              <a:ext cx="925519" cy="872291"/>
              <a:chOff x="5779355" y="2682746"/>
              <a:chExt cx="925519" cy="872291"/>
            </a:xfrm>
          </p:grpSpPr>
          <p:sp>
            <p:nvSpPr>
              <p:cNvPr id="11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p:nvGrpSpPr>
          <p:grpSpPr>
            <a:xfrm rot="5400000">
              <a:off x="6166713" y="4252313"/>
              <a:ext cx="925519" cy="872291"/>
              <a:chOff x="5779355" y="2682746"/>
              <a:chExt cx="925519" cy="872291"/>
            </a:xfrm>
          </p:grpSpPr>
          <p:sp>
            <p:nvSpPr>
              <p:cNvPr id="10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p:cNvGrpSpPr/>
            <p:nvPr/>
          </p:nvGrpSpPr>
          <p:grpSpPr>
            <a:xfrm rot="5400000">
              <a:off x="6166713" y="5620601"/>
              <a:ext cx="925519" cy="872291"/>
              <a:chOff x="5779355" y="2682746"/>
              <a:chExt cx="925519" cy="872291"/>
            </a:xfrm>
          </p:grpSpPr>
          <p:sp>
            <p:nvSpPr>
              <p:cNvPr id="10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16599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rot="16200000">
            <a:off x="1960848" y="1403242"/>
            <a:ext cx="5217264" cy="5202144"/>
            <a:chOff x="1960848" y="1403242"/>
            <a:chExt cx="5217264" cy="5202144"/>
          </a:xfrm>
          <a:solidFill>
            <a:schemeClr val="accent4"/>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rot="16200000">
            <a:off x="1797912" y="2608594"/>
            <a:ext cx="5217264" cy="2791440"/>
            <a:chOff x="1960848" y="2676346"/>
            <a:chExt cx="5217264" cy="2791440"/>
          </a:xfrm>
          <a:solidFill>
            <a:schemeClr val="accent4"/>
          </a:solidFill>
        </p:grpSpPr>
        <p:grpSp>
          <p:nvGrpSpPr>
            <p:cNvPr id="14" name="Group 13"/>
            <p:cNvGrpSpPr/>
            <p:nvPr/>
          </p:nvGrpSpPr>
          <p:grpSpPr>
            <a:xfrm>
              <a:off x="1960848" y="2676346"/>
              <a:ext cx="5217264" cy="54864"/>
              <a:chOff x="1960848" y="2676346"/>
              <a:chExt cx="5217264" cy="54864"/>
            </a:xfrm>
            <a:grp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grp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grp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rot="16200000">
            <a:off x="2028600" y="2608594"/>
            <a:ext cx="5217264" cy="2791440"/>
            <a:chOff x="1960848" y="2676346"/>
            <a:chExt cx="5217264" cy="2791440"/>
          </a:xfrm>
          <a:solidFill>
            <a:schemeClr val="accent4"/>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540842"/>
            <a:ext cx="5217264" cy="2791440"/>
            <a:chOff x="1960848" y="2676346"/>
            <a:chExt cx="5217264" cy="2791440"/>
          </a:xfrm>
          <a:solidFill>
            <a:schemeClr val="accent2"/>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9" name="Group 118"/>
          <p:cNvGrpSpPr/>
          <p:nvPr/>
        </p:nvGrpSpPr>
        <p:grpSpPr>
          <a:xfrm>
            <a:off x="1960848" y="2676346"/>
            <a:ext cx="5217264" cy="2791440"/>
            <a:chOff x="1960848" y="2676346"/>
            <a:chExt cx="5217264" cy="2791440"/>
          </a:xfrm>
        </p:grpSpPr>
        <p:grpSp>
          <p:nvGrpSpPr>
            <p:cNvPr id="120" name="Group 119"/>
            <p:cNvGrpSpPr/>
            <p:nvPr/>
          </p:nvGrpSpPr>
          <p:grpSpPr>
            <a:xfrm>
              <a:off x="1960848" y="2676346"/>
              <a:ext cx="5217264" cy="54864"/>
              <a:chOff x="1960848" y="2676346"/>
              <a:chExt cx="5217264" cy="54864"/>
            </a:xfrm>
            <a:solidFill>
              <a:srgbClr val="94BCEC"/>
            </a:solidFill>
          </p:grpSpPr>
          <p:sp>
            <p:nvSpPr>
              <p:cNvPr id="131" name="Rectangle 13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60848" y="4044634"/>
              <a:ext cx="5217264" cy="54864"/>
              <a:chOff x="1960848" y="4044634"/>
              <a:chExt cx="5217264" cy="54864"/>
            </a:xfrm>
            <a:solidFill>
              <a:srgbClr val="94BCEC"/>
            </a:solidFill>
          </p:grpSpPr>
          <p:sp>
            <p:nvSpPr>
              <p:cNvPr id="127" name="Rectangle 126"/>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1960848" y="5412922"/>
              <a:ext cx="5217264" cy="54864"/>
              <a:chOff x="1960848" y="5412922"/>
              <a:chExt cx="5217264" cy="54864"/>
            </a:xfrm>
            <a:solidFill>
              <a:srgbClr val="94BCEC"/>
            </a:solidFill>
          </p:grpSpPr>
          <p:sp>
            <p:nvSpPr>
              <p:cNvPr id="123" name="Rectangle 12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1107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7.77778E-6 -3.7037E-6 L 0.02535 -3.7037E-6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rot="16200000">
            <a:off x="1960848" y="1403242"/>
            <a:ext cx="5217264" cy="5202144"/>
            <a:chOff x="1960848" y="1403242"/>
            <a:chExt cx="5217264" cy="5202144"/>
          </a:xfrm>
          <a:solidFill>
            <a:schemeClr val="accent4"/>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rot="16200000">
            <a:off x="2028600" y="2608594"/>
            <a:ext cx="5217264" cy="2791440"/>
            <a:chOff x="1960848" y="2676346"/>
            <a:chExt cx="5217264" cy="2791440"/>
          </a:xfrm>
          <a:solidFill>
            <a:schemeClr val="accent4"/>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540842"/>
            <a:ext cx="5217264" cy="2791440"/>
            <a:chOff x="1960848" y="2676346"/>
            <a:chExt cx="5217264" cy="2791440"/>
          </a:xfrm>
          <a:solidFill>
            <a:schemeClr val="accent2"/>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9" name="Group 118"/>
          <p:cNvGrpSpPr/>
          <p:nvPr/>
        </p:nvGrpSpPr>
        <p:grpSpPr>
          <a:xfrm>
            <a:off x="1960848" y="2676346"/>
            <a:ext cx="5217264" cy="2791440"/>
            <a:chOff x="1960848" y="2676346"/>
            <a:chExt cx="5217264" cy="2791440"/>
          </a:xfrm>
        </p:grpSpPr>
        <p:grpSp>
          <p:nvGrpSpPr>
            <p:cNvPr id="120" name="Group 119"/>
            <p:cNvGrpSpPr/>
            <p:nvPr/>
          </p:nvGrpSpPr>
          <p:grpSpPr>
            <a:xfrm>
              <a:off x="1960848" y="2676346"/>
              <a:ext cx="5217264" cy="54864"/>
              <a:chOff x="1960848" y="2676346"/>
              <a:chExt cx="5217264" cy="54864"/>
            </a:xfrm>
            <a:solidFill>
              <a:srgbClr val="94BCEC"/>
            </a:solidFill>
          </p:grpSpPr>
          <p:sp>
            <p:nvSpPr>
              <p:cNvPr id="131" name="Rectangle 13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60848" y="4044634"/>
              <a:ext cx="5217264" cy="54864"/>
              <a:chOff x="1960848" y="4044634"/>
              <a:chExt cx="5217264" cy="54864"/>
            </a:xfrm>
            <a:solidFill>
              <a:srgbClr val="94BCEC"/>
            </a:solidFill>
          </p:grpSpPr>
          <p:sp>
            <p:nvSpPr>
              <p:cNvPr id="127" name="Rectangle 126"/>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1960848" y="5412922"/>
              <a:ext cx="5217264" cy="54864"/>
              <a:chOff x="1960848" y="5412922"/>
              <a:chExt cx="5217264" cy="54864"/>
            </a:xfrm>
            <a:solidFill>
              <a:srgbClr val="94BCEC"/>
            </a:solidFill>
          </p:grpSpPr>
          <p:sp>
            <p:nvSpPr>
              <p:cNvPr id="123" name="Rectangle 12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5" name="Group 84"/>
          <p:cNvGrpSpPr/>
          <p:nvPr/>
        </p:nvGrpSpPr>
        <p:grpSpPr>
          <a:xfrm rot="16200000" flipH="1" flipV="1">
            <a:off x="2073343" y="1489123"/>
            <a:ext cx="4992275" cy="5030383"/>
            <a:chOff x="2073343" y="1489123"/>
            <a:chExt cx="4992275" cy="5030383"/>
          </a:xfrm>
          <a:effectLst/>
        </p:grpSpPr>
        <p:grpSp>
          <p:nvGrpSpPr>
            <p:cNvPr id="86" name="Group 85"/>
            <p:cNvGrpSpPr/>
            <p:nvPr/>
          </p:nvGrpSpPr>
          <p:grpSpPr>
            <a:xfrm rot="5400000">
              <a:off x="2046729" y="1515737"/>
              <a:ext cx="925519" cy="872291"/>
              <a:chOff x="5779355" y="2682746"/>
              <a:chExt cx="925519" cy="872291"/>
            </a:xfrm>
          </p:grpSpPr>
          <p:sp>
            <p:nvSpPr>
              <p:cNvPr id="20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p:cNvGrpSpPr/>
            <p:nvPr/>
          </p:nvGrpSpPr>
          <p:grpSpPr>
            <a:xfrm rot="5400000">
              <a:off x="2046729" y="2884025"/>
              <a:ext cx="925519" cy="872291"/>
              <a:chOff x="5779355" y="2682746"/>
              <a:chExt cx="925519" cy="872291"/>
            </a:xfrm>
          </p:grpSpPr>
          <p:sp>
            <p:nvSpPr>
              <p:cNvPr id="19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88"/>
            <p:cNvGrpSpPr/>
            <p:nvPr/>
          </p:nvGrpSpPr>
          <p:grpSpPr>
            <a:xfrm rot="5400000">
              <a:off x="2046729" y="4252313"/>
              <a:ext cx="925519" cy="872291"/>
              <a:chOff x="5779355" y="2682746"/>
              <a:chExt cx="925519" cy="872291"/>
            </a:xfrm>
          </p:grpSpPr>
          <p:sp>
            <p:nvSpPr>
              <p:cNvPr id="19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rot="5400000">
              <a:off x="2046729" y="5620601"/>
              <a:ext cx="925519" cy="872291"/>
              <a:chOff x="5779355" y="2682746"/>
              <a:chExt cx="925519" cy="872291"/>
            </a:xfrm>
          </p:grpSpPr>
          <p:sp>
            <p:nvSpPr>
              <p:cNvPr id="18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rot="5400000">
              <a:off x="3420057" y="1515737"/>
              <a:ext cx="925519" cy="872291"/>
              <a:chOff x="5779355" y="2682746"/>
              <a:chExt cx="925519" cy="872291"/>
            </a:xfrm>
          </p:grpSpPr>
          <p:sp>
            <p:nvSpPr>
              <p:cNvPr id="18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p:cNvGrpSpPr/>
            <p:nvPr/>
          </p:nvGrpSpPr>
          <p:grpSpPr>
            <a:xfrm rot="5400000">
              <a:off x="3420057" y="2884025"/>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p:cNvGrpSpPr/>
            <p:nvPr/>
          </p:nvGrpSpPr>
          <p:grpSpPr>
            <a:xfrm rot="5400000">
              <a:off x="3420057" y="4252313"/>
              <a:ext cx="925519" cy="872291"/>
              <a:chOff x="5779355" y="2682746"/>
              <a:chExt cx="925519" cy="872291"/>
            </a:xfrm>
          </p:grpSpPr>
          <p:sp>
            <p:nvSpPr>
              <p:cNvPr id="17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p:cNvGrpSpPr/>
            <p:nvPr/>
          </p:nvGrpSpPr>
          <p:grpSpPr>
            <a:xfrm rot="5400000">
              <a:off x="3420057" y="5620601"/>
              <a:ext cx="925519" cy="872291"/>
              <a:chOff x="5779355" y="2682746"/>
              <a:chExt cx="925519" cy="872291"/>
            </a:xfrm>
          </p:grpSpPr>
          <p:sp>
            <p:nvSpPr>
              <p:cNvPr id="17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p:nvGrpSpPr>
          <p:grpSpPr>
            <a:xfrm rot="5400000">
              <a:off x="4793385" y="1515737"/>
              <a:ext cx="925519" cy="872291"/>
              <a:chOff x="5779355" y="2682746"/>
              <a:chExt cx="925519" cy="872291"/>
            </a:xfrm>
          </p:grpSpPr>
          <p:sp>
            <p:nvSpPr>
              <p:cNvPr id="16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p:nvGrpSpPr>
          <p:grpSpPr>
            <a:xfrm rot="5400000">
              <a:off x="4793385" y="2884025"/>
              <a:ext cx="925519" cy="872291"/>
              <a:chOff x="5779355" y="2682746"/>
              <a:chExt cx="925519" cy="872291"/>
            </a:xfrm>
          </p:grpSpPr>
          <p:sp>
            <p:nvSpPr>
              <p:cNvPr id="16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6" name="Group 135"/>
            <p:cNvGrpSpPr/>
            <p:nvPr/>
          </p:nvGrpSpPr>
          <p:grpSpPr>
            <a:xfrm rot="5400000">
              <a:off x="4793385" y="5620601"/>
              <a:ext cx="925519" cy="872291"/>
              <a:chOff x="5779355" y="2682746"/>
              <a:chExt cx="925519" cy="872291"/>
            </a:xfrm>
          </p:grpSpPr>
          <p:sp>
            <p:nvSpPr>
              <p:cNvPr id="15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7" name="Group 136"/>
            <p:cNvGrpSpPr/>
            <p:nvPr/>
          </p:nvGrpSpPr>
          <p:grpSpPr>
            <a:xfrm rot="5400000">
              <a:off x="6166713" y="1515737"/>
              <a:ext cx="925519" cy="872291"/>
              <a:chOff x="5779355" y="2682746"/>
              <a:chExt cx="925519" cy="872291"/>
            </a:xfrm>
          </p:grpSpPr>
          <p:sp>
            <p:nvSpPr>
              <p:cNvPr id="15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8" name="Group 137"/>
            <p:cNvGrpSpPr/>
            <p:nvPr/>
          </p:nvGrpSpPr>
          <p:grpSpPr>
            <a:xfrm rot="5400000">
              <a:off x="6166713" y="2884025"/>
              <a:ext cx="925519" cy="872291"/>
              <a:chOff x="5779355" y="2682746"/>
              <a:chExt cx="925519" cy="872291"/>
            </a:xfrm>
          </p:grpSpPr>
          <p:sp>
            <p:nvSpPr>
              <p:cNvPr id="14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9" name="Group 138"/>
            <p:cNvGrpSpPr/>
            <p:nvPr/>
          </p:nvGrpSpPr>
          <p:grpSpPr>
            <a:xfrm rot="5400000">
              <a:off x="6166713" y="4252313"/>
              <a:ext cx="925519" cy="872291"/>
              <a:chOff x="5779355" y="2682746"/>
              <a:chExt cx="925519" cy="872291"/>
            </a:xfrm>
          </p:grpSpPr>
          <p:sp>
            <p:nvSpPr>
              <p:cNvPr id="14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6166713" y="5620601"/>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2943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5"/>
            <a:ext cx="9050338" cy="5390980"/>
          </a:xfrm>
        </p:spPr>
        <p:txBody>
          <a:bodyPr>
            <a:normAutofit/>
          </a:bodyPr>
          <a:lstStyle/>
          <a:p>
            <a:r>
              <a:rPr lang="en-US" dirty="0"/>
              <a:t>Linear, shift-invariant </a:t>
            </a:r>
            <a:r>
              <a:rPr lang="en-US" dirty="0" smtClean="0"/>
              <a:t>filters</a:t>
            </a:r>
            <a:endParaRPr lang="en-US" dirty="0"/>
          </a:p>
          <a:p>
            <a:r>
              <a:rPr lang="en-US" dirty="0"/>
              <a:t>But use feedback from earlier outputs</a:t>
            </a:r>
          </a:p>
          <a:p>
            <a:endParaRPr lang="en-US" dirty="0"/>
          </a:p>
          <a:p>
            <a:endParaRPr lang="en-US" dirty="0" smtClean="0"/>
          </a:p>
          <a:p>
            <a:endParaRPr lang="en-US" dirty="0"/>
          </a:p>
          <a:p>
            <a:endParaRPr lang="en-US" dirty="0" smtClean="0"/>
          </a:p>
          <a:p>
            <a:endParaRPr lang="en-US" dirty="0"/>
          </a:p>
          <a:p>
            <a:endParaRPr lang="en-US" dirty="0" smtClean="0"/>
          </a:p>
          <a:p>
            <a:r>
              <a:rPr lang="en-US" dirty="0"/>
              <a:t>S</a:t>
            </a:r>
            <a:r>
              <a:rPr lang="en-US" dirty="0" smtClean="0"/>
              <a:t>equential dependency chain</a:t>
            </a:r>
          </a:p>
        </p:txBody>
      </p:sp>
      <p:grpSp>
        <p:nvGrpSpPr>
          <p:cNvPr id="174" name="Group 173"/>
          <p:cNvGrpSpPr/>
          <p:nvPr/>
        </p:nvGrpSpPr>
        <p:grpSpPr>
          <a:xfrm>
            <a:off x="1745246" y="5245094"/>
            <a:ext cx="5486400" cy="591540"/>
            <a:chOff x="1768554" y="5089574"/>
            <a:chExt cx="5486400" cy="591540"/>
          </a:xfrm>
        </p:grpSpPr>
        <p:grpSp>
          <p:nvGrpSpPr>
            <p:cNvPr id="173" name="Group 172"/>
            <p:cNvGrpSpPr/>
            <p:nvPr/>
          </p:nvGrpSpPr>
          <p:grpSpPr>
            <a:xfrm>
              <a:off x="1768554" y="5089574"/>
              <a:ext cx="5486400" cy="274320"/>
              <a:chOff x="1768554" y="5089574"/>
              <a:chExt cx="5486400" cy="274320"/>
            </a:xfrm>
          </p:grpSpPr>
          <p:sp>
            <p:nvSpPr>
              <p:cNvPr id="5" name="Rectangle 4"/>
              <p:cNvSpPr/>
              <p:nvPr/>
            </p:nvSpPr>
            <p:spPr>
              <a:xfrm>
                <a:off x="1768554" y="5089574"/>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6"/>
              <p:cNvGrpSpPr/>
              <p:nvPr/>
            </p:nvGrpSpPr>
            <p:grpSpPr>
              <a:xfrm>
                <a:off x="1768554" y="5089574"/>
                <a:ext cx="5486400" cy="274320"/>
                <a:chOff x="1828800" y="1827130"/>
                <a:chExt cx="5486400" cy="274320"/>
              </a:xfrm>
              <a:solidFill>
                <a:srgbClr val="FFFFFF"/>
              </a:solidFill>
            </p:grpSpPr>
            <p:sp>
              <p:nvSpPr>
                <p:cNvPr id="9" name="Rectangle 8"/>
                <p:cNvSpPr/>
                <p:nvPr/>
              </p:nvSpPr>
              <p:spPr>
                <a:xfrm>
                  <a:off x="34747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37490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40233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a:off x="42976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12"/>
                <p:cNvSpPr/>
                <p:nvPr/>
              </p:nvSpPr>
              <p:spPr>
                <a:xfrm>
                  <a:off x="45720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13"/>
                <p:cNvSpPr/>
                <p:nvPr/>
              </p:nvSpPr>
              <p:spPr>
                <a:xfrm>
                  <a:off x="48463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51206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53949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56692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p:cNvSpPr/>
                <p:nvPr/>
              </p:nvSpPr>
              <p:spPr>
                <a:xfrm>
                  <a:off x="59436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p:cNvSpPr/>
                <p:nvPr/>
              </p:nvSpPr>
              <p:spPr>
                <a:xfrm>
                  <a:off x="62179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19"/>
                <p:cNvSpPr/>
                <p:nvPr/>
              </p:nvSpPr>
              <p:spPr>
                <a:xfrm>
                  <a:off x="64922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ctangle 20"/>
                <p:cNvSpPr/>
                <p:nvPr/>
              </p:nvSpPr>
              <p:spPr>
                <a:xfrm>
                  <a:off x="67665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angle 21"/>
                <p:cNvSpPr/>
                <p:nvPr/>
              </p:nvSpPr>
              <p:spPr>
                <a:xfrm>
                  <a:off x="70408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22"/>
                <p:cNvSpPr/>
                <p:nvPr/>
              </p:nvSpPr>
              <p:spPr>
                <a:xfrm>
                  <a:off x="18288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ectangle 23"/>
                <p:cNvSpPr/>
                <p:nvPr/>
              </p:nvSpPr>
              <p:spPr>
                <a:xfrm>
                  <a:off x="21031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ectangle 24"/>
                <p:cNvSpPr/>
                <p:nvPr/>
              </p:nvSpPr>
              <p:spPr>
                <a:xfrm>
                  <a:off x="23774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Rectangle 25"/>
                <p:cNvSpPr/>
                <p:nvPr/>
              </p:nvSpPr>
              <p:spPr>
                <a:xfrm>
                  <a:off x="26517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p:cNvSpPr/>
                <p:nvPr/>
              </p:nvSpPr>
              <p:spPr>
                <a:xfrm>
                  <a:off x="29260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27"/>
                <p:cNvSpPr/>
                <p:nvPr/>
              </p:nvSpPr>
              <p:spPr>
                <a:xfrm>
                  <a:off x="32004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84" name="TextBox 83"/>
            <p:cNvSpPr txBox="1"/>
            <p:nvPr/>
          </p:nvSpPr>
          <p:spPr>
            <a:xfrm>
              <a:off x="4098821" y="5311782"/>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output</a:t>
              </a:r>
            </a:p>
          </p:txBody>
        </p:sp>
      </p:grpSp>
      <p:grpSp>
        <p:nvGrpSpPr>
          <p:cNvPr id="169" name="Group 168"/>
          <p:cNvGrpSpPr/>
          <p:nvPr/>
        </p:nvGrpSpPr>
        <p:grpSpPr>
          <a:xfrm>
            <a:off x="1745246" y="4026360"/>
            <a:ext cx="5486400" cy="670888"/>
            <a:chOff x="1768554" y="3870840"/>
            <a:chExt cx="5486400" cy="670888"/>
          </a:xfrm>
        </p:grpSpPr>
        <p:grpSp>
          <p:nvGrpSpPr>
            <p:cNvPr id="160" name="Group 159"/>
            <p:cNvGrpSpPr/>
            <p:nvPr/>
          </p:nvGrpSpPr>
          <p:grpSpPr>
            <a:xfrm>
              <a:off x="1768554" y="4267408"/>
              <a:ext cx="5486400" cy="274320"/>
              <a:chOff x="1768554" y="4267408"/>
              <a:chExt cx="5486400" cy="274320"/>
            </a:xfrm>
          </p:grpSpPr>
          <p:sp>
            <p:nvSpPr>
              <p:cNvPr id="29" name="Rectangle 28"/>
              <p:cNvSpPr/>
              <p:nvPr/>
            </p:nvSpPr>
            <p:spPr>
              <a:xfrm>
                <a:off x="1768554" y="4267408"/>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17685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20428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23171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25915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ectangle 34"/>
              <p:cNvSpPr/>
              <p:nvPr/>
            </p:nvSpPr>
            <p:spPr>
              <a:xfrm>
                <a:off x="28658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ectangle 35"/>
              <p:cNvSpPr/>
              <p:nvPr/>
            </p:nvSpPr>
            <p:spPr>
              <a:xfrm>
                <a:off x="31401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34144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36887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39631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angle 39"/>
              <p:cNvSpPr/>
              <p:nvPr/>
            </p:nvSpPr>
            <p:spPr>
              <a:xfrm>
                <a:off x="42374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angle 40"/>
              <p:cNvSpPr/>
              <p:nvPr/>
            </p:nvSpPr>
            <p:spPr>
              <a:xfrm>
                <a:off x="45117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47860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ectangle 42"/>
              <p:cNvSpPr/>
              <p:nvPr/>
            </p:nvSpPr>
            <p:spPr>
              <a:xfrm>
                <a:off x="50603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ectangle 43"/>
              <p:cNvSpPr/>
              <p:nvPr/>
            </p:nvSpPr>
            <p:spPr>
              <a:xfrm>
                <a:off x="53347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ectangle 44"/>
              <p:cNvSpPr/>
              <p:nvPr/>
            </p:nvSpPr>
            <p:spPr>
              <a:xfrm>
                <a:off x="56090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58833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angle 46"/>
              <p:cNvSpPr/>
              <p:nvPr/>
            </p:nvSpPr>
            <p:spPr>
              <a:xfrm>
                <a:off x="61576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ectangle 47"/>
              <p:cNvSpPr/>
              <p:nvPr/>
            </p:nvSpPr>
            <p:spPr>
              <a:xfrm>
                <a:off x="64319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Rectangle 48"/>
              <p:cNvSpPr/>
              <p:nvPr/>
            </p:nvSpPr>
            <p:spPr>
              <a:xfrm>
                <a:off x="67063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 name="Rectangle 49"/>
              <p:cNvSpPr/>
              <p:nvPr/>
            </p:nvSpPr>
            <p:spPr>
              <a:xfrm>
                <a:off x="69806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83" name="TextBox 82"/>
            <p:cNvSpPr txBox="1"/>
            <p:nvPr/>
          </p:nvSpPr>
          <p:spPr>
            <a:xfrm>
              <a:off x="4169353" y="3870840"/>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input</a:t>
              </a:r>
            </a:p>
          </p:txBody>
        </p:sp>
      </p:grpSp>
      <p:grpSp>
        <p:nvGrpSpPr>
          <p:cNvPr id="162" name="Group 161"/>
          <p:cNvGrpSpPr/>
          <p:nvPr/>
        </p:nvGrpSpPr>
        <p:grpSpPr>
          <a:xfrm>
            <a:off x="1052728" y="4419753"/>
            <a:ext cx="548640" cy="278059"/>
            <a:chOff x="1186050" y="4267408"/>
            <a:chExt cx="548640" cy="278059"/>
          </a:xfrm>
        </p:grpSpPr>
        <p:sp>
          <p:nvSpPr>
            <p:cNvPr id="159" name="Rectangle 158"/>
            <p:cNvSpPr/>
            <p:nvPr/>
          </p:nvSpPr>
          <p:spPr>
            <a:xfrm>
              <a:off x="1186050" y="4267408"/>
              <a:ext cx="54864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61" name="Group 160"/>
            <p:cNvGrpSpPr/>
            <p:nvPr/>
          </p:nvGrpSpPr>
          <p:grpSpPr>
            <a:xfrm>
              <a:off x="1186050" y="4271147"/>
              <a:ext cx="548640" cy="274320"/>
              <a:chOff x="1186050" y="4271147"/>
              <a:chExt cx="548640" cy="274320"/>
            </a:xfrm>
          </p:grpSpPr>
          <p:sp>
            <p:nvSpPr>
              <p:cNvPr id="104" name="Rectangle 103"/>
              <p:cNvSpPr/>
              <p:nvPr/>
            </p:nvSpPr>
            <p:spPr>
              <a:xfrm>
                <a:off x="146037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 name="Rectangle 104"/>
              <p:cNvSpPr/>
              <p:nvPr/>
            </p:nvSpPr>
            <p:spPr>
              <a:xfrm>
                <a:off x="118605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157" name="TextBox 156"/>
          <p:cNvSpPr txBox="1"/>
          <p:nvPr/>
        </p:nvSpPr>
        <p:spPr>
          <a:xfrm>
            <a:off x="810783" y="4021435"/>
            <a:ext cx="102763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prologue</a:t>
            </a:r>
          </a:p>
        </p:txBody>
      </p:sp>
      <p:sp>
        <p:nvSpPr>
          <p:cNvPr id="2" name="Title 1"/>
          <p:cNvSpPr>
            <a:spLocks noGrp="1"/>
          </p:cNvSpPr>
          <p:nvPr>
            <p:ph type="title"/>
          </p:nvPr>
        </p:nvSpPr>
        <p:spPr/>
        <p:txBody>
          <a:bodyPr/>
          <a:lstStyle/>
          <a:p>
            <a:r>
              <a:rPr lang="en-US" dirty="0" smtClean="0"/>
              <a:t>Recursive filters</a:t>
            </a:r>
            <a:endParaRPr lang="en-US" dirty="0"/>
          </a:p>
        </p:txBody>
      </p:sp>
      <p:sp>
        <p:nvSpPr>
          <p:cNvPr id="51" name="Rectangle 50"/>
          <p:cNvSpPr/>
          <p:nvPr/>
        </p:nvSpPr>
        <p:spPr>
          <a:xfrm>
            <a:off x="1744786"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Rectangle 51"/>
          <p:cNvSpPr/>
          <p:nvPr/>
        </p:nvSpPr>
        <p:spPr>
          <a:xfrm>
            <a:off x="2019704"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Rectangle 52"/>
          <p:cNvSpPr/>
          <p:nvPr/>
        </p:nvSpPr>
        <p:spPr>
          <a:xfrm>
            <a:off x="2294622"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Rectangle 53"/>
          <p:cNvSpPr/>
          <p:nvPr/>
        </p:nvSpPr>
        <p:spPr>
          <a:xfrm>
            <a:off x="2569540"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11" name="Group 110"/>
          <p:cNvGrpSpPr/>
          <p:nvPr/>
        </p:nvGrpSpPr>
        <p:grpSpPr>
          <a:xfrm>
            <a:off x="1196238" y="4562372"/>
            <a:ext cx="1457503" cy="823954"/>
            <a:chOff x="783383" y="4598695"/>
            <a:chExt cx="1457503" cy="823954"/>
          </a:xfrm>
        </p:grpSpPr>
        <p:sp>
          <p:nvSpPr>
            <p:cNvPr id="57" name="Right Arrow 56"/>
            <p:cNvSpPr/>
            <p:nvPr/>
          </p:nvSpPr>
          <p:spPr>
            <a:xfrm>
              <a:off x="1628238" y="4848190"/>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59" name="Freeform 58"/>
            <p:cNvSpPr/>
            <p:nvPr/>
          </p:nvSpPr>
          <p:spPr>
            <a:xfrm flipV="1">
              <a:off x="1057702" y="4599105"/>
              <a:ext cx="411849" cy="415249"/>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flipV="1">
              <a:off x="783383" y="4602281"/>
              <a:ext cx="274320"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0" name="Group 109"/>
            <p:cNvGrpSpPr/>
            <p:nvPr/>
          </p:nvGrpSpPr>
          <p:grpSpPr>
            <a:xfrm>
              <a:off x="1381970" y="4598695"/>
              <a:ext cx="175164" cy="823954"/>
              <a:chOff x="1374520" y="4599106"/>
              <a:chExt cx="175164" cy="823954"/>
            </a:xfrm>
          </p:grpSpPr>
          <p:cxnSp>
            <p:nvCxnSpPr>
              <p:cNvPr id="58" name="Straight Arrow Connector 57"/>
              <p:cNvCxnSpPr/>
              <p:nvPr/>
            </p:nvCxnSpPr>
            <p:spPr>
              <a:xfrm>
                <a:off x="1462102" y="5058601"/>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1462102" y="4599106"/>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374520" y="4921458"/>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0" name="Group 119"/>
          <p:cNvGrpSpPr/>
          <p:nvPr/>
        </p:nvGrpSpPr>
        <p:grpSpPr>
          <a:xfrm>
            <a:off x="1470558" y="4561425"/>
            <a:ext cx="1457503" cy="826182"/>
            <a:chOff x="1057703" y="4599879"/>
            <a:chExt cx="1457503" cy="826182"/>
          </a:xfrm>
        </p:grpSpPr>
        <p:sp>
          <p:nvSpPr>
            <p:cNvPr id="113" name="Right Arrow 112"/>
            <p:cNvSpPr/>
            <p:nvPr/>
          </p:nvSpPr>
          <p:spPr>
            <a:xfrm>
              <a:off x="1902558" y="4849374"/>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4" name="Freeform 113"/>
            <p:cNvSpPr/>
            <p:nvPr/>
          </p:nvSpPr>
          <p:spPr>
            <a:xfrm>
              <a:off x="1469553" y="5013311"/>
              <a:ext cx="300736"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p:cNvSpPr/>
            <p:nvPr/>
          </p:nvSpPr>
          <p:spPr>
            <a:xfrm flipV="1">
              <a:off x="1057703" y="4600289"/>
              <a:ext cx="411850" cy="413021"/>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6" name="Group 115"/>
            <p:cNvGrpSpPr/>
            <p:nvPr/>
          </p:nvGrpSpPr>
          <p:grpSpPr>
            <a:xfrm>
              <a:off x="1656290" y="4599879"/>
              <a:ext cx="175164" cy="823954"/>
              <a:chOff x="1374520" y="4599106"/>
              <a:chExt cx="175164" cy="823954"/>
            </a:xfrm>
          </p:grpSpPr>
          <p:cxnSp>
            <p:nvCxnSpPr>
              <p:cNvPr id="117" name="Straight Arrow Connector 116"/>
              <p:cNvCxnSpPr/>
              <p:nvPr/>
            </p:nvCxnSpPr>
            <p:spPr>
              <a:xfrm>
                <a:off x="1462102" y="5058601"/>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462102" y="4599106"/>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1374520" y="4921458"/>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a:off x="1882408" y="4563416"/>
            <a:ext cx="1316993" cy="823954"/>
            <a:chOff x="2292892" y="4602107"/>
            <a:chExt cx="1316993" cy="823954"/>
          </a:xfrm>
        </p:grpSpPr>
        <p:sp>
          <p:nvSpPr>
            <p:cNvPr id="133" name="Freeform 132"/>
            <p:cNvSpPr/>
            <p:nvPr/>
          </p:nvSpPr>
          <p:spPr>
            <a:xfrm>
              <a:off x="2566831" y="5013040"/>
              <a:ext cx="276225"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4" name="Group 133"/>
            <p:cNvGrpSpPr/>
            <p:nvPr/>
          </p:nvGrpSpPr>
          <p:grpSpPr>
            <a:xfrm>
              <a:off x="2753569" y="4602107"/>
              <a:ext cx="175164" cy="823954"/>
              <a:chOff x="2787505" y="4598695"/>
              <a:chExt cx="175164" cy="823954"/>
            </a:xfrm>
          </p:grpSpPr>
          <p:cxnSp>
            <p:nvCxnSpPr>
              <p:cNvPr id="137" name="Straight Arrow Connector 136"/>
              <p:cNvCxnSpPr/>
              <p:nvPr/>
            </p:nvCxnSpPr>
            <p:spPr>
              <a:xfrm>
                <a:off x="2875238" y="5058190"/>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73651" y="4598695"/>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787505" y="4921047"/>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5" name="Right Arrow 134"/>
            <p:cNvSpPr/>
            <p:nvPr/>
          </p:nvSpPr>
          <p:spPr>
            <a:xfrm>
              <a:off x="2997237" y="4847779"/>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6" name="Freeform 135"/>
            <p:cNvSpPr/>
            <p:nvPr/>
          </p:nvSpPr>
          <p:spPr>
            <a:xfrm>
              <a:off x="2292892" y="5013040"/>
              <a:ext cx="273939"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0" name="Group 139"/>
          <p:cNvGrpSpPr/>
          <p:nvPr/>
        </p:nvGrpSpPr>
        <p:grpSpPr>
          <a:xfrm>
            <a:off x="2156347" y="4562372"/>
            <a:ext cx="1316993" cy="823954"/>
            <a:chOff x="2292892" y="4602107"/>
            <a:chExt cx="1316993" cy="823954"/>
          </a:xfrm>
        </p:grpSpPr>
        <p:sp>
          <p:nvSpPr>
            <p:cNvPr id="141" name="Freeform 140"/>
            <p:cNvSpPr/>
            <p:nvPr/>
          </p:nvSpPr>
          <p:spPr>
            <a:xfrm>
              <a:off x="2566831" y="5013040"/>
              <a:ext cx="276225"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2" name="Group 141"/>
            <p:cNvGrpSpPr/>
            <p:nvPr/>
          </p:nvGrpSpPr>
          <p:grpSpPr>
            <a:xfrm>
              <a:off x="2753569" y="4602107"/>
              <a:ext cx="175164" cy="823954"/>
              <a:chOff x="2787505" y="4598695"/>
              <a:chExt cx="175164" cy="823954"/>
            </a:xfrm>
          </p:grpSpPr>
          <p:cxnSp>
            <p:nvCxnSpPr>
              <p:cNvPr id="145" name="Straight Arrow Connector 144"/>
              <p:cNvCxnSpPr/>
              <p:nvPr/>
            </p:nvCxnSpPr>
            <p:spPr>
              <a:xfrm>
                <a:off x="2875238" y="5058190"/>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2873651" y="4598695"/>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47" name="Rectangle 146"/>
              <p:cNvSpPr/>
              <p:nvPr/>
            </p:nvSpPr>
            <p:spPr>
              <a:xfrm>
                <a:off x="2787505" y="4921047"/>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3" name="Right Arrow 142"/>
            <p:cNvSpPr/>
            <p:nvPr/>
          </p:nvSpPr>
          <p:spPr>
            <a:xfrm>
              <a:off x="2997237" y="4847779"/>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4" name="Freeform 143"/>
            <p:cNvSpPr/>
            <p:nvPr/>
          </p:nvSpPr>
          <p:spPr>
            <a:xfrm>
              <a:off x="2292892" y="5013040"/>
              <a:ext cx="273939"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 name="Group 167"/>
          <p:cNvGrpSpPr/>
          <p:nvPr/>
        </p:nvGrpSpPr>
        <p:grpSpPr>
          <a:xfrm>
            <a:off x="2176792" y="3628231"/>
            <a:ext cx="3843335" cy="241300"/>
            <a:chOff x="2046697" y="3254956"/>
            <a:chExt cx="3843335" cy="241300"/>
          </a:xfrm>
        </p:grpSpPr>
        <p:pic>
          <p:nvPicPr>
            <p:cNvPr id="163" name="Picture 16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697" y="3317826"/>
              <a:ext cx="1181100" cy="152400"/>
            </a:xfrm>
            <a:prstGeom prst="rect">
              <a:avLst/>
            </a:prstGeom>
            <a:effectLst>
              <a:outerShdw blurRad="25400" dist="12700" dir="2700000" algn="tl" rotWithShape="0">
                <a:srgbClr val="000000">
                  <a:alpha val="55000"/>
                </a:srgbClr>
              </a:outerShdw>
            </a:effectLst>
          </p:spPr>
        </p:pic>
        <p:pic>
          <p:nvPicPr>
            <p:cNvPr id="164" name="Picture 16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832" y="3254956"/>
              <a:ext cx="1346200" cy="241300"/>
            </a:xfrm>
            <a:prstGeom prst="rect">
              <a:avLst/>
            </a:prstGeom>
            <a:effectLst>
              <a:outerShdw blurRad="25400" dist="12700" dir="2700000" algn="tl" rotWithShape="0">
                <a:srgbClr val="000000">
                  <a:alpha val="55000"/>
                </a:srgbClr>
              </a:outerShdw>
            </a:effectLst>
          </p:spPr>
        </p:pic>
      </p:grpSp>
      <p:grpSp>
        <p:nvGrpSpPr>
          <p:cNvPr id="167" name="Group 166"/>
          <p:cNvGrpSpPr/>
          <p:nvPr/>
        </p:nvGrpSpPr>
        <p:grpSpPr>
          <a:xfrm>
            <a:off x="2359513" y="2917705"/>
            <a:ext cx="3998427" cy="635000"/>
            <a:chOff x="2229418" y="2505550"/>
            <a:chExt cx="3998427" cy="635000"/>
          </a:xfrm>
        </p:grpSpPr>
        <p:pic>
          <p:nvPicPr>
            <p:cNvPr id="165" name="Picture 16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418" y="2505550"/>
              <a:ext cx="2057400" cy="635000"/>
            </a:xfrm>
            <a:prstGeom prst="rect">
              <a:avLst/>
            </a:prstGeom>
            <a:effectLst>
              <a:outerShdw blurRad="25400" dist="12700" dir="2700000" algn="tl" rotWithShape="0">
                <a:srgbClr val="000000">
                  <a:alpha val="55000"/>
                </a:srgbClr>
              </a:outerShdw>
            </a:effectLst>
          </p:spPr>
        </p:pic>
        <p:pic>
          <p:nvPicPr>
            <p:cNvPr id="166" name="Picture 1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545" y="2689827"/>
              <a:ext cx="1638300" cy="241300"/>
            </a:xfrm>
            <a:prstGeom prst="rect">
              <a:avLst/>
            </a:prstGeom>
            <a:effectLst>
              <a:outerShdw blurRad="25400" dist="12700" dir="2700000" algn="tl" rotWithShape="0">
                <a:srgbClr val="000000">
                  <a:alpha val="55000"/>
                </a:srgbClr>
              </a:outerShdw>
            </a:effectLst>
          </p:spPr>
        </p:pic>
      </p:grpSp>
      <p:grpSp>
        <p:nvGrpSpPr>
          <p:cNvPr id="265" name="Group 264"/>
          <p:cNvGrpSpPr/>
          <p:nvPr/>
        </p:nvGrpSpPr>
        <p:grpSpPr>
          <a:xfrm>
            <a:off x="3116846" y="4808044"/>
            <a:ext cx="4114800" cy="711370"/>
            <a:chOff x="3116846" y="4652524"/>
            <a:chExt cx="4114800" cy="711370"/>
          </a:xfrm>
        </p:grpSpPr>
        <p:grpSp>
          <p:nvGrpSpPr>
            <p:cNvPr id="263" name="Group 262"/>
            <p:cNvGrpSpPr/>
            <p:nvPr/>
          </p:nvGrpSpPr>
          <p:grpSpPr>
            <a:xfrm>
              <a:off x="3116846" y="5089574"/>
              <a:ext cx="4114800" cy="274320"/>
              <a:chOff x="1467195" y="3567400"/>
              <a:chExt cx="4114800" cy="274320"/>
            </a:xfrm>
          </p:grpSpPr>
          <p:sp>
            <p:nvSpPr>
              <p:cNvPr id="243" name="Rectangle 242"/>
              <p:cNvSpPr/>
              <p:nvPr/>
            </p:nvSpPr>
            <p:spPr>
              <a:xfrm>
                <a:off x="174151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4" name="Rectangle 243"/>
              <p:cNvSpPr/>
              <p:nvPr/>
            </p:nvSpPr>
            <p:spPr>
              <a:xfrm>
                <a:off x="201583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5" name="Rectangle 244"/>
              <p:cNvSpPr/>
              <p:nvPr/>
            </p:nvSpPr>
            <p:spPr>
              <a:xfrm>
                <a:off x="229015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6" name="Rectangle 245"/>
              <p:cNvSpPr/>
              <p:nvPr/>
            </p:nvSpPr>
            <p:spPr>
              <a:xfrm>
                <a:off x="256447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7" name="Rectangle 246"/>
              <p:cNvSpPr/>
              <p:nvPr/>
            </p:nvSpPr>
            <p:spPr>
              <a:xfrm>
                <a:off x="283879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8" name="Rectangle 247"/>
              <p:cNvSpPr/>
              <p:nvPr/>
            </p:nvSpPr>
            <p:spPr>
              <a:xfrm>
                <a:off x="311311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9" name="Rectangle 248"/>
              <p:cNvSpPr/>
              <p:nvPr/>
            </p:nvSpPr>
            <p:spPr>
              <a:xfrm>
                <a:off x="338743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0" name="Rectangle 249"/>
              <p:cNvSpPr/>
              <p:nvPr/>
            </p:nvSpPr>
            <p:spPr>
              <a:xfrm>
                <a:off x="366175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1" name="Rectangle 250"/>
              <p:cNvSpPr/>
              <p:nvPr/>
            </p:nvSpPr>
            <p:spPr>
              <a:xfrm>
                <a:off x="393607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2" name="Rectangle 251"/>
              <p:cNvSpPr/>
              <p:nvPr/>
            </p:nvSpPr>
            <p:spPr>
              <a:xfrm>
                <a:off x="421039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3" name="Rectangle 252"/>
              <p:cNvSpPr/>
              <p:nvPr/>
            </p:nvSpPr>
            <p:spPr>
              <a:xfrm>
                <a:off x="448471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4" name="Rectangle 253"/>
              <p:cNvSpPr/>
              <p:nvPr/>
            </p:nvSpPr>
            <p:spPr>
              <a:xfrm>
                <a:off x="475903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5" name="Rectangle 254"/>
              <p:cNvSpPr/>
              <p:nvPr/>
            </p:nvSpPr>
            <p:spPr>
              <a:xfrm>
                <a:off x="503335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6" name="Rectangle 255"/>
              <p:cNvSpPr/>
              <p:nvPr/>
            </p:nvSpPr>
            <p:spPr>
              <a:xfrm>
                <a:off x="530767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2" name="Rectangle 261"/>
              <p:cNvSpPr/>
              <p:nvPr/>
            </p:nvSpPr>
            <p:spPr>
              <a:xfrm>
                <a:off x="146719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64" name="Right Arrow 263"/>
            <p:cNvSpPr/>
            <p:nvPr/>
          </p:nvSpPr>
          <p:spPr>
            <a:xfrm>
              <a:off x="4271388" y="4652524"/>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pic>
        <p:nvPicPr>
          <p:cNvPr id="267" name="Picture 26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144" y="4505222"/>
            <a:ext cx="139700" cy="114300"/>
          </a:xfrm>
          <a:prstGeom prst="rect">
            <a:avLst/>
          </a:prstGeom>
          <a:effectLst>
            <a:outerShdw blurRad="25400" dist="12700" dir="2700000" algn="tl" rotWithShape="0">
              <a:srgbClr val="000000">
                <a:alpha val="55000"/>
              </a:srgbClr>
            </a:outerShdw>
          </a:effectLst>
        </p:spPr>
      </p:pic>
      <p:pic>
        <p:nvPicPr>
          <p:cNvPr id="268" name="Picture 26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0144" y="5314902"/>
            <a:ext cx="139700" cy="152400"/>
          </a:xfrm>
          <a:prstGeom prst="rect">
            <a:avLst/>
          </a:prstGeom>
          <a:effectLst>
            <a:outerShdw blurRad="25400" dist="12700" dir="2700000" algn="tl" rotWithShape="0">
              <a:srgbClr val="000000">
                <a:alpha val="55000"/>
              </a:srgbClr>
            </a:outerShdw>
          </a:effectLst>
        </p:spPr>
      </p:pic>
      <p:pic>
        <p:nvPicPr>
          <p:cNvPr id="269" name="Picture 26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956" y="4498507"/>
            <a:ext cx="152400" cy="152400"/>
          </a:xfrm>
          <a:prstGeom prst="rect">
            <a:avLst/>
          </a:prstGeom>
          <a:effectLst>
            <a:outerShdw blurRad="25400" dist="12700" dir="2700000" algn="tl" rotWithShape="0">
              <a:srgbClr val="000000">
                <a:alpha val="55000"/>
              </a:srgbClr>
            </a:outerShdw>
          </a:effectLst>
        </p:spPr>
      </p:pic>
      <p:sp>
        <p:nvSpPr>
          <p:cNvPr id="152" name="Rectangle 151"/>
          <p:cNvSpPr/>
          <p:nvPr/>
        </p:nvSpPr>
        <p:spPr>
          <a:xfrm>
            <a:off x="28425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27" name="Group 126"/>
          <p:cNvGrpSpPr/>
          <p:nvPr/>
        </p:nvGrpSpPr>
        <p:grpSpPr>
          <a:xfrm>
            <a:off x="2429232" y="4561057"/>
            <a:ext cx="1316993" cy="823954"/>
            <a:chOff x="2292892" y="4602107"/>
            <a:chExt cx="1316993" cy="823954"/>
          </a:xfrm>
        </p:grpSpPr>
        <p:sp>
          <p:nvSpPr>
            <p:cNvPr id="128" name="Freeform 127"/>
            <p:cNvSpPr/>
            <p:nvPr/>
          </p:nvSpPr>
          <p:spPr>
            <a:xfrm>
              <a:off x="2566831" y="5013040"/>
              <a:ext cx="276225"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9" name="Group 128"/>
            <p:cNvGrpSpPr/>
            <p:nvPr/>
          </p:nvGrpSpPr>
          <p:grpSpPr>
            <a:xfrm>
              <a:off x="2753569" y="4602107"/>
              <a:ext cx="175164" cy="823954"/>
              <a:chOff x="2787505" y="4598695"/>
              <a:chExt cx="175164" cy="823954"/>
            </a:xfrm>
          </p:grpSpPr>
          <p:cxnSp>
            <p:nvCxnSpPr>
              <p:cNvPr id="148" name="Straight Arrow Connector 147"/>
              <p:cNvCxnSpPr/>
              <p:nvPr/>
            </p:nvCxnSpPr>
            <p:spPr>
              <a:xfrm>
                <a:off x="2875238" y="5058190"/>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2873651" y="4598695"/>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2787505" y="4921047"/>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0" name="Right Arrow 129"/>
            <p:cNvSpPr/>
            <p:nvPr/>
          </p:nvSpPr>
          <p:spPr>
            <a:xfrm>
              <a:off x="2997237" y="4847779"/>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1" name="Freeform 130"/>
            <p:cNvSpPr/>
            <p:nvPr/>
          </p:nvSpPr>
          <p:spPr>
            <a:xfrm>
              <a:off x="2292892" y="5013040"/>
              <a:ext cx="273939"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51" name="Picture 15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1836" y="2576513"/>
            <a:ext cx="11684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134442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animBg="1"/>
      <p:bldP spid="52" grpId="0" animBg="1"/>
      <p:bldP spid="53" grpId="0" animBg="1"/>
      <p:bldP spid="54" grpId="0" animBg="1"/>
      <p:bldP spid="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rot="5400000">
            <a:off x="1960848" y="1403242"/>
            <a:ext cx="5217264" cy="5202144"/>
            <a:chOff x="1960848" y="1403242"/>
            <a:chExt cx="5217264" cy="5202144"/>
          </a:xfrm>
          <a:solidFill>
            <a:schemeClr val="accent3"/>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rot="5400000">
            <a:off x="2123784" y="2608594"/>
            <a:ext cx="5217264" cy="2791440"/>
            <a:chOff x="1960848" y="2676346"/>
            <a:chExt cx="5217264" cy="2791440"/>
          </a:xfrm>
          <a:solidFill>
            <a:srgbClr val="9EEF91"/>
          </a:solidFill>
        </p:grpSpPr>
        <p:grpSp>
          <p:nvGrpSpPr>
            <p:cNvPr id="14" name="Group 13"/>
            <p:cNvGrpSpPr/>
            <p:nvPr/>
          </p:nvGrpSpPr>
          <p:grpSpPr>
            <a:xfrm>
              <a:off x="1960848" y="2676346"/>
              <a:ext cx="5217264" cy="54864"/>
              <a:chOff x="1960848" y="2676346"/>
              <a:chExt cx="5217264" cy="54864"/>
            </a:xfrm>
            <a:grp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grp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grp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p:grpSpPr>
        <p:grpSp>
          <p:nvGrpSpPr>
            <p:cNvPr id="103" name="Group 102"/>
            <p:cNvGrpSpPr/>
            <p:nvPr/>
          </p:nvGrpSpPr>
          <p:grpSpPr>
            <a:xfrm>
              <a:off x="1960848" y="2676346"/>
              <a:ext cx="5217264" cy="54864"/>
              <a:chOff x="1960848" y="2676346"/>
              <a:chExt cx="5217264" cy="54864"/>
            </a:xfrm>
            <a:solidFill>
              <a:srgbClr val="94BCEC"/>
            </a:solid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solidFill>
              <a:srgbClr val="94BCEC"/>
            </a:solid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solidFill>
              <a:srgbClr val="94BCEC"/>
            </a:solid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221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38889E-6 -5.55556E-6 L -0.025 -5.55556E-6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All borders in global memory</a:t>
            </a:r>
            <a:endParaRPr lang="en-US" dirty="0"/>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p:grpSpPr>
        <p:grpSp>
          <p:nvGrpSpPr>
            <p:cNvPr id="103" name="Group 102"/>
            <p:cNvGrpSpPr/>
            <p:nvPr/>
          </p:nvGrpSpPr>
          <p:grpSpPr>
            <a:xfrm>
              <a:off x="1960848" y="2676346"/>
              <a:ext cx="5217264" cy="54864"/>
              <a:chOff x="1960848" y="2676346"/>
              <a:chExt cx="5217264" cy="54864"/>
            </a:xfrm>
            <a:solidFill>
              <a:srgbClr val="94BCEC"/>
            </a:solid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solidFill>
              <a:srgbClr val="94BCEC"/>
            </a:solid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solidFill>
              <a:srgbClr val="94BCEC"/>
            </a:solid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1960848" y="1308058"/>
            <a:ext cx="5217264" cy="54864"/>
            <a:chOff x="1960848" y="1308058"/>
            <a:chExt cx="5217264" cy="54864"/>
          </a:xfrm>
        </p:grpSpPr>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484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Fix incomplete borders</a:t>
            </a:r>
            <a:endParaRPr lang="en-US" dirty="0"/>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1960848" y="2676346"/>
            <a:ext cx="5217264" cy="54864"/>
            <a:chOff x="1960848" y="2676346"/>
            <a:chExt cx="5217264" cy="54864"/>
          </a:xfrm>
          <a:solidFill>
            <a:srgbClr val="94BCEC"/>
          </a:solid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solidFill>
            <a:srgbClr val="94BCEC"/>
          </a:solid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solidFill>
            <a:srgbClr val="94BCEC"/>
          </a:solid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100296" y="1362922"/>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a:off x="2100296" y="2731209"/>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a:off x="2100296" y="4099498"/>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a:off x="1960848" y="2676346"/>
            <a:ext cx="5217264" cy="54864"/>
            <a:chOff x="1960848" y="2676346"/>
            <a:chExt cx="5217264" cy="54864"/>
          </a:xfrm>
          <a:solidFill>
            <a:srgbClr val="94BCEC"/>
          </a:solidFill>
        </p:grpSpPr>
        <p:sp>
          <p:nvSpPr>
            <p:cNvPr id="200" name="Rectangle 199"/>
            <p:cNvSpPr/>
            <p:nvPr/>
          </p:nvSpPr>
          <p:spPr>
            <a:xfrm rot="5400000" flipV="1">
              <a:off x="2482056"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1960848" y="4044633"/>
            <a:ext cx="5217264" cy="54864"/>
            <a:chOff x="1960848" y="2676346"/>
            <a:chExt cx="5217264" cy="54864"/>
          </a:xfrm>
          <a:solidFill>
            <a:srgbClr val="94BCEC"/>
          </a:solidFill>
        </p:grpSpPr>
        <p:sp>
          <p:nvSpPr>
            <p:cNvPr id="205" name="Rectangle 204"/>
            <p:cNvSpPr/>
            <p:nvPr/>
          </p:nvSpPr>
          <p:spPr>
            <a:xfrm rot="5400000" flipV="1">
              <a:off x="2482056"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1960848" y="5412922"/>
            <a:ext cx="5217264" cy="54864"/>
            <a:chOff x="1960848" y="2676346"/>
            <a:chExt cx="5217264" cy="54864"/>
          </a:xfrm>
          <a:solidFill>
            <a:srgbClr val="94BCEC"/>
          </a:solidFill>
        </p:grpSpPr>
        <p:sp>
          <p:nvSpPr>
            <p:cNvPr id="225" name="Rectangle 224"/>
            <p:cNvSpPr/>
            <p:nvPr/>
          </p:nvSpPr>
          <p:spPr>
            <a:xfrm rot="5400000" flipV="1">
              <a:off x="2482056"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19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 </a:t>
            </a:r>
            <a:r>
              <a:rPr lang="en-US" dirty="0" smtClean="0"/>
              <a:t>twice-incomplete </a:t>
            </a:r>
            <a:r>
              <a:rPr lang="en-US" dirty="0"/>
              <a:t>borders</a:t>
            </a:r>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a:solidFill>
            <a:srgbClr val="1F497D"/>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flipV="1">
            <a:off x="2100296" y="5332282"/>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flipV="1">
            <a:off x="2100296" y="3963995"/>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flipV="1">
            <a:off x="2100296" y="2595706"/>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a:off x="1960848" y="5277418"/>
            <a:ext cx="5217264" cy="54864"/>
            <a:chOff x="1960848" y="2676346"/>
            <a:chExt cx="5217264" cy="54864"/>
          </a:xfrm>
          <a:solidFill>
            <a:srgbClr val="621F16"/>
          </a:solidFill>
        </p:grpSpPr>
        <p:sp>
          <p:nvSpPr>
            <p:cNvPr id="200" name="Rectangle 199"/>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1960848" y="3909131"/>
            <a:ext cx="5217264" cy="54864"/>
            <a:chOff x="1960848" y="2676346"/>
            <a:chExt cx="5217264" cy="54864"/>
          </a:xfrm>
          <a:solidFill>
            <a:srgbClr val="621F16"/>
          </a:solidFill>
        </p:grpSpPr>
        <p:sp>
          <p:nvSpPr>
            <p:cNvPr id="205" name="Rectangle 20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1960848" y="2540842"/>
            <a:ext cx="5217264" cy="54864"/>
            <a:chOff x="1960848" y="2676346"/>
            <a:chExt cx="5217264" cy="54864"/>
          </a:xfrm>
          <a:solidFill>
            <a:srgbClr val="621F16"/>
          </a:solidFill>
        </p:grpSpPr>
        <p:sp>
          <p:nvSpPr>
            <p:cNvPr id="225" name="Rectangle 22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273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 </a:t>
            </a:r>
            <a:r>
              <a:rPr lang="en-US" dirty="0" smtClean="0"/>
              <a:t>thrice-incomplete </a:t>
            </a:r>
            <a:r>
              <a:rPr lang="en-US" dirty="0"/>
              <a:t>borders</a:t>
            </a:r>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rgbClr val="621F16"/>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a:solidFill>
            <a:srgbClr val="1F497D"/>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rot="5400000" flipV="1">
            <a:off x="114406" y="3347603"/>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rot="5400000" flipV="1">
            <a:off x="1482693" y="3347603"/>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rot="5400000" flipV="1">
            <a:off x="2850982" y="3347603"/>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rot="5400000">
            <a:off x="660313" y="3976882"/>
            <a:ext cx="5217264" cy="54864"/>
            <a:chOff x="1960848" y="2676346"/>
            <a:chExt cx="5217264" cy="54864"/>
          </a:xfrm>
          <a:solidFill>
            <a:schemeClr val="accent6"/>
          </a:solidFill>
        </p:grpSpPr>
        <p:sp>
          <p:nvSpPr>
            <p:cNvPr id="200" name="Rectangle 199"/>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rot="5400000">
            <a:off x="2028600" y="3976882"/>
            <a:ext cx="5217264" cy="54864"/>
            <a:chOff x="1960848" y="2676346"/>
            <a:chExt cx="5217264" cy="54864"/>
          </a:xfrm>
          <a:solidFill>
            <a:schemeClr val="accent6"/>
          </a:solidFill>
        </p:grpSpPr>
        <p:sp>
          <p:nvSpPr>
            <p:cNvPr id="205" name="Rectangle 20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rot="5400000">
            <a:off x="3396888" y="3976882"/>
            <a:ext cx="5217264" cy="54864"/>
            <a:chOff x="1960848" y="2676346"/>
            <a:chExt cx="5217264" cy="54864"/>
          </a:xfrm>
          <a:solidFill>
            <a:schemeClr val="accent6"/>
          </a:solidFill>
        </p:grpSpPr>
        <p:sp>
          <p:nvSpPr>
            <p:cNvPr id="225" name="Rectangle 22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450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 </a:t>
            </a:r>
            <a:r>
              <a:rPr lang="en-US" dirty="0" smtClean="0"/>
              <a:t>four-times-incomplete </a:t>
            </a:r>
            <a:r>
              <a:rPr lang="en-US" dirty="0"/>
              <a:t>borders</a:t>
            </a:r>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6"/>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rgbClr val="621F16"/>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a:solidFill>
            <a:srgbClr val="1F497D"/>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6200000" flipH="1" flipV="1">
            <a:off x="4084976" y="3347603"/>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rot="16200000" flipH="1" flipV="1">
            <a:off x="2716689" y="3347603"/>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rot="16200000" flipH="1" flipV="1">
            <a:off x="1348400" y="3347603"/>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rot="5400000">
            <a:off x="3261385" y="3976882"/>
            <a:ext cx="5217264" cy="54864"/>
            <a:chOff x="1960848" y="2676346"/>
            <a:chExt cx="5217264" cy="54864"/>
          </a:xfrm>
          <a:solidFill>
            <a:schemeClr val="accent5"/>
          </a:solidFill>
        </p:grpSpPr>
        <p:sp>
          <p:nvSpPr>
            <p:cNvPr id="200" name="Rectangle 199"/>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rot="5400000">
            <a:off x="1893095" y="3976882"/>
            <a:ext cx="5217264" cy="54864"/>
            <a:chOff x="1960848" y="2676346"/>
            <a:chExt cx="5217264" cy="54864"/>
          </a:xfrm>
          <a:solidFill>
            <a:schemeClr val="accent5"/>
          </a:solidFill>
        </p:grpSpPr>
        <p:sp>
          <p:nvSpPr>
            <p:cNvPr id="205" name="Rectangle 20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rot="5400000">
            <a:off x="524807" y="3976882"/>
            <a:ext cx="5217264" cy="54864"/>
            <a:chOff x="1960848" y="2676346"/>
            <a:chExt cx="5217264" cy="54864"/>
          </a:xfrm>
          <a:solidFill>
            <a:schemeClr val="accent5"/>
          </a:solidFill>
        </p:grpSpPr>
        <p:sp>
          <p:nvSpPr>
            <p:cNvPr id="225" name="Rectangle 22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425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Done fixing all borders</a:t>
            </a:r>
            <a:endParaRPr lang="en-US" dirty="0"/>
          </a:p>
        </p:txBody>
      </p:sp>
      <p:grpSp>
        <p:nvGrpSpPr>
          <p:cNvPr id="13" name="Group 12"/>
          <p:cNvGrpSpPr/>
          <p:nvPr/>
        </p:nvGrpSpPr>
        <p:grpSpPr>
          <a:xfrm>
            <a:off x="1960848" y="2540842"/>
            <a:ext cx="5217264" cy="54864"/>
            <a:chOff x="1960848" y="2540842"/>
            <a:chExt cx="5217264" cy="54864"/>
          </a:xfrm>
        </p:grpSpPr>
        <p:sp>
          <p:nvSpPr>
            <p:cNvPr id="8" name="Rectangle 7"/>
            <p:cNvSpPr/>
            <p:nvPr/>
          </p:nvSpPr>
          <p:spPr>
            <a:xfrm rot="5400000" flipV="1">
              <a:off x="2482056"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5400000" flipV="1">
              <a:off x="3855384"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5400000" flipV="1">
              <a:off x="5228712"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5400000" flipV="1">
              <a:off x="6602040"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60848" y="1308058"/>
            <a:ext cx="5217264" cy="54864"/>
            <a:chOff x="1960848" y="1308058"/>
            <a:chExt cx="5217264" cy="54864"/>
          </a:xfrm>
        </p:grpSpPr>
        <p:sp>
          <p:nvSpPr>
            <p:cNvPr id="9" name="Rectangle 8"/>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960848" y="3909130"/>
            <a:ext cx="5217264" cy="54864"/>
            <a:chOff x="1960848" y="3909130"/>
            <a:chExt cx="5217264" cy="54864"/>
          </a:xfrm>
        </p:grpSpPr>
        <p:sp>
          <p:nvSpPr>
            <p:cNvPr id="39" name="Rectangle 38"/>
            <p:cNvSpPr/>
            <p:nvPr/>
          </p:nvSpPr>
          <p:spPr>
            <a:xfrm rot="5400000" flipV="1">
              <a:off x="2482056"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5400000" flipV="1">
              <a:off x="3855384"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rot="5400000" flipV="1">
              <a:off x="5228712"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rot="5400000" flipV="1">
              <a:off x="6602040"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60848" y="2676346"/>
            <a:ext cx="5217264" cy="54864"/>
            <a:chOff x="1960848" y="2676346"/>
            <a:chExt cx="5217264" cy="54864"/>
          </a:xfrm>
        </p:grpSpPr>
        <p:sp>
          <p:nvSpPr>
            <p:cNvPr id="40" name="Rectangle 39"/>
            <p:cNvSpPr/>
            <p:nvPr/>
          </p:nvSpPr>
          <p:spPr>
            <a:xfrm rot="5400000" flipV="1">
              <a:off x="2482056"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960848" y="5277418"/>
            <a:ext cx="5217264" cy="54864"/>
            <a:chOff x="1960848" y="5277418"/>
            <a:chExt cx="5217264" cy="54864"/>
          </a:xfrm>
        </p:grpSpPr>
        <p:sp>
          <p:nvSpPr>
            <p:cNvPr id="63" name="Rectangle 62"/>
            <p:cNvSpPr/>
            <p:nvPr/>
          </p:nvSpPr>
          <p:spPr>
            <a:xfrm rot="5400000" flipV="1">
              <a:off x="2482056"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3855384"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5228712"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5400000" flipV="1">
              <a:off x="6602040"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p:grpSpPr>
        <p:sp>
          <p:nvSpPr>
            <p:cNvPr id="64" name="Rectangle 63"/>
            <p:cNvSpPr/>
            <p:nvPr/>
          </p:nvSpPr>
          <p:spPr>
            <a:xfrm rot="5400000" flipV="1">
              <a:off x="2482056"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865664" y="1403242"/>
            <a:ext cx="54864" cy="5202144"/>
            <a:chOff x="1865664" y="1403242"/>
            <a:chExt cx="54864" cy="5202144"/>
          </a:xfrm>
        </p:grpSpPr>
        <p:sp>
          <p:nvSpPr>
            <p:cNvPr id="6" name="Rectangle 5"/>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103488" y="1403242"/>
            <a:ext cx="54864" cy="5202144"/>
            <a:chOff x="3103488" y="1403242"/>
            <a:chExt cx="54864" cy="5202144"/>
          </a:xfrm>
        </p:grpSpPr>
        <p:sp>
          <p:nvSpPr>
            <p:cNvPr id="7" name="Rectangle 6"/>
            <p:cNvSpPr/>
            <p:nvPr/>
          </p:nvSpPr>
          <p:spPr>
            <a:xfrm flipV="1">
              <a:off x="3103488"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flipV="1">
              <a:off x="3103488"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V="1">
              <a:off x="3103488"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flipV="1">
              <a:off x="3103488"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238992" y="1403242"/>
            <a:ext cx="54864" cy="5202144"/>
            <a:chOff x="3238992" y="1403242"/>
            <a:chExt cx="54864" cy="5202144"/>
          </a:xfrm>
        </p:grpSpPr>
        <p:sp>
          <p:nvSpPr>
            <p:cNvPr id="19" name="Rectangle 18"/>
            <p:cNvSpPr/>
            <p:nvPr/>
          </p:nvSpPr>
          <p:spPr>
            <a:xfrm flipV="1">
              <a:off x="3238992"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flipV="1">
              <a:off x="3238992"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flipV="1">
              <a:off x="3238992"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flipV="1">
              <a:off x="3238992"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476816" y="1403242"/>
            <a:ext cx="54864" cy="5202144"/>
            <a:chOff x="4476816" y="1403242"/>
            <a:chExt cx="54864" cy="5202144"/>
          </a:xfrm>
        </p:grpSpPr>
        <p:sp>
          <p:nvSpPr>
            <p:cNvPr id="20" name="Rectangle 19"/>
            <p:cNvSpPr/>
            <p:nvPr/>
          </p:nvSpPr>
          <p:spPr>
            <a:xfrm flipV="1">
              <a:off x="4476816"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V="1">
              <a:off x="4476816"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flipV="1">
              <a:off x="4476816"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flipV="1">
              <a:off x="4476816"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612320" y="1403242"/>
            <a:ext cx="54864" cy="5202144"/>
            <a:chOff x="4612320" y="1403242"/>
            <a:chExt cx="54864" cy="5202144"/>
          </a:xfrm>
        </p:grpSpPr>
        <p:sp>
          <p:nvSpPr>
            <p:cNvPr id="25" name="Rectangle 24"/>
            <p:cNvSpPr/>
            <p:nvPr/>
          </p:nvSpPr>
          <p:spPr>
            <a:xfrm flipV="1">
              <a:off x="4612320"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V="1">
              <a:off x="4612320"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flipV="1">
              <a:off x="4612320"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flipV="1">
              <a:off x="4612320"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850144" y="1403242"/>
            <a:ext cx="54864" cy="5202144"/>
            <a:chOff x="5850144" y="1403242"/>
            <a:chExt cx="54864" cy="5202144"/>
          </a:xfrm>
        </p:grpSpPr>
        <p:sp>
          <p:nvSpPr>
            <p:cNvPr id="26" name="Rectangle 25"/>
            <p:cNvSpPr/>
            <p:nvPr/>
          </p:nvSpPr>
          <p:spPr>
            <a:xfrm flipV="1">
              <a:off x="5850144"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V="1">
              <a:off x="5850144"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flipV="1">
              <a:off x="5850144"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flipV="1">
              <a:off x="5850144"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85648" y="1403242"/>
            <a:ext cx="54864" cy="5202144"/>
            <a:chOff x="5985648" y="1403242"/>
            <a:chExt cx="54864" cy="5202144"/>
          </a:xfrm>
        </p:grpSpPr>
        <p:sp>
          <p:nvSpPr>
            <p:cNvPr id="31" name="Rectangle 30"/>
            <p:cNvSpPr/>
            <p:nvPr/>
          </p:nvSpPr>
          <p:spPr>
            <a:xfrm flipV="1">
              <a:off x="5985648"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flipV="1">
              <a:off x="5985648"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flipV="1">
              <a:off x="5985648"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flipV="1">
              <a:off x="5985648"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223472" y="1403242"/>
            <a:ext cx="54864" cy="5202144"/>
            <a:chOff x="7223472" y="1403242"/>
            <a:chExt cx="54864" cy="5202144"/>
          </a:xfrm>
        </p:grpSpPr>
        <p:sp>
          <p:nvSpPr>
            <p:cNvPr id="32" name="Rectangle 31"/>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960848" y="6645706"/>
            <a:ext cx="5217264" cy="54864"/>
            <a:chOff x="1960848" y="6645706"/>
            <a:chExt cx="5217264" cy="54864"/>
          </a:xfrm>
        </p:grpSpPr>
        <p:sp>
          <p:nvSpPr>
            <p:cNvPr id="87" name="Rectangle 86"/>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p:grpSpPr>
        <p:sp>
          <p:nvSpPr>
            <p:cNvPr id="88" name="Rectangle 87"/>
            <p:cNvSpPr/>
            <p:nvPr/>
          </p:nvSpPr>
          <p:spPr>
            <a:xfrm rot="5400000" flipV="1">
              <a:off x="2482056"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054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Load blocks into shared memory</a:t>
            </a:r>
            <a:endParaRPr lang="en-US" dirty="0"/>
          </a:p>
        </p:txBody>
      </p:sp>
      <p:grpSp>
        <p:nvGrpSpPr>
          <p:cNvPr id="3" name="Group 2"/>
          <p:cNvGrpSpPr/>
          <p:nvPr/>
        </p:nvGrpSpPr>
        <p:grpSpPr>
          <a:xfrm>
            <a:off x="1960848" y="1403242"/>
            <a:ext cx="5217264" cy="5202144"/>
            <a:chOff x="1960848" y="1403242"/>
            <a:chExt cx="5217264" cy="5202144"/>
          </a:xfrm>
        </p:grpSpPr>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7139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Finish causal columns</a:t>
            </a:r>
            <a:endParaRPr lang="en-US" dirty="0"/>
          </a:p>
        </p:txBody>
      </p:sp>
      <p:grpSp>
        <p:nvGrpSpPr>
          <p:cNvPr id="3" name="Group 2"/>
          <p:cNvGrpSpPr/>
          <p:nvPr/>
        </p:nvGrpSpPr>
        <p:grpSpPr>
          <a:xfrm>
            <a:off x="1960848" y="1403242"/>
            <a:ext cx="5217264" cy="5202144"/>
            <a:chOff x="1960848" y="1403242"/>
            <a:chExt cx="5217264" cy="5202144"/>
          </a:xfrm>
        </p:grpSpPr>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1308058"/>
            <a:ext cx="5217264" cy="4159728"/>
            <a:chOff x="1960848" y="1308058"/>
            <a:chExt cx="5217264" cy="4159728"/>
          </a:xfrm>
        </p:grpSpPr>
        <p:grpSp>
          <p:nvGrpSpPr>
            <p:cNvPr id="12" name="Group 11"/>
            <p:cNvGrpSpPr/>
            <p:nvPr/>
          </p:nvGrpSpPr>
          <p:grpSpPr>
            <a:xfrm>
              <a:off x="1960848" y="1308058"/>
              <a:ext cx="5217264" cy="54864"/>
              <a:chOff x="1960848" y="1308058"/>
              <a:chExt cx="5217264" cy="54864"/>
            </a:xfrm>
          </p:grpSpPr>
          <p:sp>
            <p:nvSpPr>
              <p:cNvPr id="9" name="Rectangle 8"/>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60848" y="2676346"/>
              <a:ext cx="5217264" cy="54864"/>
              <a:chOff x="1960848" y="2676346"/>
              <a:chExt cx="5217264" cy="54864"/>
            </a:xfrm>
          </p:grpSpPr>
          <p:sp>
            <p:nvSpPr>
              <p:cNvPr id="40" name="Rectangle 39"/>
              <p:cNvSpPr/>
              <p:nvPr/>
            </p:nvSpPr>
            <p:spPr>
              <a:xfrm rot="5400000" flipV="1">
                <a:off x="2482056"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p:grpSpPr>
          <p:sp>
            <p:nvSpPr>
              <p:cNvPr id="64" name="Rectangle 63"/>
              <p:cNvSpPr/>
              <p:nvPr/>
            </p:nvSpPr>
            <p:spPr>
              <a:xfrm rot="5400000" flipV="1">
                <a:off x="2482056"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p:grpSpPr>
          <p:sp>
            <p:nvSpPr>
              <p:cNvPr id="88" name="Rectangle 87"/>
              <p:cNvSpPr/>
              <p:nvPr/>
            </p:nvSpPr>
            <p:spPr>
              <a:xfrm rot="5400000" flipV="1">
                <a:off x="2482056"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17948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Finish </a:t>
            </a:r>
            <a:r>
              <a:rPr lang="en-US" dirty="0" err="1" smtClean="0"/>
              <a:t>anticausal</a:t>
            </a:r>
            <a:r>
              <a:rPr lang="en-US" dirty="0" smtClean="0"/>
              <a:t> </a:t>
            </a:r>
            <a:r>
              <a:rPr lang="en-US" dirty="0"/>
              <a:t>columns</a:t>
            </a:r>
          </a:p>
        </p:txBody>
      </p:sp>
      <p:grpSp>
        <p:nvGrpSpPr>
          <p:cNvPr id="3" name="Group 2"/>
          <p:cNvGrpSpPr/>
          <p:nvPr/>
        </p:nvGrpSpPr>
        <p:grpSpPr>
          <a:xfrm>
            <a:off x="1960848" y="1403242"/>
            <a:ext cx="5217264" cy="5202144"/>
            <a:chOff x="1960848" y="1403242"/>
            <a:chExt cx="5217264" cy="5202144"/>
          </a:xfrm>
          <a:solidFill>
            <a:schemeClr val="tx2"/>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2540842"/>
            <a:ext cx="5217264" cy="4159728"/>
            <a:chOff x="1960848" y="2540842"/>
            <a:chExt cx="5217264" cy="4159728"/>
          </a:xfrm>
        </p:grpSpPr>
        <p:grpSp>
          <p:nvGrpSpPr>
            <p:cNvPr id="13" name="Group 12"/>
            <p:cNvGrpSpPr/>
            <p:nvPr/>
          </p:nvGrpSpPr>
          <p:grpSpPr>
            <a:xfrm>
              <a:off x="1960848" y="2540842"/>
              <a:ext cx="5217264" cy="54864"/>
              <a:chOff x="1960848" y="2540842"/>
              <a:chExt cx="5217264" cy="54864"/>
            </a:xfrm>
          </p:grpSpPr>
          <p:sp>
            <p:nvSpPr>
              <p:cNvPr id="8" name="Rectangle 7"/>
              <p:cNvSpPr/>
              <p:nvPr/>
            </p:nvSpPr>
            <p:spPr>
              <a:xfrm rot="5400000" flipV="1">
                <a:off x="2482056"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5400000" flipV="1">
                <a:off x="3855384"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5400000" flipV="1">
                <a:off x="5228712"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5400000" flipV="1">
                <a:off x="6602040"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960848" y="3909130"/>
              <a:ext cx="5217264" cy="54864"/>
              <a:chOff x="1960848" y="3909130"/>
              <a:chExt cx="5217264" cy="54864"/>
            </a:xfrm>
          </p:grpSpPr>
          <p:sp>
            <p:nvSpPr>
              <p:cNvPr id="39" name="Rectangle 38"/>
              <p:cNvSpPr/>
              <p:nvPr/>
            </p:nvSpPr>
            <p:spPr>
              <a:xfrm rot="5400000" flipV="1">
                <a:off x="2482056"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5400000" flipV="1">
                <a:off x="3855384"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rot="5400000" flipV="1">
                <a:off x="5228712"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rot="5400000" flipV="1">
                <a:off x="6602040"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960848" y="5277418"/>
              <a:ext cx="5217264" cy="54864"/>
              <a:chOff x="1960848" y="5277418"/>
              <a:chExt cx="5217264" cy="54864"/>
            </a:xfrm>
          </p:grpSpPr>
          <p:sp>
            <p:nvSpPr>
              <p:cNvPr id="63" name="Rectangle 62"/>
              <p:cNvSpPr/>
              <p:nvPr/>
            </p:nvSpPr>
            <p:spPr>
              <a:xfrm rot="5400000" flipV="1">
                <a:off x="2482056"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3855384"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5228712"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5400000" flipV="1">
                <a:off x="6602040"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960848" y="6645706"/>
              <a:ext cx="5217264" cy="54864"/>
              <a:chOff x="1960848" y="6645706"/>
              <a:chExt cx="5217264" cy="54864"/>
            </a:xfrm>
          </p:grpSpPr>
          <p:sp>
            <p:nvSpPr>
              <p:cNvPr id="87" name="Rectangle 86"/>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flipV="1">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18770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1610" y="1217300"/>
            <a:ext cx="5575610" cy="3212058"/>
          </a:xfrm>
          <a:prstGeom prst="rect">
            <a:avLst/>
          </a:prstGeom>
          <a:solidFill>
            <a:schemeClr val="bg2"/>
          </a:solidFill>
          <a:ln>
            <a:noFill/>
          </a:ln>
          <a:effectLst>
            <a:outerShdw blurRad="40000" dist="19939"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Applications of recursive filtering</a:t>
            </a:r>
            <a:endParaRPr lang="en-US" dirty="0"/>
          </a:p>
        </p:txBody>
      </p:sp>
      <p:sp>
        <p:nvSpPr>
          <p:cNvPr id="2" name="Content Placeholder 1"/>
          <p:cNvSpPr>
            <a:spLocks noGrp="1"/>
          </p:cNvSpPr>
          <p:nvPr>
            <p:ph idx="1"/>
          </p:nvPr>
        </p:nvSpPr>
        <p:spPr>
          <a:xfrm>
            <a:off x="47625" y="4801035"/>
            <a:ext cx="9050338" cy="1986081"/>
          </a:xfrm>
        </p:spPr>
        <p:txBody>
          <a:bodyPr/>
          <a:lstStyle/>
          <a:p>
            <a:r>
              <a:rPr lang="en-US" dirty="0" smtClean="0"/>
              <a:t>B-Spline (or other) interpolation</a:t>
            </a:r>
            <a:endParaRPr lang="en-US" dirty="0"/>
          </a:p>
        </p:txBody>
      </p:sp>
      <p:sp>
        <p:nvSpPr>
          <p:cNvPr id="14" name="TextBox 13"/>
          <p:cNvSpPr txBox="1"/>
          <p:nvPr/>
        </p:nvSpPr>
        <p:spPr>
          <a:xfrm>
            <a:off x="1214435" y="3982264"/>
            <a:ext cx="684803"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input</a:t>
            </a:r>
          </a:p>
        </p:txBody>
      </p:sp>
      <p:sp>
        <p:nvSpPr>
          <p:cNvPr id="15" name="TextBox 14"/>
          <p:cNvSpPr txBox="1"/>
          <p:nvPr/>
        </p:nvSpPr>
        <p:spPr>
          <a:xfrm>
            <a:off x="3841940" y="3993610"/>
            <a:ext cx="1261884" cy="369332"/>
          </a:xfrm>
          <a:prstGeom prst="rect">
            <a:avLst/>
          </a:prstGeom>
          <a:noFill/>
        </p:spPr>
        <p:txBody>
          <a:bodyPr wrap="none" rtlCol="0">
            <a:spAutoFit/>
          </a:bodyPr>
          <a:lstStyle/>
          <a:p>
            <a:pPr algn="ctr"/>
            <a:r>
              <a:rPr lang="en-US" dirty="0" smtClean="0">
                <a:effectLst>
                  <a:outerShdw blurRad="31750" dist="19050" dir="2700000" algn="tl" rotWithShape="0">
                    <a:srgbClr val="000000">
                      <a:alpha val="55000"/>
                    </a:srgbClr>
                  </a:outerShdw>
                </a:effectLst>
              </a:rPr>
              <a:t>coefficients</a:t>
            </a:r>
            <a:endParaRPr lang="en-US" dirty="0">
              <a:effectLst>
                <a:outerShdw blurRad="31750" dist="19050" dir="2700000" algn="tl" rotWithShape="0">
                  <a:srgbClr val="000000">
                    <a:alpha val="55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36" y="1696264"/>
            <a:ext cx="2286000" cy="2286000"/>
          </a:xfrm>
          <a:prstGeom prst="rect">
            <a:avLst/>
          </a:prstGeom>
          <a:effectLst>
            <a:outerShdw blurRad="40005" dist="19939" dir="5400000" algn="tl" rotWithShape="0">
              <a:srgbClr val="000000">
                <a:alpha val="38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880" y="1696264"/>
            <a:ext cx="2286000" cy="2286000"/>
          </a:xfrm>
          <a:prstGeom prst="rect">
            <a:avLst/>
          </a:prstGeom>
          <a:noFill/>
          <a:effectLst>
            <a:outerShdw blurRad="40005" dist="19939" dir="5400000" algn="tl" rotWithShape="0">
              <a:srgbClr val="000000">
                <a:alpha val="38000"/>
              </a:srgbClr>
            </a:outerShdw>
          </a:effectLst>
        </p:spPr>
      </p:pic>
      <p:sp>
        <p:nvSpPr>
          <p:cNvPr id="18" name="Right Arrow 17"/>
          <p:cNvSpPr/>
          <p:nvPr/>
        </p:nvSpPr>
        <p:spPr>
          <a:xfrm>
            <a:off x="2878715" y="2678999"/>
            <a:ext cx="320040" cy="321700"/>
          </a:xfrm>
          <a:prstGeom prst="rightArrow">
            <a:avLst>
              <a:gd name="adj1" fmla="val 66879"/>
              <a:gd name="adj2" fmla="val 50000"/>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3" name="Group 2"/>
          <p:cNvGrpSpPr/>
          <p:nvPr/>
        </p:nvGrpSpPr>
        <p:grpSpPr>
          <a:xfrm>
            <a:off x="4193988" y="1696264"/>
            <a:ext cx="4536176" cy="2932331"/>
            <a:chOff x="4193988" y="2684427"/>
            <a:chExt cx="4536176" cy="2932331"/>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164" y="2684427"/>
              <a:ext cx="2286000" cy="2286000"/>
            </a:xfrm>
            <a:prstGeom prst="rect">
              <a:avLst/>
            </a:prstGeom>
            <a:ln w="19050" cmpd="sng">
              <a:solidFill>
                <a:srgbClr val="FF0000"/>
              </a:solidFill>
            </a:ln>
            <a:effectLst>
              <a:outerShdw blurRad="40005" dist="19939" dir="5400000" algn="tl" rotWithShape="0">
                <a:srgbClr val="000000">
                  <a:alpha val="38000"/>
                </a:srgbClr>
              </a:outerShdw>
            </a:effectLst>
          </p:spPr>
        </p:pic>
        <p:sp>
          <p:nvSpPr>
            <p:cNvPr id="16" name="TextBox 15"/>
            <p:cNvSpPr txBox="1"/>
            <p:nvPr/>
          </p:nvSpPr>
          <p:spPr>
            <a:xfrm>
              <a:off x="6603685" y="4970427"/>
              <a:ext cx="1966967" cy="646331"/>
            </a:xfrm>
            <a:prstGeom prst="rect">
              <a:avLst/>
            </a:prstGeom>
            <a:noFill/>
          </p:spPr>
          <p:txBody>
            <a:bodyPr wrap="none" rtlCol="0">
              <a:spAutoFit/>
            </a:bodyPr>
            <a:lstStyle/>
            <a:p>
              <a:pPr algn="ctr"/>
              <a:r>
                <a:rPr lang="en-US" dirty="0" smtClean="0">
                  <a:effectLst>
                    <a:outerShdw blurRad="31750" dist="19050" dir="2700000" algn="tl" rotWithShape="0">
                      <a:srgbClr val="000000">
                        <a:alpha val="55000"/>
                      </a:srgbClr>
                    </a:outerShdw>
                  </a:effectLst>
                </a:rPr>
                <a:t>interpolation</a:t>
              </a:r>
              <a:endParaRPr lang="en-US" dirty="0">
                <a:effectLst>
                  <a:outerShdw blurRad="31750" dist="19050" dir="2700000" algn="tl" rotWithShape="0">
                    <a:srgbClr val="000000">
                      <a:alpha val="55000"/>
                    </a:srgbClr>
                  </a:outerShdw>
                </a:effectLst>
              </a:endParaRPr>
            </a:p>
            <a:p>
              <a:pPr algn="ctr"/>
              <a:r>
                <a:rPr lang="en-US" dirty="0">
                  <a:effectLst>
                    <a:outerShdw blurRad="31750" dist="19050" dir="2700000" algn="tl" rotWithShape="0">
                      <a:srgbClr val="000000">
                        <a:alpha val="55000"/>
                      </a:srgbClr>
                    </a:outerShdw>
                  </a:effectLst>
                </a:rPr>
                <a:t>(from coefficients)</a:t>
              </a:r>
            </a:p>
          </p:txBody>
        </p:sp>
        <p:sp>
          <p:nvSpPr>
            <p:cNvPr id="21" name="Rectangle 20"/>
            <p:cNvSpPr/>
            <p:nvPr/>
          </p:nvSpPr>
          <p:spPr>
            <a:xfrm>
              <a:off x="4193988" y="3548535"/>
              <a:ext cx="557784" cy="557784"/>
            </a:xfrm>
            <a:prstGeom prst="rect">
              <a:avLst/>
            </a:prstGeom>
            <a:noFill/>
            <a:ln w="19050" cmpd="sng">
              <a:solidFill>
                <a:srgbClr val="FF0000"/>
              </a:solidFill>
            </a:ln>
            <a:effectLst>
              <a:outerShdw blurRad="40000" dist="23000" dir="5400000" rotWithShape="0">
                <a:srgbClr val="000000">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4193988" y="2684427"/>
              <a:ext cx="2250176" cy="864108"/>
            </a:xfrm>
            <a:prstGeom prst="lin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4193988" y="4106319"/>
              <a:ext cx="2250176" cy="864108"/>
            </a:xfrm>
            <a:prstGeom prst="lin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cxnSp>
      </p:grpSp>
      <p:sp>
        <p:nvSpPr>
          <p:cNvPr id="29" name="TextBox 28"/>
          <p:cNvSpPr txBox="1"/>
          <p:nvPr/>
        </p:nvSpPr>
        <p:spPr>
          <a:xfrm>
            <a:off x="1601461" y="1222773"/>
            <a:ext cx="2865839"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recursive</a:t>
            </a:r>
            <a:r>
              <a:rPr lang="en-US" dirty="0" smtClean="0"/>
              <a:t> </a:t>
            </a:r>
            <a:r>
              <a:rPr lang="en-US" dirty="0">
                <a:effectLst>
                  <a:outerShdw blurRad="31750" dist="19050" dir="2700000" algn="tl" rotWithShape="0">
                    <a:srgbClr val="000000">
                      <a:alpha val="55000"/>
                    </a:srgbClr>
                  </a:outerShdw>
                </a:effectLst>
              </a:rPr>
              <a:t>preprocessing</a:t>
            </a:r>
            <a:r>
              <a:rPr lang="en-US" dirty="0" smtClean="0"/>
              <a:t> </a:t>
            </a:r>
            <a:r>
              <a:rPr lang="en-US" dirty="0">
                <a:effectLst>
                  <a:outerShdw blurRad="31750" dist="19050" dir="2700000" algn="tl" rotWithShape="0">
                    <a:srgbClr val="000000">
                      <a:alpha val="55000"/>
                    </a:srgbClr>
                  </a:outerShdw>
                </a:effectLst>
              </a:rPr>
              <a:t>step</a:t>
            </a:r>
          </a:p>
        </p:txBody>
      </p:sp>
    </p:spTree>
    <p:extLst>
      <p:ext uri="{BB962C8B-B14F-4D97-AF65-F5344CB8AC3E}">
        <p14:creationId xmlns:p14="http://schemas.microsoft.com/office/powerpoint/2010/main" val="42382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Finish causal </a:t>
            </a:r>
            <a:r>
              <a:rPr lang="en-US" dirty="0" smtClean="0"/>
              <a:t>rows</a:t>
            </a:r>
            <a:endParaRPr lang="en-US" dirty="0"/>
          </a:p>
        </p:txBody>
      </p:sp>
      <p:grpSp>
        <p:nvGrpSpPr>
          <p:cNvPr id="3" name="Group 2"/>
          <p:cNvGrpSpPr/>
          <p:nvPr/>
        </p:nvGrpSpPr>
        <p:grpSpPr>
          <a:xfrm>
            <a:off x="1960848" y="1403242"/>
            <a:ext cx="5217264" cy="5202144"/>
            <a:chOff x="1960848" y="1403242"/>
            <a:chExt cx="5217264" cy="5202144"/>
          </a:xfrm>
          <a:solidFill>
            <a:srgbClr val="621F16"/>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a:off x="1865664" y="1403242"/>
            <a:ext cx="4174848" cy="5202144"/>
            <a:chOff x="1865664" y="1403242"/>
            <a:chExt cx="4174848" cy="5202144"/>
          </a:xfrm>
        </p:grpSpPr>
        <p:grpSp>
          <p:nvGrpSpPr>
            <p:cNvPr id="35" name="Group 34"/>
            <p:cNvGrpSpPr/>
            <p:nvPr/>
          </p:nvGrpSpPr>
          <p:grpSpPr>
            <a:xfrm>
              <a:off x="1865664" y="1403242"/>
              <a:ext cx="54864" cy="5202144"/>
              <a:chOff x="1865664" y="1403242"/>
              <a:chExt cx="54864" cy="5202144"/>
            </a:xfrm>
          </p:grpSpPr>
          <p:sp>
            <p:nvSpPr>
              <p:cNvPr id="6" name="Rectangle 5"/>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238992" y="1403242"/>
              <a:ext cx="54864" cy="5202144"/>
              <a:chOff x="3238992" y="1403242"/>
              <a:chExt cx="54864" cy="5202144"/>
            </a:xfrm>
          </p:grpSpPr>
          <p:sp>
            <p:nvSpPr>
              <p:cNvPr id="19" name="Rectangle 18"/>
              <p:cNvSpPr/>
              <p:nvPr/>
            </p:nvSpPr>
            <p:spPr>
              <a:xfrm flipV="1">
                <a:off x="3238992"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flipV="1">
                <a:off x="3238992"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flipV="1">
                <a:off x="3238992"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flipV="1">
                <a:off x="3238992"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612320" y="1403242"/>
              <a:ext cx="54864" cy="5202144"/>
              <a:chOff x="4612320" y="1403242"/>
              <a:chExt cx="54864" cy="5202144"/>
            </a:xfrm>
          </p:grpSpPr>
          <p:sp>
            <p:nvSpPr>
              <p:cNvPr id="25" name="Rectangle 24"/>
              <p:cNvSpPr/>
              <p:nvPr/>
            </p:nvSpPr>
            <p:spPr>
              <a:xfrm flipV="1">
                <a:off x="4612320"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V="1">
                <a:off x="4612320"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flipV="1">
                <a:off x="4612320"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flipV="1">
                <a:off x="4612320"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85648" y="1403242"/>
              <a:ext cx="54864" cy="5202144"/>
              <a:chOff x="5985648" y="1403242"/>
              <a:chExt cx="54864" cy="5202144"/>
            </a:xfrm>
          </p:grpSpPr>
          <p:sp>
            <p:nvSpPr>
              <p:cNvPr id="31" name="Rectangle 30"/>
              <p:cNvSpPr/>
              <p:nvPr/>
            </p:nvSpPr>
            <p:spPr>
              <a:xfrm flipV="1">
                <a:off x="5985648"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flipV="1">
                <a:off x="5985648"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flipV="1">
                <a:off x="5985648"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flipV="1">
                <a:off x="5985648"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rot="16200000">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9066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Finish </a:t>
            </a:r>
            <a:r>
              <a:rPr lang="en-US" dirty="0" err="1" smtClean="0"/>
              <a:t>anticausal</a:t>
            </a:r>
            <a:r>
              <a:rPr lang="en-US" dirty="0" smtClean="0"/>
              <a:t> rows</a:t>
            </a:r>
            <a:endParaRPr lang="en-US" dirty="0"/>
          </a:p>
        </p:txBody>
      </p:sp>
      <p:grpSp>
        <p:nvGrpSpPr>
          <p:cNvPr id="3" name="Group 2"/>
          <p:cNvGrpSpPr/>
          <p:nvPr/>
        </p:nvGrpSpPr>
        <p:grpSpPr>
          <a:xfrm>
            <a:off x="1960848" y="1403242"/>
            <a:ext cx="5217264" cy="5202144"/>
            <a:chOff x="1960848" y="1403242"/>
            <a:chExt cx="5217264" cy="5202144"/>
          </a:xfrm>
          <a:solidFill>
            <a:schemeClr val="accent6"/>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3103488" y="1403242"/>
            <a:ext cx="4174848" cy="5202144"/>
            <a:chOff x="3103488" y="1403242"/>
            <a:chExt cx="4174848" cy="5202144"/>
          </a:xfrm>
        </p:grpSpPr>
        <p:grpSp>
          <p:nvGrpSpPr>
            <p:cNvPr id="77" name="Group 76"/>
            <p:cNvGrpSpPr/>
            <p:nvPr/>
          </p:nvGrpSpPr>
          <p:grpSpPr>
            <a:xfrm>
              <a:off x="3103488" y="1403242"/>
              <a:ext cx="54864" cy="5202144"/>
              <a:chOff x="3103488" y="1403242"/>
              <a:chExt cx="54864" cy="5202144"/>
            </a:xfrm>
          </p:grpSpPr>
          <p:sp>
            <p:nvSpPr>
              <p:cNvPr id="7" name="Rectangle 6"/>
              <p:cNvSpPr/>
              <p:nvPr/>
            </p:nvSpPr>
            <p:spPr>
              <a:xfrm flipV="1">
                <a:off x="3103488"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flipV="1">
                <a:off x="3103488"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V="1">
                <a:off x="3103488"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flipV="1">
                <a:off x="3103488"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476816" y="1403242"/>
              <a:ext cx="54864" cy="5202144"/>
              <a:chOff x="4476816" y="1403242"/>
              <a:chExt cx="54864" cy="5202144"/>
            </a:xfrm>
          </p:grpSpPr>
          <p:sp>
            <p:nvSpPr>
              <p:cNvPr id="20" name="Rectangle 19"/>
              <p:cNvSpPr/>
              <p:nvPr/>
            </p:nvSpPr>
            <p:spPr>
              <a:xfrm flipV="1">
                <a:off x="4476816"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V="1">
                <a:off x="4476816"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flipV="1">
                <a:off x="4476816"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flipV="1">
                <a:off x="4476816"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850144" y="1403242"/>
              <a:ext cx="54864" cy="5202144"/>
              <a:chOff x="5850144" y="1403242"/>
              <a:chExt cx="54864" cy="5202144"/>
            </a:xfrm>
          </p:grpSpPr>
          <p:sp>
            <p:nvSpPr>
              <p:cNvPr id="26" name="Rectangle 25"/>
              <p:cNvSpPr/>
              <p:nvPr/>
            </p:nvSpPr>
            <p:spPr>
              <a:xfrm flipV="1">
                <a:off x="5850144"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V="1">
                <a:off x="5850144"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flipV="1">
                <a:off x="5850144"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flipV="1">
                <a:off x="5850144"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223472" y="1403242"/>
              <a:ext cx="54864" cy="5202144"/>
              <a:chOff x="7223472" y="1403242"/>
              <a:chExt cx="54864" cy="5202144"/>
            </a:xfrm>
          </p:grpSpPr>
          <p:sp>
            <p:nvSpPr>
              <p:cNvPr id="32" name="Rectangle 31"/>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rot="5400000">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0257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Store results to global memory</a:t>
            </a:r>
            <a:endParaRPr lang="en-US" dirty="0"/>
          </a:p>
        </p:txBody>
      </p:sp>
      <p:grpSp>
        <p:nvGrpSpPr>
          <p:cNvPr id="2" name="Group 1"/>
          <p:cNvGrpSpPr/>
          <p:nvPr/>
        </p:nvGrpSpPr>
        <p:grpSpPr>
          <a:xfrm>
            <a:off x="1960848" y="1403242"/>
            <a:ext cx="5217264" cy="5202144"/>
            <a:chOff x="1960848" y="1403242"/>
            <a:chExt cx="5217264" cy="5202144"/>
          </a:xfrm>
          <a:solidFill>
            <a:schemeClr val="accent5"/>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429174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Done!</a:t>
            </a:r>
            <a:endParaRPr lang="en-US" dirty="0"/>
          </a:p>
        </p:txBody>
      </p:sp>
      <p:sp>
        <p:nvSpPr>
          <p:cNvPr id="4" name="Rectangle 3"/>
          <p:cNvSpPr/>
          <p:nvPr/>
        </p:nvSpPr>
        <p:spPr>
          <a:xfrm>
            <a:off x="2377440" y="1809754"/>
            <a:ext cx="4389120" cy="4389120"/>
          </a:xfrm>
          <a:prstGeom prst="rect">
            <a:avLst/>
          </a:prstGeom>
          <a:solidFill>
            <a:srgbClr val="2E6F3E"/>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962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r>
              <a:rPr lang="en-US" dirty="0" smtClean="0"/>
              <a:t>Fixing thrice-incomplete row-prologues</a:t>
            </a:r>
          </a:p>
          <a:p>
            <a:endParaRPr lang="en-US" dirty="0"/>
          </a:p>
          <a:p>
            <a:endParaRPr lang="en-US" dirty="0" smtClean="0"/>
          </a:p>
          <a:p>
            <a:pPr>
              <a:lnSpc>
                <a:spcPct val="150000"/>
              </a:lnSpc>
            </a:pPr>
            <a:endParaRPr lang="en-US" dirty="0"/>
          </a:p>
          <a:p>
            <a:r>
              <a:rPr lang="en-US" dirty="0" smtClean="0"/>
              <a:t>Fixing four-times-incomplete row-epilogues</a:t>
            </a:r>
            <a:endParaRPr lang="en-US" dirty="0"/>
          </a:p>
        </p:txBody>
      </p:sp>
      <p:sp>
        <p:nvSpPr>
          <p:cNvPr id="22" name="Title 21"/>
          <p:cNvSpPr>
            <a:spLocks noGrp="1"/>
          </p:cNvSpPr>
          <p:nvPr>
            <p:ph type="title"/>
          </p:nvPr>
        </p:nvSpPr>
        <p:spPr/>
        <p:txBody>
          <a:bodyPr/>
          <a:lstStyle/>
          <a:p>
            <a:r>
              <a:rPr lang="en-US" dirty="0" smtClean="0"/>
              <a:t>Row-column overlapping rules</a:t>
            </a:r>
            <a:endParaRPr lang="en-US" dirty="0"/>
          </a:p>
        </p:txBody>
      </p:sp>
      <p:grpSp>
        <p:nvGrpSpPr>
          <p:cNvPr id="40" name="Group 39"/>
          <p:cNvGrpSpPr/>
          <p:nvPr/>
        </p:nvGrpSpPr>
        <p:grpSpPr>
          <a:xfrm>
            <a:off x="647700" y="4523483"/>
            <a:ext cx="5023130" cy="2038081"/>
            <a:chOff x="647700" y="4523483"/>
            <a:chExt cx="5023130" cy="2038081"/>
          </a:xfrm>
        </p:grpSpPr>
        <p:sp>
          <p:nvSpPr>
            <p:cNvPr id="28" name="Rectangle 27"/>
            <p:cNvSpPr/>
            <p:nvPr/>
          </p:nvSpPr>
          <p:spPr>
            <a:xfrm>
              <a:off x="647700" y="4548883"/>
              <a:ext cx="755650" cy="31750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784697" y="4548883"/>
              <a:ext cx="996603" cy="31750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730583" y="4985379"/>
              <a:ext cx="993567" cy="31750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38216" y="5407620"/>
              <a:ext cx="965200" cy="32004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46400" y="5835649"/>
              <a:ext cx="965200" cy="32004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630" y="5794871"/>
              <a:ext cx="4140200" cy="342900"/>
            </a:xfrm>
            <a:prstGeom prst="rect">
              <a:avLst/>
            </a:prstGeom>
            <a:effectLst>
              <a:outerShdw blurRad="25400" dist="12700" dir="2700000" algn="tl" rotWithShape="0">
                <a:srgbClr val="000000">
                  <a:alpha val="55000"/>
                </a:srgbClr>
              </a:outerShdw>
            </a:effectLst>
          </p:spPr>
        </p:pic>
        <p:sp>
          <p:nvSpPr>
            <p:cNvPr id="3" name="Rectangle 2"/>
            <p:cNvSpPr/>
            <p:nvPr/>
          </p:nvSpPr>
          <p:spPr>
            <a:xfrm>
              <a:off x="1730583" y="6244064"/>
              <a:ext cx="775551" cy="31750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630" y="6244064"/>
              <a:ext cx="952500" cy="317500"/>
            </a:xfrm>
            <a:prstGeom prst="rect">
              <a:avLst/>
            </a:prstGeom>
            <a:effectLst>
              <a:outerShdw blurRad="25400" dist="12700" dir="2700000" algn="tl" rotWithShape="0">
                <a:srgbClr val="000000">
                  <a:alpha val="55000"/>
                </a:srgbClr>
              </a:outerShdw>
            </a:effectLst>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630" y="5371075"/>
              <a:ext cx="3530600" cy="342900"/>
            </a:xfrm>
            <a:prstGeom prst="rect">
              <a:avLst/>
            </a:prstGeom>
            <a:effectLst>
              <a:outerShdw blurRad="25400" dist="12700" dir="2700000" algn="tl" rotWithShape="0">
                <a:srgbClr val="000000">
                  <a:alpha val="55000"/>
                </a:srgbClr>
              </a:outerShdw>
            </a:effectLst>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630" y="4934579"/>
              <a:ext cx="2857500" cy="355600"/>
            </a:xfrm>
            <a:prstGeom prst="rect">
              <a:avLst/>
            </a:prstGeom>
            <a:effectLst>
              <a:outerShdw blurRad="25400" dist="12700" dir="2700000" algn="tl" rotWithShape="0">
                <a:srgbClr val="000000">
                  <a:alpha val="55000"/>
                </a:srgbClr>
              </a:outerShdw>
            </a:effectLst>
          </p:spPr>
        </p:pic>
        <p:pic>
          <p:nvPicPr>
            <p:cNvPr id="27" name="Picture 2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325" y="4523483"/>
              <a:ext cx="1968500" cy="330200"/>
            </a:xfrm>
            <a:prstGeom prst="rect">
              <a:avLst/>
            </a:prstGeom>
            <a:effectLst>
              <a:outerShdw blurRad="25400" dist="12700" dir="2700000" algn="tl" rotWithShape="0">
                <a:srgbClr val="000000">
                  <a:alpha val="55000"/>
                </a:srgbClr>
              </a:outerShdw>
            </a:effectLst>
          </p:spPr>
        </p:pic>
        <p:pic>
          <p:nvPicPr>
            <p:cNvPr id="29" name="Picture 2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336" y="4574283"/>
              <a:ext cx="1028700" cy="279400"/>
            </a:xfrm>
            <a:prstGeom prst="rect">
              <a:avLst/>
            </a:prstGeom>
            <a:effectLst>
              <a:outerShdw blurRad="25400" dist="12700" dir="2700000" algn="tl" rotWithShape="0">
                <a:srgbClr val="000000">
                  <a:alpha val="55000"/>
                </a:srgbClr>
              </a:outerShdw>
            </a:effectLst>
          </p:spPr>
        </p:pic>
      </p:grpSp>
      <p:grpSp>
        <p:nvGrpSpPr>
          <p:cNvPr id="39" name="Group 38"/>
          <p:cNvGrpSpPr/>
          <p:nvPr/>
        </p:nvGrpSpPr>
        <p:grpSpPr>
          <a:xfrm>
            <a:off x="647700" y="1965772"/>
            <a:ext cx="4507954" cy="1607938"/>
            <a:chOff x="647700" y="1965772"/>
            <a:chExt cx="4507954" cy="1607938"/>
          </a:xfrm>
        </p:grpSpPr>
        <p:sp>
          <p:nvSpPr>
            <p:cNvPr id="31" name="Rectangle 30"/>
            <p:cNvSpPr/>
            <p:nvPr/>
          </p:nvSpPr>
          <p:spPr>
            <a:xfrm>
              <a:off x="647700" y="1984822"/>
              <a:ext cx="755650" cy="31750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922" y="2010222"/>
              <a:ext cx="1003300" cy="279400"/>
            </a:xfrm>
            <a:prstGeom prst="rect">
              <a:avLst/>
            </a:prstGeom>
            <a:effectLst>
              <a:outerShdw blurRad="25400" dist="12700" dir="2700000" algn="tl" rotWithShape="0">
                <a:srgbClr val="000000">
                  <a:alpha val="55000"/>
                </a:srgbClr>
              </a:outerShdw>
            </a:effectLst>
          </p:spPr>
        </p:pic>
        <p:sp>
          <p:nvSpPr>
            <p:cNvPr id="30" name="Rectangle 29"/>
            <p:cNvSpPr/>
            <p:nvPr/>
          </p:nvSpPr>
          <p:spPr>
            <a:xfrm>
              <a:off x="1749633" y="1983168"/>
              <a:ext cx="993567" cy="31750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8000" y="1965772"/>
              <a:ext cx="1892300" cy="330200"/>
            </a:xfrm>
            <a:prstGeom prst="rect">
              <a:avLst/>
            </a:prstGeom>
            <a:effectLst>
              <a:outerShdw blurRad="25400" dist="12700" dir="2700000" algn="tl" rotWithShape="0">
                <a:srgbClr val="000000">
                  <a:alpha val="55000"/>
                </a:srgbClr>
              </a:outerShdw>
            </a:effectLst>
          </p:spPr>
        </p:pic>
        <p:sp>
          <p:nvSpPr>
            <p:cNvPr id="32" name="Rectangle 31"/>
            <p:cNvSpPr/>
            <p:nvPr/>
          </p:nvSpPr>
          <p:spPr>
            <a:xfrm>
              <a:off x="1716087" y="3256210"/>
              <a:ext cx="747168" cy="31750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4404" y="3262560"/>
              <a:ext cx="939800" cy="304800"/>
            </a:xfrm>
            <a:prstGeom prst="rect">
              <a:avLst/>
            </a:prstGeom>
            <a:effectLst>
              <a:outerShdw blurRad="25400" dist="12700" dir="2700000" algn="tl" rotWithShape="0">
                <a:srgbClr val="000000">
                  <a:alpha val="55000"/>
                </a:srgbClr>
              </a:outerShdw>
            </a:effectLst>
          </p:spPr>
        </p:pic>
        <p:sp>
          <p:nvSpPr>
            <p:cNvPr id="37" name="Rectangle 36"/>
            <p:cNvSpPr/>
            <p:nvPr/>
          </p:nvSpPr>
          <p:spPr>
            <a:xfrm>
              <a:off x="2309849" y="2420244"/>
              <a:ext cx="978408" cy="31750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952751" y="2845114"/>
              <a:ext cx="958850"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0754" y="2807014"/>
              <a:ext cx="3644900" cy="342900"/>
            </a:xfrm>
            <a:prstGeom prst="rect">
              <a:avLst/>
            </a:prstGeom>
            <a:effectLst>
              <a:outerShdw blurRad="25400" dist="12700" dir="2700000" algn="tl" rotWithShape="0">
                <a:srgbClr val="000000">
                  <a:alpha val="55000"/>
                </a:srgbClr>
              </a:outerShdw>
            </a:effectLst>
          </p:spPr>
        </p:pic>
        <p:pic>
          <p:nvPicPr>
            <p:cNvPr id="35" name="Picture 34"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4404" y="2383218"/>
              <a:ext cx="3022600" cy="342900"/>
            </a:xfrm>
            <a:prstGeom prst="rect">
              <a:avLst/>
            </a:prstGeom>
            <a:effectLst>
              <a:outerShdw blurRad="25400" dist="12700" dir="2700000" algn="tl" rotWithShape="0">
                <a:srgbClr val="000000">
                  <a:alpha val="55000"/>
                </a:srgbClr>
              </a:outerShdw>
            </a:effectLst>
          </p:spPr>
        </p:pic>
      </p:grpSp>
    </p:spTree>
    <p:extLst>
      <p:ext uri="{BB962C8B-B14F-4D97-AF65-F5344CB8AC3E}">
        <p14:creationId xmlns:p14="http://schemas.microsoft.com/office/powerpoint/2010/main" val="401555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First-order filter benchmarks</a:t>
            </a:r>
            <a:endParaRPr lang="en-US" dirty="0"/>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a:p>
            <a:pPr marL="182880" lvl="1" indent="-182880"/>
            <a:r>
              <a:rPr lang="en-US" sz="2000" dirty="0">
                <a:solidFill>
                  <a:srgbClr val="2E6F3E"/>
                </a:solidFill>
              </a:rPr>
              <a:t>Alg. 2 adds block parallelism &amp; tricks</a:t>
            </a:r>
          </a:p>
          <a:p>
            <a:pPr marL="365760" lvl="2" indent="-182880"/>
            <a:r>
              <a:rPr lang="en-US" sz="1800" dirty="0">
                <a:solidFill>
                  <a:srgbClr val="2E6F3E"/>
                </a:solidFill>
              </a:rPr>
              <a:t>Sung et al. 1986 “Efficient […] </a:t>
            </a:r>
            <a:r>
              <a:rPr lang="en-US" sz="1800" dirty="0" smtClean="0">
                <a:solidFill>
                  <a:srgbClr val="2E6F3E"/>
                </a:solidFill>
              </a:rPr>
              <a:t>recursive […]”</a:t>
            </a:r>
            <a:endParaRPr lang="en-US" sz="1800" dirty="0">
              <a:solidFill>
                <a:srgbClr val="2E6F3E"/>
              </a:solidFill>
            </a:endParaRPr>
          </a:p>
          <a:p>
            <a:pPr marL="365760" lvl="2" indent="-182880"/>
            <a:r>
              <a:rPr lang="en-US" sz="1800" dirty="0" err="1">
                <a:solidFill>
                  <a:srgbClr val="2E6F3E"/>
                </a:solidFill>
              </a:rPr>
              <a:t>Blelloch</a:t>
            </a:r>
            <a:r>
              <a:rPr lang="en-US" sz="1800" dirty="0">
                <a:solidFill>
                  <a:srgbClr val="2E6F3E"/>
                </a:solidFill>
              </a:rPr>
              <a:t> 1990 “Prefix sums […]”</a:t>
            </a:r>
          </a:p>
          <a:p>
            <a:pPr marL="365760" lvl="2" indent="-182880"/>
            <a:r>
              <a:rPr lang="en-US" sz="1800" dirty="0">
                <a:solidFill>
                  <a:srgbClr val="2E6F3E"/>
                </a:solidFill>
              </a:rPr>
              <a:t>+ tricks from GPU parallel scan algorithms</a:t>
            </a:r>
          </a:p>
        </p:txBody>
      </p:sp>
      <p:sp>
        <p:nvSpPr>
          <p:cNvPr id="3" name="Content Placeholder 2"/>
          <p:cNvSpPr>
            <a:spLocks noGrp="1"/>
          </p:cNvSpPr>
          <p:nvPr>
            <p:ph sz="half" idx="2"/>
          </p:nvPr>
        </p:nvSpPr>
        <p:spPr>
          <a:xfrm>
            <a:off x="4539595" y="1227138"/>
            <a:ext cx="4602162" cy="2416686"/>
          </a:xfrm>
        </p:spPr>
        <p:txBody>
          <a:bodyPr>
            <a:normAutofit/>
          </a:bodyPr>
          <a:lstStyle/>
          <a:p>
            <a:pPr marL="182880" indent="-182880"/>
            <a:r>
              <a:rPr lang="en-US" sz="2000" dirty="0">
                <a:solidFill>
                  <a:schemeClr val="tx2"/>
                </a:solidFill>
              </a:rPr>
              <a:t>Alg. 4 adds causal-</a:t>
            </a:r>
            <a:r>
              <a:rPr lang="en-US" sz="2000" dirty="0" err="1">
                <a:solidFill>
                  <a:schemeClr val="tx2"/>
                </a:solidFill>
              </a:rPr>
              <a:t>anticausal</a:t>
            </a:r>
            <a:r>
              <a:rPr lang="en-US" sz="2000" dirty="0">
                <a:solidFill>
                  <a:schemeClr val="tx2"/>
                </a:solidFill>
              </a:rPr>
              <a:t> overlapping</a:t>
            </a:r>
          </a:p>
          <a:p>
            <a:pPr marL="365760" lvl="1" indent="-182880"/>
            <a:r>
              <a:rPr lang="en-US" sz="1800" dirty="0">
                <a:solidFill>
                  <a:schemeClr val="tx2"/>
                </a:solidFill>
              </a:rPr>
              <a:t>Eliminates 4hw of IO</a:t>
            </a:r>
          </a:p>
          <a:p>
            <a:pPr marL="365760" lvl="1" indent="-182880"/>
            <a:r>
              <a:rPr lang="en-US" sz="1800" dirty="0">
                <a:solidFill>
                  <a:schemeClr val="tx2"/>
                </a:solidFill>
              </a:rPr>
              <a:t>Modest increase in computation</a:t>
            </a:r>
          </a:p>
          <a:p>
            <a:pPr marL="182880" lvl="1" indent="-182880"/>
            <a:r>
              <a:rPr lang="en-US" sz="2000" dirty="0">
                <a:solidFill>
                  <a:srgbClr val="800000"/>
                </a:solidFill>
              </a:rPr>
              <a:t>Alg. 5 adds row-column overlapping</a:t>
            </a:r>
          </a:p>
          <a:p>
            <a:pPr marL="365760" lvl="2" indent="-182880"/>
            <a:r>
              <a:rPr lang="en-US" sz="1800" dirty="0" smtClean="0">
                <a:solidFill>
                  <a:srgbClr val="800000"/>
                </a:solidFill>
              </a:rPr>
              <a:t>Eliminates </a:t>
            </a:r>
            <a:r>
              <a:rPr lang="en-US" sz="1800" dirty="0">
                <a:solidFill>
                  <a:srgbClr val="800000"/>
                </a:solidFill>
              </a:rPr>
              <a:t>additional 2hw of IO</a:t>
            </a:r>
          </a:p>
          <a:p>
            <a:pPr marL="365760" lvl="2" indent="-182880"/>
            <a:r>
              <a:rPr lang="en-US" sz="1800" dirty="0">
                <a:solidFill>
                  <a:srgbClr val="800000"/>
                </a:solidFill>
              </a:rPr>
              <a:t>Modest increase in computation</a:t>
            </a:r>
          </a:p>
        </p:txBody>
      </p:sp>
      <p:graphicFrame>
        <p:nvGraphicFramePr>
          <p:cNvPr id="152" name="Table 151"/>
          <p:cNvGraphicFramePr>
            <a:graphicFrameLocks noGrp="1"/>
          </p:cNvGraphicFramePr>
          <p:nvPr>
            <p:extLst>
              <p:ext uri="{D42A27DB-BD31-4B8C-83A1-F6EECF244321}">
                <p14:modId xmlns:p14="http://schemas.microsoft.com/office/powerpoint/2010/main" val="1018259322"/>
              </p:ext>
            </p:extLst>
          </p:nvPr>
        </p:nvGraphicFramePr>
        <p:xfrm>
          <a:off x="4342649" y="3850938"/>
          <a:ext cx="4600167" cy="2475803"/>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5</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4</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2</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53" name="Picture 15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54" name="Picture 15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57" name="Picture 15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58" name="Picture 15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60" name="Picture 15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7254" y="5031548"/>
            <a:ext cx="330200" cy="228600"/>
          </a:xfrm>
          <a:prstGeom prst="rect">
            <a:avLst/>
          </a:prstGeom>
          <a:effectLst>
            <a:outerShdw blurRad="25400" dist="12700" dir="2700000" algn="tl" rotWithShape="0">
              <a:srgbClr val="000000">
                <a:alpha val="55000"/>
              </a:srgbClr>
            </a:outerShdw>
          </a:effectLst>
        </p:spPr>
      </p:pic>
      <p:pic>
        <p:nvPicPr>
          <p:cNvPr id="161" name="Picture 16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2144" y="5052714"/>
            <a:ext cx="952500" cy="203200"/>
          </a:xfrm>
          <a:prstGeom prst="rect">
            <a:avLst/>
          </a:prstGeom>
          <a:effectLst>
            <a:outerShdw blurRad="25400" dist="12700" dir="2700000" algn="tl" rotWithShape="0">
              <a:srgbClr val="000000">
                <a:alpha val="55000"/>
              </a:srgbClr>
            </a:outerShdw>
          </a:effectLst>
        </p:spPr>
      </p:pic>
      <p:pic>
        <p:nvPicPr>
          <p:cNvPr id="162" name="Picture 16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0415" y="4538671"/>
            <a:ext cx="1752600" cy="241300"/>
          </a:xfrm>
          <a:prstGeom prst="rect">
            <a:avLst/>
          </a:prstGeom>
          <a:effectLst>
            <a:outerShdw blurRad="25400" dist="12700" dir="2700000" algn="tl" rotWithShape="0">
              <a:srgbClr val="000000">
                <a:alpha val="55000"/>
              </a:srgbClr>
            </a:outerShdw>
          </a:effectLst>
        </p:spPr>
      </p:pic>
      <p:pic>
        <p:nvPicPr>
          <p:cNvPr id="163" name="Picture 16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7254" y="4549254"/>
            <a:ext cx="330200" cy="228600"/>
          </a:xfrm>
          <a:prstGeom prst="rect">
            <a:avLst/>
          </a:prstGeom>
          <a:effectLst>
            <a:outerShdw blurRad="25400" dist="12700" dir="2700000" algn="tl" rotWithShape="0">
              <a:srgbClr val="000000">
                <a:alpha val="55000"/>
              </a:srgbClr>
            </a:outerShdw>
          </a:effectLst>
        </p:spPr>
      </p:pic>
      <p:grpSp>
        <p:nvGrpSpPr>
          <p:cNvPr id="22" name="Group 21"/>
          <p:cNvGrpSpPr/>
          <p:nvPr/>
        </p:nvGrpSpPr>
        <p:grpSpPr>
          <a:xfrm>
            <a:off x="117747" y="3413206"/>
            <a:ext cx="4018757" cy="3342717"/>
            <a:chOff x="117747" y="3413206"/>
            <a:chExt cx="4018757" cy="3342717"/>
          </a:xfrm>
        </p:grpSpPr>
        <p:grpSp>
          <p:nvGrpSpPr>
            <p:cNvPr id="102" name="Group 101"/>
            <p:cNvGrpSpPr/>
            <p:nvPr/>
          </p:nvGrpSpPr>
          <p:grpSpPr>
            <a:xfrm>
              <a:off x="424928" y="6359978"/>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169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609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367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09660"/>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564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16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49210"/>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4598"/>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5667"/>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Freeform 89"/>
            <p:cNvSpPr>
              <a:spLocks/>
            </p:cNvSpPr>
            <p:nvPr/>
          </p:nvSpPr>
          <p:spPr bwMode="auto">
            <a:xfrm>
              <a:off x="591119" y="4461985"/>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0285"/>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893537" y="4221679"/>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Freeform 92"/>
            <p:cNvSpPr>
              <a:spLocks/>
            </p:cNvSpPr>
            <p:nvPr/>
          </p:nvSpPr>
          <p:spPr bwMode="auto">
            <a:xfrm>
              <a:off x="591119" y="4307998"/>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88428" y="5235098"/>
              <a:ext cx="3459163" cy="1054100"/>
            </a:xfrm>
            <a:custGeom>
              <a:avLst/>
              <a:gdLst>
                <a:gd name="T0" fmla="*/ 0 w 3620"/>
                <a:gd name="T1" fmla="*/ 1102 h 1102"/>
                <a:gd name="T2" fmla="*/ 957 w 3620"/>
                <a:gd name="T3" fmla="*/ 860 h 1102"/>
                <a:gd name="T4" fmla="*/ 1400 w 3620"/>
                <a:gd name="T5" fmla="*/ 584 h 1102"/>
                <a:gd name="T6" fmla="*/ 1694 w 3620"/>
                <a:gd name="T7" fmla="*/ 510 h 1102"/>
                <a:gd name="T8" fmla="*/ 1912 w 3620"/>
                <a:gd name="T9" fmla="*/ 426 h 1102"/>
                <a:gd name="T10" fmla="*/ 2087 w 3620"/>
                <a:gd name="T11" fmla="*/ 342 h 1102"/>
                <a:gd name="T12" fmla="*/ 2232 w 3620"/>
                <a:gd name="T13" fmla="*/ 298 h 1102"/>
                <a:gd name="T14" fmla="*/ 2357 w 3620"/>
                <a:gd name="T15" fmla="*/ 236 h 1102"/>
                <a:gd name="T16" fmla="*/ 2466 w 3620"/>
                <a:gd name="T17" fmla="*/ 198 h 1102"/>
                <a:gd name="T18" fmla="*/ 2563 w 3620"/>
                <a:gd name="T19" fmla="*/ 163 h 1102"/>
                <a:gd name="T20" fmla="*/ 2650 w 3620"/>
                <a:gd name="T21" fmla="*/ 163 h 1102"/>
                <a:gd name="T22" fmla="*/ 2729 w 3620"/>
                <a:gd name="T23" fmla="*/ 108 h 1102"/>
                <a:gd name="T24" fmla="*/ 2802 w 3620"/>
                <a:gd name="T25" fmla="*/ 89 h 1102"/>
                <a:gd name="T26" fmla="*/ 2869 w 3620"/>
                <a:gd name="T27" fmla="*/ 80 h 1102"/>
                <a:gd name="T28" fmla="*/ 2931 w 3620"/>
                <a:gd name="T29" fmla="*/ 58 h 1102"/>
                <a:gd name="T30" fmla="*/ 2989 w 3620"/>
                <a:gd name="T31" fmla="*/ 56 h 1102"/>
                <a:gd name="T32" fmla="*/ 3043 w 3620"/>
                <a:gd name="T33" fmla="*/ 44 h 1102"/>
                <a:gd name="T34" fmla="*/ 3094 w 3620"/>
                <a:gd name="T35" fmla="*/ 30 h 1102"/>
                <a:gd name="T36" fmla="*/ 3143 w 3620"/>
                <a:gd name="T37" fmla="*/ 24 h 1102"/>
                <a:gd name="T38" fmla="*/ 3189 w 3620"/>
                <a:gd name="T39" fmla="*/ 31 h 1102"/>
                <a:gd name="T40" fmla="*/ 3233 w 3620"/>
                <a:gd name="T41" fmla="*/ 48 h 1102"/>
                <a:gd name="T42" fmla="*/ 3273 w 3620"/>
                <a:gd name="T43" fmla="*/ 41 h 1102"/>
                <a:gd name="T44" fmla="*/ 3314 w 3620"/>
                <a:gd name="T45" fmla="*/ 35 h 1102"/>
                <a:gd name="T46" fmla="*/ 3351 w 3620"/>
                <a:gd name="T47" fmla="*/ 26 h 1102"/>
                <a:gd name="T48" fmla="*/ 3388 w 3620"/>
                <a:gd name="T49" fmla="*/ 21 h 1102"/>
                <a:gd name="T50" fmla="*/ 3423 w 3620"/>
                <a:gd name="T51" fmla="*/ 22 h 1102"/>
                <a:gd name="T52" fmla="*/ 3456 w 3620"/>
                <a:gd name="T53" fmla="*/ 8 h 1102"/>
                <a:gd name="T54" fmla="*/ 3488 w 3620"/>
                <a:gd name="T55" fmla="*/ 13 h 1102"/>
                <a:gd name="T56" fmla="*/ 3519 w 3620"/>
                <a:gd name="T57" fmla="*/ 11 h 1102"/>
                <a:gd name="T58" fmla="*/ 3550 w 3620"/>
                <a:gd name="T59" fmla="*/ 3 h 1102"/>
                <a:gd name="T60" fmla="*/ 3578 w 3620"/>
                <a:gd name="T61" fmla="*/ 11 h 1102"/>
                <a:gd name="T62" fmla="*/ 3606 w 3620"/>
                <a:gd name="T63" fmla="*/ 9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02">
                  <a:moveTo>
                    <a:pt x="0" y="1102"/>
                  </a:moveTo>
                  <a:lnTo>
                    <a:pt x="0" y="1102"/>
                  </a:lnTo>
                  <a:lnTo>
                    <a:pt x="604" y="1001"/>
                  </a:lnTo>
                  <a:lnTo>
                    <a:pt x="957" y="860"/>
                  </a:lnTo>
                  <a:lnTo>
                    <a:pt x="1206" y="717"/>
                  </a:lnTo>
                  <a:lnTo>
                    <a:pt x="1400" y="584"/>
                  </a:lnTo>
                  <a:lnTo>
                    <a:pt x="1559" y="590"/>
                  </a:lnTo>
                  <a:lnTo>
                    <a:pt x="1694" y="510"/>
                  </a:lnTo>
                  <a:lnTo>
                    <a:pt x="1810" y="491"/>
                  </a:lnTo>
                  <a:lnTo>
                    <a:pt x="1912" y="426"/>
                  </a:lnTo>
                  <a:lnTo>
                    <a:pt x="2004" y="397"/>
                  </a:lnTo>
                  <a:lnTo>
                    <a:pt x="2087" y="342"/>
                  </a:lnTo>
                  <a:lnTo>
                    <a:pt x="2163" y="300"/>
                  </a:lnTo>
                  <a:lnTo>
                    <a:pt x="2232" y="298"/>
                  </a:lnTo>
                  <a:lnTo>
                    <a:pt x="2297" y="271"/>
                  </a:lnTo>
                  <a:lnTo>
                    <a:pt x="2357" y="236"/>
                  </a:lnTo>
                  <a:lnTo>
                    <a:pt x="2414" y="235"/>
                  </a:lnTo>
                  <a:lnTo>
                    <a:pt x="2466" y="198"/>
                  </a:lnTo>
                  <a:lnTo>
                    <a:pt x="2516" y="173"/>
                  </a:lnTo>
                  <a:lnTo>
                    <a:pt x="2563" y="163"/>
                  </a:lnTo>
                  <a:lnTo>
                    <a:pt x="2608" y="142"/>
                  </a:lnTo>
                  <a:lnTo>
                    <a:pt x="2650" y="163"/>
                  </a:lnTo>
                  <a:lnTo>
                    <a:pt x="2691" y="124"/>
                  </a:lnTo>
                  <a:lnTo>
                    <a:pt x="2729" y="108"/>
                  </a:lnTo>
                  <a:lnTo>
                    <a:pt x="2767" y="107"/>
                  </a:lnTo>
                  <a:lnTo>
                    <a:pt x="2802" y="89"/>
                  </a:lnTo>
                  <a:lnTo>
                    <a:pt x="2836" y="95"/>
                  </a:lnTo>
                  <a:lnTo>
                    <a:pt x="2869" y="80"/>
                  </a:lnTo>
                  <a:lnTo>
                    <a:pt x="2900" y="67"/>
                  </a:lnTo>
                  <a:lnTo>
                    <a:pt x="2931" y="58"/>
                  </a:lnTo>
                  <a:lnTo>
                    <a:pt x="2961" y="87"/>
                  </a:lnTo>
                  <a:lnTo>
                    <a:pt x="2989" y="56"/>
                  </a:lnTo>
                  <a:lnTo>
                    <a:pt x="3016" y="44"/>
                  </a:lnTo>
                  <a:lnTo>
                    <a:pt x="3043" y="44"/>
                  </a:lnTo>
                  <a:lnTo>
                    <a:pt x="3070" y="38"/>
                  </a:lnTo>
                  <a:lnTo>
                    <a:pt x="3094" y="30"/>
                  </a:lnTo>
                  <a:lnTo>
                    <a:pt x="3119" y="66"/>
                  </a:lnTo>
                  <a:lnTo>
                    <a:pt x="3143" y="24"/>
                  </a:lnTo>
                  <a:lnTo>
                    <a:pt x="3167" y="27"/>
                  </a:lnTo>
                  <a:lnTo>
                    <a:pt x="3189" y="31"/>
                  </a:lnTo>
                  <a:lnTo>
                    <a:pt x="3210" y="38"/>
                  </a:lnTo>
                  <a:lnTo>
                    <a:pt x="3233" y="48"/>
                  </a:lnTo>
                  <a:lnTo>
                    <a:pt x="3253" y="119"/>
                  </a:lnTo>
                  <a:lnTo>
                    <a:pt x="3273" y="41"/>
                  </a:lnTo>
                  <a:lnTo>
                    <a:pt x="3294" y="24"/>
                  </a:lnTo>
                  <a:lnTo>
                    <a:pt x="3314" y="35"/>
                  </a:lnTo>
                  <a:lnTo>
                    <a:pt x="3332" y="21"/>
                  </a:lnTo>
                  <a:lnTo>
                    <a:pt x="3351" y="26"/>
                  </a:lnTo>
                  <a:lnTo>
                    <a:pt x="3369" y="64"/>
                  </a:lnTo>
                  <a:lnTo>
                    <a:pt x="3388" y="21"/>
                  </a:lnTo>
                  <a:lnTo>
                    <a:pt x="3406" y="19"/>
                  </a:lnTo>
                  <a:lnTo>
                    <a:pt x="3423" y="22"/>
                  </a:lnTo>
                  <a:lnTo>
                    <a:pt x="3440" y="15"/>
                  </a:lnTo>
                  <a:lnTo>
                    <a:pt x="3456" y="8"/>
                  </a:lnTo>
                  <a:lnTo>
                    <a:pt x="3472" y="61"/>
                  </a:lnTo>
                  <a:lnTo>
                    <a:pt x="3488" y="13"/>
                  </a:lnTo>
                  <a:lnTo>
                    <a:pt x="3504" y="6"/>
                  </a:lnTo>
                  <a:lnTo>
                    <a:pt x="3519" y="11"/>
                  </a:lnTo>
                  <a:lnTo>
                    <a:pt x="3535" y="5"/>
                  </a:lnTo>
                  <a:lnTo>
                    <a:pt x="3550" y="3"/>
                  </a:lnTo>
                  <a:lnTo>
                    <a:pt x="3564" y="93"/>
                  </a:lnTo>
                  <a:lnTo>
                    <a:pt x="3578" y="11"/>
                  </a:lnTo>
                  <a:lnTo>
                    <a:pt x="3592" y="0"/>
                  </a:lnTo>
                  <a:lnTo>
                    <a:pt x="3606" y="92"/>
                  </a:lnTo>
                  <a:lnTo>
                    <a:pt x="3620" y="29"/>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p:cNvSpPr>
              <a:spLocks noChangeArrowheads="1"/>
            </p:cNvSpPr>
            <p:nvPr/>
          </p:nvSpPr>
          <p:spPr bwMode="auto">
            <a:xfrm>
              <a:off x="893537" y="4069279"/>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Freeform 95"/>
            <p:cNvSpPr>
              <a:spLocks/>
            </p:cNvSpPr>
            <p:nvPr/>
          </p:nvSpPr>
          <p:spPr bwMode="auto">
            <a:xfrm>
              <a:off x="591119" y="4155598"/>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488428" y="4506435"/>
              <a:ext cx="3459163" cy="1792288"/>
            </a:xfrm>
            <a:custGeom>
              <a:avLst/>
              <a:gdLst>
                <a:gd name="T0" fmla="*/ 0 w 3620"/>
                <a:gd name="T1" fmla="*/ 1873 h 1873"/>
                <a:gd name="T2" fmla="*/ 957 w 3620"/>
                <a:gd name="T3" fmla="*/ 1670 h 1873"/>
                <a:gd name="T4" fmla="*/ 1400 w 3620"/>
                <a:gd name="T5" fmla="*/ 1379 h 1873"/>
                <a:gd name="T6" fmla="*/ 1694 w 3620"/>
                <a:gd name="T7" fmla="*/ 1141 h 1873"/>
                <a:gd name="T8" fmla="*/ 1912 w 3620"/>
                <a:gd name="T9" fmla="*/ 954 h 1873"/>
                <a:gd name="T10" fmla="*/ 2087 w 3620"/>
                <a:gd name="T11" fmla="*/ 784 h 1873"/>
                <a:gd name="T12" fmla="*/ 2232 w 3620"/>
                <a:gd name="T13" fmla="*/ 690 h 1873"/>
                <a:gd name="T14" fmla="*/ 2357 w 3620"/>
                <a:gd name="T15" fmla="*/ 577 h 1873"/>
                <a:gd name="T16" fmla="*/ 2466 w 3620"/>
                <a:gd name="T17" fmla="*/ 491 h 1873"/>
                <a:gd name="T18" fmla="*/ 2563 w 3620"/>
                <a:gd name="T19" fmla="*/ 441 h 1873"/>
                <a:gd name="T20" fmla="*/ 2650 w 3620"/>
                <a:gd name="T21" fmla="*/ 407 h 1873"/>
                <a:gd name="T22" fmla="*/ 2729 w 3620"/>
                <a:gd name="T23" fmla="*/ 345 h 1873"/>
                <a:gd name="T24" fmla="*/ 2802 w 3620"/>
                <a:gd name="T25" fmla="*/ 319 h 1873"/>
                <a:gd name="T26" fmla="*/ 2869 w 3620"/>
                <a:gd name="T27" fmla="*/ 274 h 1873"/>
                <a:gd name="T28" fmla="*/ 2931 w 3620"/>
                <a:gd name="T29" fmla="*/ 232 h 1873"/>
                <a:gd name="T30" fmla="*/ 2989 w 3620"/>
                <a:gd name="T31" fmla="*/ 204 h 1873"/>
                <a:gd name="T32" fmla="*/ 3043 w 3620"/>
                <a:gd name="T33" fmla="*/ 190 h 1873"/>
                <a:gd name="T34" fmla="*/ 3094 w 3620"/>
                <a:gd name="T35" fmla="*/ 168 h 1873"/>
                <a:gd name="T36" fmla="*/ 3143 w 3620"/>
                <a:gd name="T37" fmla="*/ 144 h 1873"/>
                <a:gd name="T38" fmla="*/ 3189 w 3620"/>
                <a:gd name="T39" fmla="*/ 129 h 1873"/>
                <a:gd name="T40" fmla="*/ 3233 w 3620"/>
                <a:gd name="T41" fmla="*/ 113 h 1873"/>
                <a:gd name="T42" fmla="*/ 3273 w 3620"/>
                <a:gd name="T43" fmla="*/ 81 h 1873"/>
                <a:gd name="T44" fmla="*/ 3314 w 3620"/>
                <a:gd name="T45" fmla="*/ 80 h 1873"/>
                <a:gd name="T46" fmla="*/ 3351 w 3620"/>
                <a:gd name="T47" fmla="*/ 92 h 1873"/>
                <a:gd name="T48" fmla="*/ 3388 w 3620"/>
                <a:gd name="T49" fmla="*/ 86 h 1873"/>
                <a:gd name="T50" fmla="*/ 3423 w 3620"/>
                <a:gd name="T51" fmla="*/ 55 h 1873"/>
                <a:gd name="T52" fmla="*/ 3456 w 3620"/>
                <a:gd name="T53" fmla="*/ 53 h 1873"/>
                <a:gd name="T54" fmla="*/ 3488 w 3620"/>
                <a:gd name="T55" fmla="*/ 49 h 1873"/>
                <a:gd name="T56" fmla="*/ 3519 w 3620"/>
                <a:gd name="T57" fmla="*/ 33 h 1873"/>
                <a:gd name="T58" fmla="*/ 3550 w 3620"/>
                <a:gd name="T59" fmla="*/ 27 h 1873"/>
                <a:gd name="T60" fmla="*/ 3578 w 3620"/>
                <a:gd name="T61" fmla="*/ 39 h 1873"/>
                <a:gd name="T62" fmla="*/ 3606 w 3620"/>
                <a:gd name="T63" fmla="*/ 111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873">
                  <a:moveTo>
                    <a:pt x="0" y="1873"/>
                  </a:moveTo>
                  <a:lnTo>
                    <a:pt x="0" y="1873"/>
                  </a:lnTo>
                  <a:lnTo>
                    <a:pt x="604" y="1791"/>
                  </a:lnTo>
                  <a:lnTo>
                    <a:pt x="957" y="1670"/>
                  </a:lnTo>
                  <a:lnTo>
                    <a:pt x="1206" y="1539"/>
                  </a:lnTo>
                  <a:lnTo>
                    <a:pt x="1400" y="1379"/>
                  </a:lnTo>
                  <a:lnTo>
                    <a:pt x="1559" y="1213"/>
                  </a:lnTo>
                  <a:lnTo>
                    <a:pt x="1694" y="1141"/>
                  </a:lnTo>
                  <a:lnTo>
                    <a:pt x="1810" y="1070"/>
                  </a:lnTo>
                  <a:lnTo>
                    <a:pt x="1912" y="954"/>
                  </a:lnTo>
                  <a:lnTo>
                    <a:pt x="2004" y="883"/>
                  </a:lnTo>
                  <a:lnTo>
                    <a:pt x="2087" y="784"/>
                  </a:lnTo>
                  <a:lnTo>
                    <a:pt x="2163" y="714"/>
                  </a:lnTo>
                  <a:lnTo>
                    <a:pt x="2232" y="690"/>
                  </a:lnTo>
                  <a:lnTo>
                    <a:pt x="2297" y="601"/>
                  </a:lnTo>
                  <a:lnTo>
                    <a:pt x="2357" y="577"/>
                  </a:lnTo>
                  <a:lnTo>
                    <a:pt x="2414" y="564"/>
                  </a:lnTo>
                  <a:lnTo>
                    <a:pt x="2466" y="491"/>
                  </a:lnTo>
                  <a:lnTo>
                    <a:pt x="2516" y="458"/>
                  </a:lnTo>
                  <a:lnTo>
                    <a:pt x="2563" y="441"/>
                  </a:lnTo>
                  <a:lnTo>
                    <a:pt x="2608" y="400"/>
                  </a:lnTo>
                  <a:lnTo>
                    <a:pt x="2650" y="407"/>
                  </a:lnTo>
                  <a:lnTo>
                    <a:pt x="2691" y="341"/>
                  </a:lnTo>
                  <a:lnTo>
                    <a:pt x="2729" y="345"/>
                  </a:lnTo>
                  <a:lnTo>
                    <a:pt x="2767" y="327"/>
                  </a:lnTo>
                  <a:lnTo>
                    <a:pt x="2802" y="319"/>
                  </a:lnTo>
                  <a:lnTo>
                    <a:pt x="2836" y="305"/>
                  </a:lnTo>
                  <a:lnTo>
                    <a:pt x="2869" y="274"/>
                  </a:lnTo>
                  <a:lnTo>
                    <a:pt x="2900" y="252"/>
                  </a:lnTo>
                  <a:lnTo>
                    <a:pt x="2931" y="232"/>
                  </a:lnTo>
                  <a:lnTo>
                    <a:pt x="2961" y="223"/>
                  </a:lnTo>
                  <a:lnTo>
                    <a:pt x="2989" y="204"/>
                  </a:lnTo>
                  <a:lnTo>
                    <a:pt x="3016" y="194"/>
                  </a:lnTo>
                  <a:lnTo>
                    <a:pt x="3043" y="190"/>
                  </a:lnTo>
                  <a:lnTo>
                    <a:pt x="3070" y="194"/>
                  </a:lnTo>
                  <a:lnTo>
                    <a:pt x="3094" y="168"/>
                  </a:lnTo>
                  <a:lnTo>
                    <a:pt x="3119" y="145"/>
                  </a:lnTo>
                  <a:lnTo>
                    <a:pt x="3143" y="144"/>
                  </a:lnTo>
                  <a:lnTo>
                    <a:pt x="3167" y="137"/>
                  </a:lnTo>
                  <a:lnTo>
                    <a:pt x="3189" y="129"/>
                  </a:lnTo>
                  <a:lnTo>
                    <a:pt x="3210" y="120"/>
                  </a:lnTo>
                  <a:lnTo>
                    <a:pt x="3233" y="113"/>
                  </a:lnTo>
                  <a:lnTo>
                    <a:pt x="3253" y="142"/>
                  </a:lnTo>
                  <a:lnTo>
                    <a:pt x="3273" y="81"/>
                  </a:lnTo>
                  <a:lnTo>
                    <a:pt x="3294" y="77"/>
                  </a:lnTo>
                  <a:lnTo>
                    <a:pt x="3314" y="80"/>
                  </a:lnTo>
                  <a:lnTo>
                    <a:pt x="3332" y="84"/>
                  </a:lnTo>
                  <a:lnTo>
                    <a:pt x="3351" y="92"/>
                  </a:lnTo>
                  <a:lnTo>
                    <a:pt x="3369" y="70"/>
                  </a:lnTo>
                  <a:lnTo>
                    <a:pt x="3388" y="86"/>
                  </a:lnTo>
                  <a:lnTo>
                    <a:pt x="3406" y="72"/>
                  </a:lnTo>
                  <a:lnTo>
                    <a:pt x="3423" y="55"/>
                  </a:lnTo>
                  <a:lnTo>
                    <a:pt x="3440" y="62"/>
                  </a:lnTo>
                  <a:lnTo>
                    <a:pt x="3456" y="53"/>
                  </a:lnTo>
                  <a:lnTo>
                    <a:pt x="3472" y="50"/>
                  </a:lnTo>
                  <a:lnTo>
                    <a:pt x="3488" y="49"/>
                  </a:lnTo>
                  <a:lnTo>
                    <a:pt x="3504" y="38"/>
                  </a:lnTo>
                  <a:lnTo>
                    <a:pt x="3519" y="33"/>
                  </a:lnTo>
                  <a:lnTo>
                    <a:pt x="3535" y="31"/>
                  </a:lnTo>
                  <a:lnTo>
                    <a:pt x="3550" y="27"/>
                  </a:lnTo>
                  <a:lnTo>
                    <a:pt x="3564" y="45"/>
                  </a:lnTo>
                  <a:lnTo>
                    <a:pt x="3578" y="39"/>
                  </a:lnTo>
                  <a:lnTo>
                    <a:pt x="3592" y="21"/>
                  </a:lnTo>
                  <a:lnTo>
                    <a:pt x="3606" y="111"/>
                  </a:lnTo>
                  <a:lnTo>
                    <a:pt x="3620"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893537" y="3916879"/>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Freeform 98"/>
            <p:cNvSpPr>
              <a:spLocks/>
            </p:cNvSpPr>
            <p:nvPr/>
          </p:nvSpPr>
          <p:spPr bwMode="auto">
            <a:xfrm>
              <a:off x="591119" y="4001610"/>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88428" y="4180998"/>
              <a:ext cx="3459163" cy="2105025"/>
            </a:xfrm>
            <a:custGeom>
              <a:avLst/>
              <a:gdLst>
                <a:gd name="T0" fmla="*/ 0 w 3620"/>
                <a:gd name="T1" fmla="*/ 2201 h 2201"/>
                <a:gd name="T2" fmla="*/ 957 w 3620"/>
                <a:gd name="T3" fmla="*/ 1910 h 2201"/>
                <a:gd name="T4" fmla="*/ 1400 w 3620"/>
                <a:gd name="T5" fmla="*/ 1475 h 2201"/>
                <a:gd name="T6" fmla="*/ 1694 w 3620"/>
                <a:gd name="T7" fmla="*/ 1273 h 2201"/>
                <a:gd name="T8" fmla="*/ 1912 w 3620"/>
                <a:gd name="T9" fmla="*/ 1071 h 2201"/>
                <a:gd name="T10" fmla="*/ 2087 w 3620"/>
                <a:gd name="T11" fmla="*/ 855 h 2201"/>
                <a:gd name="T12" fmla="*/ 2232 w 3620"/>
                <a:gd name="T13" fmla="*/ 742 h 2201"/>
                <a:gd name="T14" fmla="*/ 2357 w 3620"/>
                <a:gd name="T15" fmla="*/ 562 h 2201"/>
                <a:gd name="T16" fmla="*/ 2466 w 3620"/>
                <a:gd name="T17" fmla="*/ 473 h 2201"/>
                <a:gd name="T18" fmla="*/ 2563 w 3620"/>
                <a:gd name="T19" fmla="*/ 406 h 2201"/>
                <a:gd name="T20" fmla="*/ 2650 w 3620"/>
                <a:gd name="T21" fmla="*/ 369 h 2201"/>
                <a:gd name="T22" fmla="*/ 2729 w 3620"/>
                <a:gd name="T23" fmla="*/ 250 h 2201"/>
                <a:gd name="T24" fmla="*/ 2802 w 3620"/>
                <a:gd name="T25" fmla="*/ 209 h 2201"/>
                <a:gd name="T26" fmla="*/ 2869 w 3620"/>
                <a:gd name="T27" fmla="*/ 174 h 2201"/>
                <a:gd name="T28" fmla="*/ 2931 w 3620"/>
                <a:gd name="T29" fmla="*/ 173 h 2201"/>
                <a:gd name="T30" fmla="*/ 2989 w 3620"/>
                <a:gd name="T31" fmla="*/ 163 h 2201"/>
                <a:gd name="T32" fmla="*/ 3043 w 3620"/>
                <a:gd name="T33" fmla="*/ 119 h 2201"/>
                <a:gd name="T34" fmla="*/ 3094 w 3620"/>
                <a:gd name="T35" fmla="*/ 96 h 2201"/>
                <a:gd name="T36" fmla="*/ 3143 w 3620"/>
                <a:gd name="T37" fmla="*/ 112 h 2201"/>
                <a:gd name="T38" fmla="*/ 3189 w 3620"/>
                <a:gd name="T39" fmla="*/ 69 h 2201"/>
                <a:gd name="T40" fmla="*/ 3233 w 3620"/>
                <a:gd name="T41" fmla="*/ 74 h 2201"/>
                <a:gd name="T42" fmla="*/ 3273 w 3620"/>
                <a:gd name="T43" fmla="*/ 65 h 2201"/>
                <a:gd name="T44" fmla="*/ 3314 w 3620"/>
                <a:gd name="T45" fmla="*/ 39 h 2201"/>
                <a:gd name="T46" fmla="*/ 3351 w 3620"/>
                <a:gd name="T47" fmla="*/ 44 h 2201"/>
                <a:gd name="T48" fmla="*/ 3388 w 3620"/>
                <a:gd name="T49" fmla="*/ 38 h 2201"/>
                <a:gd name="T50" fmla="*/ 3423 w 3620"/>
                <a:gd name="T51" fmla="*/ 41 h 2201"/>
                <a:gd name="T52" fmla="*/ 3456 w 3620"/>
                <a:gd name="T53" fmla="*/ 16 h 2201"/>
                <a:gd name="T54" fmla="*/ 3488 w 3620"/>
                <a:gd name="T55" fmla="*/ 16 h 2201"/>
                <a:gd name="T56" fmla="*/ 3519 w 3620"/>
                <a:gd name="T57" fmla="*/ 3 h 2201"/>
                <a:gd name="T58" fmla="*/ 3550 w 3620"/>
                <a:gd name="T59" fmla="*/ 0 h 2201"/>
                <a:gd name="T60" fmla="*/ 3578 w 3620"/>
                <a:gd name="T61" fmla="*/ 17 h 2201"/>
                <a:gd name="T62" fmla="*/ 3606 w 3620"/>
                <a:gd name="T63" fmla="*/ 12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01">
                  <a:moveTo>
                    <a:pt x="0" y="2201"/>
                  </a:moveTo>
                  <a:lnTo>
                    <a:pt x="0" y="2201"/>
                  </a:lnTo>
                  <a:lnTo>
                    <a:pt x="604" y="2088"/>
                  </a:lnTo>
                  <a:lnTo>
                    <a:pt x="957" y="1910"/>
                  </a:lnTo>
                  <a:lnTo>
                    <a:pt x="1206" y="1694"/>
                  </a:lnTo>
                  <a:lnTo>
                    <a:pt x="1400" y="1475"/>
                  </a:lnTo>
                  <a:lnTo>
                    <a:pt x="1559" y="1211"/>
                  </a:lnTo>
                  <a:lnTo>
                    <a:pt x="1694" y="1273"/>
                  </a:lnTo>
                  <a:lnTo>
                    <a:pt x="1810" y="1108"/>
                  </a:lnTo>
                  <a:lnTo>
                    <a:pt x="1912" y="1071"/>
                  </a:lnTo>
                  <a:lnTo>
                    <a:pt x="2004" y="928"/>
                  </a:lnTo>
                  <a:lnTo>
                    <a:pt x="2087" y="855"/>
                  </a:lnTo>
                  <a:lnTo>
                    <a:pt x="2163" y="729"/>
                  </a:lnTo>
                  <a:lnTo>
                    <a:pt x="2232" y="742"/>
                  </a:lnTo>
                  <a:lnTo>
                    <a:pt x="2297" y="642"/>
                  </a:lnTo>
                  <a:lnTo>
                    <a:pt x="2357" y="562"/>
                  </a:lnTo>
                  <a:lnTo>
                    <a:pt x="2414" y="525"/>
                  </a:lnTo>
                  <a:lnTo>
                    <a:pt x="2466" y="473"/>
                  </a:lnTo>
                  <a:lnTo>
                    <a:pt x="2516" y="443"/>
                  </a:lnTo>
                  <a:lnTo>
                    <a:pt x="2563" y="406"/>
                  </a:lnTo>
                  <a:lnTo>
                    <a:pt x="2608" y="347"/>
                  </a:lnTo>
                  <a:lnTo>
                    <a:pt x="2650" y="369"/>
                  </a:lnTo>
                  <a:lnTo>
                    <a:pt x="2691" y="290"/>
                  </a:lnTo>
                  <a:lnTo>
                    <a:pt x="2729" y="250"/>
                  </a:lnTo>
                  <a:lnTo>
                    <a:pt x="2767" y="221"/>
                  </a:lnTo>
                  <a:lnTo>
                    <a:pt x="2802" y="209"/>
                  </a:lnTo>
                  <a:lnTo>
                    <a:pt x="2836" y="203"/>
                  </a:lnTo>
                  <a:lnTo>
                    <a:pt x="2869" y="174"/>
                  </a:lnTo>
                  <a:lnTo>
                    <a:pt x="2900" y="181"/>
                  </a:lnTo>
                  <a:lnTo>
                    <a:pt x="2931" y="173"/>
                  </a:lnTo>
                  <a:lnTo>
                    <a:pt x="2961" y="138"/>
                  </a:lnTo>
                  <a:lnTo>
                    <a:pt x="2989" y="163"/>
                  </a:lnTo>
                  <a:lnTo>
                    <a:pt x="3016" y="146"/>
                  </a:lnTo>
                  <a:lnTo>
                    <a:pt x="3043" y="119"/>
                  </a:lnTo>
                  <a:lnTo>
                    <a:pt x="3070" y="115"/>
                  </a:lnTo>
                  <a:lnTo>
                    <a:pt x="3094" y="96"/>
                  </a:lnTo>
                  <a:lnTo>
                    <a:pt x="3119" y="90"/>
                  </a:lnTo>
                  <a:lnTo>
                    <a:pt x="3143" y="112"/>
                  </a:lnTo>
                  <a:lnTo>
                    <a:pt x="3167" y="103"/>
                  </a:lnTo>
                  <a:lnTo>
                    <a:pt x="3189" y="69"/>
                  </a:lnTo>
                  <a:lnTo>
                    <a:pt x="3210" y="77"/>
                  </a:lnTo>
                  <a:lnTo>
                    <a:pt x="3233" y="74"/>
                  </a:lnTo>
                  <a:lnTo>
                    <a:pt x="3253" y="87"/>
                  </a:lnTo>
                  <a:lnTo>
                    <a:pt x="3273" y="65"/>
                  </a:lnTo>
                  <a:lnTo>
                    <a:pt x="3294" y="43"/>
                  </a:lnTo>
                  <a:lnTo>
                    <a:pt x="3314" y="39"/>
                  </a:lnTo>
                  <a:lnTo>
                    <a:pt x="3332" y="44"/>
                  </a:lnTo>
                  <a:lnTo>
                    <a:pt x="3351" y="44"/>
                  </a:lnTo>
                  <a:lnTo>
                    <a:pt x="3369" y="26"/>
                  </a:lnTo>
                  <a:lnTo>
                    <a:pt x="3388" y="38"/>
                  </a:lnTo>
                  <a:lnTo>
                    <a:pt x="3406" y="26"/>
                  </a:lnTo>
                  <a:lnTo>
                    <a:pt x="3423" y="41"/>
                  </a:lnTo>
                  <a:lnTo>
                    <a:pt x="3440" y="20"/>
                  </a:lnTo>
                  <a:lnTo>
                    <a:pt x="3456" y="16"/>
                  </a:lnTo>
                  <a:lnTo>
                    <a:pt x="3472" y="13"/>
                  </a:lnTo>
                  <a:lnTo>
                    <a:pt x="3488" y="16"/>
                  </a:lnTo>
                  <a:lnTo>
                    <a:pt x="3504" y="1"/>
                  </a:lnTo>
                  <a:lnTo>
                    <a:pt x="3519" y="3"/>
                  </a:lnTo>
                  <a:lnTo>
                    <a:pt x="3535" y="3"/>
                  </a:lnTo>
                  <a:lnTo>
                    <a:pt x="3550" y="0"/>
                  </a:lnTo>
                  <a:lnTo>
                    <a:pt x="3564" y="6"/>
                  </a:lnTo>
                  <a:lnTo>
                    <a:pt x="3578" y="17"/>
                  </a:lnTo>
                  <a:lnTo>
                    <a:pt x="3592" y="10"/>
                  </a:lnTo>
                  <a:lnTo>
                    <a:pt x="3606" y="120"/>
                  </a:lnTo>
                  <a:lnTo>
                    <a:pt x="3620" y="13"/>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49210"/>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pic>
        <p:nvPicPr>
          <p:cNvPr id="25" name="Picture 2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32144" y="4569679"/>
            <a:ext cx="952500" cy="203200"/>
          </a:xfrm>
          <a:prstGeom prst="rect">
            <a:avLst/>
          </a:prstGeom>
          <a:effectLst>
            <a:outerShdw blurRad="25400" dist="12700" dir="2700000" algn="tl" rotWithShape="0">
              <a:srgbClr val="000000">
                <a:alpha val="55000"/>
              </a:srgbClr>
            </a:outerShdw>
          </a:effectLst>
        </p:spPr>
      </p:pic>
      <p:pic>
        <p:nvPicPr>
          <p:cNvPr id="166" name="Picture 165"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9644" y="6030435"/>
            <a:ext cx="317500" cy="139700"/>
          </a:xfrm>
          <a:prstGeom prst="rect">
            <a:avLst/>
          </a:prstGeom>
          <a:effectLst>
            <a:outerShdw blurRad="25400" dist="12700" dir="2700000" algn="tl" rotWithShape="0">
              <a:srgbClr val="000000">
                <a:alpha val="55000"/>
              </a:srgbClr>
            </a:outerShdw>
          </a:effectLst>
        </p:spPr>
      </p:pic>
      <p:sp>
        <p:nvSpPr>
          <p:cNvPr id="28" name="Block Arc 27"/>
          <p:cNvSpPr/>
          <p:nvPr/>
        </p:nvSpPr>
        <p:spPr>
          <a:xfrm flipV="1">
            <a:off x="7985125" y="4732514"/>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8" name="Block Arc 167"/>
          <p:cNvSpPr/>
          <p:nvPr/>
        </p:nvSpPr>
        <p:spPr>
          <a:xfrm flipV="1">
            <a:off x="8232775" y="6162896"/>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9" name="Picture 28"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30" name="Picture 29"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9315" y="5021027"/>
            <a:ext cx="15748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229179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Second-order filter benchmarks</a:t>
            </a:r>
            <a:endParaRPr lang="en-US" dirty="0"/>
          </a:p>
        </p:txBody>
      </p:sp>
      <p:sp>
        <p:nvSpPr>
          <p:cNvPr id="3" name="Content Placeholder 2"/>
          <p:cNvSpPr>
            <a:spLocks noGrp="1"/>
          </p:cNvSpPr>
          <p:nvPr>
            <p:ph idx="1"/>
          </p:nvPr>
        </p:nvSpPr>
        <p:spPr/>
        <p:txBody>
          <a:bodyPr>
            <a:normAutofit/>
          </a:bodyPr>
          <a:lstStyle/>
          <a:p>
            <a:r>
              <a:rPr lang="en-US" dirty="0">
                <a:solidFill>
                  <a:schemeClr val="tx2"/>
                </a:solidFill>
              </a:rPr>
              <a:t>Alg. </a:t>
            </a:r>
            <a:r>
              <a:rPr lang="en-US" dirty="0" smtClean="0">
                <a:solidFill>
                  <a:schemeClr val="tx2"/>
                </a:solidFill>
              </a:rPr>
              <a:t>4</a:t>
            </a:r>
            <a:r>
              <a:rPr lang="en-US" baseline="-25000" dirty="0" smtClean="0">
                <a:solidFill>
                  <a:schemeClr val="tx2"/>
                </a:solidFill>
              </a:rPr>
              <a:t>2</a:t>
            </a:r>
            <a:r>
              <a:rPr lang="en-US" dirty="0" smtClean="0">
                <a:solidFill>
                  <a:schemeClr val="tx2"/>
                </a:solidFill>
              </a:rPr>
              <a:t> uses causal</a:t>
            </a:r>
            <a:r>
              <a:rPr lang="en-US" dirty="0">
                <a:solidFill>
                  <a:schemeClr val="tx2"/>
                </a:solidFill>
              </a:rPr>
              <a:t>-</a:t>
            </a:r>
            <a:r>
              <a:rPr lang="en-US" dirty="0" err="1">
                <a:solidFill>
                  <a:schemeClr val="tx2"/>
                </a:solidFill>
              </a:rPr>
              <a:t>anticausal</a:t>
            </a:r>
            <a:r>
              <a:rPr lang="en-US" dirty="0">
                <a:solidFill>
                  <a:schemeClr val="tx2"/>
                </a:solidFill>
              </a:rPr>
              <a:t> overlapping</a:t>
            </a:r>
          </a:p>
          <a:p>
            <a:pPr marL="342900" lvl="1" indent="-342900"/>
            <a:r>
              <a:rPr lang="en-US" sz="3200" dirty="0">
                <a:solidFill>
                  <a:srgbClr val="621F16"/>
                </a:solidFill>
              </a:rPr>
              <a:t>Alg. </a:t>
            </a:r>
            <a:r>
              <a:rPr lang="en-US" sz="3200" dirty="0" smtClean="0">
                <a:solidFill>
                  <a:srgbClr val="621F16"/>
                </a:solidFill>
              </a:rPr>
              <a:t>5</a:t>
            </a:r>
            <a:r>
              <a:rPr lang="en-US" sz="3200" baseline="-25000" dirty="0" smtClean="0">
                <a:solidFill>
                  <a:srgbClr val="621F16"/>
                </a:solidFill>
              </a:rPr>
              <a:t>2</a:t>
            </a:r>
            <a:r>
              <a:rPr lang="en-US" sz="3200" dirty="0" smtClean="0">
                <a:solidFill>
                  <a:srgbClr val="621F16"/>
                </a:solidFill>
              </a:rPr>
              <a:t> </a:t>
            </a:r>
            <a:r>
              <a:rPr lang="en-US" sz="3200" dirty="0">
                <a:solidFill>
                  <a:srgbClr val="621F16"/>
                </a:solidFill>
              </a:rPr>
              <a:t>adds row-column </a:t>
            </a:r>
            <a:r>
              <a:rPr lang="en-US" sz="3200" dirty="0" smtClean="0">
                <a:solidFill>
                  <a:srgbClr val="621F16"/>
                </a:solidFill>
              </a:rPr>
              <a:t>overlapping</a:t>
            </a:r>
          </a:p>
          <a:p>
            <a:pPr marL="742950" lvl="2" indent="-342900"/>
            <a:r>
              <a:rPr lang="en-US" dirty="0" smtClean="0"/>
              <a:t>Added complexity outweighs IO reduction</a:t>
            </a:r>
          </a:p>
          <a:p>
            <a:pPr marL="742950" lvl="2" indent="-342900"/>
            <a:r>
              <a:rPr lang="en-US" dirty="0" smtClean="0"/>
              <a:t>Balance </a:t>
            </a:r>
            <a:r>
              <a:rPr lang="en-US" i="1" dirty="0" smtClean="0"/>
              <a:t>will</a:t>
            </a:r>
            <a:r>
              <a:rPr lang="en-US" dirty="0" smtClean="0"/>
              <a:t> change (hardware, compiler, implementation)</a:t>
            </a:r>
            <a:endParaRPr lang="en-US" dirty="0"/>
          </a:p>
        </p:txBody>
      </p:sp>
      <p:graphicFrame>
        <p:nvGraphicFramePr>
          <p:cNvPr id="104" name="Table 103"/>
          <p:cNvGraphicFramePr>
            <a:graphicFrameLocks noGrp="1"/>
          </p:cNvGraphicFramePr>
          <p:nvPr>
            <p:extLst>
              <p:ext uri="{D42A27DB-BD31-4B8C-83A1-F6EECF244321}">
                <p14:modId xmlns:p14="http://schemas.microsoft.com/office/powerpoint/2010/main" val="1787790965"/>
              </p:ext>
            </p:extLst>
          </p:nvPr>
        </p:nvGraphicFramePr>
        <p:xfrm>
          <a:off x="4342649" y="4823077"/>
          <a:ext cx="4600167" cy="1509839"/>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outerShdw blurRad="31750" dist="19050" dir="2700000" algn="tl" rotWithShape="0">
                              <a:srgbClr val="000000">
                                <a:alpha val="55000"/>
                              </a:srgbClr>
                            </a:outerShdw>
                          </a:effectLst>
                          <a:latin typeface="Times New Roman"/>
                          <a:cs typeface="Times New Roman"/>
                        </a:rPr>
                        <a:t>4</a:t>
                      </a:r>
                      <a:r>
                        <a:rPr lang="en-US" sz="1400" baseline="-25000" dirty="0" smtClean="0">
                          <a:effectLst>
                            <a:outerShdw blurRad="31750" dist="19050" dir="2700000" algn="tl" rotWithShape="0">
                              <a:srgbClr val="000000">
                                <a:alpha val="55000"/>
                              </a:srgbClr>
                            </a:outerShdw>
                          </a:effectLst>
                          <a:latin typeface="Times New Roman"/>
                          <a:cs typeface="Times New Roman"/>
                        </a:rPr>
                        <a:t>2</a:t>
                      </a:r>
                      <a:endParaRPr lang="en-US" sz="1400" dirty="0" smtClean="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r>
              <a:tr h="4829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outerShdw blurRad="31750" dist="19050" dir="2700000" algn="tl" rotWithShape="0">
                              <a:srgbClr val="000000">
                                <a:alpha val="55000"/>
                              </a:srgbClr>
                            </a:outerShdw>
                          </a:effectLst>
                          <a:latin typeface="Times New Roman"/>
                          <a:cs typeface="Times New Roman"/>
                        </a:rPr>
                        <a:t>5</a:t>
                      </a:r>
                      <a:r>
                        <a:rPr lang="en-US" sz="1400" baseline="-25000" dirty="0" smtClean="0">
                          <a:effectLst>
                            <a:outerShdw blurRad="31750" dist="19050" dir="2700000" algn="tl" rotWithShape="0">
                              <a:srgbClr val="000000">
                                <a:alpha val="55000"/>
                              </a:srgbClr>
                            </a:outerShdw>
                          </a:effectLst>
                          <a:latin typeface="Times New Roman"/>
                          <a:cs typeface="Times New Roman"/>
                        </a:rPr>
                        <a:t>2</a:t>
                      </a:r>
                      <a:endParaRPr lang="en-US" sz="1400" dirty="0" smtClean="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bl>
          </a:graphicData>
        </a:graphic>
      </p:graphicFrame>
      <p:pic>
        <p:nvPicPr>
          <p:cNvPr id="112" name="Picture 1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254" y="5526186"/>
            <a:ext cx="330200" cy="228600"/>
          </a:xfrm>
          <a:prstGeom prst="rect">
            <a:avLst/>
          </a:prstGeom>
          <a:effectLst>
            <a:outerShdw blurRad="25400" dist="12700" dir="2700000" algn="tl" rotWithShape="0">
              <a:srgbClr val="000000">
                <a:alpha val="55000"/>
              </a:srgbClr>
            </a:outerShdw>
          </a:effectLst>
        </p:spPr>
      </p:pic>
      <p:pic>
        <p:nvPicPr>
          <p:cNvPr id="113" name="Picture 1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604" y="5540913"/>
            <a:ext cx="952500" cy="203200"/>
          </a:xfrm>
          <a:prstGeom prst="rect">
            <a:avLst/>
          </a:prstGeom>
          <a:effectLst>
            <a:outerShdw blurRad="25400" dist="12700" dir="2700000" algn="tl" rotWithShape="0">
              <a:srgbClr val="000000">
                <a:alpha val="55000"/>
              </a:srgbClr>
            </a:outerShdw>
          </a:effectLst>
        </p:spPr>
      </p:pic>
      <p:pic>
        <p:nvPicPr>
          <p:cNvPr id="114" name="Picture 1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947" y="5992473"/>
            <a:ext cx="1752600" cy="241300"/>
          </a:xfrm>
          <a:prstGeom prst="rect">
            <a:avLst/>
          </a:prstGeom>
          <a:effectLst>
            <a:outerShdw blurRad="25400" dist="12700" dir="2700000" algn="tl" rotWithShape="0">
              <a:srgbClr val="000000">
                <a:alpha val="55000"/>
              </a:srgbClr>
            </a:outerShdw>
          </a:effectLst>
        </p:spPr>
      </p:pic>
      <p:pic>
        <p:nvPicPr>
          <p:cNvPr id="115" name="Picture 1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254" y="6005262"/>
            <a:ext cx="330200" cy="228600"/>
          </a:xfrm>
          <a:prstGeom prst="rect">
            <a:avLst/>
          </a:prstGeom>
          <a:effectLst>
            <a:outerShdw blurRad="25400" dist="12700" dir="2700000" algn="tl" rotWithShape="0">
              <a:srgbClr val="000000">
                <a:alpha val="55000"/>
              </a:srgbClr>
            </a:outerShdw>
          </a:effectLst>
        </p:spPr>
      </p:pic>
      <p:pic>
        <p:nvPicPr>
          <p:cNvPr id="116" name="Picture 1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2144" y="6026428"/>
            <a:ext cx="952500" cy="203200"/>
          </a:xfrm>
          <a:prstGeom prst="rect">
            <a:avLst/>
          </a:prstGeom>
          <a:effectLst>
            <a:outerShdw blurRad="25400" dist="12700" dir="2700000" algn="tl" rotWithShape="0">
              <a:srgbClr val="000000">
                <a:alpha val="55000"/>
              </a:srgbClr>
            </a:outerShdw>
          </a:effectLst>
        </p:spPr>
      </p:pic>
      <p:grpSp>
        <p:nvGrpSpPr>
          <p:cNvPr id="187" name="Group 186"/>
          <p:cNvGrpSpPr/>
          <p:nvPr/>
        </p:nvGrpSpPr>
        <p:grpSpPr>
          <a:xfrm>
            <a:off x="123825" y="3413206"/>
            <a:ext cx="4012679" cy="3342717"/>
            <a:chOff x="123825" y="3413206"/>
            <a:chExt cx="4012679" cy="3342717"/>
          </a:xfrm>
        </p:grpSpPr>
        <p:sp>
          <p:nvSpPr>
            <p:cNvPr id="6" name="Freeform 5"/>
            <p:cNvSpPr>
              <a:spLocks noEditPoints="1"/>
            </p:cNvSpPr>
            <p:nvPr/>
          </p:nvSpPr>
          <p:spPr bwMode="auto">
            <a:xfrm>
              <a:off x="494506" y="583564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94506" y="53419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94506" y="48466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94506" y="43513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94506" y="38560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94506"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070769"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647031"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2224881"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801144"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3377406"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p:nvSpPr>
          <p:spPr bwMode="auto">
            <a:xfrm>
              <a:off x="3953669"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23825" y="3781423"/>
              <a:ext cx="350044" cy="2151062"/>
              <a:chOff x="123825" y="3781423"/>
              <a:chExt cx="350044" cy="2151062"/>
            </a:xfrm>
          </p:grpSpPr>
          <p:sp>
            <p:nvSpPr>
              <p:cNvPr id="7" name="Rectangle 6"/>
              <p:cNvSpPr>
                <a:spLocks noChangeArrowheads="1"/>
              </p:cNvSpPr>
              <p:nvPr/>
            </p:nvSpPr>
            <p:spPr bwMode="auto">
              <a:xfrm>
                <a:off x="359569" y="576103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59569" y="52673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59569" y="47720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359569" y="42767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359569" y="37814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a:spLocks noChangeArrowheads="1"/>
              </p:cNvSpPr>
              <p:nvPr/>
            </p:nvSpPr>
            <p:spPr bwMode="auto">
              <a:xfrm rot="16200000">
                <a:off x="145256" y="544512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7"/>
              <p:cNvSpPr>
                <a:spLocks noChangeArrowheads="1"/>
              </p:cNvSpPr>
              <p:nvPr/>
            </p:nvSpPr>
            <p:spPr bwMode="auto">
              <a:xfrm rot="16200000">
                <a:off x="153194" y="537368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a:spLocks noChangeArrowheads="1"/>
              </p:cNvSpPr>
              <p:nvPr/>
            </p:nvSpPr>
            <p:spPr bwMode="auto">
              <a:xfrm rot="16200000">
                <a:off x="162719" y="531971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9"/>
              <p:cNvSpPr>
                <a:spLocks noChangeArrowheads="1"/>
              </p:cNvSpPr>
              <p:nvPr/>
            </p:nvSpPr>
            <p:spPr bwMode="auto">
              <a:xfrm rot="16200000">
                <a:off x="153194" y="526732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153194" y="52038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153194" y="513873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153194" y="50768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153194" y="501173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153194" y="494823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167481" y="489902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169069" y="486568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162719" y="482599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138906" y="476091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167481" y="469741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148431" y="464343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167481" y="459104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159544" y="454818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162719" y="450214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7" name="Freeform 86"/>
            <p:cNvSpPr>
              <a:spLocks/>
            </p:cNvSpPr>
            <p:nvPr/>
          </p:nvSpPr>
          <p:spPr bwMode="auto">
            <a:xfrm>
              <a:off x="589231" y="4008435"/>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494506" y="4418010"/>
              <a:ext cx="3459163" cy="1866900"/>
            </a:xfrm>
            <a:custGeom>
              <a:avLst/>
              <a:gdLst>
                <a:gd name="T0" fmla="*/ 0 w 3620"/>
                <a:gd name="T1" fmla="*/ 1951 h 1951"/>
                <a:gd name="T2" fmla="*/ 957 w 3620"/>
                <a:gd name="T3" fmla="*/ 1631 h 1951"/>
                <a:gd name="T4" fmla="*/ 1400 w 3620"/>
                <a:gd name="T5" fmla="*/ 1174 h 1951"/>
                <a:gd name="T6" fmla="*/ 1694 w 3620"/>
                <a:gd name="T7" fmla="*/ 1008 h 1951"/>
                <a:gd name="T8" fmla="*/ 1912 w 3620"/>
                <a:gd name="T9" fmla="*/ 863 h 1951"/>
                <a:gd name="T10" fmla="*/ 2087 w 3620"/>
                <a:gd name="T11" fmla="*/ 728 h 1951"/>
                <a:gd name="T12" fmla="*/ 2232 w 3620"/>
                <a:gd name="T13" fmla="*/ 606 h 1951"/>
                <a:gd name="T14" fmla="*/ 2357 w 3620"/>
                <a:gd name="T15" fmla="*/ 485 h 1951"/>
                <a:gd name="T16" fmla="*/ 2466 w 3620"/>
                <a:gd name="T17" fmla="*/ 396 h 1951"/>
                <a:gd name="T18" fmla="*/ 2563 w 3620"/>
                <a:gd name="T19" fmla="*/ 336 h 1951"/>
                <a:gd name="T20" fmla="*/ 2650 w 3620"/>
                <a:gd name="T21" fmla="*/ 345 h 1951"/>
                <a:gd name="T22" fmla="*/ 2729 w 3620"/>
                <a:gd name="T23" fmla="*/ 271 h 1951"/>
                <a:gd name="T24" fmla="*/ 2802 w 3620"/>
                <a:gd name="T25" fmla="*/ 234 h 1951"/>
                <a:gd name="T26" fmla="*/ 2869 w 3620"/>
                <a:gd name="T27" fmla="*/ 209 h 1951"/>
                <a:gd name="T28" fmla="*/ 2931 w 3620"/>
                <a:gd name="T29" fmla="*/ 173 h 1951"/>
                <a:gd name="T30" fmla="*/ 2989 w 3620"/>
                <a:gd name="T31" fmla="*/ 176 h 1951"/>
                <a:gd name="T32" fmla="*/ 3043 w 3620"/>
                <a:gd name="T33" fmla="*/ 162 h 1951"/>
                <a:gd name="T34" fmla="*/ 3094 w 3620"/>
                <a:gd name="T35" fmla="*/ 118 h 1951"/>
                <a:gd name="T36" fmla="*/ 3143 w 3620"/>
                <a:gd name="T37" fmla="*/ 102 h 1951"/>
                <a:gd name="T38" fmla="*/ 3189 w 3620"/>
                <a:gd name="T39" fmla="*/ 90 h 1951"/>
                <a:gd name="T40" fmla="*/ 3233 w 3620"/>
                <a:gd name="T41" fmla="*/ 82 h 1951"/>
                <a:gd name="T42" fmla="*/ 3273 w 3620"/>
                <a:gd name="T43" fmla="*/ 82 h 1951"/>
                <a:gd name="T44" fmla="*/ 3314 w 3620"/>
                <a:gd name="T45" fmla="*/ 55 h 1951"/>
                <a:gd name="T46" fmla="*/ 3351 w 3620"/>
                <a:gd name="T47" fmla="*/ 52 h 1951"/>
                <a:gd name="T48" fmla="*/ 3388 w 3620"/>
                <a:gd name="T49" fmla="*/ 38 h 1951"/>
                <a:gd name="T50" fmla="*/ 3423 w 3620"/>
                <a:gd name="T51" fmla="*/ 30 h 1951"/>
                <a:gd name="T52" fmla="*/ 3456 w 3620"/>
                <a:gd name="T53" fmla="*/ 22 h 1951"/>
                <a:gd name="T54" fmla="*/ 3488 w 3620"/>
                <a:gd name="T55" fmla="*/ 13 h 1951"/>
                <a:gd name="T56" fmla="*/ 3519 w 3620"/>
                <a:gd name="T57" fmla="*/ 6 h 1951"/>
                <a:gd name="T58" fmla="*/ 3550 w 3620"/>
                <a:gd name="T59" fmla="*/ 6 h 1951"/>
                <a:gd name="T60" fmla="*/ 3578 w 3620"/>
                <a:gd name="T61" fmla="*/ 11 h 1951"/>
                <a:gd name="T62" fmla="*/ 3606 w 3620"/>
                <a:gd name="T63" fmla="*/ 86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951">
                  <a:moveTo>
                    <a:pt x="0" y="1951"/>
                  </a:moveTo>
                  <a:lnTo>
                    <a:pt x="0" y="1951"/>
                  </a:lnTo>
                  <a:lnTo>
                    <a:pt x="604" y="1819"/>
                  </a:lnTo>
                  <a:lnTo>
                    <a:pt x="957" y="1631"/>
                  </a:lnTo>
                  <a:lnTo>
                    <a:pt x="1206" y="1409"/>
                  </a:lnTo>
                  <a:lnTo>
                    <a:pt x="1400" y="1174"/>
                  </a:lnTo>
                  <a:lnTo>
                    <a:pt x="1559" y="1163"/>
                  </a:lnTo>
                  <a:lnTo>
                    <a:pt x="1694" y="1008"/>
                  </a:lnTo>
                  <a:lnTo>
                    <a:pt x="1810" y="962"/>
                  </a:lnTo>
                  <a:lnTo>
                    <a:pt x="1912" y="863"/>
                  </a:lnTo>
                  <a:lnTo>
                    <a:pt x="2004" y="770"/>
                  </a:lnTo>
                  <a:lnTo>
                    <a:pt x="2087" y="728"/>
                  </a:lnTo>
                  <a:lnTo>
                    <a:pt x="2163" y="624"/>
                  </a:lnTo>
                  <a:lnTo>
                    <a:pt x="2232" y="606"/>
                  </a:lnTo>
                  <a:lnTo>
                    <a:pt x="2297" y="516"/>
                  </a:lnTo>
                  <a:lnTo>
                    <a:pt x="2357" y="485"/>
                  </a:lnTo>
                  <a:lnTo>
                    <a:pt x="2414" y="441"/>
                  </a:lnTo>
                  <a:lnTo>
                    <a:pt x="2466" y="396"/>
                  </a:lnTo>
                  <a:lnTo>
                    <a:pt x="2516" y="339"/>
                  </a:lnTo>
                  <a:lnTo>
                    <a:pt x="2563" y="336"/>
                  </a:lnTo>
                  <a:lnTo>
                    <a:pt x="2608" y="309"/>
                  </a:lnTo>
                  <a:lnTo>
                    <a:pt x="2650" y="345"/>
                  </a:lnTo>
                  <a:lnTo>
                    <a:pt x="2691" y="289"/>
                  </a:lnTo>
                  <a:lnTo>
                    <a:pt x="2729" y="271"/>
                  </a:lnTo>
                  <a:lnTo>
                    <a:pt x="2767" y="241"/>
                  </a:lnTo>
                  <a:lnTo>
                    <a:pt x="2802" y="234"/>
                  </a:lnTo>
                  <a:lnTo>
                    <a:pt x="2836" y="216"/>
                  </a:lnTo>
                  <a:lnTo>
                    <a:pt x="2869" y="209"/>
                  </a:lnTo>
                  <a:lnTo>
                    <a:pt x="2900" y="181"/>
                  </a:lnTo>
                  <a:lnTo>
                    <a:pt x="2931" y="173"/>
                  </a:lnTo>
                  <a:lnTo>
                    <a:pt x="2961" y="163"/>
                  </a:lnTo>
                  <a:lnTo>
                    <a:pt x="2989" y="176"/>
                  </a:lnTo>
                  <a:lnTo>
                    <a:pt x="3016" y="183"/>
                  </a:lnTo>
                  <a:lnTo>
                    <a:pt x="3043" y="162"/>
                  </a:lnTo>
                  <a:lnTo>
                    <a:pt x="3070" y="115"/>
                  </a:lnTo>
                  <a:lnTo>
                    <a:pt x="3094" y="118"/>
                  </a:lnTo>
                  <a:lnTo>
                    <a:pt x="3119" y="102"/>
                  </a:lnTo>
                  <a:lnTo>
                    <a:pt x="3143" y="102"/>
                  </a:lnTo>
                  <a:lnTo>
                    <a:pt x="3167" y="98"/>
                  </a:lnTo>
                  <a:lnTo>
                    <a:pt x="3189" y="90"/>
                  </a:lnTo>
                  <a:lnTo>
                    <a:pt x="3210" y="75"/>
                  </a:lnTo>
                  <a:lnTo>
                    <a:pt x="3233" y="82"/>
                  </a:lnTo>
                  <a:lnTo>
                    <a:pt x="3253" y="88"/>
                  </a:lnTo>
                  <a:lnTo>
                    <a:pt x="3273" y="82"/>
                  </a:lnTo>
                  <a:lnTo>
                    <a:pt x="3294" y="58"/>
                  </a:lnTo>
                  <a:lnTo>
                    <a:pt x="3314" y="55"/>
                  </a:lnTo>
                  <a:lnTo>
                    <a:pt x="3332" y="42"/>
                  </a:lnTo>
                  <a:lnTo>
                    <a:pt x="3351" y="52"/>
                  </a:lnTo>
                  <a:lnTo>
                    <a:pt x="3369" y="36"/>
                  </a:lnTo>
                  <a:lnTo>
                    <a:pt x="3388" y="38"/>
                  </a:lnTo>
                  <a:lnTo>
                    <a:pt x="3406" y="31"/>
                  </a:lnTo>
                  <a:lnTo>
                    <a:pt x="3423" y="30"/>
                  </a:lnTo>
                  <a:lnTo>
                    <a:pt x="3440" y="18"/>
                  </a:lnTo>
                  <a:lnTo>
                    <a:pt x="3456" y="22"/>
                  </a:lnTo>
                  <a:lnTo>
                    <a:pt x="3472" y="13"/>
                  </a:lnTo>
                  <a:lnTo>
                    <a:pt x="3488" y="13"/>
                  </a:lnTo>
                  <a:lnTo>
                    <a:pt x="3504" y="0"/>
                  </a:lnTo>
                  <a:lnTo>
                    <a:pt x="3519" y="6"/>
                  </a:lnTo>
                  <a:lnTo>
                    <a:pt x="3535" y="3"/>
                  </a:lnTo>
                  <a:lnTo>
                    <a:pt x="3550" y="6"/>
                  </a:lnTo>
                  <a:lnTo>
                    <a:pt x="3564" y="4"/>
                  </a:lnTo>
                  <a:lnTo>
                    <a:pt x="3578" y="11"/>
                  </a:lnTo>
                  <a:lnTo>
                    <a:pt x="3592" y="17"/>
                  </a:lnTo>
                  <a:lnTo>
                    <a:pt x="3606" y="86"/>
                  </a:lnTo>
                  <a:lnTo>
                    <a:pt x="3620" y="34"/>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589231" y="416242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94506" y="4800598"/>
              <a:ext cx="3459163" cy="1500188"/>
            </a:xfrm>
            <a:custGeom>
              <a:avLst/>
              <a:gdLst>
                <a:gd name="T0" fmla="*/ 0 w 3620"/>
                <a:gd name="T1" fmla="*/ 1568 h 1568"/>
                <a:gd name="T2" fmla="*/ 957 w 3620"/>
                <a:gd name="T3" fmla="*/ 1413 h 1568"/>
                <a:gd name="T4" fmla="*/ 1400 w 3620"/>
                <a:gd name="T5" fmla="*/ 1180 h 1568"/>
                <a:gd name="T6" fmla="*/ 1694 w 3620"/>
                <a:gd name="T7" fmla="*/ 1015 h 1568"/>
                <a:gd name="T8" fmla="*/ 1912 w 3620"/>
                <a:gd name="T9" fmla="*/ 870 h 1568"/>
                <a:gd name="T10" fmla="*/ 2087 w 3620"/>
                <a:gd name="T11" fmla="*/ 726 h 1568"/>
                <a:gd name="T12" fmla="*/ 2232 w 3620"/>
                <a:gd name="T13" fmla="*/ 611 h 1568"/>
                <a:gd name="T14" fmla="*/ 2357 w 3620"/>
                <a:gd name="T15" fmla="*/ 546 h 1568"/>
                <a:gd name="T16" fmla="*/ 2466 w 3620"/>
                <a:gd name="T17" fmla="*/ 457 h 1568"/>
                <a:gd name="T18" fmla="*/ 2563 w 3620"/>
                <a:gd name="T19" fmla="*/ 373 h 1568"/>
                <a:gd name="T20" fmla="*/ 2650 w 3620"/>
                <a:gd name="T21" fmla="*/ 318 h 1568"/>
                <a:gd name="T22" fmla="*/ 2729 w 3620"/>
                <a:gd name="T23" fmla="*/ 290 h 1568"/>
                <a:gd name="T24" fmla="*/ 2802 w 3620"/>
                <a:gd name="T25" fmla="*/ 232 h 1568"/>
                <a:gd name="T26" fmla="*/ 2869 w 3620"/>
                <a:gd name="T27" fmla="*/ 181 h 1568"/>
                <a:gd name="T28" fmla="*/ 2931 w 3620"/>
                <a:gd name="T29" fmla="*/ 147 h 1568"/>
                <a:gd name="T30" fmla="*/ 2989 w 3620"/>
                <a:gd name="T31" fmla="*/ 156 h 1568"/>
                <a:gd name="T32" fmla="*/ 3043 w 3620"/>
                <a:gd name="T33" fmla="*/ 115 h 1568"/>
                <a:gd name="T34" fmla="*/ 3094 w 3620"/>
                <a:gd name="T35" fmla="*/ 75 h 1568"/>
                <a:gd name="T36" fmla="*/ 3143 w 3620"/>
                <a:gd name="T37" fmla="*/ 56 h 1568"/>
                <a:gd name="T38" fmla="*/ 3189 w 3620"/>
                <a:gd name="T39" fmla="*/ 70 h 1568"/>
                <a:gd name="T40" fmla="*/ 3233 w 3620"/>
                <a:gd name="T41" fmla="*/ 40 h 1568"/>
                <a:gd name="T42" fmla="*/ 3273 w 3620"/>
                <a:gd name="T43" fmla="*/ 16 h 1568"/>
                <a:gd name="T44" fmla="*/ 3314 w 3620"/>
                <a:gd name="T45" fmla="*/ 5 h 1568"/>
                <a:gd name="T46" fmla="*/ 3351 w 3620"/>
                <a:gd name="T47" fmla="*/ 97 h 1568"/>
                <a:gd name="T48" fmla="*/ 3388 w 3620"/>
                <a:gd name="T49" fmla="*/ 74 h 1568"/>
                <a:gd name="T50" fmla="*/ 3423 w 3620"/>
                <a:gd name="T51" fmla="*/ 57 h 1568"/>
                <a:gd name="T52" fmla="*/ 3456 w 3620"/>
                <a:gd name="T53" fmla="*/ 52 h 1568"/>
                <a:gd name="T54" fmla="*/ 3488 w 3620"/>
                <a:gd name="T55" fmla="*/ 38 h 1568"/>
                <a:gd name="T56" fmla="*/ 3519 w 3620"/>
                <a:gd name="T57" fmla="*/ 22 h 1568"/>
                <a:gd name="T58" fmla="*/ 3550 w 3620"/>
                <a:gd name="T59" fmla="*/ 8 h 1568"/>
                <a:gd name="T60" fmla="*/ 3578 w 3620"/>
                <a:gd name="T61" fmla="*/ 84 h 1568"/>
                <a:gd name="T62" fmla="*/ 3606 w 3620"/>
                <a:gd name="T63" fmla="*/ 101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568">
                  <a:moveTo>
                    <a:pt x="0" y="1568"/>
                  </a:moveTo>
                  <a:lnTo>
                    <a:pt x="0" y="1568"/>
                  </a:lnTo>
                  <a:lnTo>
                    <a:pt x="604" y="1508"/>
                  </a:lnTo>
                  <a:lnTo>
                    <a:pt x="957" y="1413"/>
                  </a:lnTo>
                  <a:lnTo>
                    <a:pt x="1206" y="1302"/>
                  </a:lnTo>
                  <a:lnTo>
                    <a:pt x="1400" y="1180"/>
                  </a:lnTo>
                  <a:lnTo>
                    <a:pt x="1559" y="1111"/>
                  </a:lnTo>
                  <a:lnTo>
                    <a:pt x="1694" y="1015"/>
                  </a:lnTo>
                  <a:lnTo>
                    <a:pt x="1810" y="951"/>
                  </a:lnTo>
                  <a:lnTo>
                    <a:pt x="1912" y="870"/>
                  </a:lnTo>
                  <a:lnTo>
                    <a:pt x="2004" y="786"/>
                  </a:lnTo>
                  <a:lnTo>
                    <a:pt x="2087" y="726"/>
                  </a:lnTo>
                  <a:lnTo>
                    <a:pt x="2163" y="649"/>
                  </a:lnTo>
                  <a:lnTo>
                    <a:pt x="2232" y="611"/>
                  </a:lnTo>
                  <a:lnTo>
                    <a:pt x="2297" y="565"/>
                  </a:lnTo>
                  <a:lnTo>
                    <a:pt x="2357" y="546"/>
                  </a:lnTo>
                  <a:lnTo>
                    <a:pt x="2414" y="501"/>
                  </a:lnTo>
                  <a:lnTo>
                    <a:pt x="2466" y="457"/>
                  </a:lnTo>
                  <a:lnTo>
                    <a:pt x="2516" y="404"/>
                  </a:lnTo>
                  <a:lnTo>
                    <a:pt x="2563" y="373"/>
                  </a:lnTo>
                  <a:lnTo>
                    <a:pt x="2608" y="331"/>
                  </a:lnTo>
                  <a:lnTo>
                    <a:pt x="2650" y="318"/>
                  </a:lnTo>
                  <a:lnTo>
                    <a:pt x="2691" y="309"/>
                  </a:lnTo>
                  <a:lnTo>
                    <a:pt x="2729" y="290"/>
                  </a:lnTo>
                  <a:lnTo>
                    <a:pt x="2767" y="256"/>
                  </a:lnTo>
                  <a:lnTo>
                    <a:pt x="2802" y="232"/>
                  </a:lnTo>
                  <a:lnTo>
                    <a:pt x="2836" y="204"/>
                  </a:lnTo>
                  <a:lnTo>
                    <a:pt x="2869" y="181"/>
                  </a:lnTo>
                  <a:lnTo>
                    <a:pt x="2900" y="153"/>
                  </a:lnTo>
                  <a:lnTo>
                    <a:pt x="2931" y="147"/>
                  </a:lnTo>
                  <a:lnTo>
                    <a:pt x="2961" y="161"/>
                  </a:lnTo>
                  <a:lnTo>
                    <a:pt x="2989" y="156"/>
                  </a:lnTo>
                  <a:lnTo>
                    <a:pt x="3016" y="139"/>
                  </a:lnTo>
                  <a:lnTo>
                    <a:pt x="3043" y="115"/>
                  </a:lnTo>
                  <a:lnTo>
                    <a:pt x="3070" y="88"/>
                  </a:lnTo>
                  <a:lnTo>
                    <a:pt x="3094" y="75"/>
                  </a:lnTo>
                  <a:lnTo>
                    <a:pt x="3119" y="53"/>
                  </a:lnTo>
                  <a:lnTo>
                    <a:pt x="3143" y="56"/>
                  </a:lnTo>
                  <a:lnTo>
                    <a:pt x="3167" y="77"/>
                  </a:lnTo>
                  <a:lnTo>
                    <a:pt x="3189" y="70"/>
                  </a:lnTo>
                  <a:lnTo>
                    <a:pt x="3210" y="54"/>
                  </a:lnTo>
                  <a:lnTo>
                    <a:pt x="3233" y="40"/>
                  </a:lnTo>
                  <a:lnTo>
                    <a:pt x="3253" y="24"/>
                  </a:lnTo>
                  <a:lnTo>
                    <a:pt x="3273" y="16"/>
                  </a:lnTo>
                  <a:lnTo>
                    <a:pt x="3294" y="0"/>
                  </a:lnTo>
                  <a:lnTo>
                    <a:pt x="3314" y="5"/>
                  </a:lnTo>
                  <a:lnTo>
                    <a:pt x="3332" y="94"/>
                  </a:lnTo>
                  <a:lnTo>
                    <a:pt x="3351" y="97"/>
                  </a:lnTo>
                  <a:lnTo>
                    <a:pt x="3369" y="88"/>
                  </a:lnTo>
                  <a:lnTo>
                    <a:pt x="3388" y="74"/>
                  </a:lnTo>
                  <a:lnTo>
                    <a:pt x="3406" y="61"/>
                  </a:lnTo>
                  <a:lnTo>
                    <a:pt x="3423" y="57"/>
                  </a:lnTo>
                  <a:lnTo>
                    <a:pt x="3440" y="41"/>
                  </a:lnTo>
                  <a:lnTo>
                    <a:pt x="3456" y="52"/>
                  </a:lnTo>
                  <a:lnTo>
                    <a:pt x="3472" y="49"/>
                  </a:lnTo>
                  <a:lnTo>
                    <a:pt x="3488" y="38"/>
                  </a:lnTo>
                  <a:lnTo>
                    <a:pt x="3504" y="28"/>
                  </a:lnTo>
                  <a:lnTo>
                    <a:pt x="3519" y="22"/>
                  </a:lnTo>
                  <a:lnTo>
                    <a:pt x="3535" y="13"/>
                  </a:lnTo>
                  <a:lnTo>
                    <a:pt x="3550" y="8"/>
                  </a:lnTo>
                  <a:lnTo>
                    <a:pt x="3564" y="0"/>
                  </a:lnTo>
                  <a:lnTo>
                    <a:pt x="3578" y="84"/>
                  </a:lnTo>
                  <a:lnTo>
                    <a:pt x="3592" y="87"/>
                  </a:lnTo>
                  <a:lnTo>
                    <a:pt x="3606" y="101"/>
                  </a:lnTo>
                  <a:lnTo>
                    <a:pt x="3620" y="87"/>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94506" y="3856035"/>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893537" y="4069279"/>
              <a:ext cx="1068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5</a:t>
              </a:r>
              <a:r>
                <a:rPr lang="en-US" sz="1000" baseline="-25000" dirty="0">
                  <a:solidFill>
                    <a:srgbClr val="000000"/>
                  </a:solidFill>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893537" y="3916879"/>
              <a:ext cx="1068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Times New Roman" pitchFamily="18" charset="0"/>
                  <a:cs typeface="Arial" pitchFamily="34" charset="0"/>
                </a:rPr>
                <a:t>4</a:t>
              </a:r>
              <a:r>
                <a:rPr lang="en-US" sz="1000" baseline="-25000" dirty="0" smtClean="0">
                  <a:solidFill>
                    <a:srgbClr val="000000"/>
                  </a:solidFill>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1" name="Group 120"/>
            <p:cNvGrpSpPr/>
            <p:nvPr/>
          </p:nvGrpSpPr>
          <p:grpSpPr>
            <a:xfrm>
              <a:off x="424928" y="6359978"/>
              <a:ext cx="3711576" cy="395945"/>
              <a:chOff x="671513" y="5785781"/>
              <a:chExt cx="3711576" cy="395945"/>
            </a:xfrm>
          </p:grpSpPr>
          <p:sp>
            <p:nvSpPr>
              <p:cNvPr id="122" name="Rectangle 121"/>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12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Rectangle 151"/>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152"/>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153"/>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154"/>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155"/>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56"/>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Rectangle 157"/>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 name="Rectangle 158"/>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159"/>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60"/>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161"/>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Rectangle 162"/>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63"/>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 name="Rectangle 164"/>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65"/>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7" name="Rectangle 166"/>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Rectangle 167"/>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168"/>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Rectangle 169"/>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1" name="TextBox 170"/>
            <p:cNvSpPr txBox="1"/>
            <p:nvPr/>
          </p:nvSpPr>
          <p:spPr>
            <a:xfrm>
              <a:off x="1348193" y="3413206"/>
              <a:ext cx="1751789" cy="400110"/>
            </a:xfrm>
            <a:prstGeom prst="rect">
              <a:avLst/>
            </a:prstGeom>
            <a:noFill/>
          </p:spPr>
          <p:txBody>
            <a:bodyPr wrap="none" rtlCol="0">
              <a:spAutoFit/>
            </a:bodyPr>
            <a:lstStyle/>
            <a:p>
              <a:pPr algn="ctr"/>
              <a:r>
                <a:rPr lang="en-US" sz="1000" dirty="0" err="1" smtClean="0">
                  <a:latin typeface="Times New Roman"/>
                  <a:cs typeface="Times New Roman"/>
                </a:rPr>
                <a:t>Quintic</a:t>
              </a:r>
              <a:r>
                <a:rPr lang="en-US" sz="1000" dirty="0" smtClean="0">
                  <a:latin typeface="Times New Roman"/>
                  <a:cs typeface="Times New Roman"/>
                </a:rPr>
                <a:t>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pic>
        <p:nvPicPr>
          <p:cNvPr id="106" name="Picture 10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1847" y="5512964"/>
            <a:ext cx="15748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413115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ontent Placeholder 285"/>
          <p:cNvSpPr>
            <a:spLocks noGrp="1"/>
          </p:cNvSpPr>
          <p:nvPr>
            <p:ph sz="half" idx="1"/>
          </p:nvPr>
        </p:nvSpPr>
        <p:spPr>
          <a:xfrm>
            <a:off x="7347" y="1227138"/>
            <a:ext cx="4890851" cy="5557837"/>
          </a:xfrm>
        </p:spPr>
        <p:txBody>
          <a:bodyPr>
            <a:normAutofit/>
          </a:bodyPr>
          <a:lstStyle/>
          <a:p>
            <a:pPr marL="182880" lvl="1" indent="-182880"/>
            <a:r>
              <a:rPr lang="en-US" sz="2000" dirty="0">
                <a:solidFill>
                  <a:schemeClr val="accent5"/>
                </a:solidFill>
              </a:rPr>
              <a:t>CUFFT is in frequency domain</a:t>
            </a:r>
          </a:p>
          <a:p>
            <a:pPr marL="365760" lvl="2" indent="-182880"/>
            <a:r>
              <a:rPr lang="en-US" sz="1800" dirty="0">
                <a:solidFill>
                  <a:schemeClr val="accent5"/>
                </a:solidFill>
              </a:rPr>
              <a:t>                     complexity</a:t>
            </a:r>
          </a:p>
          <a:p>
            <a:pPr marL="182880" indent="-182880"/>
            <a:r>
              <a:rPr lang="en-US" sz="2000" dirty="0" smtClean="0"/>
              <a:t>DIR </a:t>
            </a:r>
            <a:r>
              <a:rPr lang="en-US" sz="2000" dirty="0"/>
              <a:t>is direct </a:t>
            </a:r>
            <a:r>
              <a:rPr lang="en-US" sz="2000" dirty="0" smtClean="0"/>
              <a:t>convolution</a:t>
            </a:r>
          </a:p>
          <a:p>
            <a:pPr marL="365760" lvl="2" indent="-182880"/>
            <a:r>
              <a:rPr lang="en-US" sz="1800" dirty="0"/>
              <a:t> </a:t>
            </a:r>
            <a:r>
              <a:rPr lang="en-US" sz="1800" dirty="0" smtClean="0"/>
              <a:t>                complexity</a:t>
            </a:r>
            <a:endParaRPr lang="en-US" sz="1800" dirty="0"/>
          </a:p>
          <a:p>
            <a:pPr marL="365760" lvl="2" indent="-182880"/>
            <a:r>
              <a:rPr lang="en-US" sz="1800" dirty="0" err="1"/>
              <a:t>Podlozhnyuk</a:t>
            </a:r>
            <a:r>
              <a:rPr lang="en-US" sz="1800" dirty="0"/>
              <a:t> </a:t>
            </a:r>
            <a:r>
              <a:rPr lang="en-US" sz="1800" dirty="0" smtClean="0"/>
              <a:t>2007 whitepaper</a:t>
            </a:r>
            <a:br>
              <a:rPr lang="en-US" sz="1800" dirty="0" smtClean="0"/>
            </a:br>
            <a:r>
              <a:rPr lang="en-US" sz="1800" dirty="0" smtClean="0"/>
              <a:t>“Image convolution with CUDA”</a:t>
            </a:r>
          </a:p>
        </p:txBody>
      </p:sp>
      <p:grpSp>
        <p:nvGrpSpPr>
          <p:cNvPr id="129" name="Group 128"/>
          <p:cNvGrpSpPr/>
          <p:nvPr/>
        </p:nvGrpSpPr>
        <p:grpSpPr>
          <a:xfrm>
            <a:off x="432024" y="6361706"/>
            <a:ext cx="3711576" cy="395945"/>
            <a:chOff x="671513" y="5785781"/>
            <a:chExt cx="3711576" cy="395945"/>
          </a:xfrm>
        </p:grpSpPr>
        <p:sp>
          <p:nvSpPr>
            <p:cNvPr id="130" name="Rectangle 129"/>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151"/>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Rectangle 152"/>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Rectangle 153"/>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154"/>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6" name="Rectangle 155"/>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56"/>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157"/>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158"/>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Rectangle 159"/>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60"/>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161"/>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162"/>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Rectangle 163"/>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164"/>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65"/>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7" name="Rectangle 166"/>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167"/>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168"/>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169"/>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1" name="Rectangle 170"/>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171"/>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3" name="Rectangle 172"/>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Rectangle 173"/>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 name="Rectangle 174"/>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Rectangle 175"/>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Rectangle 176"/>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77"/>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94281" y="571261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94281" y="509348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94281" y="447436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94281" y="385523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94281"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070544"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646806"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2224656"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2800919"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3377181"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3953444"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23600" y="3780624"/>
            <a:ext cx="350044" cy="2028825"/>
            <a:chOff x="32544" y="3875088"/>
            <a:chExt cx="350044" cy="2028825"/>
          </a:xfrm>
        </p:grpSpPr>
        <p:sp>
          <p:nvSpPr>
            <p:cNvPr id="7" name="Rectangle 6"/>
            <p:cNvSpPr>
              <a:spLocks noChangeArrowheads="1"/>
            </p:cNvSpPr>
            <p:nvPr/>
          </p:nvSpPr>
          <p:spPr bwMode="auto">
            <a:xfrm>
              <a:off x="268288" y="57324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268288" y="51133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268288" y="44942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268288" y="387508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4"/>
            <p:cNvSpPr>
              <a:spLocks noChangeArrowheads="1"/>
            </p:cNvSpPr>
            <p:nvPr/>
          </p:nvSpPr>
          <p:spPr bwMode="auto">
            <a:xfrm rot="16200000">
              <a:off x="53975" y="5538788"/>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5"/>
            <p:cNvSpPr>
              <a:spLocks noChangeArrowheads="1"/>
            </p:cNvSpPr>
            <p:nvPr/>
          </p:nvSpPr>
          <p:spPr bwMode="auto">
            <a:xfrm rot="16200000">
              <a:off x="61913" y="54673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a:spLocks noChangeArrowheads="1"/>
            </p:cNvSpPr>
            <p:nvPr/>
          </p:nvSpPr>
          <p:spPr bwMode="auto">
            <a:xfrm rot="16200000">
              <a:off x="71438" y="5413375"/>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7"/>
            <p:cNvSpPr>
              <a:spLocks noChangeArrowheads="1"/>
            </p:cNvSpPr>
            <p:nvPr/>
          </p:nvSpPr>
          <p:spPr bwMode="auto">
            <a:xfrm rot="16200000">
              <a:off x="61913" y="5360988"/>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a:spLocks noChangeArrowheads="1"/>
            </p:cNvSpPr>
            <p:nvPr/>
          </p:nvSpPr>
          <p:spPr bwMode="auto">
            <a:xfrm rot="16200000">
              <a:off x="61913" y="529748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9"/>
            <p:cNvSpPr>
              <a:spLocks noChangeArrowheads="1"/>
            </p:cNvSpPr>
            <p:nvPr/>
          </p:nvSpPr>
          <p:spPr bwMode="auto">
            <a:xfrm rot="16200000">
              <a:off x="61913" y="5232400"/>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61913" y="517048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61913" y="51054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61913" y="50419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76200" y="499268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77788" y="4959350"/>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71438" y="491966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7625" y="4854575"/>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76200" y="4791075"/>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57150" y="4737100"/>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76200" y="46847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68263" y="4641850"/>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71438" y="459581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1" name="Freeform 120"/>
          <p:cNvSpPr>
            <a:spLocks noEditPoints="1"/>
          </p:cNvSpPr>
          <p:nvPr/>
        </p:nvSpPr>
        <p:spPr bwMode="auto">
          <a:xfrm>
            <a:off x="494281" y="3855236"/>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56" name="Group 255"/>
          <p:cNvGrpSpPr/>
          <p:nvPr/>
        </p:nvGrpSpPr>
        <p:grpSpPr>
          <a:xfrm>
            <a:off x="494281" y="4083886"/>
            <a:ext cx="3459163" cy="2038300"/>
            <a:chOff x="494281" y="4083886"/>
            <a:chExt cx="3459163" cy="2038300"/>
          </a:xfrm>
        </p:grpSpPr>
        <p:grpSp>
          <p:nvGrpSpPr>
            <p:cNvPr id="28" name="Group 27"/>
            <p:cNvGrpSpPr/>
            <p:nvPr/>
          </p:nvGrpSpPr>
          <p:grpSpPr>
            <a:xfrm>
              <a:off x="494281" y="4083886"/>
              <a:ext cx="3459163" cy="1958926"/>
              <a:chOff x="494281" y="4083886"/>
              <a:chExt cx="3459163" cy="1958926"/>
            </a:xfrm>
          </p:grpSpPr>
          <p:sp>
            <p:nvSpPr>
              <p:cNvPr id="88" name="Freeform 87"/>
              <p:cNvSpPr>
                <a:spLocks/>
              </p:cNvSpPr>
              <p:nvPr/>
            </p:nvSpPr>
            <p:spPr bwMode="auto">
              <a:xfrm>
                <a:off x="494281" y="4542624"/>
                <a:ext cx="3459163" cy="1500188"/>
              </a:xfrm>
              <a:custGeom>
                <a:avLst/>
                <a:gdLst>
                  <a:gd name="T0" fmla="*/ 0 w 3620"/>
                  <a:gd name="T1" fmla="*/ 1567 h 1567"/>
                  <a:gd name="T2" fmla="*/ 957 w 3620"/>
                  <a:gd name="T3" fmla="*/ 558 h 1567"/>
                  <a:gd name="T4" fmla="*/ 1400 w 3620"/>
                  <a:gd name="T5" fmla="*/ 315 h 1567"/>
                  <a:gd name="T6" fmla="*/ 1694 w 3620"/>
                  <a:gd name="T7" fmla="*/ 297 h 1567"/>
                  <a:gd name="T8" fmla="*/ 1912 w 3620"/>
                  <a:gd name="T9" fmla="*/ 129 h 1567"/>
                  <a:gd name="T10" fmla="*/ 2087 w 3620"/>
                  <a:gd name="T11" fmla="*/ 113 h 1567"/>
                  <a:gd name="T12" fmla="*/ 2232 w 3620"/>
                  <a:gd name="T13" fmla="*/ 87 h 1567"/>
                  <a:gd name="T14" fmla="*/ 2357 w 3620"/>
                  <a:gd name="T15" fmla="*/ 37 h 1567"/>
                  <a:gd name="T16" fmla="*/ 2466 w 3620"/>
                  <a:gd name="T17" fmla="*/ 31 h 1567"/>
                  <a:gd name="T18" fmla="*/ 2563 w 3620"/>
                  <a:gd name="T19" fmla="*/ 19 h 1567"/>
                  <a:gd name="T20" fmla="*/ 2650 w 3620"/>
                  <a:gd name="T21" fmla="*/ 12 h 1567"/>
                  <a:gd name="T22" fmla="*/ 2729 w 3620"/>
                  <a:gd name="T23" fmla="*/ 14 h 1567"/>
                  <a:gd name="T24" fmla="*/ 2802 w 3620"/>
                  <a:gd name="T25" fmla="*/ 0 h 1567"/>
                  <a:gd name="T26" fmla="*/ 2869 w 3620"/>
                  <a:gd name="T27" fmla="*/ 5 h 1567"/>
                  <a:gd name="T28" fmla="*/ 2931 w 3620"/>
                  <a:gd name="T29" fmla="*/ 16 h 1567"/>
                  <a:gd name="T30" fmla="*/ 2989 w 3620"/>
                  <a:gd name="T31" fmla="*/ 12 h 1567"/>
                  <a:gd name="T32" fmla="*/ 3043 w 3620"/>
                  <a:gd name="T33" fmla="*/ 17 h 1567"/>
                  <a:gd name="T34" fmla="*/ 3094 w 3620"/>
                  <a:gd name="T35" fmla="*/ 31 h 1567"/>
                  <a:gd name="T36" fmla="*/ 3143 w 3620"/>
                  <a:gd name="T37" fmla="*/ 29 h 1567"/>
                  <a:gd name="T38" fmla="*/ 3189 w 3620"/>
                  <a:gd name="T39" fmla="*/ 21 h 1567"/>
                  <a:gd name="T40" fmla="*/ 3233 w 3620"/>
                  <a:gd name="T41" fmla="*/ 42 h 1567"/>
                  <a:gd name="T42" fmla="*/ 3273 w 3620"/>
                  <a:gd name="T43" fmla="*/ 49 h 1567"/>
                  <a:gd name="T44" fmla="*/ 3314 w 3620"/>
                  <a:gd name="T45" fmla="*/ 39 h 1567"/>
                  <a:gd name="T46" fmla="*/ 3351 w 3620"/>
                  <a:gd name="T47" fmla="*/ 105 h 1567"/>
                  <a:gd name="T48" fmla="*/ 3388 w 3620"/>
                  <a:gd name="T49" fmla="*/ 52 h 1567"/>
                  <a:gd name="T50" fmla="*/ 3423 w 3620"/>
                  <a:gd name="T51" fmla="*/ 52 h 1567"/>
                  <a:gd name="T52" fmla="*/ 3456 w 3620"/>
                  <a:gd name="T53" fmla="*/ 63 h 1567"/>
                  <a:gd name="T54" fmla="*/ 3488 w 3620"/>
                  <a:gd name="T55" fmla="*/ 71 h 1567"/>
                  <a:gd name="T56" fmla="*/ 3519 w 3620"/>
                  <a:gd name="T57" fmla="*/ 61 h 1567"/>
                  <a:gd name="T58" fmla="*/ 3550 w 3620"/>
                  <a:gd name="T59" fmla="*/ 71 h 1567"/>
                  <a:gd name="T60" fmla="*/ 3578 w 3620"/>
                  <a:gd name="T61" fmla="*/ 76 h 1567"/>
                  <a:gd name="T62" fmla="*/ 3620 w 3620"/>
                  <a:gd name="T63" fmla="*/ 81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567">
                    <a:moveTo>
                      <a:pt x="0" y="1567"/>
                    </a:moveTo>
                    <a:lnTo>
                      <a:pt x="0" y="1567"/>
                    </a:lnTo>
                    <a:lnTo>
                      <a:pt x="604" y="999"/>
                    </a:lnTo>
                    <a:lnTo>
                      <a:pt x="957" y="558"/>
                    </a:lnTo>
                    <a:lnTo>
                      <a:pt x="1206" y="493"/>
                    </a:lnTo>
                    <a:lnTo>
                      <a:pt x="1400" y="315"/>
                    </a:lnTo>
                    <a:lnTo>
                      <a:pt x="1559" y="224"/>
                    </a:lnTo>
                    <a:lnTo>
                      <a:pt x="1694" y="297"/>
                    </a:lnTo>
                    <a:lnTo>
                      <a:pt x="1810" y="223"/>
                    </a:lnTo>
                    <a:lnTo>
                      <a:pt x="1912" y="129"/>
                    </a:lnTo>
                    <a:lnTo>
                      <a:pt x="2004" y="158"/>
                    </a:lnTo>
                    <a:lnTo>
                      <a:pt x="2087" y="113"/>
                    </a:lnTo>
                    <a:lnTo>
                      <a:pt x="2163" y="69"/>
                    </a:lnTo>
                    <a:lnTo>
                      <a:pt x="2232" y="87"/>
                    </a:lnTo>
                    <a:lnTo>
                      <a:pt x="2297" y="56"/>
                    </a:lnTo>
                    <a:lnTo>
                      <a:pt x="2357" y="37"/>
                    </a:lnTo>
                    <a:lnTo>
                      <a:pt x="2414" y="46"/>
                    </a:lnTo>
                    <a:lnTo>
                      <a:pt x="2466" y="31"/>
                    </a:lnTo>
                    <a:lnTo>
                      <a:pt x="2516" y="13"/>
                    </a:lnTo>
                    <a:lnTo>
                      <a:pt x="2563" y="19"/>
                    </a:lnTo>
                    <a:lnTo>
                      <a:pt x="2608" y="16"/>
                    </a:lnTo>
                    <a:lnTo>
                      <a:pt x="2650" y="12"/>
                    </a:lnTo>
                    <a:lnTo>
                      <a:pt x="2691" y="17"/>
                    </a:lnTo>
                    <a:lnTo>
                      <a:pt x="2729" y="14"/>
                    </a:lnTo>
                    <a:lnTo>
                      <a:pt x="2767" y="6"/>
                    </a:lnTo>
                    <a:lnTo>
                      <a:pt x="2802" y="0"/>
                    </a:lnTo>
                    <a:lnTo>
                      <a:pt x="2836" y="9"/>
                    </a:lnTo>
                    <a:lnTo>
                      <a:pt x="2869" y="5"/>
                    </a:lnTo>
                    <a:lnTo>
                      <a:pt x="2900" y="0"/>
                    </a:lnTo>
                    <a:lnTo>
                      <a:pt x="2931" y="16"/>
                    </a:lnTo>
                    <a:lnTo>
                      <a:pt x="2961" y="8"/>
                    </a:lnTo>
                    <a:lnTo>
                      <a:pt x="2989" y="12"/>
                    </a:lnTo>
                    <a:lnTo>
                      <a:pt x="3016" y="30"/>
                    </a:lnTo>
                    <a:lnTo>
                      <a:pt x="3043" y="17"/>
                    </a:lnTo>
                    <a:lnTo>
                      <a:pt x="3070" y="20"/>
                    </a:lnTo>
                    <a:lnTo>
                      <a:pt x="3094" y="31"/>
                    </a:lnTo>
                    <a:lnTo>
                      <a:pt x="3119" y="21"/>
                    </a:lnTo>
                    <a:lnTo>
                      <a:pt x="3143" y="29"/>
                    </a:lnTo>
                    <a:lnTo>
                      <a:pt x="3167" y="38"/>
                    </a:lnTo>
                    <a:lnTo>
                      <a:pt x="3189" y="21"/>
                    </a:lnTo>
                    <a:lnTo>
                      <a:pt x="3210" y="39"/>
                    </a:lnTo>
                    <a:lnTo>
                      <a:pt x="3233" y="42"/>
                    </a:lnTo>
                    <a:lnTo>
                      <a:pt x="3253" y="30"/>
                    </a:lnTo>
                    <a:lnTo>
                      <a:pt x="3273" y="49"/>
                    </a:lnTo>
                    <a:lnTo>
                      <a:pt x="3294" y="46"/>
                    </a:lnTo>
                    <a:lnTo>
                      <a:pt x="3314" y="39"/>
                    </a:lnTo>
                    <a:lnTo>
                      <a:pt x="3332" y="124"/>
                    </a:lnTo>
                    <a:lnTo>
                      <a:pt x="3351" y="105"/>
                    </a:lnTo>
                    <a:lnTo>
                      <a:pt x="3369" y="87"/>
                    </a:lnTo>
                    <a:lnTo>
                      <a:pt x="3388" y="52"/>
                    </a:lnTo>
                    <a:lnTo>
                      <a:pt x="3406" y="55"/>
                    </a:lnTo>
                    <a:lnTo>
                      <a:pt x="3423" y="52"/>
                    </a:lnTo>
                    <a:lnTo>
                      <a:pt x="3440" y="65"/>
                    </a:lnTo>
                    <a:lnTo>
                      <a:pt x="3456" y="63"/>
                    </a:lnTo>
                    <a:lnTo>
                      <a:pt x="3472" y="56"/>
                    </a:lnTo>
                    <a:lnTo>
                      <a:pt x="3488" y="71"/>
                    </a:lnTo>
                    <a:lnTo>
                      <a:pt x="3504" y="68"/>
                    </a:lnTo>
                    <a:lnTo>
                      <a:pt x="3519" y="61"/>
                    </a:lnTo>
                    <a:lnTo>
                      <a:pt x="3535" y="75"/>
                    </a:lnTo>
                    <a:lnTo>
                      <a:pt x="3550" y="71"/>
                    </a:lnTo>
                    <a:lnTo>
                      <a:pt x="3564" y="64"/>
                    </a:lnTo>
                    <a:lnTo>
                      <a:pt x="3578" y="76"/>
                    </a:lnTo>
                    <a:lnTo>
                      <a:pt x="3606" y="71"/>
                    </a:lnTo>
                    <a:lnTo>
                      <a:pt x="3620" y="81"/>
                    </a:lnTo>
                  </a:path>
                </a:pathLst>
              </a:custGeom>
              <a:noFill/>
              <a:ln w="12700" cap="flat" cmpd="sng">
                <a:solidFill>
                  <a:schemeClr val="tx1"/>
                </a:solidFill>
                <a:prstDash val="sys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591119" y="4083886"/>
                <a:ext cx="733811" cy="153888"/>
                <a:chOff x="591119" y="4083886"/>
                <a:chExt cx="733811" cy="153888"/>
              </a:xfrm>
            </p:grpSpPr>
            <p:sp>
              <p:nvSpPr>
                <p:cNvPr id="90" name="Rectangle 89"/>
                <p:cNvSpPr>
                  <a:spLocks noChangeArrowheads="1"/>
                </p:cNvSpPr>
                <p:nvPr/>
              </p:nvSpPr>
              <p:spPr bwMode="auto">
                <a:xfrm>
                  <a:off x="911718" y="4083886"/>
                  <a:ext cx="4132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DIR</a:t>
                  </a:r>
                  <a:r>
                    <a:rPr kumimoji="0" lang="en-US" sz="1000" b="0" i="0" u="none" strike="noStrike" cap="none" normalizeH="0" dirty="0" smtClean="0">
                      <a:ln>
                        <a:noFill/>
                      </a:ln>
                      <a:solidFill>
                        <a:srgbClr val="000000"/>
                      </a:solidFill>
                      <a:effectLst/>
                      <a:latin typeface="Times New Roman" pitchFamily="18" charset="0"/>
                      <a:cs typeface="Arial" pitchFamily="34" charset="0"/>
                    </a:rPr>
                    <a:t> </a:t>
                  </a:r>
                  <a:r>
                    <a:rPr lang="en-US" sz="1000" dirty="0" smtClean="0">
                      <a:solidFill>
                        <a:srgbClr val="000000"/>
                      </a:solidFill>
                      <a:latin typeface="Times New Roman" pitchFamily="18"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Freeform 94"/>
                <p:cNvSpPr>
                  <a:spLocks/>
                </p:cNvSpPr>
                <p:nvPr/>
              </p:nvSpPr>
              <p:spPr bwMode="auto">
                <a:xfrm>
                  <a:off x="591119" y="4161624"/>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1"/>
                  </a:solidFill>
                  <a:prstDash val="sys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p:cNvGrpSpPr/>
            <p:nvPr/>
          </p:nvGrpSpPr>
          <p:grpSpPr>
            <a:xfrm>
              <a:off x="494281" y="4237080"/>
              <a:ext cx="3459163" cy="1829544"/>
              <a:chOff x="494281" y="4237080"/>
              <a:chExt cx="3459163" cy="1829544"/>
            </a:xfrm>
          </p:grpSpPr>
          <p:sp>
            <p:nvSpPr>
              <p:cNvPr id="96" name="Freeform 95"/>
              <p:cNvSpPr>
                <a:spLocks/>
              </p:cNvSpPr>
              <p:nvPr/>
            </p:nvSpPr>
            <p:spPr bwMode="auto">
              <a:xfrm>
                <a:off x="494281" y="5001411"/>
                <a:ext cx="3459163" cy="1065213"/>
              </a:xfrm>
              <a:custGeom>
                <a:avLst/>
                <a:gdLst>
                  <a:gd name="T0" fmla="*/ 0 w 3620"/>
                  <a:gd name="T1" fmla="*/ 1113 h 1113"/>
                  <a:gd name="T2" fmla="*/ 957 w 3620"/>
                  <a:gd name="T3" fmla="*/ 393 h 1113"/>
                  <a:gd name="T4" fmla="*/ 1400 w 3620"/>
                  <a:gd name="T5" fmla="*/ 244 h 1113"/>
                  <a:gd name="T6" fmla="*/ 1694 w 3620"/>
                  <a:gd name="T7" fmla="*/ 221 h 1113"/>
                  <a:gd name="T8" fmla="*/ 1912 w 3620"/>
                  <a:gd name="T9" fmla="*/ 103 h 1113"/>
                  <a:gd name="T10" fmla="*/ 2087 w 3620"/>
                  <a:gd name="T11" fmla="*/ 100 h 1113"/>
                  <a:gd name="T12" fmla="*/ 2232 w 3620"/>
                  <a:gd name="T13" fmla="*/ 87 h 1113"/>
                  <a:gd name="T14" fmla="*/ 2357 w 3620"/>
                  <a:gd name="T15" fmla="*/ 37 h 1113"/>
                  <a:gd name="T16" fmla="*/ 2466 w 3620"/>
                  <a:gd name="T17" fmla="*/ 43 h 1113"/>
                  <a:gd name="T18" fmla="*/ 2563 w 3620"/>
                  <a:gd name="T19" fmla="*/ 47 h 1113"/>
                  <a:gd name="T20" fmla="*/ 2650 w 3620"/>
                  <a:gd name="T21" fmla="*/ 14 h 1113"/>
                  <a:gd name="T22" fmla="*/ 2729 w 3620"/>
                  <a:gd name="T23" fmla="*/ 24 h 1113"/>
                  <a:gd name="T24" fmla="*/ 2802 w 3620"/>
                  <a:gd name="T25" fmla="*/ 31 h 1113"/>
                  <a:gd name="T26" fmla="*/ 2869 w 3620"/>
                  <a:gd name="T27" fmla="*/ 5 h 1113"/>
                  <a:gd name="T28" fmla="*/ 2931 w 3620"/>
                  <a:gd name="T29" fmla="*/ 14 h 1113"/>
                  <a:gd name="T30" fmla="*/ 2989 w 3620"/>
                  <a:gd name="T31" fmla="*/ 22 h 1113"/>
                  <a:gd name="T32" fmla="*/ 3043 w 3620"/>
                  <a:gd name="T33" fmla="*/ 3 h 1113"/>
                  <a:gd name="T34" fmla="*/ 3094 w 3620"/>
                  <a:gd name="T35" fmla="*/ 10 h 1113"/>
                  <a:gd name="T36" fmla="*/ 3143 w 3620"/>
                  <a:gd name="T37" fmla="*/ 18 h 1113"/>
                  <a:gd name="T38" fmla="*/ 3189 w 3620"/>
                  <a:gd name="T39" fmla="*/ 2 h 1113"/>
                  <a:gd name="T40" fmla="*/ 3233 w 3620"/>
                  <a:gd name="T41" fmla="*/ 7 h 1113"/>
                  <a:gd name="T42" fmla="*/ 3273 w 3620"/>
                  <a:gd name="T43" fmla="*/ 14 h 1113"/>
                  <a:gd name="T44" fmla="*/ 3314 w 3620"/>
                  <a:gd name="T45" fmla="*/ 0 h 1113"/>
                  <a:gd name="T46" fmla="*/ 3351 w 3620"/>
                  <a:gd name="T47" fmla="*/ 7 h 1113"/>
                  <a:gd name="T48" fmla="*/ 3388 w 3620"/>
                  <a:gd name="T49" fmla="*/ 15 h 1113"/>
                  <a:gd name="T50" fmla="*/ 3423 w 3620"/>
                  <a:gd name="T51" fmla="*/ 4 h 1113"/>
                  <a:gd name="T52" fmla="*/ 3472 w 3620"/>
                  <a:gd name="T53" fmla="*/ 4 h 1113"/>
                  <a:gd name="T54" fmla="*/ 3504 w 3620"/>
                  <a:gd name="T55" fmla="*/ 15 h 1113"/>
                  <a:gd name="T56" fmla="*/ 3535 w 3620"/>
                  <a:gd name="T57" fmla="*/ 21 h 1113"/>
                  <a:gd name="T58" fmla="*/ 3564 w 3620"/>
                  <a:gd name="T59" fmla="*/ 21 h 1113"/>
                  <a:gd name="T60" fmla="*/ 3592 w 3620"/>
                  <a:gd name="T61" fmla="*/ 40 h 1113"/>
                  <a:gd name="T62" fmla="*/ 3620 w 3620"/>
                  <a:gd name="T63" fmla="*/ 52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13">
                    <a:moveTo>
                      <a:pt x="0" y="1113"/>
                    </a:moveTo>
                    <a:lnTo>
                      <a:pt x="0" y="1113"/>
                    </a:lnTo>
                    <a:lnTo>
                      <a:pt x="604" y="691"/>
                    </a:lnTo>
                    <a:lnTo>
                      <a:pt x="957" y="393"/>
                    </a:lnTo>
                    <a:lnTo>
                      <a:pt x="1206" y="353"/>
                    </a:lnTo>
                    <a:lnTo>
                      <a:pt x="1400" y="244"/>
                    </a:lnTo>
                    <a:lnTo>
                      <a:pt x="1559" y="154"/>
                    </a:lnTo>
                    <a:lnTo>
                      <a:pt x="1694" y="221"/>
                    </a:lnTo>
                    <a:lnTo>
                      <a:pt x="1810" y="169"/>
                    </a:lnTo>
                    <a:lnTo>
                      <a:pt x="1912" y="103"/>
                    </a:lnTo>
                    <a:lnTo>
                      <a:pt x="2004" y="129"/>
                    </a:lnTo>
                    <a:lnTo>
                      <a:pt x="2087" y="100"/>
                    </a:lnTo>
                    <a:lnTo>
                      <a:pt x="2163" y="60"/>
                    </a:lnTo>
                    <a:lnTo>
                      <a:pt x="2232" y="87"/>
                    </a:lnTo>
                    <a:lnTo>
                      <a:pt x="2297" y="63"/>
                    </a:lnTo>
                    <a:lnTo>
                      <a:pt x="2357" y="37"/>
                    </a:lnTo>
                    <a:lnTo>
                      <a:pt x="2414" y="60"/>
                    </a:lnTo>
                    <a:lnTo>
                      <a:pt x="2466" y="43"/>
                    </a:lnTo>
                    <a:lnTo>
                      <a:pt x="2516" y="20"/>
                    </a:lnTo>
                    <a:lnTo>
                      <a:pt x="2563" y="47"/>
                    </a:lnTo>
                    <a:lnTo>
                      <a:pt x="2608" y="30"/>
                    </a:lnTo>
                    <a:lnTo>
                      <a:pt x="2650" y="14"/>
                    </a:lnTo>
                    <a:lnTo>
                      <a:pt x="2691" y="38"/>
                    </a:lnTo>
                    <a:lnTo>
                      <a:pt x="2729" y="24"/>
                    </a:lnTo>
                    <a:lnTo>
                      <a:pt x="2767" y="9"/>
                    </a:lnTo>
                    <a:lnTo>
                      <a:pt x="2802" y="31"/>
                    </a:lnTo>
                    <a:lnTo>
                      <a:pt x="2836" y="19"/>
                    </a:lnTo>
                    <a:lnTo>
                      <a:pt x="2869" y="5"/>
                    </a:lnTo>
                    <a:lnTo>
                      <a:pt x="2900" y="25"/>
                    </a:lnTo>
                    <a:lnTo>
                      <a:pt x="2931" y="14"/>
                    </a:lnTo>
                    <a:lnTo>
                      <a:pt x="2961" y="2"/>
                    </a:lnTo>
                    <a:lnTo>
                      <a:pt x="2989" y="22"/>
                    </a:lnTo>
                    <a:lnTo>
                      <a:pt x="3016" y="12"/>
                    </a:lnTo>
                    <a:lnTo>
                      <a:pt x="3043" y="3"/>
                    </a:lnTo>
                    <a:lnTo>
                      <a:pt x="3070" y="20"/>
                    </a:lnTo>
                    <a:lnTo>
                      <a:pt x="3094" y="10"/>
                    </a:lnTo>
                    <a:lnTo>
                      <a:pt x="3119" y="2"/>
                    </a:lnTo>
                    <a:lnTo>
                      <a:pt x="3143" y="18"/>
                    </a:lnTo>
                    <a:lnTo>
                      <a:pt x="3167" y="9"/>
                    </a:lnTo>
                    <a:lnTo>
                      <a:pt x="3189" y="2"/>
                    </a:lnTo>
                    <a:lnTo>
                      <a:pt x="3210" y="16"/>
                    </a:lnTo>
                    <a:lnTo>
                      <a:pt x="3233" y="7"/>
                    </a:lnTo>
                    <a:lnTo>
                      <a:pt x="3253" y="1"/>
                    </a:lnTo>
                    <a:lnTo>
                      <a:pt x="3273" y="14"/>
                    </a:lnTo>
                    <a:lnTo>
                      <a:pt x="3294" y="5"/>
                    </a:lnTo>
                    <a:lnTo>
                      <a:pt x="3314" y="0"/>
                    </a:lnTo>
                    <a:lnTo>
                      <a:pt x="3332" y="16"/>
                    </a:lnTo>
                    <a:lnTo>
                      <a:pt x="3351" y="7"/>
                    </a:lnTo>
                    <a:lnTo>
                      <a:pt x="3369" y="1"/>
                    </a:lnTo>
                    <a:lnTo>
                      <a:pt x="3388" y="15"/>
                    </a:lnTo>
                    <a:lnTo>
                      <a:pt x="3406" y="9"/>
                    </a:lnTo>
                    <a:lnTo>
                      <a:pt x="3423" y="4"/>
                    </a:lnTo>
                    <a:lnTo>
                      <a:pt x="3440" y="19"/>
                    </a:lnTo>
                    <a:lnTo>
                      <a:pt x="3472" y="4"/>
                    </a:lnTo>
                    <a:lnTo>
                      <a:pt x="3488" y="18"/>
                    </a:lnTo>
                    <a:lnTo>
                      <a:pt x="3504" y="15"/>
                    </a:lnTo>
                    <a:lnTo>
                      <a:pt x="3519" y="9"/>
                    </a:lnTo>
                    <a:lnTo>
                      <a:pt x="3535" y="21"/>
                    </a:lnTo>
                    <a:lnTo>
                      <a:pt x="3550" y="23"/>
                    </a:lnTo>
                    <a:lnTo>
                      <a:pt x="3564" y="21"/>
                    </a:lnTo>
                    <a:lnTo>
                      <a:pt x="3578" y="33"/>
                    </a:lnTo>
                    <a:lnTo>
                      <a:pt x="3592" y="40"/>
                    </a:lnTo>
                    <a:lnTo>
                      <a:pt x="3606" y="40"/>
                    </a:lnTo>
                    <a:lnTo>
                      <a:pt x="3620" y="52"/>
                    </a:lnTo>
                  </a:path>
                </a:pathLst>
              </a:custGeom>
              <a:noFill/>
              <a:ln w="12700" cap="flat" cmpd="sng">
                <a:solidFill>
                  <a:schemeClr val="tx1"/>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591119" y="4237080"/>
                <a:ext cx="637630" cy="153888"/>
                <a:chOff x="591119" y="4237080"/>
                <a:chExt cx="637630" cy="153888"/>
              </a:xfrm>
            </p:grpSpPr>
            <p:sp>
              <p:nvSpPr>
                <p:cNvPr id="103" name="Freeform 102"/>
                <p:cNvSpPr>
                  <a:spLocks/>
                </p:cNvSpPr>
                <p:nvPr/>
              </p:nvSpPr>
              <p:spPr bwMode="auto">
                <a:xfrm>
                  <a:off x="591119" y="4314024"/>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1"/>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1"/>
                <p:cNvSpPr>
                  <a:spLocks noChangeArrowheads="1"/>
                </p:cNvSpPr>
                <p:nvPr/>
              </p:nvSpPr>
              <p:spPr bwMode="auto">
                <a:xfrm>
                  <a:off x="911718" y="4237080"/>
                  <a:ext cx="3170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DIR</a:t>
                  </a:r>
                  <a:r>
                    <a:rPr kumimoji="0" lang="en-US" sz="1000" b="0" i="0" u="none" strike="noStrike" cap="none" normalizeH="0" dirty="0" smtClean="0">
                      <a:ln>
                        <a:noFill/>
                      </a:ln>
                      <a:solidFill>
                        <a:srgbClr val="000000"/>
                      </a:solidFill>
                      <a:effectLst/>
                      <a:latin typeface="Times New Roman" pitchFamily="18" charset="0"/>
                      <a:cs typeface="Arial" pitchFamily="34" charset="0"/>
                    </a:rPr>
                    <a:t> 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4" name="Group 23"/>
            <p:cNvGrpSpPr/>
            <p:nvPr/>
          </p:nvGrpSpPr>
          <p:grpSpPr>
            <a:xfrm>
              <a:off x="494281" y="4390274"/>
              <a:ext cx="3459163" cy="1731912"/>
              <a:chOff x="494281" y="4390274"/>
              <a:chExt cx="3459163" cy="1731912"/>
            </a:xfrm>
          </p:grpSpPr>
          <p:sp>
            <p:nvSpPr>
              <p:cNvPr id="104" name="Freeform 103"/>
              <p:cNvSpPr>
                <a:spLocks/>
              </p:cNvSpPr>
              <p:nvPr/>
            </p:nvSpPr>
            <p:spPr bwMode="auto">
              <a:xfrm>
                <a:off x="494281" y="5525286"/>
                <a:ext cx="3459163" cy="596900"/>
              </a:xfrm>
              <a:custGeom>
                <a:avLst/>
                <a:gdLst>
                  <a:gd name="T0" fmla="*/ 0 w 3620"/>
                  <a:gd name="T1" fmla="*/ 625 h 625"/>
                  <a:gd name="T2" fmla="*/ 957 w 3620"/>
                  <a:gd name="T3" fmla="*/ 182 h 625"/>
                  <a:gd name="T4" fmla="*/ 1400 w 3620"/>
                  <a:gd name="T5" fmla="*/ 115 h 625"/>
                  <a:gd name="T6" fmla="*/ 1694 w 3620"/>
                  <a:gd name="T7" fmla="*/ 91 h 625"/>
                  <a:gd name="T8" fmla="*/ 1912 w 3620"/>
                  <a:gd name="T9" fmla="*/ 33 h 625"/>
                  <a:gd name="T10" fmla="*/ 2087 w 3620"/>
                  <a:gd name="T11" fmla="*/ 37 h 625"/>
                  <a:gd name="T12" fmla="*/ 2232 w 3620"/>
                  <a:gd name="T13" fmla="*/ 35 h 625"/>
                  <a:gd name="T14" fmla="*/ 2357 w 3620"/>
                  <a:gd name="T15" fmla="*/ 7 h 625"/>
                  <a:gd name="T16" fmla="*/ 2466 w 3620"/>
                  <a:gd name="T17" fmla="*/ 20 h 625"/>
                  <a:gd name="T18" fmla="*/ 2563 w 3620"/>
                  <a:gd name="T19" fmla="*/ 21 h 625"/>
                  <a:gd name="T20" fmla="*/ 2650 w 3620"/>
                  <a:gd name="T21" fmla="*/ 6 h 625"/>
                  <a:gd name="T22" fmla="*/ 2729 w 3620"/>
                  <a:gd name="T23" fmla="*/ 14 h 625"/>
                  <a:gd name="T24" fmla="*/ 2802 w 3620"/>
                  <a:gd name="T25" fmla="*/ 15 h 625"/>
                  <a:gd name="T26" fmla="*/ 2869 w 3620"/>
                  <a:gd name="T27" fmla="*/ 4 h 625"/>
                  <a:gd name="T28" fmla="*/ 2931 w 3620"/>
                  <a:gd name="T29" fmla="*/ 11 h 625"/>
                  <a:gd name="T30" fmla="*/ 2989 w 3620"/>
                  <a:gd name="T31" fmla="*/ 13 h 625"/>
                  <a:gd name="T32" fmla="*/ 3043 w 3620"/>
                  <a:gd name="T33" fmla="*/ 6 h 625"/>
                  <a:gd name="T34" fmla="*/ 3094 w 3620"/>
                  <a:gd name="T35" fmla="*/ 9 h 625"/>
                  <a:gd name="T36" fmla="*/ 3143 w 3620"/>
                  <a:gd name="T37" fmla="*/ 11 h 625"/>
                  <a:gd name="T38" fmla="*/ 3189 w 3620"/>
                  <a:gd name="T39" fmla="*/ 5 h 625"/>
                  <a:gd name="T40" fmla="*/ 3233 w 3620"/>
                  <a:gd name="T41" fmla="*/ 7 h 625"/>
                  <a:gd name="T42" fmla="*/ 3273 w 3620"/>
                  <a:gd name="T43" fmla="*/ 10 h 625"/>
                  <a:gd name="T44" fmla="*/ 3332 w 3620"/>
                  <a:gd name="T45" fmla="*/ 9 h 625"/>
                  <a:gd name="T46" fmla="*/ 3369 w 3620"/>
                  <a:gd name="T47" fmla="*/ 4 h 625"/>
                  <a:gd name="T48" fmla="*/ 3406 w 3620"/>
                  <a:gd name="T49" fmla="*/ 6 h 625"/>
                  <a:gd name="T50" fmla="*/ 3440 w 3620"/>
                  <a:gd name="T51" fmla="*/ 9 h 625"/>
                  <a:gd name="T52" fmla="*/ 3472 w 3620"/>
                  <a:gd name="T53" fmla="*/ 5 h 625"/>
                  <a:gd name="T54" fmla="*/ 3504 w 3620"/>
                  <a:gd name="T55" fmla="*/ 6 h 625"/>
                  <a:gd name="T56" fmla="*/ 3535 w 3620"/>
                  <a:gd name="T57" fmla="*/ 7 h 625"/>
                  <a:gd name="T58" fmla="*/ 3564 w 3620"/>
                  <a:gd name="T59" fmla="*/ 1 h 625"/>
                  <a:gd name="T60" fmla="*/ 3592 w 3620"/>
                  <a:gd name="T61" fmla="*/ 6 h 625"/>
                  <a:gd name="T62" fmla="*/ 3620 w 3620"/>
                  <a:gd name="T63" fmla="*/ 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625">
                    <a:moveTo>
                      <a:pt x="0" y="625"/>
                    </a:moveTo>
                    <a:lnTo>
                      <a:pt x="0" y="625"/>
                    </a:lnTo>
                    <a:lnTo>
                      <a:pt x="604" y="352"/>
                    </a:lnTo>
                    <a:lnTo>
                      <a:pt x="957" y="182"/>
                    </a:lnTo>
                    <a:lnTo>
                      <a:pt x="1206" y="170"/>
                    </a:lnTo>
                    <a:lnTo>
                      <a:pt x="1400" y="115"/>
                    </a:lnTo>
                    <a:lnTo>
                      <a:pt x="1559" y="62"/>
                    </a:lnTo>
                    <a:lnTo>
                      <a:pt x="1694" y="91"/>
                    </a:lnTo>
                    <a:lnTo>
                      <a:pt x="1810" y="65"/>
                    </a:lnTo>
                    <a:lnTo>
                      <a:pt x="1912" y="33"/>
                    </a:lnTo>
                    <a:lnTo>
                      <a:pt x="2004" y="49"/>
                    </a:lnTo>
                    <a:lnTo>
                      <a:pt x="2087" y="37"/>
                    </a:lnTo>
                    <a:lnTo>
                      <a:pt x="2163" y="17"/>
                    </a:lnTo>
                    <a:lnTo>
                      <a:pt x="2232" y="35"/>
                    </a:lnTo>
                    <a:lnTo>
                      <a:pt x="2297" y="27"/>
                    </a:lnTo>
                    <a:lnTo>
                      <a:pt x="2357" y="7"/>
                    </a:lnTo>
                    <a:lnTo>
                      <a:pt x="2414" y="26"/>
                    </a:lnTo>
                    <a:lnTo>
                      <a:pt x="2466" y="20"/>
                    </a:lnTo>
                    <a:lnTo>
                      <a:pt x="2516" y="9"/>
                    </a:lnTo>
                    <a:lnTo>
                      <a:pt x="2563" y="21"/>
                    </a:lnTo>
                    <a:lnTo>
                      <a:pt x="2608" y="16"/>
                    </a:lnTo>
                    <a:lnTo>
                      <a:pt x="2650" y="6"/>
                    </a:lnTo>
                    <a:lnTo>
                      <a:pt x="2691" y="17"/>
                    </a:lnTo>
                    <a:lnTo>
                      <a:pt x="2729" y="14"/>
                    </a:lnTo>
                    <a:lnTo>
                      <a:pt x="2767" y="6"/>
                    </a:lnTo>
                    <a:lnTo>
                      <a:pt x="2802" y="15"/>
                    </a:lnTo>
                    <a:lnTo>
                      <a:pt x="2836" y="12"/>
                    </a:lnTo>
                    <a:lnTo>
                      <a:pt x="2869" y="4"/>
                    </a:lnTo>
                    <a:lnTo>
                      <a:pt x="2900" y="14"/>
                    </a:lnTo>
                    <a:lnTo>
                      <a:pt x="2931" y="11"/>
                    </a:lnTo>
                    <a:lnTo>
                      <a:pt x="2961" y="6"/>
                    </a:lnTo>
                    <a:lnTo>
                      <a:pt x="2989" y="13"/>
                    </a:lnTo>
                    <a:lnTo>
                      <a:pt x="3016" y="10"/>
                    </a:lnTo>
                    <a:lnTo>
                      <a:pt x="3043" y="6"/>
                    </a:lnTo>
                    <a:lnTo>
                      <a:pt x="3070" y="12"/>
                    </a:lnTo>
                    <a:lnTo>
                      <a:pt x="3094" y="9"/>
                    </a:lnTo>
                    <a:lnTo>
                      <a:pt x="3119" y="4"/>
                    </a:lnTo>
                    <a:lnTo>
                      <a:pt x="3143" y="11"/>
                    </a:lnTo>
                    <a:lnTo>
                      <a:pt x="3167" y="9"/>
                    </a:lnTo>
                    <a:lnTo>
                      <a:pt x="3189" y="5"/>
                    </a:lnTo>
                    <a:lnTo>
                      <a:pt x="3210" y="10"/>
                    </a:lnTo>
                    <a:lnTo>
                      <a:pt x="3233" y="7"/>
                    </a:lnTo>
                    <a:lnTo>
                      <a:pt x="3253" y="3"/>
                    </a:lnTo>
                    <a:lnTo>
                      <a:pt x="3273" y="10"/>
                    </a:lnTo>
                    <a:lnTo>
                      <a:pt x="3314" y="5"/>
                    </a:lnTo>
                    <a:lnTo>
                      <a:pt x="3332" y="9"/>
                    </a:lnTo>
                    <a:lnTo>
                      <a:pt x="3351" y="7"/>
                    </a:lnTo>
                    <a:lnTo>
                      <a:pt x="3369" y="4"/>
                    </a:lnTo>
                    <a:lnTo>
                      <a:pt x="3388" y="9"/>
                    </a:lnTo>
                    <a:lnTo>
                      <a:pt x="3406" y="6"/>
                    </a:lnTo>
                    <a:lnTo>
                      <a:pt x="3423" y="1"/>
                    </a:lnTo>
                    <a:lnTo>
                      <a:pt x="3440" y="9"/>
                    </a:lnTo>
                    <a:lnTo>
                      <a:pt x="3456" y="6"/>
                    </a:lnTo>
                    <a:lnTo>
                      <a:pt x="3472" y="5"/>
                    </a:lnTo>
                    <a:lnTo>
                      <a:pt x="3488" y="7"/>
                    </a:lnTo>
                    <a:lnTo>
                      <a:pt x="3504" y="6"/>
                    </a:lnTo>
                    <a:lnTo>
                      <a:pt x="3519" y="2"/>
                    </a:lnTo>
                    <a:lnTo>
                      <a:pt x="3535" y="7"/>
                    </a:lnTo>
                    <a:lnTo>
                      <a:pt x="3550" y="6"/>
                    </a:lnTo>
                    <a:lnTo>
                      <a:pt x="3564" y="1"/>
                    </a:lnTo>
                    <a:lnTo>
                      <a:pt x="3578" y="7"/>
                    </a:lnTo>
                    <a:lnTo>
                      <a:pt x="3592" y="6"/>
                    </a:lnTo>
                    <a:lnTo>
                      <a:pt x="3606" y="0"/>
                    </a:lnTo>
                    <a:lnTo>
                      <a:pt x="3620" y="7"/>
                    </a:lnTo>
                  </a:path>
                </a:pathLst>
              </a:custGeom>
              <a:noFill/>
              <a:ln w="12700" cap="flat" cmpd="sng">
                <a:solidFill>
                  <a:schemeClr val="tx1"/>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591119" y="4390274"/>
                <a:ext cx="701751" cy="153888"/>
                <a:chOff x="591119" y="4390274"/>
                <a:chExt cx="701751" cy="153888"/>
              </a:xfrm>
            </p:grpSpPr>
            <p:sp>
              <p:nvSpPr>
                <p:cNvPr id="110" name="Freeform 109"/>
                <p:cNvSpPr>
                  <a:spLocks/>
                </p:cNvSpPr>
                <p:nvPr/>
              </p:nvSpPr>
              <p:spPr bwMode="auto">
                <a:xfrm>
                  <a:off x="591119" y="4468011"/>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1"/>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2"/>
                <p:cNvSpPr>
                  <a:spLocks noChangeArrowheads="1"/>
                </p:cNvSpPr>
                <p:nvPr/>
              </p:nvSpPr>
              <p:spPr bwMode="auto">
                <a:xfrm>
                  <a:off x="911718" y="4390274"/>
                  <a:ext cx="3811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DIR</a:t>
                  </a:r>
                  <a:r>
                    <a:rPr kumimoji="0" lang="en-US" sz="1000" b="0" i="0" u="none" strike="noStrike" cap="none" normalizeH="0" dirty="0" smtClean="0">
                      <a:ln>
                        <a:noFill/>
                      </a:ln>
                      <a:solidFill>
                        <a:srgbClr val="000000"/>
                      </a:solidFill>
                      <a:effectLst/>
                      <a:latin typeface="Times New Roman" pitchFamily="18" charset="0"/>
                      <a:cs typeface="Arial" pitchFamily="34" charset="0"/>
                    </a:rPr>
                    <a:t> 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grpSp>
        <p:nvGrpSpPr>
          <p:cNvPr id="257" name="Group 256"/>
          <p:cNvGrpSpPr/>
          <p:nvPr/>
        </p:nvGrpSpPr>
        <p:grpSpPr>
          <a:xfrm>
            <a:off x="494281" y="3930692"/>
            <a:ext cx="3459163" cy="2364532"/>
            <a:chOff x="494281" y="3930692"/>
            <a:chExt cx="3459163" cy="2364532"/>
          </a:xfrm>
        </p:grpSpPr>
        <p:sp>
          <p:nvSpPr>
            <p:cNvPr id="120" name="Freeform 119"/>
            <p:cNvSpPr>
              <a:spLocks/>
            </p:cNvSpPr>
            <p:nvPr/>
          </p:nvSpPr>
          <p:spPr bwMode="auto">
            <a:xfrm>
              <a:off x="494281" y="4742649"/>
              <a:ext cx="3459163" cy="1552575"/>
            </a:xfrm>
            <a:custGeom>
              <a:avLst/>
              <a:gdLst>
                <a:gd name="T0" fmla="*/ 0 w 3620"/>
                <a:gd name="T1" fmla="*/ 1624 h 1624"/>
                <a:gd name="T2" fmla="*/ 957 w 3620"/>
                <a:gd name="T3" fmla="*/ 1377 h 1624"/>
                <a:gd name="T4" fmla="*/ 1400 w 3620"/>
                <a:gd name="T5" fmla="*/ 1020 h 1624"/>
                <a:gd name="T6" fmla="*/ 1694 w 3620"/>
                <a:gd name="T7" fmla="*/ 865 h 1624"/>
                <a:gd name="T8" fmla="*/ 1912 w 3620"/>
                <a:gd name="T9" fmla="*/ 705 h 1624"/>
                <a:gd name="T10" fmla="*/ 2087 w 3620"/>
                <a:gd name="T11" fmla="*/ 603 h 1624"/>
                <a:gd name="T12" fmla="*/ 2232 w 3620"/>
                <a:gd name="T13" fmla="*/ 511 h 1624"/>
                <a:gd name="T14" fmla="*/ 2357 w 3620"/>
                <a:gd name="T15" fmla="*/ 385 h 1624"/>
                <a:gd name="T16" fmla="*/ 2466 w 3620"/>
                <a:gd name="T17" fmla="*/ 321 h 1624"/>
                <a:gd name="T18" fmla="*/ 2563 w 3620"/>
                <a:gd name="T19" fmla="*/ 274 h 1624"/>
                <a:gd name="T20" fmla="*/ 2650 w 3620"/>
                <a:gd name="T21" fmla="*/ 265 h 1624"/>
                <a:gd name="T22" fmla="*/ 2729 w 3620"/>
                <a:gd name="T23" fmla="*/ 190 h 1624"/>
                <a:gd name="T24" fmla="*/ 2802 w 3620"/>
                <a:gd name="T25" fmla="*/ 180 h 1624"/>
                <a:gd name="T26" fmla="*/ 2869 w 3620"/>
                <a:gd name="T27" fmla="*/ 160 h 1624"/>
                <a:gd name="T28" fmla="*/ 2931 w 3620"/>
                <a:gd name="T29" fmla="*/ 140 h 1624"/>
                <a:gd name="T30" fmla="*/ 2989 w 3620"/>
                <a:gd name="T31" fmla="*/ 131 h 1624"/>
                <a:gd name="T32" fmla="*/ 3043 w 3620"/>
                <a:gd name="T33" fmla="*/ 103 h 1624"/>
                <a:gd name="T34" fmla="*/ 3094 w 3620"/>
                <a:gd name="T35" fmla="*/ 89 h 1624"/>
                <a:gd name="T36" fmla="*/ 3143 w 3620"/>
                <a:gd name="T37" fmla="*/ 80 h 1624"/>
                <a:gd name="T38" fmla="*/ 3189 w 3620"/>
                <a:gd name="T39" fmla="*/ 57 h 1624"/>
                <a:gd name="T40" fmla="*/ 3233 w 3620"/>
                <a:gd name="T41" fmla="*/ 64 h 1624"/>
                <a:gd name="T42" fmla="*/ 3273 w 3620"/>
                <a:gd name="T43" fmla="*/ 58 h 1624"/>
                <a:gd name="T44" fmla="*/ 3314 w 3620"/>
                <a:gd name="T45" fmla="*/ 46 h 1624"/>
                <a:gd name="T46" fmla="*/ 3351 w 3620"/>
                <a:gd name="T47" fmla="*/ 36 h 1624"/>
                <a:gd name="T48" fmla="*/ 3388 w 3620"/>
                <a:gd name="T49" fmla="*/ 32 h 1624"/>
                <a:gd name="T50" fmla="*/ 3423 w 3620"/>
                <a:gd name="T51" fmla="*/ 35 h 1624"/>
                <a:gd name="T52" fmla="*/ 3456 w 3620"/>
                <a:gd name="T53" fmla="*/ 16 h 1624"/>
                <a:gd name="T54" fmla="*/ 3488 w 3620"/>
                <a:gd name="T55" fmla="*/ 1 h 1624"/>
                <a:gd name="T56" fmla="*/ 3519 w 3620"/>
                <a:gd name="T57" fmla="*/ 5 h 1624"/>
                <a:gd name="T58" fmla="*/ 3550 w 3620"/>
                <a:gd name="T59" fmla="*/ 7 h 1624"/>
                <a:gd name="T60" fmla="*/ 3578 w 3620"/>
                <a:gd name="T61" fmla="*/ 13 h 1624"/>
                <a:gd name="T62" fmla="*/ 3606 w 3620"/>
                <a:gd name="T63" fmla="*/ 6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624">
                  <a:moveTo>
                    <a:pt x="0" y="1624"/>
                  </a:moveTo>
                  <a:lnTo>
                    <a:pt x="0" y="1624"/>
                  </a:lnTo>
                  <a:lnTo>
                    <a:pt x="604" y="1524"/>
                  </a:lnTo>
                  <a:lnTo>
                    <a:pt x="957" y="1377"/>
                  </a:lnTo>
                  <a:lnTo>
                    <a:pt x="1206" y="1204"/>
                  </a:lnTo>
                  <a:lnTo>
                    <a:pt x="1400" y="1020"/>
                  </a:lnTo>
                  <a:lnTo>
                    <a:pt x="1559" y="892"/>
                  </a:lnTo>
                  <a:lnTo>
                    <a:pt x="1694" y="865"/>
                  </a:lnTo>
                  <a:lnTo>
                    <a:pt x="1810" y="789"/>
                  </a:lnTo>
                  <a:lnTo>
                    <a:pt x="1912" y="705"/>
                  </a:lnTo>
                  <a:lnTo>
                    <a:pt x="2004" y="643"/>
                  </a:lnTo>
                  <a:lnTo>
                    <a:pt x="2087" y="603"/>
                  </a:lnTo>
                  <a:lnTo>
                    <a:pt x="2163" y="498"/>
                  </a:lnTo>
                  <a:lnTo>
                    <a:pt x="2232" y="511"/>
                  </a:lnTo>
                  <a:lnTo>
                    <a:pt x="2297" y="452"/>
                  </a:lnTo>
                  <a:lnTo>
                    <a:pt x="2357" y="385"/>
                  </a:lnTo>
                  <a:lnTo>
                    <a:pt x="2414" y="353"/>
                  </a:lnTo>
                  <a:lnTo>
                    <a:pt x="2466" y="321"/>
                  </a:lnTo>
                  <a:lnTo>
                    <a:pt x="2516" y="285"/>
                  </a:lnTo>
                  <a:lnTo>
                    <a:pt x="2563" y="274"/>
                  </a:lnTo>
                  <a:lnTo>
                    <a:pt x="2608" y="253"/>
                  </a:lnTo>
                  <a:lnTo>
                    <a:pt x="2650" y="265"/>
                  </a:lnTo>
                  <a:lnTo>
                    <a:pt x="2691" y="224"/>
                  </a:lnTo>
                  <a:lnTo>
                    <a:pt x="2729" y="190"/>
                  </a:lnTo>
                  <a:lnTo>
                    <a:pt x="2767" y="189"/>
                  </a:lnTo>
                  <a:lnTo>
                    <a:pt x="2802" y="180"/>
                  </a:lnTo>
                  <a:lnTo>
                    <a:pt x="2836" y="174"/>
                  </a:lnTo>
                  <a:lnTo>
                    <a:pt x="2869" y="160"/>
                  </a:lnTo>
                  <a:lnTo>
                    <a:pt x="2900" y="146"/>
                  </a:lnTo>
                  <a:lnTo>
                    <a:pt x="2931" y="140"/>
                  </a:lnTo>
                  <a:lnTo>
                    <a:pt x="2961" y="133"/>
                  </a:lnTo>
                  <a:lnTo>
                    <a:pt x="2989" y="131"/>
                  </a:lnTo>
                  <a:lnTo>
                    <a:pt x="3016" y="133"/>
                  </a:lnTo>
                  <a:lnTo>
                    <a:pt x="3043" y="103"/>
                  </a:lnTo>
                  <a:lnTo>
                    <a:pt x="3070" y="85"/>
                  </a:lnTo>
                  <a:lnTo>
                    <a:pt x="3094" y="89"/>
                  </a:lnTo>
                  <a:lnTo>
                    <a:pt x="3119" y="81"/>
                  </a:lnTo>
                  <a:lnTo>
                    <a:pt x="3143" y="80"/>
                  </a:lnTo>
                  <a:lnTo>
                    <a:pt x="3167" y="83"/>
                  </a:lnTo>
                  <a:lnTo>
                    <a:pt x="3189" y="57"/>
                  </a:lnTo>
                  <a:lnTo>
                    <a:pt x="3210" y="61"/>
                  </a:lnTo>
                  <a:lnTo>
                    <a:pt x="3233" y="64"/>
                  </a:lnTo>
                  <a:lnTo>
                    <a:pt x="3253" y="69"/>
                  </a:lnTo>
                  <a:lnTo>
                    <a:pt x="3273" y="58"/>
                  </a:lnTo>
                  <a:lnTo>
                    <a:pt x="3294" y="35"/>
                  </a:lnTo>
                  <a:lnTo>
                    <a:pt x="3314" y="46"/>
                  </a:lnTo>
                  <a:lnTo>
                    <a:pt x="3332" y="35"/>
                  </a:lnTo>
                  <a:lnTo>
                    <a:pt x="3351" y="36"/>
                  </a:lnTo>
                  <a:lnTo>
                    <a:pt x="3369" y="20"/>
                  </a:lnTo>
                  <a:lnTo>
                    <a:pt x="3388" y="32"/>
                  </a:lnTo>
                  <a:lnTo>
                    <a:pt x="3406" y="23"/>
                  </a:lnTo>
                  <a:lnTo>
                    <a:pt x="3423" y="35"/>
                  </a:lnTo>
                  <a:lnTo>
                    <a:pt x="3440" y="7"/>
                  </a:lnTo>
                  <a:lnTo>
                    <a:pt x="3456" y="16"/>
                  </a:lnTo>
                  <a:lnTo>
                    <a:pt x="3472" y="13"/>
                  </a:lnTo>
                  <a:lnTo>
                    <a:pt x="3488" y="1"/>
                  </a:lnTo>
                  <a:lnTo>
                    <a:pt x="3504" y="3"/>
                  </a:lnTo>
                  <a:lnTo>
                    <a:pt x="3519" y="5"/>
                  </a:lnTo>
                  <a:lnTo>
                    <a:pt x="3535" y="11"/>
                  </a:lnTo>
                  <a:lnTo>
                    <a:pt x="3550" y="7"/>
                  </a:lnTo>
                  <a:lnTo>
                    <a:pt x="3564" y="6"/>
                  </a:lnTo>
                  <a:lnTo>
                    <a:pt x="3578" y="13"/>
                  </a:lnTo>
                  <a:lnTo>
                    <a:pt x="3592" y="0"/>
                  </a:lnTo>
                  <a:lnTo>
                    <a:pt x="3606" y="60"/>
                  </a:lnTo>
                  <a:lnTo>
                    <a:pt x="3620" y="9"/>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591119" y="3930692"/>
              <a:ext cx="1463615" cy="153888"/>
              <a:chOff x="591119" y="3930692"/>
              <a:chExt cx="1463615" cy="153888"/>
            </a:xfrm>
          </p:grpSpPr>
          <p:sp>
            <p:nvSpPr>
              <p:cNvPr id="87" name="Freeform 86"/>
              <p:cNvSpPr>
                <a:spLocks/>
              </p:cNvSpPr>
              <p:nvPr/>
            </p:nvSpPr>
            <p:spPr bwMode="auto">
              <a:xfrm>
                <a:off x="591119" y="400763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911718" y="3930692"/>
                <a:ext cx="11430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Overlapped Recursive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3" name="Group 22"/>
          <p:cNvGrpSpPr/>
          <p:nvPr/>
        </p:nvGrpSpPr>
        <p:grpSpPr>
          <a:xfrm>
            <a:off x="494281" y="4543467"/>
            <a:ext cx="3459163" cy="1729532"/>
            <a:chOff x="494281" y="4543467"/>
            <a:chExt cx="3459163" cy="1729532"/>
          </a:xfrm>
        </p:grpSpPr>
        <p:sp>
          <p:nvSpPr>
            <p:cNvPr id="111" name="Freeform 110"/>
            <p:cNvSpPr>
              <a:spLocks/>
            </p:cNvSpPr>
            <p:nvPr/>
          </p:nvSpPr>
          <p:spPr bwMode="auto">
            <a:xfrm>
              <a:off x="494281" y="5190324"/>
              <a:ext cx="3459163" cy="1082675"/>
            </a:xfrm>
            <a:custGeom>
              <a:avLst/>
              <a:gdLst>
                <a:gd name="T0" fmla="*/ 0 w 3620"/>
                <a:gd name="T1" fmla="*/ 1132 h 1132"/>
                <a:gd name="T2" fmla="*/ 0 w 3620"/>
                <a:gd name="T3" fmla="*/ 1132 h 1132"/>
                <a:gd name="T4" fmla="*/ 604 w 3620"/>
                <a:gd name="T5" fmla="*/ 962 h 1132"/>
                <a:gd name="T6" fmla="*/ 1206 w 3620"/>
                <a:gd name="T7" fmla="*/ 622 h 1132"/>
                <a:gd name="T8" fmla="*/ 1810 w 3620"/>
                <a:gd name="T9" fmla="*/ 346 h 1132"/>
                <a:gd name="T10" fmla="*/ 2414 w 3620"/>
                <a:gd name="T11" fmla="*/ 129 h 1132"/>
                <a:gd name="T12" fmla="*/ 3016 w 3620"/>
                <a:gd name="T13" fmla="*/ 42 h 1132"/>
                <a:gd name="T14" fmla="*/ 3620 w 3620"/>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1132">
                  <a:moveTo>
                    <a:pt x="0" y="1132"/>
                  </a:moveTo>
                  <a:lnTo>
                    <a:pt x="0" y="1132"/>
                  </a:lnTo>
                  <a:lnTo>
                    <a:pt x="604" y="962"/>
                  </a:lnTo>
                  <a:lnTo>
                    <a:pt x="1206" y="622"/>
                  </a:lnTo>
                  <a:lnTo>
                    <a:pt x="1810" y="346"/>
                  </a:lnTo>
                  <a:lnTo>
                    <a:pt x="2414" y="129"/>
                  </a:lnTo>
                  <a:lnTo>
                    <a:pt x="3016" y="42"/>
                  </a:lnTo>
                  <a:lnTo>
                    <a:pt x="3620"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591119" y="4543467"/>
              <a:ext cx="719722" cy="153888"/>
              <a:chOff x="591119" y="4543467"/>
              <a:chExt cx="719722" cy="153888"/>
            </a:xfrm>
          </p:grpSpPr>
          <p:sp>
            <p:nvSpPr>
              <p:cNvPr id="119" name="Freeform 118"/>
              <p:cNvSpPr>
                <a:spLocks/>
              </p:cNvSpPr>
              <p:nvPr/>
            </p:nvSpPr>
            <p:spPr bwMode="auto">
              <a:xfrm>
                <a:off x="591119" y="4620411"/>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p:cNvSpPr>
                <a:spLocks noChangeArrowheads="1"/>
              </p:cNvSpPr>
              <p:nvPr/>
            </p:nvSpPr>
            <p:spPr bwMode="auto">
              <a:xfrm>
                <a:off x="911718" y="4543467"/>
                <a:ext cx="3991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CUFFT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 name="Title 1"/>
          <p:cNvSpPr>
            <a:spLocks noGrp="1"/>
          </p:cNvSpPr>
          <p:nvPr>
            <p:ph type="title"/>
          </p:nvPr>
        </p:nvSpPr>
        <p:spPr/>
        <p:txBody>
          <a:bodyPr/>
          <a:lstStyle/>
          <a:p>
            <a:r>
              <a:rPr lang="en-US" dirty="0" smtClean="0"/>
              <a:t>Gaussian blur results</a:t>
            </a:r>
            <a:endParaRPr lang="en-US" dirty="0"/>
          </a:p>
        </p:txBody>
      </p:sp>
      <p:sp>
        <p:nvSpPr>
          <p:cNvPr id="287" name="Content Placeholder 286"/>
          <p:cNvSpPr>
            <a:spLocks noGrp="1"/>
          </p:cNvSpPr>
          <p:nvPr>
            <p:ph sz="half" idx="2"/>
          </p:nvPr>
        </p:nvSpPr>
        <p:spPr>
          <a:xfrm>
            <a:off x="4579624" y="1227138"/>
            <a:ext cx="4449763" cy="5557837"/>
          </a:xfrm>
        </p:spPr>
        <p:txBody>
          <a:bodyPr/>
          <a:lstStyle/>
          <a:p>
            <a:pPr marL="182880" indent="-182880"/>
            <a:r>
              <a:rPr lang="en-US" sz="2000" dirty="0">
                <a:solidFill>
                  <a:srgbClr val="621F16"/>
                </a:solidFill>
              </a:rPr>
              <a:t>Overlapped recursive</a:t>
            </a:r>
          </a:p>
          <a:p>
            <a:pPr marL="365760" lvl="2" indent="-182880"/>
            <a:r>
              <a:rPr lang="en-US" sz="1800" dirty="0">
                <a:solidFill>
                  <a:srgbClr val="621F16"/>
                </a:solidFill>
              </a:rPr>
              <a:t>3</a:t>
            </a:r>
            <a:r>
              <a:rPr lang="en-US" sz="1800" baseline="30000" dirty="0">
                <a:solidFill>
                  <a:srgbClr val="621F16"/>
                </a:solidFill>
              </a:rPr>
              <a:t>rd</a:t>
            </a:r>
            <a:r>
              <a:rPr lang="en-US" sz="1800" dirty="0">
                <a:solidFill>
                  <a:srgbClr val="621F16"/>
                </a:solidFill>
              </a:rPr>
              <a:t> order </a:t>
            </a:r>
            <a:r>
              <a:rPr lang="en-US" sz="1800" dirty="0" smtClean="0">
                <a:solidFill>
                  <a:srgbClr val="621F16"/>
                </a:solidFill>
              </a:rPr>
              <a:t>approximation</a:t>
            </a:r>
            <a:endParaRPr lang="en-US" sz="1800" dirty="0">
              <a:solidFill>
                <a:srgbClr val="621F16"/>
              </a:solidFill>
            </a:endParaRPr>
          </a:p>
          <a:p>
            <a:pPr marL="365760" lvl="2" indent="-182880"/>
            <a:r>
              <a:rPr lang="en-US" sz="1800" dirty="0" smtClean="0">
                <a:solidFill>
                  <a:srgbClr val="621F16"/>
                </a:solidFill>
              </a:rPr>
              <a:t>              complexity</a:t>
            </a:r>
          </a:p>
          <a:p>
            <a:pPr marL="365760" lvl="2" indent="-182880"/>
            <a:r>
              <a:rPr lang="en-US" sz="1800" dirty="0" smtClean="0">
                <a:solidFill>
                  <a:srgbClr val="621F16"/>
                </a:solidFill>
              </a:rPr>
              <a:t>van </a:t>
            </a:r>
            <a:r>
              <a:rPr lang="en-US" sz="1800" dirty="0" err="1">
                <a:solidFill>
                  <a:srgbClr val="621F16"/>
                </a:solidFill>
              </a:rPr>
              <a:t>Vliet</a:t>
            </a:r>
            <a:r>
              <a:rPr lang="en-US" sz="1800" dirty="0">
                <a:solidFill>
                  <a:srgbClr val="621F16"/>
                </a:solidFill>
              </a:rPr>
              <a:t> et al. </a:t>
            </a:r>
            <a:r>
              <a:rPr lang="en-US" sz="1800" dirty="0" smtClean="0">
                <a:solidFill>
                  <a:srgbClr val="621F16"/>
                </a:solidFill>
              </a:rPr>
              <a:t>1998 </a:t>
            </a:r>
            <a:br>
              <a:rPr lang="en-US" sz="1800" dirty="0" smtClean="0">
                <a:solidFill>
                  <a:srgbClr val="621F16"/>
                </a:solidFill>
              </a:rPr>
            </a:br>
            <a:r>
              <a:rPr lang="en-US" sz="1800" dirty="0" smtClean="0">
                <a:solidFill>
                  <a:srgbClr val="621F16"/>
                </a:solidFill>
              </a:rPr>
              <a:t>“</a:t>
            </a:r>
            <a:r>
              <a:rPr lang="en-US" sz="1800" dirty="0">
                <a:solidFill>
                  <a:srgbClr val="621F16"/>
                </a:solidFill>
              </a:rPr>
              <a:t>Recursive Gaussian </a:t>
            </a:r>
            <a:r>
              <a:rPr lang="en-US" sz="1800" dirty="0" smtClean="0">
                <a:solidFill>
                  <a:srgbClr val="621F16"/>
                </a:solidFill>
              </a:rPr>
              <a:t>derivative </a:t>
            </a:r>
            <a:r>
              <a:rPr lang="en-US" sz="1800" dirty="0">
                <a:solidFill>
                  <a:srgbClr val="621F16"/>
                </a:solidFill>
              </a:rPr>
              <a:t>filters</a:t>
            </a:r>
            <a:r>
              <a:rPr lang="en-US" sz="1800" dirty="0" smtClean="0">
                <a:solidFill>
                  <a:srgbClr val="621F16"/>
                </a:solidFill>
              </a:rPr>
              <a:t>”</a:t>
            </a:r>
          </a:p>
          <a:p>
            <a:pPr marL="365760" lvl="2" indent="-182880"/>
            <a:r>
              <a:rPr lang="en-US" sz="1800" dirty="0" smtClean="0">
                <a:solidFill>
                  <a:srgbClr val="621F16"/>
                </a:solidFill>
              </a:rPr>
              <a:t>Implemented as 5</a:t>
            </a:r>
            <a:r>
              <a:rPr lang="en-US" sz="1800" baseline="-25000" dirty="0" smtClean="0">
                <a:solidFill>
                  <a:srgbClr val="621F16"/>
                </a:solidFill>
              </a:rPr>
              <a:t>1</a:t>
            </a:r>
            <a:r>
              <a:rPr lang="en-US" sz="1800" dirty="0" smtClean="0">
                <a:solidFill>
                  <a:srgbClr val="621F16"/>
                </a:solidFill>
              </a:rPr>
              <a:t> fused with 4</a:t>
            </a:r>
            <a:r>
              <a:rPr lang="en-US" sz="1800" baseline="-25000" dirty="0" smtClean="0">
                <a:solidFill>
                  <a:srgbClr val="621F16"/>
                </a:solidFill>
              </a:rPr>
              <a:t>2</a:t>
            </a:r>
            <a:endParaRPr lang="en-US" sz="1800" dirty="0" smtClean="0">
              <a:solidFill>
                <a:srgbClr val="621F16"/>
              </a:solidFill>
            </a:endParaRPr>
          </a:p>
          <a:p>
            <a:pPr marL="0" lvl="1" indent="0">
              <a:lnSpc>
                <a:spcPct val="120000"/>
              </a:lnSpc>
              <a:buNone/>
            </a:pPr>
            <a:endParaRPr lang="en-US" sz="2200" dirty="0" smtClean="0">
              <a:solidFill>
                <a:srgbClr val="621F16"/>
              </a:solidFill>
            </a:endParaRPr>
          </a:p>
          <a:p>
            <a:pPr marL="182880" indent="-182880"/>
            <a:r>
              <a:rPr lang="en-US" sz="2000" dirty="0" smtClean="0"/>
              <a:t>Recursive </a:t>
            </a:r>
            <a:r>
              <a:rPr lang="en-US" sz="2000" dirty="0"/>
              <a:t>approximation is faster</a:t>
            </a:r>
          </a:p>
          <a:p>
            <a:pPr marL="365760" lvl="1" indent="-182880"/>
            <a:r>
              <a:rPr lang="en-US" sz="1800" dirty="0"/>
              <a:t>Even for modest size images</a:t>
            </a:r>
          </a:p>
          <a:p>
            <a:pPr marL="365760" lvl="1" indent="-182880"/>
            <a:r>
              <a:rPr lang="en-US" sz="1800" dirty="0" smtClean="0"/>
              <a:t>Also modest </a:t>
            </a:r>
            <a:r>
              <a:rPr lang="en-US" sz="1800" dirty="0"/>
              <a:t>standard-</a:t>
            </a:r>
            <a:r>
              <a:rPr lang="en-US" sz="1800" dirty="0" smtClean="0"/>
              <a:t>deviations</a:t>
            </a:r>
            <a:endParaRPr lang="en-US" sz="1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94" y="1688651"/>
            <a:ext cx="1016000" cy="241300"/>
          </a:xfrm>
          <a:prstGeom prst="rect">
            <a:avLst/>
          </a:prstGeom>
          <a:effectLst>
            <a:outerShdw blurRad="25400" dist="12700" dir="2700000" algn="tl" rotWithShape="0">
              <a:srgbClr val="000000">
                <a:alpha val="55000"/>
              </a:srgbClr>
            </a:outerShdw>
          </a:effectLst>
        </p:spPr>
      </p:pic>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59" y="1998140"/>
            <a:ext cx="622300" cy="241300"/>
          </a:xfrm>
          <a:prstGeom prst="rect">
            <a:avLst/>
          </a:prstGeom>
          <a:effectLst>
            <a:outerShdw blurRad="25400" dist="12700" dir="2700000" algn="tl" rotWithShape="0">
              <a:srgbClr val="000000">
                <a:alpha val="55000"/>
              </a:srgbClr>
            </a:outerShdw>
          </a:effectLst>
        </p:spPr>
      </p:pic>
      <p:pic>
        <p:nvPicPr>
          <p:cNvPr id="26" name="Picture 2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18" y="2374900"/>
            <a:ext cx="762000" cy="241300"/>
          </a:xfrm>
          <a:prstGeom prst="rect">
            <a:avLst/>
          </a:prstGeom>
          <a:effectLst>
            <a:outerShdw blurRad="25400" dist="12700" dir="2700000" algn="tl" rotWithShape="0">
              <a:srgbClr val="000000">
                <a:alpha val="55000"/>
              </a:srgbClr>
            </a:outerShdw>
          </a:effectLst>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601" y="4073750"/>
            <a:ext cx="1193800" cy="266700"/>
          </a:xfrm>
          <a:prstGeom prst="rect">
            <a:avLst/>
          </a:prstGeom>
          <a:effectLst>
            <a:outerShdw blurRad="25400" dist="12700" dir="2700000" algn="tl" rotWithShape="0">
              <a:srgbClr val="000000">
                <a:alpha val="55000"/>
              </a:srgbClr>
            </a:outerShdw>
          </a:effectLst>
        </p:spPr>
      </p:pic>
      <p:pic>
        <p:nvPicPr>
          <p:cNvPr id="30" name="Picture 2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0615" y="4436634"/>
            <a:ext cx="711200" cy="241300"/>
          </a:xfrm>
          <a:prstGeom prst="rect">
            <a:avLst/>
          </a:prstGeom>
          <a:effectLst>
            <a:outerShdw blurRad="25400" dist="12700" dir="2700000" algn="tl" rotWithShape="0">
              <a:srgbClr val="000000">
                <a:alpha val="55000"/>
              </a:srgbClr>
            </a:outerShdw>
          </a:effectLst>
        </p:spPr>
      </p:pic>
      <p:sp>
        <p:nvSpPr>
          <p:cNvPr id="126" name="TextBox 125"/>
          <p:cNvSpPr txBox="1"/>
          <p:nvPr/>
        </p:nvSpPr>
        <p:spPr>
          <a:xfrm>
            <a:off x="1608049" y="3413206"/>
            <a:ext cx="1231627" cy="400110"/>
          </a:xfrm>
          <a:prstGeom prst="rect">
            <a:avLst/>
          </a:prstGeom>
          <a:noFill/>
        </p:spPr>
        <p:txBody>
          <a:bodyPr wrap="none" rtlCol="0">
            <a:spAutoFit/>
          </a:bodyPr>
          <a:lstStyle/>
          <a:p>
            <a:pPr algn="ctr"/>
            <a:r>
              <a:rPr lang="en-US" sz="1000" dirty="0" smtClean="0">
                <a:latin typeface="Times New Roman"/>
                <a:cs typeface="Times New Roman"/>
              </a:rPr>
              <a:t>Gaussian Blur</a:t>
            </a:r>
          </a:p>
          <a:p>
            <a:pPr algn="ctr"/>
            <a:r>
              <a:rPr lang="en-US" sz="1000" dirty="0" smtClean="0">
                <a:latin typeface="Times New Roman"/>
                <a:cs typeface="Times New Roman"/>
              </a:rPr>
              <a:t>(GeForce GTX 480)</a:t>
            </a:r>
            <a:endParaRPr lang="en-US" sz="1000" dirty="0">
              <a:latin typeface="Times New Roman"/>
              <a:cs typeface="Times New Roman"/>
            </a:endParaRPr>
          </a:p>
        </p:txBody>
      </p:sp>
    </p:spTree>
    <p:extLst>
      <p:ext uri="{BB962C8B-B14F-4D97-AF65-F5344CB8AC3E}">
        <p14:creationId xmlns:p14="http://schemas.microsoft.com/office/powerpoint/2010/main" val="414643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7">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build="p"/>
      <p:bldP spid="2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Summed-area table benchmarks</a:t>
            </a:r>
            <a:endParaRPr lang="en-US" dirty="0"/>
          </a:p>
        </p:txBody>
      </p:sp>
      <p:sp>
        <p:nvSpPr>
          <p:cNvPr id="5" name="Content Placeholder 4"/>
          <p:cNvSpPr>
            <a:spLocks noGrp="1"/>
          </p:cNvSpPr>
          <p:nvPr>
            <p:ph sz="half" idx="1"/>
          </p:nvPr>
        </p:nvSpPr>
        <p:spPr>
          <a:xfrm>
            <a:off x="76823" y="1917439"/>
            <a:ext cx="4446587" cy="1495768"/>
          </a:xfrm>
        </p:spPr>
        <p:txBody>
          <a:bodyPr>
            <a:normAutofit/>
          </a:bodyPr>
          <a:lstStyle/>
          <a:p>
            <a:pPr marL="182880" indent="-182880"/>
            <a:r>
              <a:rPr lang="en-US" sz="2000" dirty="0">
                <a:solidFill>
                  <a:schemeClr val="accent5"/>
                </a:solidFill>
                <a:effectLst>
                  <a:outerShdw blurRad="38100" dist="12700" dir="2700000" algn="tl" rotWithShape="0">
                    <a:srgbClr val="000000">
                      <a:alpha val="55000"/>
                    </a:srgbClr>
                  </a:outerShdw>
                </a:effectLst>
              </a:rPr>
              <a:t>Harris et al </a:t>
            </a:r>
            <a:r>
              <a:rPr lang="en-US" sz="2000" dirty="0" smtClean="0">
                <a:solidFill>
                  <a:schemeClr val="accent5"/>
                </a:solidFill>
                <a:effectLst>
                  <a:outerShdw blurRad="38100" dist="12700" dir="2700000" algn="tl" rotWithShape="0">
                    <a:srgbClr val="000000">
                      <a:alpha val="55000"/>
                    </a:srgbClr>
                  </a:outerShdw>
                </a:effectLst>
              </a:rPr>
              <a:t>2008, GPU Gems 3</a:t>
            </a:r>
            <a:endParaRPr lang="en-US" sz="2000" dirty="0">
              <a:solidFill>
                <a:schemeClr val="accent5"/>
              </a:solidFill>
              <a:effectLst>
                <a:outerShdw blurRad="38100" dist="12700" dir="2700000" algn="tl" rotWithShape="0">
                  <a:srgbClr val="000000">
                    <a:alpha val="55000"/>
                  </a:srgbClr>
                </a:outerShdw>
              </a:effectLst>
            </a:endParaRPr>
          </a:p>
          <a:p>
            <a:pPr marL="365760" lvl="2" indent="-182880"/>
            <a:r>
              <a:rPr lang="en-US" sz="1800" dirty="0">
                <a:solidFill>
                  <a:schemeClr val="accent5"/>
                </a:solidFill>
                <a:effectLst>
                  <a:outerShdw blurRad="38100" dist="12700" dir="2700000" algn="tl" rotWithShape="0">
                    <a:srgbClr val="000000">
                      <a:alpha val="55000"/>
                    </a:srgbClr>
                  </a:outerShdw>
                </a:effectLst>
              </a:rPr>
              <a:t>“Parallel prefix-scan […]”</a:t>
            </a:r>
          </a:p>
          <a:p>
            <a:pPr marL="365760" lvl="2" indent="-182880"/>
            <a:r>
              <a:rPr lang="en-US" sz="1800" dirty="0">
                <a:solidFill>
                  <a:schemeClr val="accent5"/>
                </a:solidFill>
                <a:effectLst>
                  <a:outerShdw blurRad="38100" dist="12700" dir="2700000" algn="tl" rotWithShape="0">
                    <a:srgbClr val="000000">
                      <a:alpha val="55000"/>
                    </a:srgbClr>
                  </a:outerShdw>
                </a:effectLst>
              </a:rPr>
              <a:t>M</a:t>
            </a:r>
            <a:r>
              <a:rPr lang="en-US" sz="1800" dirty="0" smtClean="0">
                <a:solidFill>
                  <a:schemeClr val="accent5"/>
                </a:solidFill>
                <a:effectLst>
                  <a:outerShdw blurRad="38100" dist="12700" dir="2700000" algn="tl" rotWithShape="0">
                    <a:srgbClr val="000000">
                      <a:alpha val="55000"/>
                    </a:srgbClr>
                  </a:outerShdw>
                </a:effectLst>
              </a:rPr>
              <a:t>ulti</a:t>
            </a:r>
            <a:r>
              <a:rPr lang="en-US" sz="1800" dirty="0">
                <a:solidFill>
                  <a:schemeClr val="accent5"/>
                </a:solidFill>
                <a:effectLst>
                  <a:outerShdw blurRad="38100" dist="12700" dir="2700000" algn="tl" rotWithShape="0">
                    <a:srgbClr val="000000">
                      <a:alpha val="55000"/>
                    </a:srgbClr>
                  </a:outerShdw>
                </a:effectLst>
              </a:rPr>
              <a:t>-scan </a:t>
            </a:r>
            <a:r>
              <a:rPr lang="en-US" sz="1800" dirty="0" smtClean="0">
                <a:solidFill>
                  <a:schemeClr val="accent5"/>
                </a:solidFill>
                <a:effectLst>
                  <a:outerShdw blurRad="38100" dist="12700" dir="2700000" algn="tl" rotWithShape="0">
                    <a:srgbClr val="000000">
                      <a:alpha val="55000"/>
                    </a:srgbClr>
                  </a:outerShdw>
                </a:effectLst>
              </a:rPr>
              <a:t>+ transpose + </a:t>
            </a:r>
            <a:r>
              <a:rPr lang="en-US" sz="1800" dirty="0" err="1" smtClean="0">
                <a:solidFill>
                  <a:schemeClr val="accent5"/>
                </a:solidFill>
                <a:effectLst>
                  <a:outerShdw blurRad="38100" dist="12700" dir="2700000" algn="tl" rotWithShape="0">
                    <a:srgbClr val="000000">
                      <a:alpha val="55000"/>
                    </a:srgbClr>
                  </a:outerShdw>
                </a:effectLst>
              </a:rPr>
              <a:t>multiscan</a:t>
            </a:r>
            <a:endParaRPr lang="en-US" sz="1800" dirty="0" smtClean="0">
              <a:solidFill>
                <a:schemeClr val="accent5"/>
              </a:solidFill>
              <a:effectLst>
                <a:outerShdw blurRad="38100" dist="12700" dir="2700000" algn="tl" rotWithShape="0">
                  <a:srgbClr val="000000">
                    <a:alpha val="55000"/>
                  </a:srgbClr>
                </a:outerShdw>
              </a:effectLst>
            </a:endParaRPr>
          </a:p>
          <a:p>
            <a:pPr marL="365760" lvl="2" indent="-182880"/>
            <a:r>
              <a:rPr lang="en-US" sz="1800" dirty="0" smtClean="0">
                <a:solidFill>
                  <a:schemeClr val="accent5"/>
                </a:solidFill>
                <a:effectLst>
                  <a:outerShdw blurRad="38100" dist="12700" dir="2700000" algn="tl" rotWithShape="0">
                    <a:srgbClr val="000000">
                      <a:alpha val="55000"/>
                    </a:srgbClr>
                  </a:outerShdw>
                </a:effectLst>
              </a:rPr>
              <a:t>Implemented with CUDPP</a:t>
            </a:r>
            <a:endParaRPr lang="en-US" sz="1800" dirty="0">
              <a:solidFill>
                <a:schemeClr val="accent5"/>
              </a:solidFill>
              <a:effectLst>
                <a:outerShdw blurRad="38100" dist="12700" dir="2700000" algn="tl" rotWithShape="0">
                  <a:srgbClr val="000000">
                    <a:alpha val="55000"/>
                  </a:srgbClr>
                </a:outerShdw>
              </a:effectLst>
            </a:endParaRPr>
          </a:p>
        </p:txBody>
      </p:sp>
      <p:sp>
        <p:nvSpPr>
          <p:cNvPr id="25" name="Content Placeholder 24"/>
          <p:cNvSpPr>
            <a:spLocks noGrp="1"/>
          </p:cNvSpPr>
          <p:nvPr>
            <p:ph sz="half" idx="2"/>
          </p:nvPr>
        </p:nvSpPr>
        <p:spPr>
          <a:xfrm>
            <a:off x="4648199" y="1917438"/>
            <a:ext cx="4449763" cy="4667035"/>
          </a:xfrm>
        </p:spPr>
        <p:txBody>
          <a:bodyPr>
            <a:normAutofit/>
          </a:bodyPr>
          <a:lstStyle/>
          <a:p>
            <a:pPr marL="182880" indent="-182880"/>
            <a:r>
              <a:rPr lang="en-US" sz="2000" dirty="0" smtClean="0">
                <a:solidFill>
                  <a:srgbClr val="909090"/>
                </a:solidFill>
                <a:effectLst>
                  <a:outerShdw blurRad="38100" dist="12700" dir="2700000" algn="tl" rotWithShape="0">
                    <a:srgbClr val="000000">
                      <a:alpha val="55000"/>
                    </a:srgbClr>
                  </a:outerShdw>
                </a:effectLst>
              </a:rPr>
              <a:t>Hensley 2010, </a:t>
            </a:r>
            <a:r>
              <a:rPr lang="en-US" sz="2000" dirty="0" err="1" smtClean="0">
                <a:solidFill>
                  <a:srgbClr val="909090"/>
                </a:solidFill>
                <a:effectLst>
                  <a:outerShdw blurRad="38100" dist="12700" dir="2700000" algn="tl" rotWithShape="0">
                    <a:srgbClr val="000000">
                      <a:alpha val="55000"/>
                    </a:srgbClr>
                  </a:outerShdw>
                </a:effectLst>
              </a:rPr>
              <a:t>Gamefest</a:t>
            </a:r>
            <a:endParaRPr lang="en-US" sz="2000" dirty="0">
              <a:solidFill>
                <a:srgbClr val="909090"/>
              </a:solidFill>
              <a:effectLst>
                <a:outerShdw blurRad="38100" dist="12700" dir="2700000" algn="tl" rotWithShape="0">
                  <a:srgbClr val="000000">
                    <a:alpha val="55000"/>
                  </a:srgbClr>
                </a:outerShdw>
              </a:effectLst>
            </a:endParaRPr>
          </a:p>
          <a:p>
            <a:pPr marL="365760" lvl="2" indent="-182880"/>
            <a:r>
              <a:rPr lang="en-US" sz="1800" dirty="0">
                <a:solidFill>
                  <a:srgbClr val="909090"/>
                </a:solidFill>
                <a:effectLst>
                  <a:outerShdw blurRad="38100" dist="12700" dir="2700000" algn="tl" rotWithShape="0">
                    <a:srgbClr val="000000">
                      <a:alpha val="55000"/>
                    </a:srgbClr>
                  </a:outerShdw>
                </a:effectLst>
              </a:rPr>
              <a:t>“High-quality depth of field”</a:t>
            </a:r>
          </a:p>
          <a:p>
            <a:pPr marL="365760" lvl="2" indent="-182880"/>
            <a:r>
              <a:rPr lang="en-US" sz="1800" dirty="0">
                <a:solidFill>
                  <a:srgbClr val="909090"/>
                </a:solidFill>
                <a:effectLst>
                  <a:outerShdw blurRad="38100" dist="12700" dir="2700000" algn="tl" rotWithShape="0">
                    <a:srgbClr val="000000">
                      <a:alpha val="55000"/>
                    </a:srgbClr>
                  </a:outerShdw>
                </a:effectLst>
              </a:rPr>
              <a:t>Multi-wave method</a:t>
            </a:r>
          </a:p>
          <a:p>
            <a:pPr marL="365760" lvl="2" indent="-182880"/>
            <a:r>
              <a:rPr lang="en-US" sz="1800" dirty="0" smtClean="0">
                <a:solidFill>
                  <a:srgbClr val="909090"/>
                </a:solidFill>
                <a:effectLst>
                  <a:outerShdw blurRad="38100" dist="12700" dir="2700000" algn="tl" rotWithShape="0">
                    <a:srgbClr val="000000">
                      <a:alpha val="55000"/>
                    </a:srgbClr>
                  </a:outerShdw>
                </a:effectLst>
              </a:rPr>
              <a:t>Our improvements</a:t>
            </a:r>
            <a:r>
              <a:rPr lang="en-US" sz="1800" dirty="0">
                <a:solidFill>
                  <a:srgbClr val="909090"/>
                </a:solidFill>
                <a:effectLst>
                  <a:outerShdw blurRad="38100" dist="12700" dir="2700000" algn="tl" rotWithShape="0">
                    <a:srgbClr val="000000">
                      <a:alpha val="55000"/>
                    </a:srgbClr>
                  </a:outerShdw>
                </a:effectLst>
              </a:rPr>
              <a:t/>
            </a:r>
            <a:br>
              <a:rPr lang="en-US" sz="1800" dirty="0">
                <a:solidFill>
                  <a:srgbClr val="909090"/>
                </a:solidFill>
                <a:effectLst>
                  <a:outerShdw blurRad="38100" dist="12700" dir="2700000" algn="tl" rotWithShape="0">
                    <a:srgbClr val="000000">
                      <a:alpha val="55000"/>
                    </a:srgbClr>
                  </a:outerShdw>
                </a:effectLst>
              </a:rPr>
            </a:br>
            <a:r>
              <a:rPr lang="en-US" sz="1800" dirty="0" smtClean="0">
                <a:solidFill>
                  <a:srgbClr val="909090"/>
                </a:solidFill>
                <a:effectLst>
                  <a:outerShdw blurRad="38100" dist="12700" dir="2700000" algn="tl" rotWithShape="0">
                    <a:srgbClr val="000000">
                      <a:alpha val="55000"/>
                    </a:srgbClr>
                  </a:outerShdw>
                </a:effectLst>
              </a:rPr>
              <a:t>+ specialized row and column kernels</a:t>
            </a:r>
            <a:br>
              <a:rPr lang="en-US" sz="1800" dirty="0" smtClean="0">
                <a:solidFill>
                  <a:srgbClr val="909090"/>
                </a:solidFill>
                <a:effectLst>
                  <a:outerShdw blurRad="38100" dist="12700" dir="2700000" algn="tl" rotWithShape="0">
                    <a:srgbClr val="000000">
                      <a:alpha val="55000"/>
                    </a:srgbClr>
                  </a:outerShdw>
                </a:effectLst>
              </a:rPr>
            </a:br>
            <a:r>
              <a:rPr lang="en-US" sz="1800" dirty="0" smtClean="0">
                <a:solidFill>
                  <a:srgbClr val="909090"/>
                </a:solidFill>
                <a:effectLst>
                  <a:outerShdw blurRad="38100" dist="12700" dir="2700000" algn="tl" rotWithShape="0">
                    <a:srgbClr val="000000">
                      <a:alpha val="55000"/>
                    </a:srgbClr>
                  </a:outerShdw>
                </a:effectLst>
              </a:rPr>
              <a:t>+ save </a:t>
            </a:r>
            <a:r>
              <a:rPr lang="en-US" sz="1800" dirty="0">
                <a:solidFill>
                  <a:srgbClr val="909090"/>
                </a:solidFill>
                <a:effectLst>
                  <a:outerShdw blurRad="38100" dist="12700" dir="2700000" algn="tl" rotWithShape="0">
                    <a:srgbClr val="000000">
                      <a:alpha val="55000"/>
                    </a:srgbClr>
                  </a:outerShdw>
                </a:effectLst>
              </a:rPr>
              <a:t>only </a:t>
            </a:r>
            <a:r>
              <a:rPr lang="en-US" sz="1800" dirty="0" smtClean="0">
                <a:solidFill>
                  <a:srgbClr val="909090"/>
                </a:solidFill>
                <a:effectLst>
                  <a:outerShdw blurRad="38100" dist="12700" dir="2700000" algn="tl" rotWithShape="0">
                    <a:srgbClr val="000000">
                      <a:alpha val="55000"/>
                    </a:srgbClr>
                  </a:outerShdw>
                </a:effectLst>
              </a:rPr>
              <a:t>incomplete borders</a:t>
            </a:r>
            <a:br>
              <a:rPr lang="en-US" sz="1800" dirty="0" smtClean="0">
                <a:solidFill>
                  <a:srgbClr val="909090"/>
                </a:solidFill>
                <a:effectLst>
                  <a:outerShdw blurRad="38100" dist="12700" dir="2700000" algn="tl" rotWithShape="0">
                    <a:srgbClr val="000000">
                      <a:alpha val="55000"/>
                    </a:srgbClr>
                  </a:outerShdw>
                </a:effectLst>
              </a:rPr>
            </a:br>
            <a:r>
              <a:rPr lang="en-US" sz="1800" dirty="0">
                <a:solidFill>
                  <a:srgbClr val="909090"/>
                </a:solidFill>
                <a:effectLst>
                  <a:outerShdw blurRad="38100" dist="12700" dir="2700000" algn="tl" rotWithShape="0">
                    <a:srgbClr val="000000">
                      <a:alpha val="55000"/>
                    </a:srgbClr>
                  </a:outerShdw>
                </a:effectLst>
              </a:rPr>
              <a:t>+ fuse row and column stages</a:t>
            </a:r>
          </a:p>
          <a:p>
            <a:pPr marL="182880" indent="-182880"/>
            <a:endParaRPr lang="en-US" sz="2000" dirty="0" smtClean="0">
              <a:solidFill>
                <a:srgbClr val="1F497D"/>
              </a:solidFill>
            </a:endParaRPr>
          </a:p>
          <a:p>
            <a:pPr marL="182880" indent="-182880"/>
            <a:r>
              <a:rPr lang="en-US" sz="2000" dirty="0" smtClean="0">
                <a:solidFill>
                  <a:srgbClr val="1F497D"/>
                </a:solidFill>
                <a:effectLst>
                  <a:outerShdw blurRad="38100" dist="12700" dir="2700000" algn="tl" rotWithShape="0">
                    <a:srgbClr val="000000">
                      <a:alpha val="55000"/>
                    </a:srgbClr>
                  </a:outerShdw>
                </a:effectLst>
              </a:rPr>
              <a:t>Overlapped </a:t>
            </a:r>
            <a:r>
              <a:rPr lang="en-US" sz="2000" dirty="0">
                <a:solidFill>
                  <a:srgbClr val="1F497D"/>
                </a:solidFill>
                <a:effectLst>
                  <a:outerShdw blurRad="38100" dist="12700" dir="2700000" algn="tl" rotWithShape="0">
                    <a:srgbClr val="000000">
                      <a:alpha val="55000"/>
                    </a:srgbClr>
                  </a:outerShdw>
                </a:effectLst>
              </a:rPr>
              <a:t>SAT</a:t>
            </a:r>
          </a:p>
          <a:p>
            <a:pPr marL="365760" lvl="2" indent="-182880"/>
            <a:r>
              <a:rPr lang="en-US" sz="1800" dirty="0">
                <a:solidFill>
                  <a:srgbClr val="1F497D"/>
                </a:solidFill>
                <a:effectLst>
                  <a:outerShdw blurRad="38100" dist="12700" dir="2700000" algn="tl" rotWithShape="0">
                    <a:srgbClr val="000000">
                      <a:alpha val="55000"/>
                    </a:srgbClr>
                  </a:outerShdw>
                </a:effectLst>
              </a:rPr>
              <a:t>Row-column </a:t>
            </a:r>
            <a:r>
              <a:rPr lang="en-US" sz="1800" dirty="0" smtClean="0">
                <a:solidFill>
                  <a:srgbClr val="1F497D"/>
                </a:solidFill>
                <a:effectLst>
                  <a:outerShdw blurRad="38100" dist="12700" dir="2700000" algn="tl" rotWithShape="0">
                    <a:srgbClr val="000000">
                      <a:alpha val="55000"/>
                    </a:srgbClr>
                  </a:outerShdw>
                </a:effectLst>
              </a:rPr>
              <a:t>overlapping</a:t>
            </a:r>
            <a:endParaRPr lang="en-US" sz="1800" dirty="0">
              <a:solidFill>
                <a:srgbClr val="1F497D"/>
              </a:solidFill>
              <a:effectLst>
                <a:outerShdw blurRad="38100" dist="12700" dir="2700000" algn="tl" rotWithShape="0">
                  <a:srgbClr val="000000">
                    <a:alpha val="55000"/>
                  </a:srgbClr>
                </a:outerShdw>
              </a:effectLst>
            </a:endParaRPr>
          </a:p>
        </p:txBody>
      </p:sp>
      <p:grpSp>
        <p:nvGrpSpPr>
          <p:cNvPr id="131" name="Group 130"/>
          <p:cNvGrpSpPr/>
          <p:nvPr/>
        </p:nvGrpSpPr>
        <p:grpSpPr>
          <a:xfrm>
            <a:off x="439252" y="6373488"/>
            <a:ext cx="3711576" cy="395945"/>
            <a:chOff x="671513" y="5785781"/>
            <a:chExt cx="3711576" cy="395945"/>
          </a:xfrm>
        </p:grpSpPr>
        <p:sp>
          <p:nvSpPr>
            <p:cNvPr id="132" name="Rectangle 131"/>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15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15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15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Rectangle 15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15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5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15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158"/>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159"/>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60"/>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Rectangle 161"/>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162"/>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63"/>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164"/>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65"/>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166"/>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Rectangle 167"/>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168"/>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169"/>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170"/>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171"/>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3" name="Rectangle 172"/>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173"/>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 name="Rectangle 174"/>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Rectangle 175"/>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Rectangle 176"/>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77"/>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78"/>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 name="Rectangle 179"/>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500099" y="606458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500099" y="578835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500099" y="551372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500099" y="523908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500099" y="496444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500099" y="468822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500099" y="441358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500099" y="413894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500099" y="386430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500099"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076362"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1652624"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230474"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2806737"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noEditPoints="1"/>
          </p:cNvSpPr>
          <p:nvPr/>
        </p:nvSpPr>
        <p:spPr bwMode="auto">
          <a:xfrm>
            <a:off x="3382999"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3959262"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129418" y="3789696"/>
            <a:ext cx="350044" cy="2371725"/>
            <a:chOff x="102394" y="3462338"/>
            <a:chExt cx="350044" cy="2371725"/>
          </a:xfrm>
        </p:grpSpPr>
        <p:sp>
          <p:nvSpPr>
            <p:cNvPr id="7" name="Rectangle 6"/>
            <p:cNvSpPr>
              <a:spLocks noChangeArrowheads="1"/>
            </p:cNvSpPr>
            <p:nvPr/>
          </p:nvSpPr>
          <p:spPr bwMode="auto">
            <a:xfrm>
              <a:off x="338138" y="5662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38138" y="5387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38138" y="51133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338138" y="4837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338138" y="45624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338138" y="42878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338138" y="40132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338138" y="3736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38138" y="34623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123825" y="5126038"/>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131763" y="5054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141288" y="5000625"/>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131763" y="4948238"/>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131763" y="48847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131763" y="4819650"/>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131763" y="47577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131763" y="46926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131763" y="4629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146050" y="45799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147638" y="4546600"/>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141288" y="450691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117475" y="4441825"/>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146050" y="4378325"/>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8"/>
            <p:cNvSpPr>
              <a:spLocks noChangeArrowheads="1"/>
            </p:cNvSpPr>
            <p:nvPr/>
          </p:nvSpPr>
          <p:spPr bwMode="auto">
            <a:xfrm rot="16200000">
              <a:off x="127000" y="4324350"/>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9"/>
            <p:cNvSpPr>
              <a:spLocks noChangeArrowheads="1"/>
            </p:cNvSpPr>
            <p:nvPr/>
          </p:nvSpPr>
          <p:spPr bwMode="auto">
            <a:xfrm rot="16200000">
              <a:off x="146050" y="427196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70"/>
            <p:cNvSpPr>
              <a:spLocks noChangeArrowheads="1"/>
            </p:cNvSpPr>
            <p:nvPr/>
          </p:nvSpPr>
          <p:spPr bwMode="auto">
            <a:xfrm rot="16200000">
              <a:off x="138113" y="4229100"/>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71"/>
            <p:cNvSpPr>
              <a:spLocks noChangeArrowheads="1"/>
            </p:cNvSpPr>
            <p:nvPr/>
          </p:nvSpPr>
          <p:spPr bwMode="auto">
            <a:xfrm rot="16200000">
              <a:off x="141288" y="418306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0" name="Freeform 129"/>
          <p:cNvSpPr>
            <a:spLocks noEditPoints="1"/>
          </p:cNvSpPr>
          <p:nvPr/>
        </p:nvSpPr>
        <p:spPr bwMode="auto">
          <a:xfrm>
            <a:off x="500099" y="386430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TextBox 372"/>
          <p:cNvSpPr txBox="1"/>
          <p:nvPr/>
        </p:nvSpPr>
        <p:spPr>
          <a:xfrm>
            <a:off x="1614086" y="3426716"/>
            <a:ext cx="1231189" cy="400110"/>
          </a:xfrm>
          <a:prstGeom prst="rect">
            <a:avLst/>
          </a:prstGeom>
          <a:noFill/>
        </p:spPr>
        <p:txBody>
          <a:bodyPr wrap="none" rtlCol="0">
            <a:spAutoFit/>
          </a:bodyPr>
          <a:lstStyle/>
          <a:p>
            <a:pPr algn="ctr"/>
            <a:r>
              <a:rPr lang="en-US" sz="1000" dirty="0" smtClean="0">
                <a:latin typeface="Times New Roman"/>
                <a:cs typeface="Times New Roman"/>
              </a:rPr>
              <a:t>Summed-area Table</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nvGrpSpPr>
          <p:cNvPr id="29" name="Group 28"/>
          <p:cNvGrpSpPr/>
          <p:nvPr/>
        </p:nvGrpSpPr>
        <p:grpSpPr>
          <a:xfrm>
            <a:off x="500099" y="4389177"/>
            <a:ext cx="3459163" cy="1870669"/>
            <a:chOff x="473075" y="4375667"/>
            <a:chExt cx="3459163" cy="1870669"/>
          </a:xfrm>
        </p:grpSpPr>
        <p:sp>
          <p:nvSpPr>
            <p:cNvPr id="128" name="Freeform 127"/>
            <p:cNvSpPr>
              <a:spLocks/>
            </p:cNvSpPr>
            <p:nvPr/>
          </p:nvSpPr>
          <p:spPr bwMode="auto">
            <a:xfrm>
              <a:off x="591119" y="446357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473075" y="5182711"/>
              <a:ext cx="3459163" cy="1063625"/>
            </a:xfrm>
            <a:custGeom>
              <a:avLst/>
              <a:gdLst>
                <a:gd name="T0" fmla="*/ 0 w 3620"/>
                <a:gd name="T1" fmla="*/ 1112 h 1112"/>
                <a:gd name="T2" fmla="*/ 957 w 3620"/>
                <a:gd name="T3" fmla="*/ 808 h 1112"/>
                <a:gd name="T4" fmla="*/ 1400 w 3620"/>
                <a:gd name="T5" fmla="*/ 596 h 1112"/>
                <a:gd name="T6" fmla="*/ 1694 w 3620"/>
                <a:gd name="T7" fmla="*/ 397 h 1112"/>
                <a:gd name="T8" fmla="*/ 1912 w 3620"/>
                <a:gd name="T9" fmla="*/ 296 h 1112"/>
                <a:gd name="T10" fmla="*/ 2087 w 3620"/>
                <a:gd name="T11" fmla="*/ 191 h 1112"/>
                <a:gd name="T12" fmla="*/ 2232 w 3620"/>
                <a:gd name="T13" fmla="*/ 125 h 1112"/>
                <a:gd name="T14" fmla="*/ 2357 w 3620"/>
                <a:gd name="T15" fmla="*/ 35 h 1112"/>
                <a:gd name="T16" fmla="*/ 2466 w 3620"/>
                <a:gd name="T17" fmla="*/ 649 h 1112"/>
                <a:gd name="T18" fmla="*/ 2563 w 3620"/>
                <a:gd name="T19" fmla="*/ 613 h 1112"/>
                <a:gd name="T20" fmla="*/ 2650 w 3620"/>
                <a:gd name="T21" fmla="*/ 587 h 1112"/>
                <a:gd name="T22" fmla="*/ 2729 w 3620"/>
                <a:gd name="T23" fmla="*/ 557 h 1112"/>
                <a:gd name="T24" fmla="*/ 2802 w 3620"/>
                <a:gd name="T25" fmla="*/ 545 h 1112"/>
                <a:gd name="T26" fmla="*/ 2869 w 3620"/>
                <a:gd name="T27" fmla="*/ 522 h 1112"/>
                <a:gd name="T28" fmla="*/ 2931 w 3620"/>
                <a:gd name="T29" fmla="*/ 502 h 1112"/>
                <a:gd name="T30" fmla="*/ 2989 w 3620"/>
                <a:gd name="T31" fmla="*/ 491 h 1112"/>
                <a:gd name="T32" fmla="*/ 3043 w 3620"/>
                <a:gd name="T33" fmla="*/ 533 h 1112"/>
                <a:gd name="T34" fmla="*/ 3094 w 3620"/>
                <a:gd name="T35" fmla="*/ 512 h 1112"/>
                <a:gd name="T36" fmla="*/ 3143 w 3620"/>
                <a:gd name="T37" fmla="*/ 497 h 1112"/>
                <a:gd name="T38" fmla="*/ 3189 w 3620"/>
                <a:gd name="T39" fmla="*/ 485 h 1112"/>
                <a:gd name="T40" fmla="*/ 3233 w 3620"/>
                <a:gd name="T41" fmla="*/ 478 h 1112"/>
                <a:gd name="T42" fmla="*/ 3273 w 3620"/>
                <a:gd name="T43" fmla="*/ 466 h 1112"/>
                <a:gd name="T44" fmla="*/ 3314 w 3620"/>
                <a:gd name="T45" fmla="*/ 456 h 1112"/>
                <a:gd name="T46" fmla="*/ 3351 w 3620"/>
                <a:gd name="T47" fmla="*/ 459 h 1112"/>
                <a:gd name="T48" fmla="*/ 3388 w 3620"/>
                <a:gd name="T49" fmla="*/ 483 h 1112"/>
                <a:gd name="T50" fmla="*/ 3423 w 3620"/>
                <a:gd name="T51" fmla="*/ 467 h 1112"/>
                <a:gd name="T52" fmla="*/ 3456 w 3620"/>
                <a:gd name="T53" fmla="*/ 459 h 1112"/>
                <a:gd name="T54" fmla="*/ 3488 w 3620"/>
                <a:gd name="T55" fmla="*/ 447 h 1112"/>
                <a:gd name="T56" fmla="*/ 3519 w 3620"/>
                <a:gd name="T57" fmla="*/ 446 h 1112"/>
                <a:gd name="T58" fmla="*/ 3550 w 3620"/>
                <a:gd name="T59" fmla="*/ 439 h 1112"/>
                <a:gd name="T60" fmla="*/ 3578 w 3620"/>
                <a:gd name="T61" fmla="*/ 434 h 1112"/>
                <a:gd name="T62" fmla="*/ 3606 w 3620"/>
                <a:gd name="T63" fmla="*/ 44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12">
                  <a:moveTo>
                    <a:pt x="0" y="1112"/>
                  </a:moveTo>
                  <a:lnTo>
                    <a:pt x="0" y="1112"/>
                  </a:lnTo>
                  <a:lnTo>
                    <a:pt x="604" y="979"/>
                  </a:lnTo>
                  <a:lnTo>
                    <a:pt x="957" y="808"/>
                  </a:lnTo>
                  <a:lnTo>
                    <a:pt x="1206" y="677"/>
                  </a:lnTo>
                  <a:lnTo>
                    <a:pt x="1400" y="596"/>
                  </a:lnTo>
                  <a:lnTo>
                    <a:pt x="1559" y="470"/>
                  </a:lnTo>
                  <a:lnTo>
                    <a:pt x="1694" y="397"/>
                  </a:lnTo>
                  <a:lnTo>
                    <a:pt x="1810" y="301"/>
                  </a:lnTo>
                  <a:lnTo>
                    <a:pt x="1912" y="296"/>
                  </a:lnTo>
                  <a:lnTo>
                    <a:pt x="2004" y="251"/>
                  </a:lnTo>
                  <a:lnTo>
                    <a:pt x="2087" y="191"/>
                  </a:lnTo>
                  <a:lnTo>
                    <a:pt x="2163" y="135"/>
                  </a:lnTo>
                  <a:lnTo>
                    <a:pt x="2232" y="125"/>
                  </a:lnTo>
                  <a:lnTo>
                    <a:pt x="2297" y="66"/>
                  </a:lnTo>
                  <a:lnTo>
                    <a:pt x="2357" y="35"/>
                  </a:lnTo>
                  <a:lnTo>
                    <a:pt x="2414" y="0"/>
                  </a:lnTo>
                  <a:lnTo>
                    <a:pt x="2466" y="649"/>
                  </a:lnTo>
                  <a:lnTo>
                    <a:pt x="2516" y="622"/>
                  </a:lnTo>
                  <a:lnTo>
                    <a:pt x="2563" y="613"/>
                  </a:lnTo>
                  <a:lnTo>
                    <a:pt x="2608" y="590"/>
                  </a:lnTo>
                  <a:lnTo>
                    <a:pt x="2650" y="587"/>
                  </a:lnTo>
                  <a:lnTo>
                    <a:pt x="2691" y="564"/>
                  </a:lnTo>
                  <a:lnTo>
                    <a:pt x="2729" y="557"/>
                  </a:lnTo>
                  <a:lnTo>
                    <a:pt x="2767" y="540"/>
                  </a:lnTo>
                  <a:lnTo>
                    <a:pt x="2802" y="545"/>
                  </a:lnTo>
                  <a:lnTo>
                    <a:pt x="2836" y="530"/>
                  </a:lnTo>
                  <a:lnTo>
                    <a:pt x="2869" y="522"/>
                  </a:lnTo>
                  <a:lnTo>
                    <a:pt x="2900" y="507"/>
                  </a:lnTo>
                  <a:lnTo>
                    <a:pt x="2931" y="502"/>
                  </a:lnTo>
                  <a:lnTo>
                    <a:pt x="2961" y="492"/>
                  </a:lnTo>
                  <a:lnTo>
                    <a:pt x="2989" y="491"/>
                  </a:lnTo>
                  <a:lnTo>
                    <a:pt x="3016" y="483"/>
                  </a:lnTo>
                  <a:lnTo>
                    <a:pt x="3043" y="533"/>
                  </a:lnTo>
                  <a:lnTo>
                    <a:pt x="3070" y="514"/>
                  </a:lnTo>
                  <a:lnTo>
                    <a:pt x="3094" y="512"/>
                  </a:lnTo>
                  <a:lnTo>
                    <a:pt x="3119" y="499"/>
                  </a:lnTo>
                  <a:lnTo>
                    <a:pt x="3143" y="497"/>
                  </a:lnTo>
                  <a:lnTo>
                    <a:pt x="3167" y="486"/>
                  </a:lnTo>
                  <a:lnTo>
                    <a:pt x="3189" y="485"/>
                  </a:lnTo>
                  <a:lnTo>
                    <a:pt x="3210" y="475"/>
                  </a:lnTo>
                  <a:lnTo>
                    <a:pt x="3233" y="478"/>
                  </a:lnTo>
                  <a:lnTo>
                    <a:pt x="3253" y="468"/>
                  </a:lnTo>
                  <a:lnTo>
                    <a:pt x="3273" y="466"/>
                  </a:lnTo>
                  <a:lnTo>
                    <a:pt x="3294" y="459"/>
                  </a:lnTo>
                  <a:lnTo>
                    <a:pt x="3314" y="456"/>
                  </a:lnTo>
                  <a:lnTo>
                    <a:pt x="3332" y="451"/>
                  </a:lnTo>
                  <a:lnTo>
                    <a:pt x="3351" y="459"/>
                  </a:lnTo>
                  <a:lnTo>
                    <a:pt x="3369" y="449"/>
                  </a:lnTo>
                  <a:lnTo>
                    <a:pt x="3388" y="483"/>
                  </a:lnTo>
                  <a:lnTo>
                    <a:pt x="3406" y="472"/>
                  </a:lnTo>
                  <a:lnTo>
                    <a:pt x="3423" y="467"/>
                  </a:lnTo>
                  <a:lnTo>
                    <a:pt x="3440" y="459"/>
                  </a:lnTo>
                  <a:lnTo>
                    <a:pt x="3456" y="459"/>
                  </a:lnTo>
                  <a:lnTo>
                    <a:pt x="3472" y="451"/>
                  </a:lnTo>
                  <a:lnTo>
                    <a:pt x="3488" y="447"/>
                  </a:lnTo>
                  <a:lnTo>
                    <a:pt x="3504" y="445"/>
                  </a:lnTo>
                  <a:lnTo>
                    <a:pt x="3519" y="446"/>
                  </a:lnTo>
                  <a:lnTo>
                    <a:pt x="3535" y="439"/>
                  </a:lnTo>
                  <a:lnTo>
                    <a:pt x="3550" y="439"/>
                  </a:lnTo>
                  <a:lnTo>
                    <a:pt x="3564" y="433"/>
                  </a:lnTo>
                  <a:lnTo>
                    <a:pt x="3578" y="434"/>
                  </a:lnTo>
                  <a:lnTo>
                    <a:pt x="3592" y="432"/>
                  </a:lnTo>
                  <a:lnTo>
                    <a:pt x="3606" y="443"/>
                  </a:lnTo>
                  <a:lnTo>
                    <a:pt x="3620" y="431"/>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73"/>
            <p:cNvSpPr>
              <a:spLocks noChangeArrowheads="1"/>
            </p:cNvSpPr>
            <p:nvPr/>
          </p:nvSpPr>
          <p:spPr bwMode="auto">
            <a:xfrm>
              <a:off x="884309" y="4375667"/>
              <a:ext cx="943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Harris et al [2008]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3"/>
          <p:cNvGrpSpPr/>
          <p:nvPr/>
        </p:nvGrpSpPr>
        <p:grpSpPr>
          <a:xfrm>
            <a:off x="500099" y="4082789"/>
            <a:ext cx="3459163" cy="2199282"/>
            <a:chOff x="473075" y="4069279"/>
            <a:chExt cx="3459163" cy="2199282"/>
          </a:xfrm>
        </p:grpSpPr>
        <p:sp>
          <p:nvSpPr>
            <p:cNvPr id="108" name="Freeform 107"/>
            <p:cNvSpPr>
              <a:spLocks/>
            </p:cNvSpPr>
            <p:nvPr/>
          </p:nvSpPr>
          <p:spPr bwMode="auto">
            <a:xfrm>
              <a:off x="591119" y="415718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bg2">
                  <a:lumMod val="75000"/>
                </a:schemeClr>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73075" y="4576286"/>
              <a:ext cx="3459163" cy="1690688"/>
            </a:xfrm>
            <a:custGeom>
              <a:avLst/>
              <a:gdLst>
                <a:gd name="T0" fmla="*/ 0 w 3620"/>
                <a:gd name="T1" fmla="*/ 1767 h 1767"/>
                <a:gd name="T2" fmla="*/ 957 w 3620"/>
                <a:gd name="T3" fmla="*/ 1387 h 1767"/>
                <a:gd name="T4" fmla="*/ 1400 w 3620"/>
                <a:gd name="T5" fmla="*/ 955 h 1767"/>
                <a:gd name="T6" fmla="*/ 1694 w 3620"/>
                <a:gd name="T7" fmla="*/ 785 h 1767"/>
                <a:gd name="T8" fmla="*/ 1912 w 3620"/>
                <a:gd name="T9" fmla="*/ 695 h 1767"/>
                <a:gd name="T10" fmla="*/ 2087 w 3620"/>
                <a:gd name="T11" fmla="*/ 539 h 1767"/>
                <a:gd name="T12" fmla="*/ 2232 w 3620"/>
                <a:gd name="T13" fmla="*/ 452 h 1767"/>
                <a:gd name="T14" fmla="*/ 2357 w 3620"/>
                <a:gd name="T15" fmla="*/ 354 h 1767"/>
                <a:gd name="T16" fmla="*/ 2466 w 3620"/>
                <a:gd name="T17" fmla="*/ 299 h 1767"/>
                <a:gd name="T18" fmla="*/ 2563 w 3620"/>
                <a:gd name="T19" fmla="*/ 256 h 1767"/>
                <a:gd name="T20" fmla="*/ 2650 w 3620"/>
                <a:gd name="T21" fmla="*/ 247 h 1767"/>
                <a:gd name="T22" fmla="*/ 2729 w 3620"/>
                <a:gd name="T23" fmla="*/ 181 h 1767"/>
                <a:gd name="T24" fmla="*/ 2802 w 3620"/>
                <a:gd name="T25" fmla="*/ 154 h 1767"/>
                <a:gd name="T26" fmla="*/ 2869 w 3620"/>
                <a:gd name="T27" fmla="*/ 143 h 1767"/>
                <a:gd name="T28" fmla="*/ 2931 w 3620"/>
                <a:gd name="T29" fmla="*/ 117 h 1767"/>
                <a:gd name="T30" fmla="*/ 2989 w 3620"/>
                <a:gd name="T31" fmla="*/ 110 h 1767"/>
                <a:gd name="T32" fmla="*/ 3043 w 3620"/>
                <a:gd name="T33" fmla="*/ 93 h 1767"/>
                <a:gd name="T34" fmla="*/ 3094 w 3620"/>
                <a:gd name="T35" fmla="*/ 80 h 1767"/>
                <a:gd name="T36" fmla="*/ 3143 w 3620"/>
                <a:gd name="T37" fmla="*/ 78 h 1767"/>
                <a:gd name="T38" fmla="*/ 3189 w 3620"/>
                <a:gd name="T39" fmla="*/ 101 h 1767"/>
                <a:gd name="T40" fmla="*/ 3233 w 3620"/>
                <a:gd name="T41" fmla="*/ 113 h 1767"/>
                <a:gd name="T42" fmla="*/ 3273 w 3620"/>
                <a:gd name="T43" fmla="*/ 100 h 1767"/>
                <a:gd name="T44" fmla="*/ 3314 w 3620"/>
                <a:gd name="T45" fmla="*/ 101 h 1767"/>
                <a:gd name="T46" fmla="*/ 3351 w 3620"/>
                <a:gd name="T47" fmla="*/ 93 h 1767"/>
                <a:gd name="T48" fmla="*/ 3388 w 3620"/>
                <a:gd name="T49" fmla="*/ 94 h 1767"/>
                <a:gd name="T50" fmla="*/ 3423 w 3620"/>
                <a:gd name="T51" fmla="*/ 97 h 1767"/>
                <a:gd name="T52" fmla="*/ 3456 w 3620"/>
                <a:gd name="T53" fmla="*/ 78 h 1767"/>
                <a:gd name="T54" fmla="*/ 3488 w 3620"/>
                <a:gd name="T55" fmla="*/ 86 h 1767"/>
                <a:gd name="T56" fmla="*/ 3519 w 3620"/>
                <a:gd name="T57" fmla="*/ 61 h 1767"/>
                <a:gd name="T58" fmla="*/ 3550 w 3620"/>
                <a:gd name="T59" fmla="*/ 66 h 1767"/>
                <a:gd name="T60" fmla="*/ 3578 w 3620"/>
                <a:gd name="T61" fmla="*/ 61 h 1767"/>
                <a:gd name="T62" fmla="*/ 3606 w 3620"/>
                <a:gd name="T63" fmla="*/ 10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767">
                  <a:moveTo>
                    <a:pt x="0" y="1767"/>
                  </a:moveTo>
                  <a:lnTo>
                    <a:pt x="0" y="1767"/>
                  </a:lnTo>
                  <a:lnTo>
                    <a:pt x="604" y="1606"/>
                  </a:lnTo>
                  <a:lnTo>
                    <a:pt x="957" y="1387"/>
                  </a:lnTo>
                  <a:lnTo>
                    <a:pt x="1206" y="1165"/>
                  </a:lnTo>
                  <a:lnTo>
                    <a:pt x="1400" y="955"/>
                  </a:lnTo>
                  <a:lnTo>
                    <a:pt x="1559" y="918"/>
                  </a:lnTo>
                  <a:lnTo>
                    <a:pt x="1694" y="785"/>
                  </a:lnTo>
                  <a:lnTo>
                    <a:pt x="1810" y="742"/>
                  </a:lnTo>
                  <a:lnTo>
                    <a:pt x="1912" y="695"/>
                  </a:lnTo>
                  <a:lnTo>
                    <a:pt x="2004" y="596"/>
                  </a:lnTo>
                  <a:lnTo>
                    <a:pt x="2087" y="539"/>
                  </a:lnTo>
                  <a:lnTo>
                    <a:pt x="2163" y="483"/>
                  </a:lnTo>
                  <a:lnTo>
                    <a:pt x="2232" y="452"/>
                  </a:lnTo>
                  <a:lnTo>
                    <a:pt x="2297" y="397"/>
                  </a:lnTo>
                  <a:lnTo>
                    <a:pt x="2357" y="354"/>
                  </a:lnTo>
                  <a:lnTo>
                    <a:pt x="2414" y="323"/>
                  </a:lnTo>
                  <a:lnTo>
                    <a:pt x="2466" y="299"/>
                  </a:lnTo>
                  <a:lnTo>
                    <a:pt x="2516" y="278"/>
                  </a:lnTo>
                  <a:lnTo>
                    <a:pt x="2563" y="256"/>
                  </a:lnTo>
                  <a:lnTo>
                    <a:pt x="2608" y="231"/>
                  </a:lnTo>
                  <a:lnTo>
                    <a:pt x="2650" y="247"/>
                  </a:lnTo>
                  <a:lnTo>
                    <a:pt x="2691" y="191"/>
                  </a:lnTo>
                  <a:lnTo>
                    <a:pt x="2729" y="181"/>
                  </a:lnTo>
                  <a:lnTo>
                    <a:pt x="2767" y="162"/>
                  </a:lnTo>
                  <a:lnTo>
                    <a:pt x="2802" y="154"/>
                  </a:lnTo>
                  <a:lnTo>
                    <a:pt x="2836" y="163"/>
                  </a:lnTo>
                  <a:lnTo>
                    <a:pt x="2869" y="143"/>
                  </a:lnTo>
                  <a:lnTo>
                    <a:pt x="2900" y="124"/>
                  </a:lnTo>
                  <a:lnTo>
                    <a:pt x="2931" y="117"/>
                  </a:lnTo>
                  <a:lnTo>
                    <a:pt x="2961" y="117"/>
                  </a:lnTo>
                  <a:lnTo>
                    <a:pt x="2989" y="110"/>
                  </a:lnTo>
                  <a:lnTo>
                    <a:pt x="3016" y="64"/>
                  </a:lnTo>
                  <a:lnTo>
                    <a:pt x="3043" y="93"/>
                  </a:lnTo>
                  <a:lnTo>
                    <a:pt x="3070" y="95"/>
                  </a:lnTo>
                  <a:lnTo>
                    <a:pt x="3094" y="80"/>
                  </a:lnTo>
                  <a:lnTo>
                    <a:pt x="3119" y="78"/>
                  </a:lnTo>
                  <a:lnTo>
                    <a:pt x="3143" y="78"/>
                  </a:lnTo>
                  <a:lnTo>
                    <a:pt x="3167" y="89"/>
                  </a:lnTo>
                  <a:lnTo>
                    <a:pt x="3189" y="101"/>
                  </a:lnTo>
                  <a:lnTo>
                    <a:pt x="3210" y="96"/>
                  </a:lnTo>
                  <a:lnTo>
                    <a:pt x="3233" y="113"/>
                  </a:lnTo>
                  <a:lnTo>
                    <a:pt x="3253" y="141"/>
                  </a:lnTo>
                  <a:lnTo>
                    <a:pt x="3273" y="100"/>
                  </a:lnTo>
                  <a:lnTo>
                    <a:pt x="3294" y="86"/>
                  </a:lnTo>
                  <a:lnTo>
                    <a:pt x="3314" y="101"/>
                  </a:lnTo>
                  <a:lnTo>
                    <a:pt x="3332" y="96"/>
                  </a:lnTo>
                  <a:lnTo>
                    <a:pt x="3351" y="93"/>
                  </a:lnTo>
                  <a:lnTo>
                    <a:pt x="3369" y="80"/>
                  </a:lnTo>
                  <a:lnTo>
                    <a:pt x="3388" y="94"/>
                  </a:lnTo>
                  <a:lnTo>
                    <a:pt x="3406" y="88"/>
                  </a:lnTo>
                  <a:lnTo>
                    <a:pt x="3423" y="97"/>
                  </a:lnTo>
                  <a:lnTo>
                    <a:pt x="3440" y="88"/>
                  </a:lnTo>
                  <a:lnTo>
                    <a:pt x="3456" y="78"/>
                  </a:lnTo>
                  <a:lnTo>
                    <a:pt x="3472" y="82"/>
                  </a:lnTo>
                  <a:lnTo>
                    <a:pt x="3488" y="86"/>
                  </a:lnTo>
                  <a:lnTo>
                    <a:pt x="3504" y="87"/>
                  </a:lnTo>
                  <a:lnTo>
                    <a:pt x="3519" y="61"/>
                  </a:lnTo>
                  <a:lnTo>
                    <a:pt x="3535" y="63"/>
                  </a:lnTo>
                  <a:lnTo>
                    <a:pt x="3550" y="66"/>
                  </a:lnTo>
                  <a:lnTo>
                    <a:pt x="3564" y="67"/>
                  </a:lnTo>
                  <a:lnTo>
                    <a:pt x="3578" y="61"/>
                  </a:lnTo>
                  <a:lnTo>
                    <a:pt x="3592" y="47"/>
                  </a:lnTo>
                  <a:lnTo>
                    <a:pt x="3606" y="107"/>
                  </a:lnTo>
                  <a:lnTo>
                    <a:pt x="3620" y="0"/>
                  </a:lnTo>
                </a:path>
              </a:pathLst>
            </a:custGeom>
            <a:noFill/>
            <a:ln w="12700" cap="flat" cmpd="sng">
              <a:solidFill>
                <a:schemeClr val="bg2">
                  <a:lumMod val="75000"/>
                </a:schemeClr>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591119" y="430958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bg2">
                  <a:lumMod val="75000"/>
                </a:schemeClr>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473075" y="5181123"/>
              <a:ext cx="3459163" cy="1087438"/>
            </a:xfrm>
            <a:custGeom>
              <a:avLst/>
              <a:gdLst>
                <a:gd name="T0" fmla="*/ 0 w 3620"/>
                <a:gd name="T1" fmla="*/ 1136 h 1136"/>
                <a:gd name="T2" fmla="*/ 957 w 3620"/>
                <a:gd name="T3" fmla="*/ 789 h 1136"/>
                <a:gd name="T4" fmla="*/ 1400 w 3620"/>
                <a:gd name="T5" fmla="*/ 434 h 1136"/>
                <a:gd name="T6" fmla="*/ 1694 w 3620"/>
                <a:gd name="T7" fmla="*/ 322 h 1136"/>
                <a:gd name="T8" fmla="*/ 1912 w 3620"/>
                <a:gd name="T9" fmla="*/ 296 h 1136"/>
                <a:gd name="T10" fmla="*/ 2087 w 3620"/>
                <a:gd name="T11" fmla="*/ 206 h 1136"/>
                <a:gd name="T12" fmla="*/ 2232 w 3620"/>
                <a:gd name="T13" fmla="*/ 166 h 1136"/>
                <a:gd name="T14" fmla="*/ 2357 w 3620"/>
                <a:gd name="T15" fmla="*/ 126 h 1136"/>
                <a:gd name="T16" fmla="*/ 2466 w 3620"/>
                <a:gd name="T17" fmla="*/ 103 h 1136"/>
                <a:gd name="T18" fmla="*/ 2563 w 3620"/>
                <a:gd name="T19" fmla="*/ 86 h 1136"/>
                <a:gd name="T20" fmla="*/ 2650 w 3620"/>
                <a:gd name="T21" fmla="*/ 73 h 1136"/>
                <a:gd name="T22" fmla="*/ 2729 w 3620"/>
                <a:gd name="T23" fmla="*/ 64 h 1136"/>
                <a:gd name="T24" fmla="*/ 2802 w 3620"/>
                <a:gd name="T25" fmla="*/ 55 h 1136"/>
                <a:gd name="T26" fmla="*/ 2869 w 3620"/>
                <a:gd name="T27" fmla="*/ 51 h 1136"/>
                <a:gd name="T28" fmla="*/ 2931 w 3620"/>
                <a:gd name="T29" fmla="*/ 46 h 1136"/>
                <a:gd name="T30" fmla="*/ 2989 w 3620"/>
                <a:gd name="T31" fmla="*/ 37 h 1136"/>
                <a:gd name="T32" fmla="*/ 3043 w 3620"/>
                <a:gd name="T33" fmla="*/ 27 h 1136"/>
                <a:gd name="T34" fmla="*/ 3094 w 3620"/>
                <a:gd name="T35" fmla="*/ 37 h 1136"/>
                <a:gd name="T36" fmla="*/ 3143 w 3620"/>
                <a:gd name="T37" fmla="*/ 40 h 1136"/>
                <a:gd name="T38" fmla="*/ 3189 w 3620"/>
                <a:gd name="T39" fmla="*/ 51 h 1136"/>
                <a:gd name="T40" fmla="*/ 3233 w 3620"/>
                <a:gd name="T41" fmla="*/ 57 h 1136"/>
                <a:gd name="T42" fmla="*/ 3273 w 3620"/>
                <a:gd name="T43" fmla="*/ 48 h 1136"/>
                <a:gd name="T44" fmla="*/ 3314 w 3620"/>
                <a:gd name="T45" fmla="*/ 56 h 1136"/>
                <a:gd name="T46" fmla="*/ 3351 w 3620"/>
                <a:gd name="T47" fmla="*/ 54 h 1136"/>
                <a:gd name="T48" fmla="*/ 3388 w 3620"/>
                <a:gd name="T49" fmla="*/ 57 h 1136"/>
                <a:gd name="T50" fmla="*/ 3440 w 3620"/>
                <a:gd name="T51" fmla="*/ 60 h 1136"/>
                <a:gd name="T52" fmla="*/ 3472 w 3620"/>
                <a:gd name="T53" fmla="*/ 55 h 1136"/>
                <a:gd name="T54" fmla="*/ 3504 w 3620"/>
                <a:gd name="T55" fmla="*/ 67 h 1136"/>
                <a:gd name="T56" fmla="*/ 3535 w 3620"/>
                <a:gd name="T57" fmla="*/ 39 h 1136"/>
                <a:gd name="T58" fmla="*/ 3564 w 3620"/>
                <a:gd name="T59" fmla="*/ 43 h 1136"/>
                <a:gd name="T60" fmla="*/ 3592 w 3620"/>
                <a:gd name="T61" fmla="*/ 20 h 1136"/>
                <a:gd name="T62" fmla="*/ 3620 w 3620"/>
                <a:gd name="T63"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36">
                  <a:moveTo>
                    <a:pt x="0" y="1136"/>
                  </a:moveTo>
                  <a:lnTo>
                    <a:pt x="0" y="1136"/>
                  </a:lnTo>
                  <a:lnTo>
                    <a:pt x="604" y="981"/>
                  </a:lnTo>
                  <a:lnTo>
                    <a:pt x="957" y="789"/>
                  </a:lnTo>
                  <a:lnTo>
                    <a:pt x="1206" y="589"/>
                  </a:lnTo>
                  <a:lnTo>
                    <a:pt x="1400" y="434"/>
                  </a:lnTo>
                  <a:lnTo>
                    <a:pt x="1559" y="353"/>
                  </a:lnTo>
                  <a:lnTo>
                    <a:pt x="1694" y="322"/>
                  </a:lnTo>
                  <a:lnTo>
                    <a:pt x="1810" y="307"/>
                  </a:lnTo>
                  <a:lnTo>
                    <a:pt x="1912" y="296"/>
                  </a:lnTo>
                  <a:lnTo>
                    <a:pt x="2004" y="248"/>
                  </a:lnTo>
                  <a:lnTo>
                    <a:pt x="2087" y="206"/>
                  </a:lnTo>
                  <a:lnTo>
                    <a:pt x="2163" y="187"/>
                  </a:lnTo>
                  <a:lnTo>
                    <a:pt x="2232" y="166"/>
                  </a:lnTo>
                  <a:lnTo>
                    <a:pt x="2297" y="142"/>
                  </a:lnTo>
                  <a:lnTo>
                    <a:pt x="2357" y="126"/>
                  </a:lnTo>
                  <a:lnTo>
                    <a:pt x="2414" y="100"/>
                  </a:lnTo>
                  <a:lnTo>
                    <a:pt x="2466" y="103"/>
                  </a:lnTo>
                  <a:lnTo>
                    <a:pt x="2516" y="95"/>
                  </a:lnTo>
                  <a:lnTo>
                    <a:pt x="2563" y="86"/>
                  </a:lnTo>
                  <a:lnTo>
                    <a:pt x="2608" y="80"/>
                  </a:lnTo>
                  <a:lnTo>
                    <a:pt x="2650" y="73"/>
                  </a:lnTo>
                  <a:lnTo>
                    <a:pt x="2691" y="63"/>
                  </a:lnTo>
                  <a:lnTo>
                    <a:pt x="2729" y="64"/>
                  </a:lnTo>
                  <a:lnTo>
                    <a:pt x="2767" y="60"/>
                  </a:lnTo>
                  <a:lnTo>
                    <a:pt x="2802" y="55"/>
                  </a:lnTo>
                  <a:lnTo>
                    <a:pt x="2836" y="53"/>
                  </a:lnTo>
                  <a:lnTo>
                    <a:pt x="2869" y="51"/>
                  </a:lnTo>
                  <a:lnTo>
                    <a:pt x="2900" y="47"/>
                  </a:lnTo>
                  <a:lnTo>
                    <a:pt x="2931" y="46"/>
                  </a:lnTo>
                  <a:lnTo>
                    <a:pt x="2961" y="47"/>
                  </a:lnTo>
                  <a:lnTo>
                    <a:pt x="2989" y="37"/>
                  </a:lnTo>
                  <a:lnTo>
                    <a:pt x="3016" y="9"/>
                  </a:lnTo>
                  <a:lnTo>
                    <a:pt x="3043" y="27"/>
                  </a:lnTo>
                  <a:lnTo>
                    <a:pt x="3070" y="45"/>
                  </a:lnTo>
                  <a:lnTo>
                    <a:pt x="3094" y="37"/>
                  </a:lnTo>
                  <a:lnTo>
                    <a:pt x="3119" y="39"/>
                  </a:lnTo>
                  <a:lnTo>
                    <a:pt x="3143" y="40"/>
                  </a:lnTo>
                  <a:lnTo>
                    <a:pt x="3167" y="38"/>
                  </a:lnTo>
                  <a:lnTo>
                    <a:pt x="3189" y="51"/>
                  </a:lnTo>
                  <a:lnTo>
                    <a:pt x="3210" y="50"/>
                  </a:lnTo>
                  <a:lnTo>
                    <a:pt x="3233" y="57"/>
                  </a:lnTo>
                  <a:lnTo>
                    <a:pt x="3253" y="64"/>
                  </a:lnTo>
                  <a:lnTo>
                    <a:pt x="3273" y="48"/>
                  </a:lnTo>
                  <a:lnTo>
                    <a:pt x="3294" y="50"/>
                  </a:lnTo>
                  <a:lnTo>
                    <a:pt x="3314" y="56"/>
                  </a:lnTo>
                  <a:lnTo>
                    <a:pt x="3332" y="61"/>
                  </a:lnTo>
                  <a:lnTo>
                    <a:pt x="3351" y="54"/>
                  </a:lnTo>
                  <a:lnTo>
                    <a:pt x="3369" y="52"/>
                  </a:lnTo>
                  <a:lnTo>
                    <a:pt x="3388" y="57"/>
                  </a:lnTo>
                  <a:lnTo>
                    <a:pt x="3423" y="57"/>
                  </a:lnTo>
                  <a:lnTo>
                    <a:pt x="3440" y="60"/>
                  </a:lnTo>
                  <a:lnTo>
                    <a:pt x="3456" y="56"/>
                  </a:lnTo>
                  <a:lnTo>
                    <a:pt x="3472" y="55"/>
                  </a:lnTo>
                  <a:lnTo>
                    <a:pt x="3488" y="57"/>
                  </a:lnTo>
                  <a:lnTo>
                    <a:pt x="3504" y="67"/>
                  </a:lnTo>
                  <a:lnTo>
                    <a:pt x="3519" y="41"/>
                  </a:lnTo>
                  <a:lnTo>
                    <a:pt x="3535" y="39"/>
                  </a:lnTo>
                  <a:lnTo>
                    <a:pt x="3550" y="41"/>
                  </a:lnTo>
                  <a:lnTo>
                    <a:pt x="3564" y="43"/>
                  </a:lnTo>
                  <a:lnTo>
                    <a:pt x="3578" y="18"/>
                  </a:lnTo>
                  <a:lnTo>
                    <a:pt x="3592" y="20"/>
                  </a:lnTo>
                  <a:lnTo>
                    <a:pt x="3606" y="40"/>
                  </a:lnTo>
                  <a:lnTo>
                    <a:pt x="3620" y="0"/>
                  </a:lnTo>
                </a:path>
              </a:pathLst>
            </a:custGeom>
            <a:noFill/>
            <a:ln w="12700" cap="flat" cmpd="sng">
              <a:solidFill>
                <a:schemeClr val="bg2">
                  <a:lumMod val="75000"/>
                </a:schemeClr>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Rectangle 374"/>
            <p:cNvSpPr>
              <a:spLocks noChangeArrowheads="1"/>
            </p:cNvSpPr>
            <p:nvPr/>
          </p:nvSpPr>
          <p:spPr bwMode="auto">
            <a:xfrm>
              <a:off x="893537" y="4221679"/>
              <a:ext cx="7941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Times New Roman" pitchFamily="18" charset="0"/>
                  <a:cs typeface="Arial" pitchFamily="34" charset="0"/>
                </a:rPr>
                <a:t>Hensley [2010]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6" name="Rectangle 375"/>
            <p:cNvSpPr>
              <a:spLocks noChangeArrowheads="1"/>
            </p:cNvSpPr>
            <p:nvPr/>
          </p:nvSpPr>
          <p:spPr bwMode="auto">
            <a:xfrm>
              <a:off x="893537" y="4069279"/>
              <a:ext cx="13247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Improved Hensley [2010]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8" name="Group 27"/>
          <p:cNvGrpSpPr/>
          <p:nvPr/>
        </p:nvGrpSpPr>
        <p:grpSpPr>
          <a:xfrm>
            <a:off x="500099" y="3877008"/>
            <a:ext cx="3459163" cy="2393950"/>
            <a:chOff x="473075" y="3863498"/>
            <a:chExt cx="3459163" cy="2393950"/>
          </a:xfrm>
        </p:grpSpPr>
        <p:sp>
          <p:nvSpPr>
            <p:cNvPr id="96" name="Freeform 95"/>
            <p:cNvSpPr>
              <a:spLocks/>
            </p:cNvSpPr>
            <p:nvPr/>
          </p:nvSpPr>
          <p:spPr bwMode="auto">
            <a:xfrm>
              <a:off x="473075" y="3863498"/>
              <a:ext cx="3459163" cy="2393950"/>
            </a:xfrm>
            <a:custGeom>
              <a:avLst/>
              <a:gdLst>
                <a:gd name="T0" fmla="*/ 0 w 3620"/>
                <a:gd name="T1" fmla="*/ 2502 h 2502"/>
                <a:gd name="T2" fmla="*/ 957 w 3620"/>
                <a:gd name="T3" fmla="*/ 2118 h 2502"/>
                <a:gd name="T4" fmla="*/ 1400 w 3620"/>
                <a:gd name="T5" fmla="*/ 1662 h 2502"/>
                <a:gd name="T6" fmla="*/ 1694 w 3620"/>
                <a:gd name="T7" fmla="*/ 1453 h 2502"/>
                <a:gd name="T8" fmla="*/ 1912 w 3620"/>
                <a:gd name="T9" fmla="*/ 1303 h 2502"/>
                <a:gd name="T10" fmla="*/ 2087 w 3620"/>
                <a:gd name="T11" fmla="*/ 1107 h 2502"/>
                <a:gd name="T12" fmla="*/ 2232 w 3620"/>
                <a:gd name="T13" fmla="*/ 961 h 2502"/>
                <a:gd name="T14" fmla="*/ 2357 w 3620"/>
                <a:gd name="T15" fmla="*/ 834 h 2502"/>
                <a:gd name="T16" fmla="*/ 2466 w 3620"/>
                <a:gd name="T17" fmla="*/ 727 h 2502"/>
                <a:gd name="T18" fmla="*/ 2563 w 3620"/>
                <a:gd name="T19" fmla="*/ 637 h 2502"/>
                <a:gd name="T20" fmla="*/ 2650 w 3620"/>
                <a:gd name="T21" fmla="*/ 600 h 2502"/>
                <a:gd name="T22" fmla="*/ 2729 w 3620"/>
                <a:gd name="T23" fmla="*/ 499 h 2502"/>
                <a:gd name="T24" fmla="*/ 2802 w 3620"/>
                <a:gd name="T25" fmla="*/ 430 h 2502"/>
                <a:gd name="T26" fmla="*/ 2869 w 3620"/>
                <a:gd name="T27" fmla="*/ 413 h 2502"/>
                <a:gd name="T28" fmla="*/ 2931 w 3620"/>
                <a:gd name="T29" fmla="*/ 351 h 2502"/>
                <a:gd name="T30" fmla="*/ 2989 w 3620"/>
                <a:gd name="T31" fmla="*/ 330 h 2502"/>
                <a:gd name="T32" fmla="*/ 3043 w 3620"/>
                <a:gd name="T33" fmla="*/ 302 h 2502"/>
                <a:gd name="T34" fmla="*/ 3094 w 3620"/>
                <a:gd name="T35" fmla="*/ 247 h 2502"/>
                <a:gd name="T36" fmla="*/ 3143 w 3620"/>
                <a:gd name="T37" fmla="*/ 263 h 2502"/>
                <a:gd name="T38" fmla="*/ 3189 w 3620"/>
                <a:gd name="T39" fmla="*/ 266 h 2502"/>
                <a:gd name="T40" fmla="*/ 3233 w 3620"/>
                <a:gd name="T41" fmla="*/ 261 h 2502"/>
                <a:gd name="T42" fmla="*/ 3273 w 3620"/>
                <a:gd name="T43" fmla="*/ 241 h 2502"/>
                <a:gd name="T44" fmla="*/ 3314 w 3620"/>
                <a:gd name="T45" fmla="*/ 260 h 2502"/>
                <a:gd name="T46" fmla="*/ 3351 w 3620"/>
                <a:gd name="T47" fmla="*/ 207 h 2502"/>
                <a:gd name="T48" fmla="*/ 3388 w 3620"/>
                <a:gd name="T49" fmla="*/ 205 h 2502"/>
                <a:gd name="T50" fmla="*/ 3423 w 3620"/>
                <a:gd name="T51" fmla="*/ 253 h 2502"/>
                <a:gd name="T52" fmla="*/ 3456 w 3620"/>
                <a:gd name="T53" fmla="*/ 134 h 2502"/>
                <a:gd name="T54" fmla="*/ 3488 w 3620"/>
                <a:gd name="T55" fmla="*/ 175 h 2502"/>
                <a:gd name="T56" fmla="*/ 3519 w 3620"/>
                <a:gd name="T57" fmla="*/ 134 h 2502"/>
                <a:gd name="T58" fmla="*/ 3550 w 3620"/>
                <a:gd name="T59" fmla="*/ 170 h 2502"/>
                <a:gd name="T60" fmla="*/ 3578 w 3620"/>
                <a:gd name="T61" fmla="*/ 193 h 2502"/>
                <a:gd name="T62" fmla="*/ 3606 w 3620"/>
                <a:gd name="T63" fmla="*/ 158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502">
                  <a:moveTo>
                    <a:pt x="0" y="2502"/>
                  </a:moveTo>
                  <a:lnTo>
                    <a:pt x="0" y="2502"/>
                  </a:lnTo>
                  <a:lnTo>
                    <a:pt x="604" y="2337"/>
                  </a:lnTo>
                  <a:lnTo>
                    <a:pt x="957" y="2118"/>
                  </a:lnTo>
                  <a:lnTo>
                    <a:pt x="1206" y="1888"/>
                  </a:lnTo>
                  <a:lnTo>
                    <a:pt x="1400" y="1662"/>
                  </a:lnTo>
                  <a:lnTo>
                    <a:pt x="1559" y="1613"/>
                  </a:lnTo>
                  <a:lnTo>
                    <a:pt x="1694" y="1453"/>
                  </a:lnTo>
                  <a:lnTo>
                    <a:pt x="1810" y="1386"/>
                  </a:lnTo>
                  <a:lnTo>
                    <a:pt x="1912" y="1303"/>
                  </a:lnTo>
                  <a:lnTo>
                    <a:pt x="2004" y="1188"/>
                  </a:lnTo>
                  <a:lnTo>
                    <a:pt x="2087" y="1107"/>
                  </a:lnTo>
                  <a:lnTo>
                    <a:pt x="2163" y="1034"/>
                  </a:lnTo>
                  <a:lnTo>
                    <a:pt x="2232" y="961"/>
                  </a:lnTo>
                  <a:lnTo>
                    <a:pt x="2297" y="891"/>
                  </a:lnTo>
                  <a:lnTo>
                    <a:pt x="2357" y="834"/>
                  </a:lnTo>
                  <a:lnTo>
                    <a:pt x="2414" y="781"/>
                  </a:lnTo>
                  <a:lnTo>
                    <a:pt x="2466" y="727"/>
                  </a:lnTo>
                  <a:lnTo>
                    <a:pt x="2516" y="674"/>
                  </a:lnTo>
                  <a:lnTo>
                    <a:pt x="2563" y="637"/>
                  </a:lnTo>
                  <a:lnTo>
                    <a:pt x="2608" y="597"/>
                  </a:lnTo>
                  <a:lnTo>
                    <a:pt x="2650" y="600"/>
                  </a:lnTo>
                  <a:lnTo>
                    <a:pt x="2691" y="533"/>
                  </a:lnTo>
                  <a:lnTo>
                    <a:pt x="2729" y="499"/>
                  </a:lnTo>
                  <a:lnTo>
                    <a:pt x="2767" y="448"/>
                  </a:lnTo>
                  <a:lnTo>
                    <a:pt x="2802" y="430"/>
                  </a:lnTo>
                  <a:lnTo>
                    <a:pt x="2836" y="446"/>
                  </a:lnTo>
                  <a:lnTo>
                    <a:pt x="2869" y="413"/>
                  </a:lnTo>
                  <a:lnTo>
                    <a:pt x="2900" y="372"/>
                  </a:lnTo>
                  <a:lnTo>
                    <a:pt x="2931" y="351"/>
                  </a:lnTo>
                  <a:lnTo>
                    <a:pt x="2961" y="336"/>
                  </a:lnTo>
                  <a:lnTo>
                    <a:pt x="2989" y="330"/>
                  </a:lnTo>
                  <a:lnTo>
                    <a:pt x="3016" y="223"/>
                  </a:lnTo>
                  <a:lnTo>
                    <a:pt x="3043" y="302"/>
                  </a:lnTo>
                  <a:lnTo>
                    <a:pt x="3070" y="275"/>
                  </a:lnTo>
                  <a:lnTo>
                    <a:pt x="3094" y="247"/>
                  </a:lnTo>
                  <a:lnTo>
                    <a:pt x="3119" y="250"/>
                  </a:lnTo>
                  <a:lnTo>
                    <a:pt x="3143" y="263"/>
                  </a:lnTo>
                  <a:lnTo>
                    <a:pt x="3167" y="287"/>
                  </a:lnTo>
                  <a:lnTo>
                    <a:pt x="3189" y="266"/>
                  </a:lnTo>
                  <a:lnTo>
                    <a:pt x="3210" y="266"/>
                  </a:lnTo>
                  <a:lnTo>
                    <a:pt x="3233" y="261"/>
                  </a:lnTo>
                  <a:lnTo>
                    <a:pt x="3253" y="327"/>
                  </a:lnTo>
                  <a:lnTo>
                    <a:pt x="3273" y="241"/>
                  </a:lnTo>
                  <a:lnTo>
                    <a:pt x="3294" y="208"/>
                  </a:lnTo>
                  <a:lnTo>
                    <a:pt x="3314" y="260"/>
                  </a:lnTo>
                  <a:lnTo>
                    <a:pt x="3332" y="215"/>
                  </a:lnTo>
                  <a:lnTo>
                    <a:pt x="3351" y="207"/>
                  </a:lnTo>
                  <a:lnTo>
                    <a:pt x="3369" y="167"/>
                  </a:lnTo>
                  <a:lnTo>
                    <a:pt x="3388" y="205"/>
                  </a:lnTo>
                  <a:lnTo>
                    <a:pt x="3406" y="176"/>
                  </a:lnTo>
                  <a:lnTo>
                    <a:pt x="3423" y="253"/>
                  </a:lnTo>
                  <a:lnTo>
                    <a:pt x="3440" y="198"/>
                  </a:lnTo>
                  <a:lnTo>
                    <a:pt x="3456" y="134"/>
                  </a:lnTo>
                  <a:lnTo>
                    <a:pt x="3472" y="181"/>
                  </a:lnTo>
                  <a:lnTo>
                    <a:pt x="3488" y="175"/>
                  </a:lnTo>
                  <a:lnTo>
                    <a:pt x="3504" y="158"/>
                  </a:lnTo>
                  <a:lnTo>
                    <a:pt x="3519" y="134"/>
                  </a:lnTo>
                  <a:lnTo>
                    <a:pt x="3535" y="187"/>
                  </a:lnTo>
                  <a:lnTo>
                    <a:pt x="3550" y="170"/>
                  </a:lnTo>
                  <a:lnTo>
                    <a:pt x="3564" y="116"/>
                  </a:lnTo>
                  <a:lnTo>
                    <a:pt x="3578" y="193"/>
                  </a:lnTo>
                  <a:lnTo>
                    <a:pt x="3592" y="99"/>
                  </a:lnTo>
                  <a:lnTo>
                    <a:pt x="3606" y="158"/>
                  </a:lnTo>
                  <a:lnTo>
                    <a:pt x="3620" y="0"/>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91119" y="3916879"/>
              <a:ext cx="1161628" cy="153888"/>
              <a:chOff x="591119" y="3916879"/>
              <a:chExt cx="1161628" cy="153888"/>
            </a:xfrm>
          </p:grpSpPr>
          <p:sp>
            <p:nvSpPr>
              <p:cNvPr id="95" name="Freeform 94"/>
              <p:cNvSpPr>
                <a:spLocks/>
              </p:cNvSpPr>
              <p:nvPr/>
            </p:nvSpPr>
            <p:spPr bwMode="auto">
              <a:xfrm>
                <a:off x="591119" y="4003198"/>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Rectangle 376"/>
              <p:cNvSpPr>
                <a:spLocks noChangeArrowheads="1"/>
              </p:cNvSpPr>
              <p:nvPr/>
            </p:nvSpPr>
            <p:spPr bwMode="auto">
              <a:xfrm>
                <a:off x="893537" y="3916879"/>
                <a:ext cx="8592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Overlapped SAT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13" name="Content Placeholder 22"/>
          <p:cNvSpPr txBox="1">
            <a:spLocks/>
          </p:cNvSpPr>
          <p:nvPr/>
        </p:nvSpPr>
        <p:spPr>
          <a:xfrm>
            <a:off x="47625" y="1231606"/>
            <a:ext cx="9050338" cy="6858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t>First-order filter, unit coefficient, no </a:t>
            </a:r>
            <a:r>
              <a:rPr lang="en-US" dirty="0" err="1" smtClean="0"/>
              <a:t>anticausal</a:t>
            </a:r>
            <a:r>
              <a:rPr lang="en-US" dirty="0" smtClean="0"/>
              <a:t> component</a:t>
            </a:r>
          </a:p>
        </p:txBody>
      </p:sp>
    </p:spTree>
    <p:extLst>
      <p:ext uri="{BB962C8B-B14F-4D97-AF65-F5344CB8AC3E}">
        <p14:creationId xmlns:p14="http://schemas.microsoft.com/office/powerpoint/2010/main" val="236029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5" name="Content Placeholder 4"/>
          <p:cNvSpPr>
            <a:spLocks noGrp="1"/>
          </p:cNvSpPr>
          <p:nvPr>
            <p:ph idx="1"/>
          </p:nvPr>
        </p:nvSpPr>
        <p:spPr/>
        <p:txBody>
          <a:bodyPr/>
          <a:lstStyle/>
          <a:p>
            <a:r>
              <a:rPr lang="en-US" dirty="0" smtClean="0"/>
              <a:t>Volumetric processing</a:t>
            </a:r>
          </a:p>
          <a:p>
            <a:pPr lvl="1"/>
            <a:r>
              <a:rPr lang="en-US" dirty="0" smtClean="0"/>
              <a:t>Overlapping should generalize</a:t>
            </a:r>
          </a:p>
          <a:p>
            <a:pPr lvl="1"/>
            <a:r>
              <a:rPr lang="en-US" dirty="0" smtClean="0"/>
              <a:t>Not enough shared memory (yet?)</a:t>
            </a:r>
          </a:p>
          <a:p>
            <a:pPr>
              <a:lnSpc>
                <a:spcPct val="150000"/>
              </a:lnSpc>
            </a:pPr>
            <a:r>
              <a:rPr lang="en-US" dirty="0" smtClean="0"/>
              <a:t>CPU implementation</a:t>
            </a:r>
          </a:p>
          <a:p>
            <a:pPr lvl="1"/>
            <a:r>
              <a:rPr lang="en-US" dirty="0" smtClean="0"/>
              <a:t>Blocking should increase L1 cache effectiveness</a:t>
            </a:r>
          </a:p>
          <a:p>
            <a:pPr lvl="1"/>
            <a:r>
              <a:rPr lang="en-US" dirty="0" smtClean="0"/>
              <a:t>Is doubling amount of computation worth it?</a:t>
            </a:r>
          </a:p>
          <a:p>
            <a:pPr>
              <a:lnSpc>
                <a:spcPct val="150000"/>
              </a:lnSpc>
            </a:pPr>
            <a:r>
              <a:rPr lang="en-US" dirty="0" smtClean="0"/>
              <a:t>Solving general narrow-banded linear systems</a:t>
            </a:r>
          </a:p>
          <a:p>
            <a:pPr lvl="1"/>
            <a:r>
              <a:rPr lang="en-US" dirty="0" smtClean="0"/>
              <a:t>Overlapping back- and forward- substitution</a:t>
            </a:r>
            <a:endParaRPr lang="en-US" dirty="0"/>
          </a:p>
        </p:txBody>
      </p:sp>
    </p:spTree>
    <p:extLst>
      <p:ext uri="{BB962C8B-B14F-4D97-AF65-F5344CB8AC3E}">
        <p14:creationId xmlns:p14="http://schemas.microsoft.com/office/powerpoint/2010/main" val="34869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Applications of recursive filtering</a:t>
            </a:r>
            <a:endParaRPr lang="en-US" dirty="0"/>
          </a:p>
        </p:txBody>
      </p:sp>
      <p:sp>
        <p:nvSpPr>
          <p:cNvPr id="2" name="Content Placeholder 1"/>
          <p:cNvSpPr>
            <a:spLocks noGrp="1"/>
          </p:cNvSpPr>
          <p:nvPr>
            <p:ph idx="1"/>
          </p:nvPr>
        </p:nvSpPr>
        <p:spPr>
          <a:xfrm>
            <a:off x="47625" y="4801035"/>
            <a:ext cx="9050338" cy="1986081"/>
          </a:xfrm>
        </p:spPr>
        <p:txBody>
          <a:bodyPr/>
          <a:lstStyle/>
          <a:p>
            <a:r>
              <a:rPr lang="en-US" dirty="0" smtClean="0"/>
              <a:t>B-Spline (or other) interpolation</a:t>
            </a:r>
          </a:p>
          <a:p>
            <a:r>
              <a:rPr lang="en-US" dirty="0"/>
              <a:t>Fast, wide, Gaussian-blur approximation</a:t>
            </a:r>
          </a:p>
          <a:p>
            <a:r>
              <a:rPr lang="en-US" dirty="0"/>
              <a:t>Summed-area </a:t>
            </a:r>
            <a:r>
              <a:rPr lang="en-US" dirty="0" smtClean="0"/>
              <a:t>tables</a:t>
            </a:r>
            <a:endParaRPr lang="en-US" dirty="0"/>
          </a:p>
        </p:txBody>
      </p:sp>
      <p:grpSp>
        <p:nvGrpSpPr>
          <p:cNvPr id="5" name="Group 4"/>
          <p:cNvGrpSpPr/>
          <p:nvPr/>
        </p:nvGrpSpPr>
        <p:grpSpPr>
          <a:xfrm>
            <a:off x="1784195" y="1217300"/>
            <a:ext cx="5575610" cy="3212058"/>
            <a:chOff x="241610" y="1217300"/>
            <a:chExt cx="5575610" cy="3212058"/>
          </a:xfrm>
        </p:grpSpPr>
        <p:sp>
          <p:nvSpPr>
            <p:cNvPr id="20" name="Rectangle 19"/>
            <p:cNvSpPr/>
            <p:nvPr/>
          </p:nvSpPr>
          <p:spPr>
            <a:xfrm>
              <a:off x="241610" y="1217300"/>
              <a:ext cx="5575610" cy="3212058"/>
            </a:xfrm>
            <a:prstGeom prst="rect">
              <a:avLst/>
            </a:prstGeom>
            <a:solidFill>
              <a:schemeClr val="bg2"/>
            </a:solidFill>
            <a:ln>
              <a:noFill/>
            </a:ln>
            <a:effectLst>
              <a:outerShdw blurRad="40000" dist="19939"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214435" y="3982264"/>
              <a:ext cx="684803"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input</a:t>
              </a:r>
            </a:p>
          </p:txBody>
        </p:sp>
        <p:sp>
          <p:nvSpPr>
            <p:cNvPr id="15" name="TextBox 14"/>
            <p:cNvSpPr txBox="1"/>
            <p:nvPr/>
          </p:nvSpPr>
          <p:spPr>
            <a:xfrm>
              <a:off x="4034245" y="3993610"/>
              <a:ext cx="877276" cy="369332"/>
            </a:xfrm>
            <a:prstGeom prst="rect">
              <a:avLst/>
            </a:prstGeom>
            <a:noFill/>
          </p:spPr>
          <p:txBody>
            <a:bodyPr wrap="none" rtlCol="0">
              <a:spAutoFit/>
            </a:bodyPr>
            <a:lstStyle/>
            <a:p>
              <a:pPr algn="ctr"/>
              <a:r>
                <a:rPr lang="en-US" dirty="0" smtClean="0">
                  <a:effectLst>
                    <a:outerShdw blurRad="31750" dist="19050" dir="2700000" algn="tl" rotWithShape="0">
                      <a:srgbClr val="000000">
                        <a:alpha val="55000"/>
                      </a:srgbClr>
                    </a:outerShdw>
                  </a:effectLst>
                </a:rPr>
                <a:t>blurred</a:t>
              </a:r>
              <a:endParaRPr lang="en-US" dirty="0">
                <a:effectLst>
                  <a:outerShdw blurRad="31750" dist="19050" dir="2700000" algn="tl" rotWithShape="0">
                    <a:srgbClr val="000000">
                      <a:alpha val="55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36" y="1696264"/>
              <a:ext cx="2286000" cy="2286000"/>
            </a:xfrm>
            <a:prstGeom prst="rect">
              <a:avLst/>
            </a:prstGeom>
            <a:effectLst>
              <a:outerShdw blurRad="40005" dist="19939" dir="5400000" algn="tl" rotWithShape="0">
                <a:srgbClr val="000000">
                  <a:alpha val="38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880" y="1696264"/>
              <a:ext cx="2286000" cy="2286000"/>
            </a:xfrm>
            <a:prstGeom prst="rect">
              <a:avLst/>
            </a:prstGeom>
            <a:noFill/>
            <a:effectLst>
              <a:outerShdw blurRad="40005" dist="19939" dir="5400000" algn="tl" rotWithShape="0">
                <a:srgbClr val="000000">
                  <a:alpha val="38000"/>
                </a:srgbClr>
              </a:outerShdw>
            </a:effectLst>
          </p:spPr>
        </p:pic>
        <p:sp>
          <p:nvSpPr>
            <p:cNvPr id="18" name="Right Arrow 17"/>
            <p:cNvSpPr/>
            <p:nvPr/>
          </p:nvSpPr>
          <p:spPr>
            <a:xfrm>
              <a:off x="2878715" y="2678999"/>
              <a:ext cx="320040" cy="321700"/>
            </a:xfrm>
            <a:prstGeom prst="rightArrow">
              <a:avLst>
                <a:gd name="adj1" fmla="val 66879"/>
                <a:gd name="adj2" fmla="val 50000"/>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 name="TextBox 28"/>
            <p:cNvSpPr txBox="1"/>
            <p:nvPr/>
          </p:nvSpPr>
          <p:spPr>
            <a:xfrm>
              <a:off x="2217491" y="1222773"/>
              <a:ext cx="1633781"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recursive filters</a:t>
              </a:r>
            </a:p>
          </p:txBody>
        </p:sp>
      </p:grpSp>
    </p:spTree>
    <p:extLst>
      <p:ext uri="{BB962C8B-B14F-4D97-AF65-F5344CB8AC3E}">
        <p14:creationId xmlns:p14="http://schemas.microsoft.com/office/powerpoint/2010/main" val="15243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Recursive filters are useful </a:t>
            </a:r>
            <a:r>
              <a:rPr lang="en-US" dirty="0"/>
              <a:t>in many applications</a:t>
            </a:r>
          </a:p>
          <a:p>
            <a:pPr lvl="1"/>
            <a:r>
              <a:rPr lang="en-US" dirty="0"/>
              <a:t>Cubic and </a:t>
            </a:r>
            <a:r>
              <a:rPr lang="en-US" dirty="0" err="1"/>
              <a:t>quintic</a:t>
            </a:r>
            <a:r>
              <a:rPr lang="en-US" dirty="0"/>
              <a:t> B-Spline interpolation</a:t>
            </a:r>
          </a:p>
          <a:p>
            <a:pPr lvl="1"/>
            <a:r>
              <a:rPr lang="en-US" dirty="0" smtClean="0"/>
              <a:t>Gaussian</a:t>
            </a:r>
            <a:r>
              <a:rPr lang="en-US" dirty="0"/>
              <a:t>-blur approximation</a:t>
            </a:r>
          </a:p>
          <a:p>
            <a:pPr lvl="1"/>
            <a:r>
              <a:rPr lang="en-US" dirty="0"/>
              <a:t>Summed-area table computation </a:t>
            </a:r>
          </a:p>
          <a:p>
            <a:pPr>
              <a:lnSpc>
                <a:spcPct val="150000"/>
              </a:lnSpc>
            </a:pPr>
            <a:r>
              <a:rPr lang="en-US" dirty="0" smtClean="0"/>
              <a:t>We introduced parallel algorithms for GPUs</a:t>
            </a:r>
          </a:p>
          <a:p>
            <a:pPr lvl="1"/>
            <a:r>
              <a:rPr lang="en-US" dirty="0"/>
              <a:t>O</a:t>
            </a:r>
            <a:r>
              <a:rPr lang="en-US" dirty="0" smtClean="0"/>
              <a:t>verlapping reduces IO requirements</a:t>
            </a:r>
          </a:p>
          <a:p>
            <a:pPr lvl="1"/>
            <a:r>
              <a:rPr lang="en-US" dirty="0" smtClean="0"/>
              <a:t>Leads to faster algorithms</a:t>
            </a:r>
          </a:p>
          <a:p>
            <a:pPr>
              <a:lnSpc>
                <a:spcPct val="150000"/>
              </a:lnSpc>
            </a:pPr>
            <a:r>
              <a:rPr lang="en-US" dirty="0" smtClean="0"/>
              <a:t>Code is available from project page</a:t>
            </a:r>
          </a:p>
          <a:p>
            <a:pPr lvl="1"/>
            <a:r>
              <a:rPr lang="en-US" dirty="0" smtClean="0"/>
              <a:t>Most is already there, rest is on the way</a:t>
            </a:r>
          </a:p>
          <a:p>
            <a:pPr lvl="1"/>
            <a:endParaRPr lang="en-US" dirty="0"/>
          </a:p>
        </p:txBody>
      </p:sp>
    </p:spTree>
    <p:extLst>
      <p:ext uri="{BB962C8B-B14F-4D97-AF65-F5344CB8AC3E}">
        <p14:creationId xmlns:p14="http://schemas.microsoft.com/office/powerpoint/2010/main" val="304936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grpSp>
        <p:nvGrpSpPr>
          <p:cNvPr id="325" name="Group 324"/>
          <p:cNvGrpSpPr/>
          <p:nvPr/>
        </p:nvGrpSpPr>
        <p:grpSpPr>
          <a:xfrm>
            <a:off x="976603" y="1317134"/>
            <a:ext cx="2421156" cy="2389737"/>
            <a:chOff x="1196034" y="1317134"/>
            <a:chExt cx="2421156" cy="2389737"/>
          </a:xfrm>
        </p:grpSpPr>
        <p:grpSp>
          <p:nvGrpSpPr>
            <p:cNvPr id="6" name="Group 5"/>
            <p:cNvGrpSpPr>
              <a:grpSpLocks noChangeAspect="1"/>
            </p:cNvGrpSpPr>
            <p:nvPr/>
          </p:nvGrpSpPr>
          <p:grpSpPr>
            <a:xfrm>
              <a:off x="1501995" y="1925473"/>
              <a:ext cx="1705815" cy="1296534"/>
              <a:chOff x="2592586" y="2144715"/>
              <a:chExt cx="3411623" cy="2593067"/>
            </a:xfrm>
          </p:grpSpPr>
          <p:grpSp>
            <p:nvGrpSpPr>
              <p:cNvPr id="7" name="Group 6"/>
              <p:cNvGrpSpPr/>
              <p:nvPr/>
            </p:nvGrpSpPr>
            <p:grpSpPr>
              <a:xfrm>
                <a:off x="2592586" y="2144715"/>
                <a:ext cx="685800" cy="2593067"/>
                <a:chOff x="2592586" y="2144715"/>
                <a:chExt cx="685800" cy="2593067"/>
              </a:xfrm>
            </p:grpSpPr>
            <p:grpSp>
              <p:nvGrpSpPr>
                <p:cNvPr id="30" name="Group 29"/>
                <p:cNvGrpSpPr/>
                <p:nvPr/>
              </p:nvGrpSpPr>
              <p:grpSpPr>
                <a:xfrm>
                  <a:off x="2648941" y="2144715"/>
                  <a:ext cx="460380" cy="609605"/>
                  <a:chOff x="2253802" y="1271216"/>
                  <a:chExt cx="460380" cy="609605"/>
                </a:xfrm>
              </p:grpSpPr>
              <p:sp>
                <p:nvSpPr>
                  <p:cNvPr id="35" name="Rectangle 34"/>
                  <p:cNvSpPr/>
                  <p:nvPr/>
                </p:nvSpPr>
                <p:spPr>
                  <a:xfrm>
                    <a:off x="2255392" y="1423622"/>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6" name="Rectangle 35"/>
                  <p:cNvSpPr/>
                  <p:nvPr/>
                </p:nvSpPr>
                <p:spPr>
                  <a:xfrm rot="16200000">
                    <a:off x="2445891" y="107912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1" name="Group 30"/>
                <p:cNvGrpSpPr/>
                <p:nvPr/>
              </p:nvGrpSpPr>
              <p:grpSpPr>
                <a:xfrm>
                  <a:off x="2592586" y="3051932"/>
                  <a:ext cx="685800" cy="914400"/>
                  <a:chOff x="1200756" y="2262567"/>
                  <a:chExt cx="685800" cy="914400"/>
                </a:xfrm>
              </p:grpSpPr>
              <p:sp>
                <p:nvSpPr>
                  <p:cNvPr id="33" name="Pentagon 32"/>
                  <p:cNvSpPr/>
                  <p:nvPr/>
                </p:nvSpPr>
                <p:spPr>
                  <a:xfrm>
                    <a:off x="1200756" y="2262567"/>
                    <a:ext cx="685800" cy="914400"/>
                  </a:xfrm>
                  <a:prstGeom prst="homePlate">
                    <a:avLst>
                      <a:gd name="adj" fmla="val 16899"/>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34" name="Picture 3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106" y="2637217"/>
                    <a:ext cx="165100" cy="165100"/>
                  </a:xfrm>
                  <a:prstGeom prst="rect">
                    <a:avLst/>
                  </a:prstGeom>
                  <a:effectLst>
                    <a:outerShdw blurRad="31750" dist="19050" dir="2700000" algn="tl" rotWithShape="0">
                      <a:srgbClr val="000000">
                        <a:alpha val="55000"/>
                      </a:srgbClr>
                    </a:outerShdw>
                  </a:effectLst>
                </p:spPr>
              </p:pic>
            </p:grpSp>
            <p:sp>
              <p:nvSpPr>
                <p:cNvPr id="32" name="Rectangle 31"/>
                <p:cNvSpPr/>
                <p:nvPr/>
              </p:nvSpPr>
              <p:spPr>
                <a:xfrm>
                  <a:off x="2650532" y="4280583"/>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8" name="Group 7"/>
              <p:cNvGrpSpPr/>
              <p:nvPr/>
            </p:nvGrpSpPr>
            <p:grpSpPr>
              <a:xfrm>
                <a:off x="3488159" y="2287590"/>
                <a:ext cx="685800" cy="2447011"/>
                <a:chOff x="3473722" y="2287590"/>
                <a:chExt cx="685800" cy="2447011"/>
              </a:xfrm>
            </p:grpSpPr>
            <p:grpSp>
              <p:nvGrpSpPr>
                <p:cNvPr id="23" name="Group 22"/>
                <p:cNvGrpSpPr/>
                <p:nvPr/>
              </p:nvGrpSpPr>
              <p:grpSpPr>
                <a:xfrm>
                  <a:off x="3531669" y="2287590"/>
                  <a:ext cx="460381" cy="609599"/>
                  <a:chOff x="4366252" y="2734749"/>
                  <a:chExt cx="460381" cy="609599"/>
                </a:xfrm>
              </p:grpSpPr>
              <p:sp>
                <p:nvSpPr>
                  <p:cNvPr id="28" name="Rectangle 27"/>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 name="Rectangle 28"/>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24" name="Rectangle 23"/>
                <p:cNvSpPr/>
                <p:nvPr/>
              </p:nvSpPr>
              <p:spPr>
                <a:xfrm>
                  <a:off x="3533260" y="4277402"/>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5" name="Group 24"/>
                <p:cNvGrpSpPr/>
                <p:nvPr/>
              </p:nvGrpSpPr>
              <p:grpSpPr>
                <a:xfrm>
                  <a:off x="3473722" y="3048751"/>
                  <a:ext cx="685800" cy="914400"/>
                  <a:chOff x="1228725" y="2184782"/>
                  <a:chExt cx="685800" cy="914400"/>
                </a:xfrm>
              </p:grpSpPr>
              <p:sp>
                <p:nvSpPr>
                  <p:cNvPr id="26" name="Pentagon 25"/>
                  <p:cNvSpPr/>
                  <p:nvPr/>
                </p:nvSpPr>
                <p:spPr>
                  <a:xfrm>
                    <a:off x="1228725" y="2184782"/>
                    <a:ext cx="685800" cy="914400"/>
                  </a:xfrm>
                  <a:prstGeom prst="homePlate">
                    <a:avLst>
                      <a:gd name="adj" fmla="val 16899"/>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7" name="Picture 2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725" y="2553082"/>
                    <a:ext cx="177800" cy="177800"/>
                  </a:xfrm>
                  <a:prstGeom prst="rect">
                    <a:avLst/>
                  </a:prstGeom>
                  <a:effectLst>
                    <a:outerShdw blurRad="31750" dist="19050" dir="2700000" algn="tl" rotWithShape="0">
                      <a:srgbClr val="000000">
                        <a:alpha val="55000"/>
                      </a:srgbClr>
                    </a:outerShdw>
                  </a:effectLst>
                </p:spPr>
              </p:pic>
            </p:grpSp>
          </p:grpSp>
          <p:grpSp>
            <p:nvGrpSpPr>
              <p:cNvPr id="9" name="Group 8"/>
              <p:cNvGrpSpPr/>
              <p:nvPr/>
            </p:nvGrpSpPr>
            <p:grpSpPr>
              <a:xfrm>
                <a:off x="5297380" y="2289181"/>
                <a:ext cx="706829" cy="2448601"/>
                <a:chOff x="5297380" y="2289181"/>
                <a:chExt cx="706829" cy="2448601"/>
              </a:xfrm>
            </p:grpSpPr>
            <p:sp>
              <p:nvSpPr>
                <p:cNvPr id="17" name="Rectangle 16"/>
                <p:cNvSpPr/>
                <p:nvPr/>
              </p:nvSpPr>
              <p:spPr>
                <a:xfrm>
                  <a:off x="5374968" y="4280583"/>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 name="Pentagon 17"/>
                <p:cNvSpPr/>
                <p:nvPr/>
              </p:nvSpPr>
              <p:spPr>
                <a:xfrm>
                  <a:off x="5318409" y="3051932"/>
                  <a:ext cx="685800" cy="914400"/>
                </a:xfrm>
                <a:prstGeom prst="homePlate">
                  <a:avLst>
                    <a:gd name="adj" fmla="val 16899"/>
                  </a:avLst>
                </a:prstGeom>
                <a:solidFill>
                  <a:srgbClr val="2E6F3E"/>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19" name="Group 18"/>
                <p:cNvGrpSpPr/>
                <p:nvPr/>
              </p:nvGrpSpPr>
              <p:grpSpPr>
                <a:xfrm>
                  <a:off x="5297380" y="2289181"/>
                  <a:ext cx="609601" cy="461971"/>
                  <a:chOff x="3452919" y="1426806"/>
                  <a:chExt cx="609601" cy="461971"/>
                </a:xfrm>
              </p:grpSpPr>
              <p:sp>
                <p:nvSpPr>
                  <p:cNvPr id="21" name="Rectangle 20"/>
                  <p:cNvSpPr/>
                  <p:nvPr/>
                </p:nvSpPr>
                <p:spPr>
                  <a:xfrm>
                    <a:off x="3452919" y="1426806"/>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 name="Rectangle 21"/>
                  <p:cNvSpPr/>
                  <p:nvPr/>
                </p:nvSpPr>
                <p:spPr>
                  <a:xfrm rot="10800000">
                    <a:off x="3986319" y="1428397"/>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pic>
              <p:nvPicPr>
                <p:cNvPr id="20" name="Picture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909" y="3407532"/>
                  <a:ext cx="304800" cy="203200"/>
                </a:xfrm>
                <a:prstGeom prst="rect">
                  <a:avLst/>
                </a:prstGeom>
                <a:effectLst>
                  <a:outerShdw blurRad="31750" dist="19050" dir="2700000" algn="tl" rotWithShape="0">
                    <a:srgbClr val="000000">
                      <a:alpha val="55000"/>
                    </a:srgbClr>
                  </a:outerShdw>
                </a:effectLst>
              </p:spPr>
            </p:pic>
          </p:grpSp>
          <p:grpSp>
            <p:nvGrpSpPr>
              <p:cNvPr id="10" name="Group 9"/>
              <p:cNvGrpSpPr/>
              <p:nvPr/>
            </p:nvGrpSpPr>
            <p:grpSpPr>
              <a:xfrm>
                <a:off x="4383732" y="2284409"/>
                <a:ext cx="703876" cy="2450192"/>
                <a:chOff x="4342758" y="2284409"/>
                <a:chExt cx="703876" cy="2450192"/>
              </a:xfrm>
            </p:grpSpPr>
            <p:sp>
              <p:nvSpPr>
                <p:cNvPr id="11" name="Rectangle 10"/>
                <p:cNvSpPr/>
                <p:nvPr/>
              </p:nvSpPr>
              <p:spPr>
                <a:xfrm>
                  <a:off x="4418959" y="4277402"/>
                  <a:ext cx="457199" cy="457199"/>
                </a:xfrm>
                <a:prstGeom prst="rect">
                  <a:avLst/>
                </a:prstGeom>
                <a:solidFill>
                  <a:srgbClr val="896A0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 name="Pentagon 11"/>
                <p:cNvSpPr/>
                <p:nvPr/>
              </p:nvSpPr>
              <p:spPr>
                <a:xfrm>
                  <a:off x="4360834" y="3048751"/>
                  <a:ext cx="685800" cy="914400"/>
                </a:xfrm>
                <a:prstGeom prst="homePlate">
                  <a:avLst>
                    <a:gd name="adj" fmla="val 16899"/>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13" name="Picture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34" y="3410701"/>
                  <a:ext cx="304800" cy="190500"/>
                </a:xfrm>
                <a:prstGeom prst="rect">
                  <a:avLst/>
                </a:prstGeom>
                <a:effectLst>
                  <a:outerShdw blurRad="31750" dist="19050" dir="2700000" algn="tl" rotWithShape="0">
                    <a:srgbClr val="000000">
                      <a:alpha val="55000"/>
                    </a:srgbClr>
                  </a:outerShdw>
                </a:effectLst>
              </p:spPr>
            </p:pic>
            <p:grpSp>
              <p:nvGrpSpPr>
                <p:cNvPr id="14" name="Group 13"/>
                <p:cNvGrpSpPr/>
                <p:nvPr/>
              </p:nvGrpSpPr>
              <p:grpSpPr>
                <a:xfrm>
                  <a:off x="4342758" y="2284409"/>
                  <a:ext cx="609601" cy="460380"/>
                  <a:chOff x="2435850" y="1141409"/>
                  <a:chExt cx="609601" cy="460380"/>
                </a:xfrm>
              </p:grpSpPr>
              <p:sp>
                <p:nvSpPr>
                  <p:cNvPr id="15" name="Rectangle 14"/>
                  <p:cNvSpPr/>
                  <p:nvPr/>
                </p:nvSpPr>
                <p:spPr>
                  <a:xfrm>
                    <a:off x="2588252" y="1143000"/>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 name="Rectangle 15"/>
                  <p:cNvSpPr/>
                  <p:nvPr/>
                </p:nvSpPr>
                <p:spPr>
                  <a:xfrm>
                    <a:off x="2435850" y="114140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sp>
          <p:nvSpPr>
            <p:cNvPr id="314" name="TextBox 313"/>
            <p:cNvSpPr txBox="1"/>
            <p:nvPr/>
          </p:nvSpPr>
          <p:spPr>
            <a:xfrm>
              <a:off x="1740341" y="3245206"/>
              <a:ext cx="1223412"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baseline</a:t>
              </a:r>
              <a:endParaRPr lang="en-US" sz="2400" dirty="0">
                <a:effectLst>
                  <a:outerShdw blurRad="31750" dist="19050" dir="2700000" algn="tl" rotWithShape="0">
                    <a:srgbClr val="000000">
                      <a:alpha val="55000"/>
                    </a:srgbClr>
                  </a:outerShdw>
                </a:effectLst>
              </a:endParaRPr>
            </a:p>
          </p:txBody>
        </p:sp>
        <p:sp>
          <p:nvSpPr>
            <p:cNvPr id="319" name="TextBox 318"/>
            <p:cNvSpPr txBox="1"/>
            <p:nvPr/>
          </p:nvSpPr>
          <p:spPr>
            <a:xfrm>
              <a:off x="1196034" y="1317134"/>
              <a:ext cx="242115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RT (0.5 </a:t>
              </a:r>
              <a:r>
                <a:rPr lang="en-US" sz="2400" dirty="0" err="1" smtClean="0">
                  <a:effectLst>
                    <a:outerShdw blurRad="31750" dist="19050" dir="2700000" algn="tl" rotWithShape="0">
                      <a:srgbClr val="000000">
                        <a:alpha val="55000"/>
                      </a:srgbClr>
                    </a:outerShdw>
                  </a:effectLst>
                </a:rPr>
                <a:t>GiP</a:t>
              </a:r>
              <a:r>
                <a:rPr lang="en-US" sz="2400" dirty="0" smtClean="0">
                  <a:effectLst>
                    <a:outerShdw blurRad="31750" dist="19050" dir="2700000" algn="tl" rotWithShape="0">
                      <a:srgbClr val="000000">
                        <a:alpha val="55000"/>
                      </a:srgbClr>
                    </a:outerShdw>
                  </a:effectLst>
                </a:rPr>
                <a:t>/s)</a:t>
              </a:r>
              <a:endParaRPr lang="en-US" sz="2400" dirty="0">
                <a:effectLst>
                  <a:outerShdw blurRad="31750" dist="19050" dir="2700000" algn="tl" rotWithShape="0">
                    <a:srgbClr val="000000">
                      <a:alpha val="55000"/>
                    </a:srgbClr>
                  </a:outerShdw>
                </a:effectLst>
              </a:endParaRPr>
            </a:p>
          </p:txBody>
        </p:sp>
      </p:grpSp>
      <p:grpSp>
        <p:nvGrpSpPr>
          <p:cNvPr id="324" name="Group 323"/>
          <p:cNvGrpSpPr/>
          <p:nvPr/>
        </p:nvGrpSpPr>
        <p:grpSpPr>
          <a:xfrm>
            <a:off x="4621677" y="1317134"/>
            <a:ext cx="4277364" cy="2389737"/>
            <a:chOff x="4621677" y="1317134"/>
            <a:chExt cx="4277364" cy="2389737"/>
          </a:xfrm>
        </p:grpSpPr>
        <p:grpSp>
          <p:nvGrpSpPr>
            <p:cNvPr id="37" name="Group 36"/>
            <p:cNvGrpSpPr>
              <a:grpSpLocks noChangeAspect="1"/>
            </p:cNvGrpSpPr>
            <p:nvPr/>
          </p:nvGrpSpPr>
          <p:grpSpPr>
            <a:xfrm>
              <a:off x="4621677" y="1887373"/>
              <a:ext cx="4277364" cy="1372735"/>
              <a:chOff x="450800" y="1308322"/>
              <a:chExt cx="8554701" cy="2745469"/>
            </a:xfrm>
          </p:grpSpPr>
          <p:grpSp>
            <p:nvGrpSpPr>
              <p:cNvPr id="38" name="Group 37"/>
              <p:cNvGrpSpPr/>
              <p:nvPr/>
            </p:nvGrpSpPr>
            <p:grpSpPr>
              <a:xfrm>
                <a:off x="450800" y="1460727"/>
                <a:ext cx="685800" cy="1907259"/>
                <a:chOff x="450800" y="1460727"/>
                <a:chExt cx="685800" cy="1907259"/>
              </a:xfrm>
            </p:grpSpPr>
            <p:grpSp>
              <p:nvGrpSpPr>
                <p:cNvPr id="123" name="Group 122"/>
                <p:cNvGrpSpPr/>
                <p:nvPr/>
              </p:nvGrpSpPr>
              <p:grpSpPr>
                <a:xfrm>
                  <a:off x="450800" y="2232999"/>
                  <a:ext cx="685800" cy="895348"/>
                  <a:chOff x="249354" y="2965590"/>
                  <a:chExt cx="685800" cy="895348"/>
                </a:xfrm>
              </p:grpSpPr>
              <p:grpSp>
                <p:nvGrpSpPr>
                  <p:cNvPr id="127" name="Group 126"/>
                  <p:cNvGrpSpPr/>
                  <p:nvPr/>
                </p:nvGrpSpPr>
                <p:grpSpPr>
                  <a:xfrm>
                    <a:off x="249354" y="2965590"/>
                    <a:ext cx="685800" cy="895348"/>
                    <a:chOff x="249354" y="2965590"/>
                    <a:chExt cx="685800" cy="895348"/>
                  </a:xfrm>
                  <a:effectLst>
                    <a:outerShdw blurRad="31750" dist="19050" dir="2700000" algn="tl" rotWithShape="0">
                      <a:srgbClr val="000000">
                        <a:alpha val="55000"/>
                      </a:srgbClr>
                    </a:outerShdw>
                  </a:effectLst>
                </p:grpSpPr>
                <p:sp>
                  <p:nvSpPr>
                    <p:cNvPr id="129" name="Pentagon 128"/>
                    <p:cNvSpPr/>
                    <p:nvPr/>
                  </p:nvSpPr>
                  <p:spPr>
                    <a:xfrm>
                      <a:off x="249354" y="296559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0" name="Pentagon 129"/>
                    <p:cNvSpPr/>
                    <p:nvPr/>
                  </p:nvSpPr>
                  <p:spPr>
                    <a:xfrm>
                      <a:off x="249354" y="3186781"/>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1" name="Pentagon 130"/>
                    <p:cNvSpPr/>
                    <p:nvPr/>
                  </p:nvSpPr>
                  <p:spPr>
                    <a:xfrm>
                      <a:off x="249354" y="3407972"/>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2" name="Pentagon 131"/>
                    <p:cNvSpPr/>
                    <p:nvPr/>
                  </p:nvSpPr>
                  <p:spPr>
                    <a:xfrm>
                      <a:off x="249354" y="363233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28" name="Picture 12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704" y="3324364"/>
                    <a:ext cx="165100" cy="165100"/>
                  </a:xfrm>
                  <a:prstGeom prst="rect">
                    <a:avLst/>
                  </a:prstGeom>
                  <a:effectLst>
                    <a:outerShdw blurRad="31750" dist="19050" dir="2700000" algn="tl" rotWithShape="0">
                      <a:srgbClr val="000000">
                        <a:alpha val="55000"/>
                      </a:srgbClr>
                    </a:outerShdw>
                  </a:effectLst>
                </p:spPr>
              </p:pic>
            </p:grpSp>
            <p:grpSp>
              <p:nvGrpSpPr>
                <p:cNvPr id="124" name="Group 123"/>
                <p:cNvGrpSpPr/>
                <p:nvPr/>
              </p:nvGrpSpPr>
              <p:grpSpPr>
                <a:xfrm>
                  <a:off x="563509" y="1460727"/>
                  <a:ext cx="460381" cy="1907259"/>
                  <a:chOff x="362063" y="2193318"/>
                  <a:chExt cx="460381" cy="1907259"/>
                </a:xfrm>
              </p:grpSpPr>
              <p:sp>
                <p:nvSpPr>
                  <p:cNvPr id="125" name="Rectangle 124"/>
                  <p:cNvSpPr/>
                  <p:nvPr/>
                </p:nvSpPr>
                <p:spPr>
                  <a:xfrm rot="16200000">
                    <a:off x="554153" y="3832287"/>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6" name="Rectangle 125"/>
                  <p:cNvSpPr/>
                  <p:nvPr/>
                </p:nvSpPr>
                <p:spPr>
                  <a:xfrm>
                    <a:off x="362063" y="219331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39" name="Group 38"/>
              <p:cNvGrpSpPr/>
              <p:nvPr/>
            </p:nvGrpSpPr>
            <p:grpSpPr>
              <a:xfrm>
                <a:off x="1991892" y="1308322"/>
                <a:ext cx="1253977" cy="2745468"/>
                <a:chOff x="1991892" y="1308322"/>
                <a:chExt cx="1253977" cy="2745468"/>
              </a:xfrm>
            </p:grpSpPr>
            <p:grpSp>
              <p:nvGrpSpPr>
                <p:cNvPr id="105" name="Group 104"/>
                <p:cNvGrpSpPr/>
                <p:nvPr/>
              </p:nvGrpSpPr>
              <p:grpSpPr>
                <a:xfrm>
                  <a:off x="2388690" y="3444189"/>
                  <a:ext cx="460380" cy="609601"/>
                  <a:chOff x="2255393" y="751284"/>
                  <a:chExt cx="460380" cy="609601"/>
                </a:xfrm>
              </p:grpSpPr>
              <p:sp>
                <p:nvSpPr>
                  <p:cNvPr id="121" name="Rectangle 120"/>
                  <p:cNvSpPr/>
                  <p:nvPr/>
                </p:nvSpPr>
                <p:spPr>
                  <a:xfrm>
                    <a:off x="2256983" y="751284"/>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2" name="Rectangle 121"/>
                  <p:cNvSpPr/>
                  <p:nvPr/>
                </p:nvSpPr>
                <p:spPr>
                  <a:xfrm rot="16200000">
                    <a:off x="2447482" y="1092595"/>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06" name="Group 105"/>
                <p:cNvGrpSpPr/>
                <p:nvPr/>
              </p:nvGrpSpPr>
              <p:grpSpPr>
                <a:xfrm>
                  <a:off x="1991892" y="2232999"/>
                  <a:ext cx="1253977" cy="895348"/>
                  <a:chOff x="1790446" y="2965590"/>
                  <a:chExt cx="1253977" cy="895348"/>
                </a:xfrm>
              </p:grpSpPr>
              <p:grpSp>
                <p:nvGrpSpPr>
                  <p:cNvPr id="110" name="Group 109"/>
                  <p:cNvGrpSpPr/>
                  <p:nvPr/>
                </p:nvGrpSpPr>
                <p:grpSpPr>
                  <a:xfrm>
                    <a:off x="1790446" y="2965590"/>
                    <a:ext cx="1253977" cy="895348"/>
                    <a:chOff x="1790446" y="2965590"/>
                    <a:chExt cx="1253977" cy="895348"/>
                  </a:xfrm>
                  <a:effectLst>
                    <a:outerShdw blurRad="31750" dist="19050" dir="2700000" algn="tl" rotWithShape="0">
                      <a:srgbClr val="000000">
                        <a:alpha val="55000"/>
                      </a:srgbClr>
                    </a:outerShdw>
                  </a:effectLst>
                </p:grpSpPr>
                <p:sp>
                  <p:nvSpPr>
                    <p:cNvPr id="113" name="Chevron 112"/>
                    <p:cNvSpPr/>
                    <p:nvPr/>
                  </p:nvSpPr>
                  <p:spPr>
                    <a:xfrm>
                      <a:off x="2358623" y="296559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4" name="Chevron 113"/>
                    <p:cNvSpPr/>
                    <p:nvPr/>
                  </p:nvSpPr>
                  <p:spPr>
                    <a:xfrm>
                      <a:off x="2358623" y="318783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5" name="Chevron 114"/>
                    <p:cNvSpPr/>
                    <p:nvPr/>
                  </p:nvSpPr>
                  <p:spPr>
                    <a:xfrm>
                      <a:off x="2358623" y="341008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6" name="Chevron 115"/>
                    <p:cNvSpPr/>
                    <p:nvPr/>
                  </p:nvSpPr>
                  <p:spPr>
                    <a:xfrm>
                      <a:off x="2358623" y="363233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7" name="Pentagon 116"/>
                    <p:cNvSpPr/>
                    <p:nvPr/>
                  </p:nvSpPr>
                  <p:spPr>
                    <a:xfrm>
                      <a:off x="1790446" y="2965590"/>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8" name="Pentagon 117"/>
                    <p:cNvSpPr/>
                    <p:nvPr/>
                  </p:nvSpPr>
                  <p:spPr>
                    <a:xfrm>
                      <a:off x="1790446" y="3187839"/>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9" name="Pentagon 118"/>
                    <p:cNvSpPr/>
                    <p:nvPr/>
                  </p:nvSpPr>
                  <p:spPr>
                    <a:xfrm>
                      <a:off x="1790446" y="341008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0" name="Pentagon 119"/>
                    <p:cNvSpPr/>
                    <p:nvPr/>
                  </p:nvSpPr>
                  <p:spPr>
                    <a:xfrm>
                      <a:off x="1790446" y="363233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11" name="Picture 1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917" y="3324364"/>
                    <a:ext cx="165100" cy="165100"/>
                  </a:xfrm>
                  <a:prstGeom prst="rect">
                    <a:avLst/>
                  </a:prstGeom>
                  <a:effectLst>
                    <a:outerShdw blurRad="31750" dist="19050" dir="2700000" algn="tl" rotWithShape="0">
                      <a:srgbClr val="000000">
                        <a:alpha val="55000"/>
                      </a:srgbClr>
                    </a:outerShdw>
                  </a:effectLst>
                </p:spPr>
              </p:pic>
              <p:pic>
                <p:nvPicPr>
                  <p:cNvPr id="112" name="Picture 11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9249" y="3318014"/>
                    <a:ext cx="177800" cy="177800"/>
                  </a:xfrm>
                  <a:prstGeom prst="rect">
                    <a:avLst/>
                  </a:prstGeom>
                  <a:effectLst>
                    <a:outerShdw blurRad="31750" dist="19050" dir="2700000" algn="tl" rotWithShape="0">
                      <a:srgbClr val="000000">
                        <a:alpha val="55000"/>
                      </a:srgbClr>
                    </a:outerShdw>
                  </a:effectLst>
                </p:spPr>
              </p:pic>
            </p:grpSp>
            <p:grpSp>
              <p:nvGrpSpPr>
                <p:cNvPr id="107" name="Group 106"/>
                <p:cNvGrpSpPr/>
                <p:nvPr/>
              </p:nvGrpSpPr>
              <p:grpSpPr>
                <a:xfrm>
                  <a:off x="2387099" y="1308322"/>
                  <a:ext cx="460380" cy="609605"/>
                  <a:chOff x="2387099" y="1308322"/>
                  <a:chExt cx="460380" cy="609605"/>
                </a:xfrm>
              </p:grpSpPr>
              <p:sp>
                <p:nvSpPr>
                  <p:cNvPr id="108" name="Rectangle 107"/>
                  <p:cNvSpPr/>
                  <p:nvPr/>
                </p:nvSpPr>
                <p:spPr>
                  <a:xfrm>
                    <a:off x="2390280" y="146072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9" name="Rectangle 108"/>
                  <p:cNvSpPr/>
                  <p:nvPr/>
                </p:nvSpPr>
                <p:spPr>
                  <a:xfrm rot="16200000">
                    <a:off x="2579188" y="1116233"/>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40" name="Group 39"/>
              <p:cNvGrpSpPr/>
              <p:nvPr/>
            </p:nvGrpSpPr>
            <p:grpSpPr>
              <a:xfrm>
                <a:off x="3440145" y="1994125"/>
                <a:ext cx="461970" cy="2059666"/>
                <a:chOff x="3440145" y="1994125"/>
                <a:chExt cx="461970" cy="2059666"/>
              </a:xfrm>
            </p:grpSpPr>
            <p:sp>
              <p:nvSpPr>
                <p:cNvPr id="102" name="Pentagon 101"/>
                <p:cNvSpPr/>
                <p:nvPr/>
              </p:nvSpPr>
              <p:spPr>
                <a:xfrm>
                  <a:off x="3443325" y="2566373"/>
                  <a:ext cx="457200" cy="228600"/>
                </a:xfrm>
                <a:prstGeom prst="homePlate">
                  <a:avLst>
                    <a:gd name="adj" fmla="val 49306"/>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3" name="Rectangle 102"/>
                <p:cNvSpPr/>
                <p:nvPr/>
              </p:nvSpPr>
              <p:spPr>
                <a:xfrm rot="16200000">
                  <a:off x="3633824" y="378550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4" name="Rectangle 103"/>
                <p:cNvSpPr/>
                <p:nvPr/>
              </p:nvSpPr>
              <p:spPr>
                <a:xfrm rot="16200000">
                  <a:off x="3632234" y="1802036"/>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1" name="Group 40"/>
              <p:cNvGrpSpPr/>
              <p:nvPr/>
            </p:nvGrpSpPr>
            <p:grpSpPr>
              <a:xfrm>
                <a:off x="5554184" y="1460728"/>
                <a:ext cx="457200" cy="2443841"/>
                <a:chOff x="5554184" y="1460728"/>
                <a:chExt cx="457200" cy="2443841"/>
              </a:xfrm>
            </p:grpSpPr>
            <p:sp>
              <p:nvSpPr>
                <p:cNvPr id="99" name="Pentagon 98"/>
                <p:cNvSpPr/>
                <p:nvPr/>
              </p:nvSpPr>
              <p:spPr>
                <a:xfrm>
                  <a:off x="5554184" y="2566373"/>
                  <a:ext cx="457200" cy="228600"/>
                </a:xfrm>
                <a:prstGeom prst="homePlate">
                  <a:avLst>
                    <a:gd name="adj" fmla="val 49306"/>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0" name="Rectangle 99"/>
                <p:cNvSpPr/>
                <p:nvPr/>
              </p:nvSpPr>
              <p:spPr>
                <a:xfrm>
                  <a:off x="5744683" y="344418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1" name="Rectangle 100"/>
                <p:cNvSpPr/>
                <p:nvPr/>
              </p:nvSpPr>
              <p:spPr>
                <a:xfrm rot="10800000">
                  <a:off x="5743092" y="1460728"/>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2" name="Group 41"/>
              <p:cNvGrpSpPr/>
              <p:nvPr/>
            </p:nvGrpSpPr>
            <p:grpSpPr>
              <a:xfrm>
                <a:off x="7663453" y="1460729"/>
                <a:ext cx="457200" cy="2445431"/>
                <a:chOff x="7663453" y="1460729"/>
                <a:chExt cx="457200" cy="2445431"/>
              </a:xfrm>
            </p:grpSpPr>
            <p:sp>
              <p:nvSpPr>
                <p:cNvPr id="96" name="Pentagon 95"/>
                <p:cNvSpPr/>
                <p:nvPr/>
              </p:nvSpPr>
              <p:spPr>
                <a:xfrm>
                  <a:off x="7663453" y="2566373"/>
                  <a:ext cx="457200" cy="228600"/>
                </a:xfrm>
                <a:prstGeom prst="homePlate">
                  <a:avLst>
                    <a:gd name="adj" fmla="val 49306"/>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7" name="Rectangle 96"/>
                <p:cNvSpPr/>
                <p:nvPr/>
              </p:nvSpPr>
              <p:spPr>
                <a:xfrm>
                  <a:off x="7853952" y="344578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8" name="Rectangle 97"/>
                <p:cNvSpPr/>
                <p:nvPr/>
              </p:nvSpPr>
              <p:spPr>
                <a:xfrm rot="10800000">
                  <a:off x="7852361" y="146072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3" name="Group 42"/>
              <p:cNvGrpSpPr/>
              <p:nvPr/>
            </p:nvGrpSpPr>
            <p:grpSpPr>
              <a:xfrm>
                <a:off x="1334054" y="1308323"/>
                <a:ext cx="462339" cy="2065142"/>
                <a:chOff x="1334054" y="1308323"/>
                <a:chExt cx="462339" cy="2065142"/>
              </a:xfrm>
            </p:grpSpPr>
            <p:sp>
              <p:nvSpPr>
                <p:cNvPr id="93" name="Pentagon 92"/>
                <p:cNvSpPr/>
                <p:nvPr/>
              </p:nvSpPr>
              <p:spPr>
                <a:xfrm>
                  <a:off x="1334054" y="2566373"/>
                  <a:ext cx="457200" cy="228600"/>
                </a:xfrm>
                <a:prstGeom prst="homePlate">
                  <a:avLst>
                    <a:gd name="adj" fmla="val 49306"/>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4" name="Rectangle 93"/>
                <p:cNvSpPr/>
                <p:nvPr/>
              </p:nvSpPr>
              <p:spPr>
                <a:xfrm rot="16200000">
                  <a:off x="1528102" y="31051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5" name="Rectangle 94"/>
                <p:cNvSpPr/>
                <p:nvPr/>
              </p:nvSpPr>
              <p:spPr>
                <a:xfrm rot="16200000">
                  <a:off x="1526144" y="1116234"/>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dk1"/>
                    </a:solidFill>
                  </a:endParaRPr>
                </a:p>
              </p:txBody>
            </p:sp>
          </p:grpSp>
          <p:grpSp>
            <p:nvGrpSpPr>
              <p:cNvPr id="44" name="Group 43"/>
              <p:cNvGrpSpPr/>
              <p:nvPr/>
            </p:nvGrpSpPr>
            <p:grpSpPr>
              <a:xfrm>
                <a:off x="4101161" y="1460728"/>
                <a:ext cx="1253977" cy="2443841"/>
                <a:chOff x="4101161" y="1460728"/>
                <a:chExt cx="1253977" cy="2443841"/>
              </a:xfrm>
            </p:grpSpPr>
            <p:grpSp>
              <p:nvGrpSpPr>
                <p:cNvPr id="75" name="Group 74"/>
                <p:cNvGrpSpPr/>
                <p:nvPr/>
              </p:nvGrpSpPr>
              <p:grpSpPr>
                <a:xfrm>
                  <a:off x="4423348" y="3444189"/>
                  <a:ext cx="609601" cy="460380"/>
                  <a:chOff x="4137650" y="1231524"/>
                  <a:chExt cx="609601" cy="460380"/>
                </a:xfrm>
              </p:grpSpPr>
              <p:sp>
                <p:nvSpPr>
                  <p:cNvPr id="91" name="Rectangle 90"/>
                  <p:cNvSpPr/>
                  <p:nvPr/>
                </p:nvSpPr>
                <p:spPr>
                  <a:xfrm>
                    <a:off x="4290052" y="123311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2" name="Rectangle 91"/>
                  <p:cNvSpPr/>
                  <p:nvPr/>
                </p:nvSpPr>
                <p:spPr>
                  <a:xfrm>
                    <a:off x="4137650" y="123152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6" name="Group 75"/>
                <p:cNvGrpSpPr/>
                <p:nvPr/>
              </p:nvGrpSpPr>
              <p:grpSpPr>
                <a:xfrm>
                  <a:off x="4101161" y="2232999"/>
                  <a:ext cx="1253977" cy="895348"/>
                  <a:chOff x="3899715" y="2965590"/>
                  <a:chExt cx="1253977" cy="895348"/>
                </a:xfrm>
              </p:grpSpPr>
              <p:grpSp>
                <p:nvGrpSpPr>
                  <p:cNvPr id="80" name="Group 79"/>
                  <p:cNvGrpSpPr/>
                  <p:nvPr/>
                </p:nvGrpSpPr>
                <p:grpSpPr>
                  <a:xfrm>
                    <a:off x="3899715" y="2965590"/>
                    <a:ext cx="1253977" cy="895348"/>
                    <a:chOff x="3899715" y="2965590"/>
                    <a:chExt cx="1253977" cy="895348"/>
                  </a:xfrm>
                  <a:effectLst>
                    <a:outerShdw blurRad="31750" dist="19050" dir="2700000" algn="tl" rotWithShape="0">
                      <a:srgbClr val="000000">
                        <a:alpha val="55000"/>
                      </a:srgbClr>
                    </a:outerShdw>
                  </a:effectLst>
                </p:grpSpPr>
                <p:sp>
                  <p:nvSpPr>
                    <p:cNvPr id="83" name="Chevron 82"/>
                    <p:cNvSpPr/>
                    <p:nvPr/>
                  </p:nvSpPr>
                  <p:spPr>
                    <a:xfrm>
                      <a:off x="4467892" y="29655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4" name="Chevron 83"/>
                    <p:cNvSpPr/>
                    <p:nvPr/>
                  </p:nvSpPr>
                  <p:spPr>
                    <a:xfrm>
                      <a:off x="4467892" y="318783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5" name="Chevron 84"/>
                    <p:cNvSpPr/>
                    <p:nvPr/>
                  </p:nvSpPr>
                  <p:spPr>
                    <a:xfrm>
                      <a:off x="4467892" y="341008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6" name="Chevron 85"/>
                    <p:cNvSpPr/>
                    <p:nvPr/>
                  </p:nvSpPr>
                  <p:spPr>
                    <a:xfrm>
                      <a:off x="4467892" y="363233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7" name="Pentagon 86"/>
                    <p:cNvSpPr/>
                    <p:nvPr/>
                  </p:nvSpPr>
                  <p:spPr>
                    <a:xfrm>
                      <a:off x="3899715" y="2965590"/>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8" name="Pentagon 87"/>
                    <p:cNvSpPr/>
                    <p:nvPr/>
                  </p:nvSpPr>
                  <p:spPr>
                    <a:xfrm>
                      <a:off x="3899715" y="3187839"/>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9" name="Pentagon 88"/>
                    <p:cNvSpPr/>
                    <p:nvPr/>
                  </p:nvSpPr>
                  <p:spPr>
                    <a:xfrm>
                      <a:off x="3899715" y="341008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0" name="Pentagon 89"/>
                    <p:cNvSpPr/>
                    <p:nvPr/>
                  </p:nvSpPr>
                  <p:spPr>
                    <a:xfrm>
                      <a:off x="3899715" y="363233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81" name="Picture 8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349" y="3318014"/>
                    <a:ext cx="177800" cy="177800"/>
                  </a:xfrm>
                  <a:prstGeom prst="rect">
                    <a:avLst/>
                  </a:prstGeom>
                  <a:effectLst>
                    <a:outerShdw blurRad="31750" dist="19050" dir="2700000" algn="tl" rotWithShape="0">
                      <a:srgbClr val="000000">
                        <a:alpha val="55000"/>
                      </a:srgbClr>
                    </a:outerShdw>
                  </a:effectLst>
                </p:spPr>
              </p:pic>
              <p:pic>
                <p:nvPicPr>
                  <p:cNvPr id="82" name="Picture 8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0450" y="3311664"/>
                    <a:ext cx="304800" cy="190500"/>
                  </a:xfrm>
                  <a:prstGeom prst="rect">
                    <a:avLst/>
                  </a:prstGeom>
                  <a:effectLst>
                    <a:outerShdw blurRad="31750" dist="19050" dir="2700000" algn="tl" rotWithShape="0">
                      <a:srgbClr val="000000">
                        <a:alpha val="55000"/>
                      </a:srgbClr>
                    </a:outerShdw>
                  </a:effectLst>
                </p:spPr>
              </p:pic>
            </p:grpSp>
            <p:grpSp>
              <p:nvGrpSpPr>
                <p:cNvPr id="77" name="Group 76"/>
                <p:cNvGrpSpPr/>
                <p:nvPr/>
              </p:nvGrpSpPr>
              <p:grpSpPr>
                <a:xfrm>
                  <a:off x="4497958" y="1460728"/>
                  <a:ext cx="460381" cy="609599"/>
                  <a:chOff x="4366252" y="2734749"/>
                  <a:chExt cx="460381" cy="609599"/>
                </a:xfrm>
              </p:grpSpPr>
              <p:sp>
                <p:nvSpPr>
                  <p:cNvPr id="78" name="Rectangle 77"/>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79" name="Rectangle 78"/>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45" name="Group 44"/>
              <p:cNvGrpSpPr/>
              <p:nvPr/>
            </p:nvGrpSpPr>
            <p:grpSpPr>
              <a:xfrm>
                <a:off x="6210430" y="1460727"/>
                <a:ext cx="1253977" cy="2445433"/>
                <a:chOff x="6210430" y="1460727"/>
                <a:chExt cx="1253977" cy="2445433"/>
              </a:xfrm>
            </p:grpSpPr>
            <p:grpSp>
              <p:nvGrpSpPr>
                <p:cNvPr id="58" name="Group 57"/>
                <p:cNvGrpSpPr/>
                <p:nvPr/>
              </p:nvGrpSpPr>
              <p:grpSpPr>
                <a:xfrm>
                  <a:off x="6532617" y="3444189"/>
                  <a:ext cx="609601" cy="461971"/>
                  <a:chOff x="6285203" y="1231524"/>
                  <a:chExt cx="609601" cy="461971"/>
                </a:xfrm>
              </p:grpSpPr>
              <p:sp>
                <p:nvSpPr>
                  <p:cNvPr id="73" name="Rectangle 72"/>
                  <p:cNvSpPr/>
                  <p:nvPr/>
                </p:nvSpPr>
                <p:spPr>
                  <a:xfrm>
                    <a:off x="6285203" y="1231524"/>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74" name="Rectangle 73"/>
                  <p:cNvSpPr/>
                  <p:nvPr/>
                </p:nvSpPr>
                <p:spPr>
                  <a:xfrm rot="10800000">
                    <a:off x="6818603" y="1233115"/>
                    <a:ext cx="76201" cy="460380"/>
                  </a:xfrm>
                  <a:prstGeom prst="rect">
                    <a:avLst/>
                  </a:prstGeom>
                  <a:solidFill>
                    <a:srgbClr val="9EEF9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59" name="Group 58"/>
                <p:cNvGrpSpPr/>
                <p:nvPr/>
              </p:nvGrpSpPr>
              <p:grpSpPr>
                <a:xfrm>
                  <a:off x="6210430" y="2232999"/>
                  <a:ext cx="1253977" cy="895348"/>
                  <a:chOff x="6008984" y="2965590"/>
                  <a:chExt cx="1253977" cy="895348"/>
                </a:xfrm>
              </p:grpSpPr>
              <p:grpSp>
                <p:nvGrpSpPr>
                  <p:cNvPr id="62" name="Group 61"/>
                  <p:cNvGrpSpPr/>
                  <p:nvPr/>
                </p:nvGrpSpPr>
                <p:grpSpPr>
                  <a:xfrm>
                    <a:off x="6008984" y="2965590"/>
                    <a:ext cx="1253977" cy="895348"/>
                    <a:chOff x="6008984" y="2965590"/>
                    <a:chExt cx="1253977" cy="895348"/>
                  </a:xfrm>
                  <a:effectLst>
                    <a:outerShdw blurRad="31750" dist="19050" dir="2700000" algn="tl" rotWithShape="0">
                      <a:srgbClr val="000000">
                        <a:alpha val="55000"/>
                      </a:srgbClr>
                    </a:outerShdw>
                  </a:effectLst>
                </p:grpSpPr>
                <p:sp>
                  <p:nvSpPr>
                    <p:cNvPr id="65" name="Chevron 64"/>
                    <p:cNvSpPr/>
                    <p:nvPr/>
                  </p:nvSpPr>
                  <p:spPr>
                    <a:xfrm>
                      <a:off x="6577161" y="29655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6" name="Chevron 65"/>
                    <p:cNvSpPr/>
                    <p:nvPr/>
                  </p:nvSpPr>
                  <p:spPr>
                    <a:xfrm>
                      <a:off x="6577161" y="318783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7" name="Chevron 66"/>
                    <p:cNvSpPr/>
                    <p:nvPr/>
                  </p:nvSpPr>
                  <p:spPr>
                    <a:xfrm>
                      <a:off x="6577161" y="341008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8" name="Chevron 67"/>
                    <p:cNvSpPr/>
                    <p:nvPr/>
                  </p:nvSpPr>
                  <p:spPr>
                    <a:xfrm>
                      <a:off x="6577161" y="363233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9" name="Pentagon 68"/>
                    <p:cNvSpPr/>
                    <p:nvPr/>
                  </p:nvSpPr>
                  <p:spPr>
                    <a:xfrm>
                      <a:off x="6008984" y="2965590"/>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0" name="Pentagon 69"/>
                    <p:cNvSpPr/>
                    <p:nvPr/>
                  </p:nvSpPr>
                  <p:spPr>
                    <a:xfrm>
                      <a:off x="6008984" y="3187839"/>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1" name="Pentagon 70"/>
                    <p:cNvSpPr/>
                    <p:nvPr/>
                  </p:nvSpPr>
                  <p:spPr>
                    <a:xfrm>
                      <a:off x="6008984" y="341008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2" name="Pentagon 71"/>
                    <p:cNvSpPr/>
                    <p:nvPr/>
                  </p:nvSpPr>
                  <p:spPr>
                    <a:xfrm>
                      <a:off x="6008984" y="363233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63" name="Picture 6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206" y="3311664"/>
                    <a:ext cx="304800" cy="190500"/>
                  </a:xfrm>
                  <a:prstGeom prst="rect">
                    <a:avLst/>
                  </a:prstGeom>
                  <a:effectLst>
                    <a:outerShdw blurRad="31750" dist="19050" dir="2700000" algn="tl" rotWithShape="0">
                      <a:srgbClr val="000000">
                        <a:alpha val="55000"/>
                      </a:srgbClr>
                    </a:outerShdw>
                  </a:effectLst>
                </p:spPr>
              </p:pic>
              <p:pic>
                <p:nvPicPr>
                  <p:cNvPr id="64" name="Picture 6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9717" y="3305314"/>
                    <a:ext cx="304800" cy="203200"/>
                  </a:xfrm>
                  <a:prstGeom prst="rect">
                    <a:avLst/>
                  </a:prstGeom>
                  <a:effectLst>
                    <a:outerShdw blurRad="31750" dist="19050" dir="2700000" algn="tl" rotWithShape="0">
                      <a:srgbClr val="000000">
                        <a:alpha val="55000"/>
                      </a:srgbClr>
                    </a:outerShdw>
                  </a:effectLst>
                </p:spPr>
              </p:pic>
            </p:grpSp>
            <p:sp>
              <p:nvSpPr>
                <p:cNvPr id="60" name="Rectangle 59"/>
                <p:cNvSpPr/>
                <p:nvPr/>
              </p:nvSpPr>
              <p:spPr>
                <a:xfrm>
                  <a:off x="6607227" y="146072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1" name="Rectangle 60"/>
                <p:cNvSpPr/>
                <p:nvPr/>
              </p:nvSpPr>
              <p:spPr>
                <a:xfrm rot="10800000">
                  <a:off x="6454825" y="146072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6" name="Group 45"/>
              <p:cNvGrpSpPr/>
              <p:nvPr/>
            </p:nvGrpSpPr>
            <p:grpSpPr>
              <a:xfrm>
                <a:off x="8319701" y="1460729"/>
                <a:ext cx="685800" cy="2442250"/>
                <a:chOff x="8319701" y="1460729"/>
                <a:chExt cx="685800" cy="2442250"/>
              </a:xfrm>
            </p:grpSpPr>
            <p:sp>
              <p:nvSpPr>
                <p:cNvPr id="47" name="Rectangle 46"/>
                <p:cNvSpPr/>
                <p:nvPr/>
              </p:nvSpPr>
              <p:spPr>
                <a:xfrm>
                  <a:off x="8434001" y="344578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48" name="Group 47"/>
                <p:cNvGrpSpPr/>
                <p:nvPr/>
              </p:nvGrpSpPr>
              <p:grpSpPr>
                <a:xfrm>
                  <a:off x="8319701" y="2232999"/>
                  <a:ext cx="685800" cy="895348"/>
                  <a:chOff x="8118255" y="2965590"/>
                  <a:chExt cx="685800" cy="895348"/>
                </a:xfrm>
              </p:grpSpPr>
              <p:grpSp>
                <p:nvGrpSpPr>
                  <p:cNvPr id="52" name="Group 51"/>
                  <p:cNvGrpSpPr/>
                  <p:nvPr/>
                </p:nvGrpSpPr>
                <p:grpSpPr>
                  <a:xfrm>
                    <a:off x="8118255" y="2965590"/>
                    <a:ext cx="685800" cy="895348"/>
                    <a:chOff x="8118255" y="2965590"/>
                    <a:chExt cx="685800" cy="895348"/>
                  </a:xfrm>
                  <a:effectLst>
                    <a:outerShdw blurRad="31750" dist="19050" dir="2700000" algn="tl" rotWithShape="0">
                      <a:srgbClr val="000000">
                        <a:alpha val="55000"/>
                      </a:srgbClr>
                    </a:outerShdw>
                  </a:effectLst>
                </p:grpSpPr>
                <p:sp>
                  <p:nvSpPr>
                    <p:cNvPr id="54" name="Pentagon 53"/>
                    <p:cNvSpPr/>
                    <p:nvPr/>
                  </p:nvSpPr>
                  <p:spPr>
                    <a:xfrm>
                      <a:off x="8118255" y="2965590"/>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Pentagon 54"/>
                    <p:cNvSpPr/>
                    <p:nvPr/>
                  </p:nvSpPr>
                  <p:spPr>
                    <a:xfrm>
                      <a:off x="8118255" y="3178315"/>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Pentagon 55"/>
                    <p:cNvSpPr/>
                    <p:nvPr/>
                  </p:nvSpPr>
                  <p:spPr>
                    <a:xfrm>
                      <a:off x="8118255" y="3406914"/>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Pentagon 56"/>
                    <p:cNvSpPr/>
                    <p:nvPr/>
                  </p:nvSpPr>
                  <p:spPr>
                    <a:xfrm>
                      <a:off x="8118255" y="3632338"/>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53" name="Picture 5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853" y="3305314"/>
                    <a:ext cx="304800" cy="203200"/>
                  </a:xfrm>
                  <a:prstGeom prst="rect">
                    <a:avLst/>
                  </a:prstGeom>
                  <a:effectLst>
                    <a:outerShdw blurRad="31750" dist="19050" dir="2700000" algn="tl" rotWithShape="0">
                      <a:srgbClr val="000000">
                        <a:alpha val="55000"/>
                      </a:srgbClr>
                    </a:outerShdw>
                  </a:effectLst>
                </p:spPr>
              </p:pic>
            </p:grpSp>
            <p:grpSp>
              <p:nvGrpSpPr>
                <p:cNvPr id="49" name="Group 48"/>
                <p:cNvGrpSpPr/>
                <p:nvPr/>
              </p:nvGrpSpPr>
              <p:grpSpPr>
                <a:xfrm>
                  <a:off x="8356210" y="1460729"/>
                  <a:ext cx="609599" cy="460382"/>
                  <a:chOff x="8300704" y="2734748"/>
                  <a:chExt cx="609599" cy="460382"/>
                </a:xfrm>
              </p:grpSpPr>
              <p:sp>
                <p:nvSpPr>
                  <p:cNvPr id="50" name="Rectangle 49"/>
                  <p:cNvSpPr/>
                  <p:nvPr/>
                </p:nvSpPr>
                <p:spPr>
                  <a:xfrm>
                    <a:off x="8300704" y="2734748"/>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51" name="Rectangle 50"/>
                  <p:cNvSpPr/>
                  <p:nvPr/>
                </p:nvSpPr>
                <p:spPr>
                  <a:xfrm>
                    <a:off x="8834102" y="273475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sp>
          <p:nvSpPr>
            <p:cNvPr id="317" name="TextBox 316"/>
            <p:cNvSpPr txBox="1"/>
            <p:nvPr/>
          </p:nvSpPr>
          <p:spPr>
            <a:xfrm>
              <a:off x="5506576" y="3245206"/>
              <a:ext cx="2507567"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 block parallelism</a:t>
              </a:r>
              <a:endParaRPr lang="en-US" sz="2400" dirty="0">
                <a:effectLst>
                  <a:outerShdw blurRad="31750" dist="19050" dir="2700000" algn="tl" rotWithShape="0">
                    <a:srgbClr val="000000">
                      <a:alpha val="55000"/>
                    </a:srgbClr>
                  </a:outerShdw>
                </a:effectLst>
              </a:endParaRPr>
            </a:p>
          </p:txBody>
        </p:sp>
        <p:sp>
          <p:nvSpPr>
            <p:cNvPr id="321" name="TextBox 320"/>
            <p:cNvSpPr txBox="1"/>
            <p:nvPr/>
          </p:nvSpPr>
          <p:spPr>
            <a:xfrm>
              <a:off x="5747176" y="1317134"/>
              <a:ext cx="202636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2 (3 </a:t>
              </a:r>
              <a:r>
                <a:rPr lang="en-US" sz="2400" dirty="0" err="1">
                  <a:effectLst>
                    <a:outerShdw blurRad="31750" dist="19050" dir="2700000" algn="tl" rotWithShape="0">
                      <a:srgbClr val="000000">
                        <a:alpha val="55000"/>
                      </a:srgbClr>
                    </a:outerShdw>
                  </a:effectLst>
                </a:rPr>
                <a:t>GiP</a:t>
              </a:r>
              <a:r>
                <a:rPr lang="en-US" sz="2400" dirty="0" smtClean="0">
                  <a:effectLst>
                    <a:outerShdw blurRad="31750" dist="19050" dir="2700000" algn="tl" rotWithShape="0">
                      <a:srgbClr val="000000">
                        <a:alpha val="55000"/>
                      </a:srgbClr>
                    </a:outerShdw>
                  </a:effectLst>
                </a:rPr>
                <a:t>/s)</a:t>
              </a:r>
            </a:p>
          </p:txBody>
        </p:sp>
      </p:grpSp>
      <p:grpSp>
        <p:nvGrpSpPr>
          <p:cNvPr id="327" name="Group 326"/>
          <p:cNvGrpSpPr/>
          <p:nvPr/>
        </p:nvGrpSpPr>
        <p:grpSpPr>
          <a:xfrm>
            <a:off x="143292" y="4201370"/>
            <a:ext cx="4087778" cy="2389737"/>
            <a:chOff x="391782" y="4201370"/>
            <a:chExt cx="4087778" cy="2389737"/>
          </a:xfrm>
        </p:grpSpPr>
        <p:grpSp>
          <p:nvGrpSpPr>
            <p:cNvPr id="133" name="Group 132"/>
            <p:cNvGrpSpPr>
              <a:grpSpLocks noChangeAspect="1"/>
            </p:cNvGrpSpPr>
            <p:nvPr/>
          </p:nvGrpSpPr>
          <p:grpSpPr>
            <a:xfrm>
              <a:off x="614238" y="4771484"/>
              <a:ext cx="3642867" cy="1372984"/>
              <a:chOff x="929133" y="1304706"/>
              <a:chExt cx="7285734" cy="2745967"/>
            </a:xfrm>
          </p:grpSpPr>
          <p:grpSp>
            <p:nvGrpSpPr>
              <p:cNvPr id="134" name="Group 133"/>
              <p:cNvGrpSpPr/>
              <p:nvPr/>
            </p:nvGrpSpPr>
            <p:grpSpPr>
              <a:xfrm>
                <a:off x="929133" y="1456020"/>
                <a:ext cx="1253977" cy="2593062"/>
                <a:chOff x="929133" y="1456020"/>
                <a:chExt cx="1253977" cy="2593062"/>
              </a:xfrm>
            </p:grpSpPr>
            <p:sp>
              <p:nvSpPr>
                <p:cNvPr id="210" name="Rectangle 209"/>
                <p:cNvSpPr/>
                <p:nvPr/>
              </p:nvSpPr>
              <p:spPr>
                <a:xfrm>
                  <a:off x="1327521" y="1456020"/>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11" name="Group 210"/>
                <p:cNvGrpSpPr/>
                <p:nvPr/>
              </p:nvGrpSpPr>
              <p:grpSpPr>
                <a:xfrm>
                  <a:off x="1325931" y="3285567"/>
                  <a:ext cx="461972" cy="763515"/>
                  <a:chOff x="1325931" y="3285567"/>
                  <a:chExt cx="461972" cy="763515"/>
                </a:xfrm>
              </p:grpSpPr>
              <p:sp>
                <p:nvSpPr>
                  <p:cNvPr id="223" name="Rectangle 222"/>
                  <p:cNvSpPr/>
                  <p:nvPr/>
                </p:nvSpPr>
                <p:spPr>
                  <a:xfrm rot="16200000">
                    <a:off x="1518020" y="378079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4" name="Rectangle 223"/>
                  <p:cNvSpPr/>
                  <p:nvPr/>
                </p:nvSpPr>
                <p:spPr>
                  <a:xfrm rot="16200000">
                    <a:off x="1519612" y="309347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12" name="Group 211"/>
                <p:cNvGrpSpPr/>
                <p:nvPr/>
              </p:nvGrpSpPr>
              <p:grpSpPr>
                <a:xfrm>
                  <a:off x="929133" y="2210831"/>
                  <a:ext cx="1253977" cy="901167"/>
                  <a:chOff x="991507" y="3133100"/>
                  <a:chExt cx="1253977" cy="901167"/>
                </a:xfrm>
                <a:effectLst>
                  <a:outerShdw blurRad="31750" dist="19050" dir="2700000" algn="tl" rotWithShape="0">
                    <a:srgbClr val="000000">
                      <a:alpha val="55000"/>
                    </a:srgbClr>
                  </a:outerShdw>
                </a:effectLst>
              </p:grpSpPr>
              <p:sp>
                <p:nvSpPr>
                  <p:cNvPr id="215" name="Chevron 214"/>
                  <p:cNvSpPr/>
                  <p:nvPr/>
                </p:nvSpPr>
                <p:spPr>
                  <a:xfrm>
                    <a:off x="1559684" y="313310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6" name="Chevron 215"/>
                  <p:cNvSpPr/>
                  <p:nvPr/>
                </p:nvSpPr>
                <p:spPr>
                  <a:xfrm>
                    <a:off x="1559684" y="335728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7" name="Chevron 216"/>
                  <p:cNvSpPr/>
                  <p:nvPr/>
                </p:nvSpPr>
                <p:spPr>
                  <a:xfrm>
                    <a:off x="1559684" y="35814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8" name="Chevron 217"/>
                  <p:cNvSpPr/>
                  <p:nvPr/>
                </p:nvSpPr>
                <p:spPr>
                  <a:xfrm>
                    <a:off x="1559684" y="3805667"/>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9" name="Pentagon 218"/>
                  <p:cNvSpPr/>
                  <p:nvPr/>
                </p:nvSpPr>
                <p:spPr>
                  <a:xfrm>
                    <a:off x="991507" y="3133100"/>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0" name="Pentagon 219"/>
                  <p:cNvSpPr/>
                  <p:nvPr/>
                </p:nvSpPr>
                <p:spPr>
                  <a:xfrm>
                    <a:off x="991507" y="3355878"/>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1" name="Pentagon 220"/>
                  <p:cNvSpPr/>
                  <p:nvPr/>
                </p:nvSpPr>
                <p:spPr>
                  <a:xfrm>
                    <a:off x="991507" y="3578656"/>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2" name="Pentagon 221"/>
                  <p:cNvSpPr/>
                  <p:nvPr/>
                </p:nvSpPr>
                <p:spPr>
                  <a:xfrm>
                    <a:off x="991507" y="3801433"/>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13" name="Picture 2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7936" y="2580715"/>
                  <a:ext cx="177800" cy="177800"/>
                </a:xfrm>
                <a:prstGeom prst="rect">
                  <a:avLst/>
                </a:prstGeom>
                <a:effectLst>
                  <a:outerShdw blurRad="31750" dist="19050" dir="2700000" algn="tl" rotWithShape="0">
                    <a:srgbClr val="000000">
                      <a:alpha val="55000"/>
                    </a:srgbClr>
                  </a:outerShdw>
                </a:effectLst>
              </p:spPr>
            </p:pic>
            <p:pic>
              <p:nvPicPr>
                <p:cNvPr id="214" name="Picture 21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9483" y="2587065"/>
                  <a:ext cx="165100" cy="165100"/>
                </a:xfrm>
                <a:prstGeom prst="rect">
                  <a:avLst/>
                </a:prstGeom>
                <a:effectLst>
                  <a:outerShdw blurRad="31750" dist="19050" dir="2700000" algn="tl" rotWithShape="0">
                    <a:srgbClr val="000000">
                      <a:alpha val="55000"/>
                    </a:srgbClr>
                  </a:outerShdw>
                </a:effectLst>
              </p:spPr>
            </p:pic>
          </p:grpSp>
          <p:grpSp>
            <p:nvGrpSpPr>
              <p:cNvPr id="135" name="Group 134"/>
              <p:cNvGrpSpPr/>
              <p:nvPr/>
            </p:nvGrpSpPr>
            <p:grpSpPr>
              <a:xfrm>
                <a:off x="2375095" y="1305204"/>
                <a:ext cx="805235" cy="2745469"/>
                <a:chOff x="2375095" y="1305204"/>
                <a:chExt cx="805235" cy="2745469"/>
              </a:xfrm>
            </p:grpSpPr>
            <p:grpSp>
              <p:nvGrpSpPr>
                <p:cNvPr id="198" name="Group 197"/>
                <p:cNvGrpSpPr/>
                <p:nvPr/>
              </p:nvGrpSpPr>
              <p:grpSpPr>
                <a:xfrm>
                  <a:off x="2546726" y="3287158"/>
                  <a:ext cx="461972" cy="763515"/>
                  <a:chOff x="2546726" y="3287158"/>
                  <a:chExt cx="461972" cy="763515"/>
                </a:xfrm>
              </p:grpSpPr>
              <p:sp>
                <p:nvSpPr>
                  <p:cNvPr id="208" name="Rectangle 207"/>
                  <p:cNvSpPr/>
                  <p:nvPr/>
                </p:nvSpPr>
                <p:spPr>
                  <a:xfrm rot="16200000">
                    <a:off x="2738815" y="378238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9" name="Rectangle 208"/>
                  <p:cNvSpPr/>
                  <p:nvPr/>
                </p:nvSpPr>
                <p:spPr>
                  <a:xfrm rot="16200000">
                    <a:off x="2740407" y="309506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99" name="Group 198"/>
                <p:cNvGrpSpPr/>
                <p:nvPr/>
              </p:nvGrpSpPr>
              <p:grpSpPr>
                <a:xfrm>
                  <a:off x="2375095" y="2547114"/>
                  <a:ext cx="805235" cy="228600"/>
                  <a:chOff x="2437469" y="3136273"/>
                  <a:chExt cx="805235" cy="914400"/>
                </a:xfrm>
                <a:effectLst>
                  <a:outerShdw blurRad="31750" dist="19050" dir="2700000" algn="tl" rotWithShape="0">
                    <a:srgbClr val="000000">
                      <a:alpha val="55000"/>
                    </a:srgbClr>
                  </a:outerShdw>
                </a:effectLst>
              </p:grpSpPr>
              <p:grpSp>
                <p:nvGrpSpPr>
                  <p:cNvPr id="204" name="Group 203"/>
                  <p:cNvGrpSpPr/>
                  <p:nvPr/>
                </p:nvGrpSpPr>
                <p:grpSpPr>
                  <a:xfrm>
                    <a:off x="2666632" y="3136273"/>
                    <a:ext cx="576072" cy="914400"/>
                    <a:chOff x="1908366" y="2024273"/>
                    <a:chExt cx="576072" cy="914400"/>
                  </a:xfrm>
                  <a:effectLst/>
                </p:grpSpPr>
                <p:sp>
                  <p:nvSpPr>
                    <p:cNvPr id="206" name="Chevron 205"/>
                    <p:cNvSpPr/>
                    <p:nvPr/>
                  </p:nvSpPr>
                  <p:spPr>
                    <a:xfrm>
                      <a:off x="1908366"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a:off x="2027238"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05" name="Pentagon 204"/>
                  <p:cNvSpPr/>
                  <p:nvPr/>
                </p:nvSpPr>
                <p:spPr>
                  <a:xfrm>
                    <a:off x="2437469" y="3136273"/>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00" name="Group 199"/>
                <p:cNvGrpSpPr/>
                <p:nvPr/>
              </p:nvGrpSpPr>
              <p:grpSpPr>
                <a:xfrm>
                  <a:off x="2546726" y="1305204"/>
                  <a:ext cx="461973" cy="763515"/>
                  <a:chOff x="2546726" y="1305204"/>
                  <a:chExt cx="461973" cy="763515"/>
                </a:xfrm>
              </p:grpSpPr>
              <p:sp>
                <p:nvSpPr>
                  <p:cNvPr id="201" name="Rectangle 200"/>
                  <p:cNvSpPr/>
                  <p:nvPr/>
                </p:nvSpPr>
                <p:spPr>
                  <a:xfrm rot="16200000">
                    <a:off x="2738815" y="1800429"/>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2" name="Rectangle 201"/>
                  <p:cNvSpPr/>
                  <p:nvPr/>
                </p:nvSpPr>
                <p:spPr>
                  <a:xfrm rot="16200000">
                    <a:off x="2740408" y="11131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3" name="Rectangle 202"/>
                  <p:cNvSpPr/>
                  <p:nvPr/>
                </p:nvSpPr>
                <p:spPr>
                  <a:xfrm rot="16200000">
                    <a:off x="2740408" y="11895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6" name="Group 135"/>
              <p:cNvGrpSpPr/>
              <p:nvPr/>
            </p:nvGrpSpPr>
            <p:grpSpPr>
              <a:xfrm>
                <a:off x="3372315" y="1304706"/>
                <a:ext cx="2399370" cy="2595158"/>
                <a:chOff x="3372315" y="1304706"/>
                <a:chExt cx="2399370" cy="2595158"/>
              </a:xfrm>
            </p:grpSpPr>
            <p:grpSp>
              <p:nvGrpSpPr>
                <p:cNvPr id="168" name="Group 167"/>
                <p:cNvGrpSpPr/>
                <p:nvPr/>
              </p:nvGrpSpPr>
              <p:grpSpPr>
                <a:xfrm>
                  <a:off x="3372315" y="2210831"/>
                  <a:ext cx="2399370" cy="902756"/>
                  <a:chOff x="3434689" y="3133100"/>
                  <a:chExt cx="2399370" cy="902756"/>
                </a:xfrm>
              </p:grpSpPr>
              <p:grpSp>
                <p:nvGrpSpPr>
                  <p:cNvPr id="177" name="Group 176"/>
                  <p:cNvGrpSpPr/>
                  <p:nvPr/>
                </p:nvGrpSpPr>
                <p:grpSpPr>
                  <a:xfrm>
                    <a:off x="3434689" y="3133100"/>
                    <a:ext cx="2399370" cy="902756"/>
                    <a:chOff x="3434689" y="3133100"/>
                    <a:chExt cx="2399370" cy="902756"/>
                  </a:xfrm>
                  <a:effectLst>
                    <a:outerShdw blurRad="31750" dist="19050" dir="2700000" algn="tl" rotWithShape="0">
                      <a:srgbClr val="000000">
                        <a:alpha val="43000"/>
                      </a:srgbClr>
                    </a:outerShdw>
                  </a:effectLst>
                </p:grpSpPr>
                <p:sp>
                  <p:nvSpPr>
                    <p:cNvPr id="182" name="Chevron 181"/>
                    <p:cNvSpPr/>
                    <p:nvPr/>
                  </p:nvSpPr>
                  <p:spPr>
                    <a:xfrm>
                      <a:off x="5148259" y="3133101"/>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3" name="Chevron 182"/>
                    <p:cNvSpPr/>
                    <p:nvPr/>
                  </p:nvSpPr>
                  <p:spPr>
                    <a:xfrm>
                      <a:off x="5148259" y="33572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4" name="Chevron 183"/>
                    <p:cNvSpPr/>
                    <p:nvPr/>
                  </p:nvSpPr>
                  <p:spPr>
                    <a:xfrm>
                      <a:off x="5148259" y="3581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5" name="Chevron 184"/>
                    <p:cNvSpPr/>
                    <p:nvPr/>
                  </p:nvSpPr>
                  <p:spPr>
                    <a:xfrm>
                      <a:off x="5148259" y="3805667"/>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6" name="Chevron 185"/>
                    <p:cNvSpPr/>
                    <p:nvPr/>
                  </p:nvSpPr>
                  <p:spPr>
                    <a:xfrm>
                      <a:off x="4578392" y="3133101"/>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7" name="Chevron 186"/>
                    <p:cNvSpPr/>
                    <p:nvPr/>
                  </p:nvSpPr>
                  <p:spPr>
                    <a:xfrm>
                      <a:off x="4578392" y="33572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8" name="Chevron 187"/>
                    <p:cNvSpPr/>
                    <p:nvPr/>
                  </p:nvSpPr>
                  <p:spPr>
                    <a:xfrm>
                      <a:off x="4578392" y="358147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9" name="Chevron 188"/>
                    <p:cNvSpPr/>
                    <p:nvPr/>
                  </p:nvSpPr>
                  <p:spPr>
                    <a:xfrm>
                      <a:off x="4578392" y="3805667"/>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0" name="Chevron 189"/>
                    <p:cNvSpPr/>
                    <p:nvPr/>
                  </p:nvSpPr>
                  <p:spPr>
                    <a:xfrm>
                      <a:off x="4006041" y="31331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1" name="Chevron 190"/>
                    <p:cNvSpPr/>
                    <p:nvPr/>
                  </p:nvSpPr>
                  <p:spPr>
                    <a:xfrm>
                      <a:off x="4006041" y="335781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2" name="Chevron 191"/>
                    <p:cNvSpPr/>
                    <p:nvPr/>
                  </p:nvSpPr>
                  <p:spPr>
                    <a:xfrm>
                      <a:off x="4006041" y="3582537"/>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3" name="Chevron 192"/>
                    <p:cNvSpPr/>
                    <p:nvPr/>
                  </p:nvSpPr>
                  <p:spPr>
                    <a:xfrm>
                      <a:off x="4006041" y="3807256"/>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4" name="Pentagon 193"/>
                    <p:cNvSpPr/>
                    <p:nvPr/>
                  </p:nvSpPr>
                  <p:spPr>
                    <a:xfrm>
                      <a:off x="3434689" y="313310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5" name="Pentagon 194"/>
                    <p:cNvSpPr/>
                    <p:nvPr/>
                  </p:nvSpPr>
                  <p:spPr>
                    <a:xfrm>
                      <a:off x="3434689" y="3357819"/>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6" name="Pentagon 195"/>
                    <p:cNvSpPr/>
                    <p:nvPr/>
                  </p:nvSpPr>
                  <p:spPr>
                    <a:xfrm>
                      <a:off x="3434689" y="3582538"/>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7" name="Pentagon 196"/>
                    <p:cNvSpPr/>
                    <p:nvPr/>
                  </p:nvSpPr>
                  <p:spPr>
                    <a:xfrm>
                      <a:off x="3434689" y="3807256"/>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8" name="Picture 17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041" y="3499815"/>
                    <a:ext cx="177800" cy="177800"/>
                  </a:xfrm>
                  <a:prstGeom prst="rect">
                    <a:avLst/>
                  </a:prstGeom>
                  <a:effectLst>
                    <a:outerShdw blurRad="31750" dist="19050" dir="2700000" algn="tl" rotWithShape="0">
                      <a:srgbClr val="000000">
                        <a:alpha val="55000"/>
                      </a:srgbClr>
                    </a:outerShdw>
                  </a:effectLst>
                </p:spPr>
              </p:pic>
              <p:pic>
                <p:nvPicPr>
                  <p:cNvPr id="179" name="Picture 17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39" y="3507750"/>
                    <a:ext cx="165100" cy="165100"/>
                  </a:xfrm>
                  <a:prstGeom prst="rect">
                    <a:avLst/>
                  </a:prstGeom>
                  <a:effectLst>
                    <a:outerShdw blurRad="31750" dist="19050" dir="2700000" algn="tl" rotWithShape="0">
                      <a:srgbClr val="000000">
                        <a:alpha val="55000"/>
                      </a:srgbClr>
                    </a:outerShdw>
                  </a:effectLst>
                </p:spPr>
              </p:pic>
              <p:pic>
                <p:nvPicPr>
                  <p:cNvPr id="180" name="Picture 17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8892" y="3493465"/>
                    <a:ext cx="304800" cy="190500"/>
                  </a:xfrm>
                  <a:prstGeom prst="rect">
                    <a:avLst/>
                  </a:prstGeom>
                  <a:effectLst>
                    <a:outerShdw blurRad="31750" dist="19050" dir="2700000" algn="tl" rotWithShape="0">
                      <a:srgbClr val="000000">
                        <a:alpha val="55000"/>
                      </a:srgbClr>
                    </a:outerShdw>
                  </a:effectLst>
                </p:spPr>
              </p:pic>
              <p:pic>
                <p:nvPicPr>
                  <p:cNvPr id="181" name="Picture 18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8759" y="3487115"/>
                    <a:ext cx="304800" cy="203200"/>
                  </a:xfrm>
                  <a:prstGeom prst="rect">
                    <a:avLst/>
                  </a:prstGeom>
                  <a:effectLst>
                    <a:outerShdw blurRad="31750" dist="19050" dir="2700000" algn="tl" rotWithShape="0">
                      <a:srgbClr val="000000">
                        <a:alpha val="55000"/>
                      </a:srgbClr>
                    </a:outerShdw>
                  </a:effectLst>
                </p:spPr>
              </p:pic>
            </p:grpSp>
            <p:grpSp>
              <p:nvGrpSpPr>
                <p:cNvPr id="169" name="Group 168"/>
                <p:cNvGrpSpPr/>
                <p:nvPr/>
              </p:nvGrpSpPr>
              <p:grpSpPr>
                <a:xfrm>
                  <a:off x="4190999" y="3435544"/>
                  <a:ext cx="762003" cy="464320"/>
                  <a:chOff x="4190999" y="3435544"/>
                  <a:chExt cx="762003" cy="464320"/>
                </a:xfrm>
              </p:grpSpPr>
              <p:sp>
                <p:nvSpPr>
                  <p:cNvPr id="174" name="Rectangle 173"/>
                  <p:cNvSpPr/>
                  <p:nvPr/>
                </p:nvSpPr>
                <p:spPr>
                  <a:xfrm>
                    <a:off x="4343401" y="343872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5" name="Rectangle 174"/>
                  <p:cNvSpPr/>
                  <p:nvPr/>
                </p:nvSpPr>
                <p:spPr>
                  <a:xfrm>
                    <a:off x="4190999" y="343948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6" name="Rectangle 175"/>
                  <p:cNvSpPr/>
                  <p:nvPr/>
                </p:nvSpPr>
                <p:spPr>
                  <a:xfrm>
                    <a:off x="4876801" y="3435544"/>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70" name="Group 169"/>
                <p:cNvGrpSpPr/>
                <p:nvPr/>
              </p:nvGrpSpPr>
              <p:grpSpPr>
                <a:xfrm>
                  <a:off x="4343401" y="1304706"/>
                  <a:ext cx="461972" cy="763515"/>
                  <a:chOff x="4343401" y="1304706"/>
                  <a:chExt cx="461972" cy="763515"/>
                </a:xfrm>
              </p:grpSpPr>
              <p:sp>
                <p:nvSpPr>
                  <p:cNvPr id="171" name="Rectangle 170"/>
                  <p:cNvSpPr/>
                  <p:nvPr/>
                </p:nvSpPr>
                <p:spPr>
                  <a:xfrm rot="16200000">
                    <a:off x="4535490" y="179993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2" name="Rectangle 171"/>
                  <p:cNvSpPr/>
                  <p:nvPr/>
                </p:nvSpPr>
                <p:spPr>
                  <a:xfrm>
                    <a:off x="4343401" y="1457864"/>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3" name="Rectangle 172"/>
                  <p:cNvSpPr/>
                  <p:nvPr/>
                </p:nvSpPr>
                <p:spPr>
                  <a:xfrm rot="16200000">
                    <a:off x="4537082" y="111261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7" name="Group 136"/>
              <p:cNvGrpSpPr/>
              <p:nvPr/>
            </p:nvGrpSpPr>
            <p:grpSpPr>
              <a:xfrm>
                <a:off x="5963670" y="1452838"/>
                <a:ext cx="805235" cy="2445770"/>
                <a:chOff x="5963670" y="1452838"/>
                <a:chExt cx="805235" cy="2445770"/>
              </a:xfrm>
            </p:grpSpPr>
            <p:grpSp>
              <p:nvGrpSpPr>
                <p:cNvPr id="156" name="Group 155"/>
                <p:cNvGrpSpPr/>
                <p:nvPr/>
              </p:nvGrpSpPr>
              <p:grpSpPr>
                <a:xfrm>
                  <a:off x="5963670" y="2547909"/>
                  <a:ext cx="805235" cy="228600"/>
                  <a:chOff x="6026044" y="3136274"/>
                  <a:chExt cx="805235" cy="914400"/>
                </a:xfrm>
                <a:effectLst>
                  <a:outerShdw blurRad="31750" dist="19050" dir="2700000" algn="tl" rotWithShape="0">
                    <a:srgbClr val="000000">
                      <a:alpha val="55000"/>
                    </a:srgbClr>
                  </a:outerShdw>
                </a:effectLst>
              </p:grpSpPr>
              <p:grpSp>
                <p:nvGrpSpPr>
                  <p:cNvPr id="164" name="Group 163"/>
                  <p:cNvGrpSpPr/>
                  <p:nvPr/>
                </p:nvGrpSpPr>
                <p:grpSpPr>
                  <a:xfrm>
                    <a:off x="6255207" y="3136274"/>
                    <a:ext cx="576072" cy="914400"/>
                    <a:chOff x="1908366" y="2024273"/>
                    <a:chExt cx="576072" cy="914400"/>
                  </a:xfrm>
                  <a:effectLst/>
                </p:grpSpPr>
                <p:sp>
                  <p:nvSpPr>
                    <p:cNvPr id="166" name="Chevron 165"/>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7" name="Chevron 166"/>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65" name="Pentagon 164"/>
                  <p:cNvSpPr/>
                  <p:nvPr/>
                </p:nvSpPr>
                <p:spPr>
                  <a:xfrm>
                    <a:off x="6026044" y="3136274"/>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57" name="Group 156"/>
                <p:cNvGrpSpPr/>
                <p:nvPr/>
              </p:nvGrpSpPr>
              <p:grpSpPr>
                <a:xfrm>
                  <a:off x="5984309" y="3433200"/>
                  <a:ext cx="763957" cy="465408"/>
                  <a:chOff x="5984309" y="3433200"/>
                  <a:chExt cx="763957" cy="465408"/>
                </a:xfrm>
              </p:grpSpPr>
              <p:sp>
                <p:nvSpPr>
                  <p:cNvPr id="162" name="Rectangle 161"/>
                  <p:cNvSpPr/>
                  <p:nvPr/>
                </p:nvSpPr>
                <p:spPr>
                  <a:xfrm rot="10800000">
                    <a:off x="5984309" y="343822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3" name="Rectangle 162"/>
                  <p:cNvSpPr/>
                  <p:nvPr/>
                </p:nvSpPr>
                <p:spPr>
                  <a:xfrm>
                    <a:off x="6672065" y="343320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58" name="Group 157"/>
                <p:cNvGrpSpPr/>
                <p:nvPr/>
              </p:nvGrpSpPr>
              <p:grpSpPr>
                <a:xfrm>
                  <a:off x="5984309" y="1452838"/>
                  <a:ext cx="763957" cy="469348"/>
                  <a:chOff x="5984309" y="1452838"/>
                  <a:chExt cx="763957" cy="469348"/>
                </a:xfrm>
              </p:grpSpPr>
              <p:sp>
                <p:nvSpPr>
                  <p:cNvPr id="159" name="Rectangle 158"/>
                  <p:cNvSpPr/>
                  <p:nvPr/>
                </p:nvSpPr>
                <p:spPr>
                  <a:xfrm rot="10800000">
                    <a:off x="5984309" y="1457866"/>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0" name="Rectangle 159"/>
                  <p:cNvSpPr/>
                  <p:nvPr/>
                </p:nvSpPr>
                <p:spPr>
                  <a:xfrm>
                    <a:off x="6672065" y="1452838"/>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1" name="Rectangle 160"/>
                  <p:cNvSpPr/>
                  <p:nvPr/>
                </p:nvSpPr>
                <p:spPr>
                  <a:xfrm rot="10800000">
                    <a:off x="6060510"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8" name="Group 137"/>
              <p:cNvGrpSpPr/>
              <p:nvPr/>
            </p:nvGrpSpPr>
            <p:grpSpPr>
              <a:xfrm>
                <a:off x="6960890" y="1457866"/>
                <a:ext cx="1253977" cy="2440743"/>
                <a:chOff x="6960890" y="1457866"/>
                <a:chExt cx="1253977" cy="2440743"/>
              </a:xfrm>
            </p:grpSpPr>
            <p:grpSp>
              <p:nvGrpSpPr>
                <p:cNvPr id="139" name="Group 138"/>
                <p:cNvGrpSpPr/>
                <p:nvPr/>
              </p:nvGrpSpPr>
              <p:grpSpPr>
                <a:xfrm>
                  <a:off x="7210059" y="1457866"/>
                  <a:ext cx="762003" cy="464320"/>
                  <a:chOff x="7210059" y="1457866"/>
                  <a:chExt cx="762003" cy="464320"/>
                </a:xfrm>
              </p:grpSpPr>
              <p:sp>
                <p:nvSpPr>
                  <p:cNvPr id="153" name="Rectangle 152"/>
                  <p:cNvSpPr/>
                  <p:nvPr/>
                </p:nvSpPr>
                <p:spPr>
                  <a:xfrm>
                    <a:off x="7362461" y="146104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4" name="Rectangle 153"/>
                  <p:cNvSpPr/>
                  <p:nvPr/>
                </p:nvSpPr>
                <p:spPr>
                  <a:xfrm>
                    <a:off x="7210059"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5" name="Rectangle 154"/>
                  <p:cNvSpPr/>
                  <p:nvPr/>
                </p:nvSpPr>
                <p:spPr>
                  <a:xfrm>
                    <a:off x="7895861" y="1457866"/>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40" name="Group 139"/>
                <p:cNvGrpSpPr/>
                <p:nvPr/>
              </p:nvGrpSpPr>
              <p:grpSpPr>
                <a:xfrm>
                  <a:off x="6960890" y="2210832"/>
                  <a:ext cx="1253977" cy="901166"/>
                  <a:chOff x="7023264" y="3133101"/>
                  <a:chExt cx="1253977" cy="901166"/>
                </a:xfrm>
              </p:grpSpPr>
              <p:grpSp>
                <p:nvGrpSpPr>
                  <p:cNvPr id="142" name="Group 141"/>
                  <p:cNvGrpSpPr/>
                  <p:nvPr/>
                </p:nvGrpSpPr>
                <p:grpSpPr>
                  <a:xfrm>
                    <a:off x="7023264" y="3133101"/>
                    <a:ext cx="1253977" cy="901166"/>
                    <a:chOff x="7023264" y="3133101"/>
                    <a:chExt cx="1253977" cy="901166"/>
                  </a:xfrm>
                  <a:effectLst>
                    <a:outerShdw blurRad="31750" dist="19050" dir="2700000" algn="tl" rotWithShape="0">
                      <a:srgbClr val="000000">
                        <a:alpha val="55000"/>
                      </a:srgbClr>
                    </a:outerShdw>
                  </a:effectLst>
                </p:grpSpPr>
                <p:sp>
                  <p:nvSpPr>
                    <p:cNvPr id="145" name="Chevron 144"/>
                    <p:cNvSpPr/>
                    <p:nvPr/>
                  </p:nvSpPr>
                  <p:spPr>
                    <a:xfrm>
                      <a:off x="7591441" y="3134685"/>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6" name="Chevron 145"/>
                    <p:cNvSpPr/>
                    <p:nvPr/>
                  </p:nvSpPr>
                  <p:spPr>
                    <a:xfrm>
                      <a:off x="7591441" y="33583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7" name="Chevron 146"/>
                    <p:cNvSpPr/>
                    <p:nvPr/>
                  </p:nvSpPr>
                  <p:spPr>
                    <a:xfrm>
                      <a:off x="7591441" y="358200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8" name="Chevron 147"/>
                    <p:cNvSpPr/>
                    <p:nvPr/>
                  </p:nvSpPr>
                  <p:spPr>
                    <a:xfrm>
                      <a:off x="7591441" y="380566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9" name="Pentagon 148"/>
                    <p:cNvSpPr/>
                    <p:nvPr/>
                  </p:nvSpPr>
                  <p:spPr>
                    <a:xfrm>
                      <a:off x="7023264" y="3133101"/>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0" name="Pentagon 149"/>
                    <p:cNvSpPr/>
                    <p:nvPr/>
                  </p:nvSpPr>
                  <p:spPr>
                    <a:xfrm>
                      <a:off x="7023264" y="3357290"/>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1" name="Pentagon 150"/>
                    <p:cNvSpPr/>
                    <p:nvPr/>
                  </p:nvSpPr>
                  <p:spPr>
                    <a:xfrm>
                      <a:off x="7023264" y="3581479"/>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2" name="Pentagon 151"/>
                    <p:cNvSpPr/>
                    <p:nvPr/>
                  </p:nvSpPr>
                  <p:spPr>
                    <a:xfrm>
                      <a:off x="7023264" y="3805667"/>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43" name="Picture 14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3764" y="3498479"/>
                    <a:ext cx="304800" cy="190500"/>
                  </a:xfrm>
                  <a:prstGeom prst="rect">
                    <a:avLst/>
                  </a:prstGeom>
                  <a:effectLst>
                    <a:outerShdw blurRad="31750" dist="19050" dir="2700000" algn="tl" rotWithShape="0">
                      <a:srgbClr val="000000">
                        <a:alpha val="55000"/>
                      </a:srgbClr>
                    </a:outerShdw>
                  </a:effectLst>
                </p:spPr>
              </p:pic>
              <p:pic>
                <p:nvPicPr>
                  <p:cNvPr id="144" name="Picture 14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1941" y="3492129"/>
                    <a:ext cx="304800" cy="203200"/>
                  </a:xfrm>
                  <a:prstGeom prst="rect">
                    <a:avLst/>
                  </a:prstGeom>
                  <a:effectLst>
                    <a:outerShdw blurRad="31750" dist="19050" dir="2700000" algn="tl" rotWithShape="0">
                      <a:srgbClr val="000000">
                        <a:alpha val="55000"/>
                      </a:srgbClr>
                    </a:outerShdw>
                  </a:effectLst>
                </p:spPr>
              </p:pic>
            </p:grpSp>
            <p:sp>
              <p:nvSpPr>
                <p:cNvPr id="141" name="Rectangle 140"/>
                <p:cNvSpPr/>
                <p:nvPr/>
              </p:nvSpPr>
              <p:spPr>
                <a:xfrm>
                  <a:off x="7357687" y="344141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sp>
          <p:nvSpPr>
            <p:cNvPr id="318" name="TextBox 317"/>
            <p:cNvSpPr txBox="1"/>
            <p:nvPr/>
          </p:nvSpPr>
          <p:spPr>
            <a:xfrm>
              <a:off x="391782" y="6129442"/>
              <a:ext cx="4087778"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 causal-</a:t>
              </a:r>
              <a:r>
                <a:rPr lang="en-US" sz="2400" dirty="0" err="1" smtClean="0">
                  <a:effectLst>
                    <a:outerShdw blurRad="31750" dist="19050" dir="2700000" algn="tl" rotWithShape="0">
                      <a:srgbClr val="000000">
                        <a:alpha val="55000"/>
                      </a:srgbClr>
                    </a:outerShdw>
                  </a:effectLst>
                </a:rPr>
                <a:t>anticausal</a:t>
              </a:r>
              <a:r>
                <a:rPr lang="en-US" sz="2400" dirty="0" smtClean="0">
                  <a:effectLst>
                    <a:outerShdw blurRad="31750" dist="19050" dir="2700000" algn="tl" rotWithShape="0">
                      <a:srgbClr val="000000">
                        <a:alpha val="55000"/>
                      </a:srgbClr>
                    </a:outerShdw>
                  </a:effectLst>
                </a:rPr>
                <a:t> overlapping</a:t>
              </a:r>
              <a:endParaRPr lang="en-US" sz="2400" dirty="0">
                <a:effectLst>
                  <a:outerShdw blurRad="31750" dist="19050" dir="2700000" algn="tl" rotWithShape="0">
                    <a:srgbClr val="000000">
                      <a:alpha val="55000"/>
                    </a:srgbClr>
                  </a:outerShdw>
                </a:effectLst>
              </a:endParaRPr>
            </a:p>
          </p:txBody>
        </p:sp>
        <p:sp>
          <p:nvSpPr>
            <p:cNvPr id="320" name="TextBox 319"/>
            <p:cNvSpPr txBox="1"/>
            <p:nvPr/>
          </p:nvSpPr>
          <p:spPr>
            <a:xfrm>
              <a:off x="1422488" y="4201370"/>
              <a:ext cx="202636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4 (5 </a:t>
              </a:r>
              <a:r>
                <a:rPr lang="en-US" sz="2400" dirty="0" err="1">
                  <a:effectLst>
                    <a:outerShdw blurRad="31750" dist="19050" dir="2700000" algn="tl" rotWithShape="0">
                      <a:srgbClr val="000000">
                        <a:alpha val="55000"/>
                      </a:srgbClr>
                    </a:outerShdw>
                  </a:effectLst>
                </a:rPr>
                <a:t>GiP</a:t>
              </a:r>
              <a:r>
                <a:rPr lang="en-US" sz="2400" dirty="0">
                  <a:effectLst>
                    <a:outerShdw blurRad="31750" dist="19050" dir="2700000" algn="tl" rotWithShape="0">
                      <a:srgbClr val="000000">
                        <a:alpha val="55000"/>
                      </a:srgbClr>
                    </a:outerShdw>
                  </a:effectLst>
                </a:rPr>
                <a:t>/s</a:t>
              </a:r>
              <a:r>
                <a:rPr lang="en-US" sz="2400" dirty="0" smtClean="0">
                  <a:effectLst>
                    <a:outerShdw blurRad="31750" dist="19050" dir="2700000" algn="tl" rotWithShape="0">
                      <a:srgbClr val="000000">
                        <a:alpha val="55000"/>
                      </a:srgbClr>
                    </a:outerShdw>
                  </a:effectLst>
                </a:rPr>
                <a:t>)</a:t>
              </a:r>
              <a:endParaRPr lang="en-US" sz="2400" dirty="0">
                <a:effectLst>
                  <a:outerShdw blurRad="31750" dist="19050" dir="2700000" algn="tl" rotWithShape="0">
                    <a:srgbClr val="000000">
                      <a:alpha val="55000"/>
                    </a:srgbClr>
                  </a:outerShdw>
                </a:effectLst>
              </a:endParaRPr>
            </a:p>
          </p:txBody>
        </p:sp>
      </p:grpSp>
      <p:grpSp>
        <p:nvGrpSpPr>
          <p:cNvPr id="326" name="Group 325"/>
          <p:cNvGrpSpPr/>
          <p:nvPr/>
        </p:nvGrpSpPr>
        <p:grpSpPr>
          <a:xfrm>
            <a:off x="4998014" y="4201370"/>
            <a:ext cx="3524691" cy="2389737"/>
            <a:chOff x="5143060" y="4201370"/>
            <a:chExt cx="3524691" cy="2389737"/>
          </a:xfrm>
        </p:grpSpPr>
        <p:grpSp>
          <p:nvGrpSpPr>
            <p:cNvPr id="225" name="Group 224"/>
            <p:cNvGrpSpPr>
              <a:grpSpLocks noChangeAspect="1"/>
            </p:cNvGrpSpPr>
            <p:nvPr/>
          </p:nvGrpSpPr>
          <p:grpSpPr>
            <a:xfrm>
              <a:off x="5143060" y="4769886"/>
              <a:ext cx="3524691" cy="1376181"/>
              <a:chOff x="1047310" y="1299725"/>
              <a:chExt cx="7049380" cy="2752361"/>
            </a:xfrm>
          </p:grpSpPr>
          <p:grpSp>
            <p:nvGrpSpPr>
              <p:cNvPr id="226" name="Group 225"/>
              <p:cNvGrpSpPr/>
              <p:nvPr/>
            </p:nvGrpSpPr>
            <p:grpSpPr>
              <a:xfrm>
                <a:off x="3642119" y="1306617"/>
                <a:ext cx="805235" cy="2745469"/>
                <a:chOff x="3642119" y="1306617"/>
                <a:chExt cx="805235" cy="2745469"/>
              </a:xfrm>
            </p:grpSpPr>
            <p:grpSp>
              <p:nvGrpSpPr>
                <p:cNvPr id="303" name="Group 302"/>
                <p:cNvGrpSpPr/>
                <p:nvPr/>
              </p:nvGrpSpPr>
              <p:grpSpPr>
                <a:xfrm>
                  <a:off x="3813750" y="3288571"/>
                  <a:ext cx="461972" cy="763515"/>
                  <a:chOff x="3813750" y="3288571"/>
                  <a:chExt cx="461972" cy="763515"/>
                </a:xfrm>
              </p:grpSpPr>
              <p:sp>
                <p:nvSpPr>
                  <p:cNvPr id="312" name="Rectangle 311"/>
                  <p:cNvSpPr/>
                  <p:nvPr/>
                </p:nvSpPr>
                <p:spPr>
                  <a:xfrm rot="16200000">
                    <a:off x="4005839" y="3783796"/>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13" name="Rectangle 312"/>
                  <p:cNvSpPr/>
                  <p:nvPr/>
                </p:nvSpPr>
                <p:spPr>
                  <a:xfrm rot="16200000">
                    <a:off x="4007431" y="3096482"/>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04" name="Group 303"/>
                <p:cNvGrpSpPr/>
                <p:nvPr/>
              </p:nvGrpSpPr>
              <p:grpSpPr>
                <a:xfrm>
                  <a:off x="3642119" y="2538338"/>
                  <a:ext cx="805235" cy="228600"/>
                  <a:chOff x="3743608" y="2963932"/>
                  <a:chExt cx="805235" cy="914400"/>
                </a:xfrm>
                <a:effectLst>
                  <a:outerShdw blurRad="31750" dist="19050" dir="2700000" algn="tl" rotWithShape="0">
                    <a:srgbClr val="000000">
                      <a:alpha val="55000"/>
                    </a:srgbClr>
                  </a:outerShdw>
                </a:effectLst>
              </p:grpSpPr>
              <p:sp>
                <p:nvSpPr>
                  <p:cNvPr id="309" name="Chevron 308"/>
                  <p:cNvSpPr/>
                  <p:nvPr/>
                </p:nvSpPr>
                <p:spPr>
                  <a:xfrm>
                    <a:off x="3972771"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0" name="Chevron 309"/>
                  <p:cNvSpPr/>
                  <p:nvPr/>
                </p:nvSpPr>
                <p:spPr>
                  <a:xfrm>
                    <a:off x="4091643"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1" name="Pentagon 310"/>
                  <p:cNvSpPr/>
                  <p:nvPr/>
                </p:nvSpPr>
                <p:spPr>
                  <a:xfrm>
                    <a:off x="3743608" y="2963932"/>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05" name="Group 304"/>
                <p:cNvGrpSpPr/>
                <p:nvPr/>
              </p:nvGrpSpPr>
              <p:grpSpPr>
                <a:xfrm>
                  <a:off x="3813750" y="1306617"/>
                  <a:ext cx="461972" cy="763515"/>
                  <a:chOff x="3813750" y="1306617"/>
                  <a:chExt cx="461972" cy="763515"/>
                </a:xfrm>
              </p:grpSpPr>
              <p:sp>
                <p:nvSpPr>
                  <p:cNvPr id="306" name="Rectangle 305"/>
                  <p:cNvSpPr/>
                  <p:nvPr/>
                </p:nvSpPr>
                <p:spPr>
                  <a:xfrm rot="16200000">
                    <a:off x="4005839" y="180184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07" name="Rectangle 306"/>
                  <p:cNvSpPr/>
                  <p:nvPr/>
                </p:nvSpPr>
                <p:spPr>
                  <a:xfrm rot="16200000">
                    <a:off x="4007431" y="111452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08" name="Rectangle 307"/>
                  <p:cNvSpPr/>
                  <p:nvPr/>
                </p:nvSpPr>
                <p:spPr>
                  <a:xfrm rot="16200000">
                    <a:off x="4005839"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227" name="Group 226"/>
              <p:cNvGrpSpPr/>
              <p:nvPr/>
            </p:nvGrpSpPr>
            <p:grpSpPr>
              <a:xfrm>
                <a:off x="1047310" y="1451997"/>
                <a:ext cx="2399370" cy="2588922"/>
                <a:chOff x="1047310" y="1451997"/>
                <a:chExt cx="2399370" cy="2588922"/>
              </a:xfrm>
            </p:grpSpPr>
            <p:sp>
              <p:nvSpPr>
                <p:cNvPr id="275" name="Rectangle 274"/>
                <p:cNvSpPr/>
                <p:nvPr/>
              </p:nvSpPr>
              <p:spPr>
                <a:xfrm>
                  <a:off x="2018396" y="1451997"/>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76" name="Group 275"/>
                <p:cNvGrpSpPr/>
                <p:nvPr/>
              </p:nvGrpSpPr>
              <p:grpSpPr>
                <a:xfrm>
                  <a:off x="1047310" y="2204964"/>
                  <a:ext cx="2399370" cy="895349"/>
                  <a:chOff x="1148799" y="2953479"/>
                  <a:chExt cx="2399370" cy="895349"/>
                </a:xfrm>
              </p:grpSpPr>
              <p:grpSp>
                <p:nvGrpSpPr>
                  <p:cNvPr id="282" name="Group 281"/>
                  <p:cNvGrpSpPr/>
                  <p:nvPr/>
                </p:nvGrpSpPr>
                <p:grpSpPr>
                  <a:xfrm>
                    <a:off x="1148799" y="2953479"/>
                    <a:ext cx="2399370" cy="895349"/>
                    <a:chOff x="1148799" y="2953479"/>
                    <a:chExt cx="2399370" cy="895349"/>
                  </a:xfrm>
                  <a:effectLst>
                    <a:outerShdw blurRad="31750" dist="19050" dir="2700000" algn="tl" rotWithShape="0">
                      <a:srgbClr val="000000">
                        <a:alpha val="55000"/>
                      </a:srgbClr>
                    </a:outerShdw>
                  </a:effectLst>
                </p:grpSpPr>
                <p:sp>
                  <p:nvSpPr>
                    <p:cNvPr id="287" name="Chevron 286"/>
                    <p:cNvSpPr/>
                    <p:nvPr/>
                  </p:nvSpPr>
                  <p:spPr>
                    <a:xfrm>
                      <a:off x="2862369" y="2953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8" name="Chevron 287"/>
                    <p:cNvSpPr/>
                    <p:nvPr/>
                  </p:nvSpPr>
                  <p:spPr>
                    <a:xfrm>
                      <a:off x="2862369" y="317572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9" name="Chevron 288"/>
                    <p:cNvSpPr/>
                    <p:nvPr/>
                  </p:nvSpPr>
                  <p:spPr>
                    <a:xfrm>
                      <a:off x="2862369" y="33979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0" name="Chevron 289"/>
                    <p:cNvSpPr/>
                    <p:nvPr/>
                  </p:nvSpPr>
                  <p:spPr>
                    <a:xfrm>
                      <a:off x="2862369" y="362022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1" name="Chevron 290"/>
                    <p:cNvSpPr/>
                    <p:nvPr/>
                  </p:nvSpPr>
                  <p:spPr>
                    <a:xfrm>
                      <a:off x="2292502" y="295348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2" name="Chevron 291"/>
                    <p:cNvSpPr/>
                    <p:nvPr/>
                  </p:nvSpPr>
                  <p:spPr>
                    <a:xfrm>
                      <a:off x="2292502" y="317572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3" name="Chevron 292"/>
                    <p:cNvSpPr/>
                    <p:nvPr/>
                  </p:nvSpPr>
                  <p:spPr>
                    <a:xfrm>
                      <a:off x="2292502" y="339797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4" name="Chevron 293"/>
                    <p:cNvSpPr/>
                    <p:nvPr/>
                  </p:nvSpPr>
                  <p:spPr>
                    <a:xfrm>
                      <a:off x="2292502" y="362022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5" name="Chevron 294"/>
                    <p:cNvSpPr/>
                    <p:nvPr/>
                  </p:nvSpPr>
                  <p:spPr>
                    <a:xfrm>
                      <a:off x="1720151" y="295348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6" name="Chevron 295"/>
                    <p:cNvSpPr/>
                    <p:nvPr/>
                  </p:nvSpPr>
                  <p:spPr>
                    <a:xfrm>
                      <a:off x="1720151" y="317572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7" name="Chevron 296"/>
                    <p:cNvSpPr/>
                    <p:nvPr/>
                  </p:nvSpPr>
                  <p:spPr>
                    <a:xfrm>
                      <a:off x="1720151" y="33979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8" name="Chevron 297"/>
                    <p:cNvSpPr/>
                    <p:nvPr/>
                  </p:nvSpPr>
                  <p:spPr>
                    <a:xfrm>
                      <a:off x="1720151" y="362022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9" name="Pentagon 298"/>
                    <p:cNvSpPr/>
                    <p:nvPr/>
                  </p:nvSpPr>
                  <p:spPr>
                    <a:xfrm>
                      <a:off x="1148799" y="295348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0" name="Pentagon 299"/>
                    <p:cNvSpPr/>
                    <p:nvPr/>
                  </p:nvSpPr>
                  <p:spPr>
                    <a:xfrm>
                      <a:off x="1148799" y="3175729"/>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1" name="Pentagon 300"/>
                    <p:cNvSpPr/>
                    <p:nvPr/>
                  </p:nvSpPr>
                  <p:spPr>
                    <a:xfrm>
                      <a:off x="1148799" y="339797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2" name="Pentagon 301"/>
                    <p:cNvSpPr/>
                    <p:nvPr/>
                  </p:nvSpPr>
                  <p:spPr>
                    <a:xfrm>
                      <a:off x="1148799" y="362022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83" name="Picture 28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3002" y="3305903"/>
                    <a:ext cx="304800" cy="190500"/>
                  </a:xfrm>
                  <a:prstGeom prst="rect">
                    <a:avLst/>
                  </a:prstGeom>
                  <a:effectLst>
                    <a:outerShdw blurRad="31750" dist="19050" dir="2700000" algn="tl" rotWithShape="0">
                      <a:srgbClr val="000000">
                        <a:alpha val="55000"/>
                      </a:srgbClr>
                    </a:outerShdw>
                  </a:effectLst>
                </p:spPr>
              </p:pic>
              <p:pic>
                <p:nvPicPr>
                  <p:cNvPr id="284" name="Picture 28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2869" y="3299553"/>
                    <a:ext cx="304800" cy="203200"/>
                  </a:xfrm>
                  <a:prstGeom prst="rect">
                    <a:avLst/>
                  </a:prstGeom>
                  <a:effectLst>
                    <a:outerShdw blurRad="31750" dist="19050" dir="2700000" algn="tl" rotWithShape="0">
                      <a:srgbClr val="000000">
                        <a:alpha val="55000"/>
                      </a:srgbClr>
                    </a:outerShdw>
                  </a:effectLst>
                </p:spPr>
              </p:pic>
              <p:pic>
                <p:nvPicPr>
                  <p:cNvPr id="285" name="Picture 28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9149" y="3318603"/>
                    <a:ext cx="165100" cy="165100"/>
                  </a:xfrm>
                  <a:prstGeom prst="rect">
                    <a:avLst/>
                  </a:prstGeom>
                  <a:effectLst>
                    <a:outerShdw blurRad="31750" dist="19050" dir="2700000" algn="tl" rotWithShape="0">
                      <a:srgbClr val="000000">
                        <a:alpha val="55000"/>
                      </a:srgbClr>
                    </a:outerShdw>
                  </a:effectLst>
                </p:spPr>
              </p:pic>
              <p:pic>
                <p:nvPicPr>
                  <p:cNvPr id="286" name="Picture 28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4151" y="3312253"/>
                    <a:ext cx="177800" cy="177800"/>
                  </a:xfrm>
                  <a:prstGeom prst="rect">
                    <a:avLst/>
                  </a:prstGeom>
                  <a:effectLst>
                    <a:outerShdw blurRad="31750" dist="19050" dir="2700000" algn="tl" rotWithShape="0">
                      <a:srgbClr val="000000">
                        <a:alpha val="55000"/>
                      </a:srgbClr>
                    </a:outerShdw>
                  </a:effectLst>
                </p:spPr>
              </p:pic>
            </p:grpSp>
            <p:grpSp>
              <p:nvGrpSpPr>
                <p:cNvPr id="277" name="Group 276"/>
                <p:cNvGrpSpPr/>
                <p:nvPr/>
              </p:nvGrpSpPr>
              <p:grpSpPr>
                <a:xfrm>
                  <a:off x="1865994" y="3277404"/>
                  <a:ext cx="762003" cy="763515"/>
                  <a:chOff x="1865994" y="3277404"/>
                  <a:chExt cx="762003" cy="763515"/>
                </a:xfrm>
              </p:grpSpPr>
              <p:sp>
                <p:nvSpPr>
                  <p:cNvPr id="278" name="Rectangle 277"/>
                  <p:cNvSpPr/>
                  <p:nvPr/>
                </p:nvSpPr>
                <p:spPr>
                  <a:xfrm>
                    <a:off x="1865994" y="3433617"/>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9" name="Rectangle 278"/>
                  <p:cNvSpPr/>
                  <p:nvPr/>
                </p:nvSpPr>
                <p:spPr>
                  <a:xfrm>
                    <a:off x="2551796" y="3429677"/>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0" name="Rectangle 279"/>
                  <p:cNvSpPr/>
                  <p:nvPr/>
                </p:nvSpPr>
                <p:spPr>
                  <a:xfrm rot="16200000">
                    <a:off x="2212076" y="3772629"/>
                    <a:ext cx="76201" cy="460380"/>
                  </a:xfrm>
                  <a:prstGeom prst="rect">
                    <a:avLst/>
                  </a:prstGeom>
                  <a:solidFill>
                    <a:schemeClr val="accent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1" name="Rectangle 280"/>
                  <p:cNvSpPr/>
                  <p:nvPr/>
                </p:nvSpPr>
                <p:spPr>
                  <a:xfrm rot="16200000">
                    <a:off x="2213668" y="30853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228" name="Group 227"/>
              <p:cNvGrpSpPr/>
              <p:nvPr/>
            </p:nvGrpSpPr>
            <p:grpSpPr>
              <a:xfrm>
                <a:off x="5703670" y="1299725"/>
                <a:ext cx="2393020" cy="2601496"/>
                <a:chOff x="5703670" y="1299725"/>
                <a:chExt cx="2393020" cy="2601496"/>
              </a:xfrm>
            </p:grpSpPr>
            <p:sp>
              <p:nvSpPr>
                <p:cNvPr id="246" name="Rectangle 245"/>
                <p:cNvSpPr/>
                <p:nvPr/>
              </p:nvSpPr>
              <p:spPr>
                <a:xfrm>
                  <a:off x="6677938" y="3444022"/>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47" name="Group 246"/>
                <p:cNvGrpSpPr/>
                <p:nvPr/>
              </p:nvGrpSpPr>
              <p:grpSpPr>
                <a:xfrm>
                  <a:off x="6522354" y="1299725"/>
                  <a:ext cx="762003" cy="763515"/>
                  <a:chOff x="6522354" y="1299725"/>
                  <a:chExt cx="762003" cy="763515"/>
                </a:xfrm>
              </p:grpSpPr>
              <p:sp>
                <p:nvSpPr>
                  <p:cNvPr id="270" name="Rectangle 269"/>
                  <p:cNvSpPr/>
                  <p:nvPr/>
                </p:nvSpPr>
                <p:spPr>
                  <a:xfrm>
                    <a:off x="6674756" y="1459221"/>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1" name="Rectangle 270"/>
                  <p:cNvSpPr/>
                  <p:nvPr/>
                </p:nvSpPr>
                <p:spPr>
                  <a:xfrm>
                    <a:off x="6522354" y="145593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2" name="Rectangle 271"/>
                  <p:cNvSpPr/>
                  <p:nvPr/>
                </p:nvSpPr>
                <p:spPr>
                  <a:xfrm>
                    <a:off x="7208156" y="1451998"/>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3" name="Rectangle 272"/>
                  <p:cNvSpPr/>
                  <p:nvPr/>
                </p:nvSpPr>
                <p:spPr>
                  <a:xfrm rot="16200000">
                    <a:off x="6870028" y="110763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4" name="Rectangle 273"/>
                  <p:cNvSpPr/>
                  <p:nvPr/>
                </p:nvSpPr>
                <p:spPr>
                  <a:xfrm rot="16200000">
                    <a:off x="6868436" y="1794950"/>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8" name="Group 247"/>
                <p:cNvGrpSpPr/>
                <p:nvPr/>
              </p:nvGrpSpPr>
              <p:grpSpPr>
                <a:xfrm>
                  <a:off x="5703670" y="2204964"/>
                  <a:ext cx="2393020" cy="901699"/>
                  <a:chOff x="5805159" y="2953479"/>
                  <a:chExt cx="2393020" cy="901699"/>
                </a:xfrm>
              </p:grpSpPr>
              <p:grpSp>
                <p:nvGrpSpPr>
                  <p:cNvPr id="249" name="Group 248"/>
                  <p:cNvGrpSpPr/>
                  <p:nvPr/>
                </p:nvGrpSpPr>
                <p:grpSpPr>
                  <a:xfrm>
                    <a:off x="5805159" y="2953479"/>
                    <a:ext cx="2393020" cy="901699"/>
                    <a:chOff x="5805159" y="2953479"/>
                    <a:chExt cx="2393020" cy="901699"/>
                  </a:xfrm>
                  <a:effectLst>
                    <a:outerShdw blurRad="31750" dist="19050" dir="2700000" algn="tl" rotWithShape="0">
                      <a:srgbClr val="000000">
                        <a:alpha val="55000"/>
                      </a:srgbClr>
                    </a:outerShdw>
                  </a:effectLst>
                </p:grpSpPr>
                <p:sp>
                  <p:nvSpPr>
                    <p:cNvPr id="254" name="Chevron 253"/>
                    <p:cNvSpPr/>
                    <p:nvPr/>
                  </p:nvSpPr>
                  <p:spPr>
                    <a:xfrm>
                      <a:off x="7512379" y="2953480"/>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5" name="Chevron 254"/>
                    <p:cNvSpPr/>
                    <p:nvPr/>
                  </p:nvSpPr>
                  <p:spPr>
                    <a:xfrm>
                      <a:off x="7512379" y="31778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6" name="Chevron 255"/>
                    <p:cNvSpPr/>
                    <p:nvPr/>
                  </p:nvSpPr>
                  <p:spPr>
                    <a:xfrm>
                      <a:off x="7512379" y="3402212"/>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7" name="Chevron 256"/>
                    <p:cNvSpPr/>
                    <p:nvPr/>
                  </p:nvSpPr>
                  <p:spPr>
                    <a:xfrm>
                      <a:off x="7512379" y="3626578"/>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8" name="Chevron 257"/>
                    <p:cNvSpPr/>
                    <p:nvPr/>
                  </p:nvSpPr>
                  <p:spPr>
                    <a:xfrm>
                      <a:off x="6942512" y="2953480"/>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9" name="Chevron 258"/>
                    <p:cNvSpPr/>
                    <p:nvPr/>
                  </p:nvSpPr>
                  <p:spPr>
                    <a:xfrm>
                      <a:off x="6942512" y="3177141"/>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0" name="Chevron 259"/>
                    <p:cNvSpPr/>
                    <p:nvPr/>
                  </p:nvSpPr>
                  <p:spPr>
                    <a:xfrm>
                      <a:off x="6942512" y="340080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1" name="Chevron 260"/>
                    <p:cNvSpPr/>
                    <p:nvPr/>
                  </p:nvSpPr>
                  <p:spPr>
                    <a:xfrm>
                      <a:off x="6942512" y="362446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2" name="Chevron 261"/>
                    <p:cNvSpPr/>
                    <p:nvPr/>
                  </p:nvSpPr>
                  <p:spPr>
                    <a:xfrm>
                      <a:off x="6373336" y="295347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3" name="Chevron 262"/>
                    <p:cNvSpPr/>
                    <p:nvPr/>
                  </p:nvSpPr>
                  <p:spPr>
                    <a:xfrm>
                      <a:off x="6373336" y="3177140"/>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4" name="Chevron 263"/>
                    <p:cNvSpPr/>
                    <p:nvPr/>
                  </p:nvSpPr>
                  <p:spPr>
                    <a:xfrm>
                      <a:off x="6373336" y="34008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5" name="Chevron 264"/>
                    <p:cNvSpPr/>
                    <p:nvPr/>
                  </p:nvSpPr>
                  <p:spPr>
                    <a:xfrm>
                      <a:off x="6370955" y="3624462"/>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6" name="Pentagon 265"/>
                    <p:cNvSpPr/>
                    <p:nvPr/>
                  </p:nvSpPr>
                  <p:spPr>
                    <a:xfrm>
                      <a:off x="5805159" y="295348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7" name="Pentagon 266"/>
                    <p:cNvSpPr/>
                    <p:nvPr/>
                  </p:nvSpPr>
                  <p:spPr>
                    <a:xfrm>
                      <a:off x="5805159" y="3177141"/>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8" name="Pentagon 267"/>
                    <p:cNvSpPr/>
                    <p:nvPr/>
                  </p:nvSpPr>
                  <p:spPr>
                    <a:xfrm>
                      <a:off x="5805159" y="340080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9" name="Pentagon 268"/>
                    <p:cNvSpPr/>
                    <p:nvPr/>
                  </p:nvSpPr>
                  <p:spPr>
                    <a:xfrm>
                      <a:off x="5805159" y="362446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50" name="Picture 24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756" y="3321778"/>
                    <a:ext cx="165100" cy="165100"/>
                  </a:xfrm>
                  <a:prstGeom prst="rect">
                    <a:avLst/>
                  </a:prstGeom>
                  <a:effectLst>
                    <a:outerShdw blurRad="31750" dist="19050" dir="2700000" algn="tl" rotWithShape="0">
                      <a:srgbClr val="000000">
                        <a:alpha val="55000"/>
                      </a:srgbClr>
                    </a:outerShdw>
                  </a:effectLst>
                </p:spPr>
              </p:pic>
              <p:pic>
                <p:nvPicPr>
                  <p:cNvPr id="251" name="Picture 25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668" y="3315428"/>
                    <a:ext cx="177800" cy="177800"/>
                  </a:xfrm>
                  <a:prstGeom prst="rect">
                    <a:avLst/>
                  </a:prstGeom>
                  <a:effectLst>
                    <a:outerShdw blurRad="31750" dist="19050" dir="2700000" algn="tl" rotWithShape="0">
                      <a:srgbClr val="000000">
                        <a:alpha val="55000"/>
                      </a:srgbClr>
                    </a:outerShdw>
                  </a:effectLst>
                </p:spPr>
              </p:pic>
              <p:pic>
                <p:nvPicPr>
                  <p:cNvPr id="252" name="Picture 25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012" y="3309078"/>
                    <a:ext cx="304800" cy="190500"/>
                  </a:xfrm>
                  <a:prstGeom prst="rect">
                    <a:avLst/>
                  </a:prstGeom>
                  <a:effectLst>
                    <a:outerShdw blurRad="31750" dist="19050" dir="2700000" algn="tl" rotWithShape="0">
                      <a:srgbClr val="000000">
                        <a:alpha val="55000"/>
                      </a:srgbClr>
                    </a:outerShdw>
                  </a:effectLst>
                </p:spPr>
              </p:pic>
              <p:pic>
                <p:nvPicPr>
                  <p:cNvPr id="253" name="Picture 25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879" y="3302728"/>
                    <a:ext cx="304800" cy="203200"/>
                  </a:xfrm>
                  <a:prstGeom prst="rect">
                    <a:avLst/>
                  </a:prstGeom>
                  <a:effectLst>
                    <a:outerShdw blurRad="31750" dist="19050" dir="2700000" algn="tl" rotWithShape="0">
                      <a:srgbClr val="000000">
                        <a:alpha val="55000"/>
                      </a:srgbClr>
                    </a:outerShdw>
                  </a:effectLst>
                </p:spPr>
              </p:pic>
            </p:grpSp>
          </p:grpSp>
          <p:grpSp>
            <p:nvGrpSpPr>
              <p:cNvPr id="229" name="Group 228"/>
              <p:cNvGrpSpPr/>
              <p:nvPr/>
            </p:nvGrpSpPr>
            <p:grpSpPr>
              <a:xfrm>
                <a:off x="4690527" y="1306618"/>
                <a:ext cx="805235" cy="2594111"/>
                <a:chOff x="4690527" y="1306618"/>
                <a:chExt cx="805235" cy="2594111"/>
              </a:xfrm>
            </p:grpSpPr>
            <p:grpSp>
              <p:nvGrpSpPr>
                <p:cNvPr id="230" name="Group 229"/>
                <p:cNvGrpSpPr/>
                <p:nvPr/>
              </p:nvGrpSpPr>
              <p:grpSpPr>
                <a:xfrm>
                  <a:off x="4690527" y="2538338"/>
                  <a:ext cx="805235" cy="228600"/>
                  <a:chOff x="4792016" y="2964641"/>
                  <a:chExt cx="805235" cy="914400"/>
                </a:xfrm>
                <a:effectLst>
                  <a:outerShdw blurRad="31750" dist="19050" dir="2700000" algn="tl" rotWithShape="0">
                    <a:srgbClr val="000000">
                      <a:alpha val="55000"/>
                    </a:srgbClr>
                  </a:outerShdw>
                </a:effectLst>
              </p:grpSpPr>
              <p:grpSp>
                <p:nvGrpSpPr>
                  <p:cNvPr id="242" name="Group 241"/>
                  <p:cNvGrpSpPr/>
                  <p:nvPr/>
                </p:nvGrpSpPr>
                <p:grpSpPr>
                  <a:xfrm>
                    <a:off x="5021179" y="2964641"/>
                    <a:ext cx="576072" cy="914400"/>
                    <a:chOff x="1908366" y="2024273"/>
                    <a:chExt cx="576072" cy="914400"/>
                  </a:xfrm>
                  <a:effectLst/>
                </p:grpSpPr>
                <p:sp>
                  <p:nvSpPr>
                    <p:cNvPr id="244" name="Chevron 243"/>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5" name="Chevron 244"/>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43" name="Pentagon 242"/>
                  <p:cNvSpPr/>
                  <p:nvPr/>
                </p:nvSpPr>
                <p:spPr>
                  <a:xfrm>
                    <a:off x="4792016" y="2964641"/>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31" name="Group 230"/>
                <p:cNvGrpSpPr/>
                <p:nvPr/>
              </p:nvGrpSpPr>
              <p:grpSpPr>
                <a:xfrm>
                  <a:off x="4711166" y="3435321"/>
                  <a:ext cx="763957" cy="465408"/>
                  <a:chOff x="4711166" y="3435321"/>
                  <a:chExt cx="763957" cy="465408"/>
                </a:xfrm>
              </p:grpSpPr>
              <p:sp>
                <p:nvSpPr>
                  <p:cNvPr id="240" name="Rectangle 239"/>
                  <p:cNvSpPr/>
                  <p:nvPr/>
                </p:nvSpPr>
                <p:spPr>
                  <a:xfrm rot="10800000">
                    <a:off x="4711166" y="344034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41" name="Rectangle 240"/>
                  <p:cNvSpPr/>
                  <p:nvPr/>
                </p:nvSpPr>
                <p:spPr>
                  <a:xfrm>
                    <a:off x="5398922" y="3435321"/>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32" name="Group 231"/>
                <p:cNvGrpSpPr/>
                <p:nvPr/>
              </p:nvGrpSpPr>
              <p:grpSpPr>
                <a:xfrm>
                  <a:off x="4711166" y="1306618"/>
                  <a:ext cx="763957" cy="763515"/>
                  <a:chOff x="4711166" y="1306618"/>
                  <a:chExt cx="763957" cy="763515"/>
                </a:xfrm>
              </p:grpSpPr>
              <p:sp>
                <p:nvSpPr>
                  <p:cNvPr id="233" name="Rectangle 232"/>
                  <p:cNvSpPr/>
                  <p:nvPr/>
                </p:nvSpPr>
                <p:spPr>
                  <a:xfrm rot="16200000">
                    <a:off x="5060794" y="111452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4" name="Rectangle 233"/>
                  <p:cNvSpPr/>
                  <p:nvPr/>
                </p:nvSpPr>
                <p:spPr>
                  <a:xfrm rot="16200000">
                    <a:off x="5060794"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5" name="Rectangle 234"/>
                  <p:cNvSpPr/>
                  <p:nvPr/>
                </p:nvSpPr>
                <p:spPr>
                  <a:xfrm rot="16200000">
                    <a:off x="5059203" y="1723249"/>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6" name="Rectangle 235"/>
                  <p:cNvSpPr/>
                  <p:nvPr/>
                </p:nvSpPr>
                <p:spPr>
                  <a:xfrm rot="10800000">
                    <a:off x="4711166" y="1459987"/>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7" name="Rectangle 236"/>
                  <p:cNvSpPr/>
                  <p:nvPr/>
                </p:nvSpPr>
                <p:spPr>
                  <a:xfrm>
                    <a:off x="5398922" y="145495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8" name="Rectangle 237"/>
                  <p:cNvSpPr/>
                  <p:nvPr/>
                </p:nvSpPr>
                <p:spPr>
                  <a:xfrm rot="16200000">
                    <a:off x="5059202" y="180184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9" name="Rectangle 238"/>
                  <p:cNvSpPr/>
                  <p:nvPr/>
                </p:nvSpPr>
                <p:spPr>
                  <a:xfrm rot="10800000">
                    <a:off x="4787367" y="1459987"/>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sp>
          <p:nvSpPr>
            <p:cNvPr id="316" name="TextBox 315"/>
            <p:cNvSpPr txBox="1"/>
            <p:nvPr/>
          </p:nvSpPr>
          <p:spPr>
            <a:xfrm>
              <a:off x="5168542" y="6129442"/>
              <a:ext cx="3473727"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 row-column overlapping</a:t>
              </a:r>
              <a:endParaRPr lang="en-US" sz="2400" dirty="0">
                <a:effectLst>
                  <a:outerShdw blurRad="31750" dist="19050" dir="2700000" algn="tl" rotWithShape="0">
                    <a:srgbClr val="000000">
                      <a:alpha val="55000"/>
                    </a:srgbClr>
                  </a:outerShdw>
                </a:effectLst>
              </a:endParaRPr>
            </a:p>
          </p:txBody>
        </p:sp>
        <p:sp>
          <p:nvSpPr>
            <p:cNvPr id="322" name="TextBox 321"/>
            <p:cNvSpPr txBox="1"/>
            <p:nvPr/>
          </p:nvSpPr>
          <p:spPr>
            <a:xfrm>
              <a:off x="5892222" y="4201370"/>
              <a:ext cx="202636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5 (</a:t>
              </a:r>
              <a:r>
                <a:rPr lang="en-US" sz="2400" dirty="0">
                  <a:effectLst>
                    <a:outerShdw blurRad="31750" dist="19050" dir="2700000" algn="tl" rotWithShape="0">
                      <a:srgbClr val="000000">
                        <a:alpha val="55000"/>
                      </a:srgbClr>
                    </a:outerShdw>
                  </a:effectLst>
                </a:rPr>
                <a:t>6</a:t>
              </a:r>
              <a:r>
                <a:rPr lang="en-US" sz="2400" dirty="0" smtClean="0">
                  <a:effectLst>
                    <a:outerShdw blurRad="31750" dist="19050" dir="2700000" algn="tl" rotWithShape="0">
                      <a:srgbClr val="000000">
                        <a:alpha val="55000"/>
                      </a:srgbClr>
                    </a:outerShdw>
                  </a:effectLst>
                </a:rPr>
                <a:t> </a:t>
              </a:r>
              <a:r>
                <a:rPr lang="en-US" sz="2400" dirty="0" err="1">
                  <a:effectLst>
                    <a:outerShdw blurRad="31750" dist="19050" dir="2700000" algn="tl" rotWithShape="0">
                      <a:srgbClr val="000000">
                        <a:alpha val="55000"/>
                      </a:srgbClr>
                    </a:outerShdw>
                  </a:effectLst>
                </a:rPr>
                <a:t>GiP</a:t>
              </a:r>
              <a:r>
                <a:rPr lang="en-US" sz="2400" dirty="0">
                  <a:effectLst>
                    <a:outerShdw blurRad="31750" dist="19050" dir="2700000" algn="tl" rotWithShape="0">
                      <a:srgbClr val="000000">
                        <a:alpha val="55000"/>
                      </a:srgbClr>
                    </a:outerShdw>
                  </a:effectLst>
                </a:rPr>
                <a:t>/s</a:t>
              </a:r>
              <a:r>
                <a:rPr lang="en-US" sz="2400" dirty="0" smtClean="0">
                  <a:effectLst>
                    <a:outerShdw blurRad="31750" dist="19050" dir="2700000" algn="tl" rotWithShape="0">
                      <a:srgbClr val="000000">
                        <a:alpha val="55000"/>
                      </a:srgbClr>
                    </a:outerShdw>
                  </a:effectLst>
                </a:rPr>
                <a:t>)</a:t>
              </a:r>
              <a:endParaRPr lang="en-US" sz="2400" dirty="0">
                <a:effectLst>
                  <a:outerShdw blurRad="31750" dist="19050" dir="2700000" algn="tl" rotWithShape="0">
                    <a:srgbClr val="000000">
                      <a:alpha val="55000"/>
                    </a:srgbClr>
                  </a:outerShdw>
                </a:effectLst>
              </a:endParaRPr>
            </a:p>
          </p:txBody>
        </p:sp>
      </p:grpSp>
    </p:spTree>
    <p:extLst>
      <p:ext uri="{BB962C8B-B14F-4D97-AF65-F5344CB8AC3E}">
        <p14:creationId xmlns:p14="http://schemas.microsoft.com/office/powerpoint/2010/main" val="393850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Content Placeholder 5"/>
          <p:cNvSpPr txBox="1">
            <a:spLocks/>
          </p:cNvSpPr>
          <p:nvPr/>
        </p:nvSpPr>
        <p:spPr>
          <a:xfrm>
            <a:off x="5129561" y="2008505"/>
            <a:ext cx="3968401" cy="4776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Independent columns</a:t>
            </a:r>
          </a:p>
          <a:p>
            <a:pPr lvl="1"/>
            <a:r>
              <a:rPr lang="en-US" sz="2400" dirty="0" smtClean="0"/>
              <a:t>Causal</a:t>
            </a:r>
          </a:p>
          <a:p>
            <a:pPr lvl="1"/>
            <a:endParaRPr lang="en-US" sz="2400" dirty="0"/>
          </a:p>
          <a:p>
            <a:pPr lvl="1"/>
            <a:r>
              <a:rPr lang="en-US" sz="2400" dirty="0" err="1" smtClean="0"/>
              <a:t>Anticausal</a:t>
            </a:r>
            <a:endParaRPr lang="en-US" sz="2400" dirty="0" smtClean="0"/>
          </a:p>
          <a:p>
            <a:pPr lvl="1"/>
            <a:endParaRPr lang="en-US" sz="2400" dirty="0"/>
          </a:p>
          <a:p>
            <a:r>
              <a:rPr lang="en-US" sz="2400" dirty="0" smtClean="0"/>
              <a:t>Independent rows</a:t>
            </a:r>
          </a:p>
          <a:p>
            <a:pPr lvl="1"/>
            <a:r>
              <a:rPr lang="en-US" sz="2400" dirty="0" smtClean="0"/>
              <a:t>Causal</a:t>
            </a:r>
          </a:p>
          <a:p>
            <a:pPr lvl="1"/>
            <a:endParaRPr lang="en-US" sz="2400" dirty="0"/>
          </a:p>
          <a:p>
            <a:pPr lvl="1"/>
            <a:r>
              <a:rPr lang="en-US" sz="2400" dirty="0" err="1" smtClean="0"/>
              <a:t>Anticausal</a:t>
            </a:r>
            <a:endParaRPr lang="en-US" sz="2400" dirty="0"/>
          </a:p>
        </p:txBody>
      </p:sp>
      <p:sp>
        <p:nvSpPr>
          <p:cNvPr id="2" name="Title 1"/>
          <p:cNvSpPr>
            <a:spLocks noGrp="1"/>
          </p:cNvSpPr>
          <p:nvPr>
            <p:ph type="title"/>
          </p:nvPr>
        </p:nvSpPr>
        <p:spPr/>
        <p:txBody>
          <a:bodyPr/>
          <a:lstStyle/>
          <a:p>
            <a:r>
              <a:rPr lang="en-US" dirty="0" smtClean="0"/>
              <a:t>Filter sequences and separability</a:t>
            </a:r>
            <a:endParaRPr lang="en-US" dirty="0"/>
          </a:p>
        </p:txBody>
      </p:sp>
      <p:sp>
        <p:nvSpPr>
          <p:cNvPr id="3" name="Content Placeholder 2"/>
          <p:cNvSpPr>
            <a:spLocks noGrp="1"/>
          </p:cNvSpPr>
          <p:nvPr>
            <p:ph idx="1"/>
          </p:nvPr>
        </p:nvSpPr>
        <p:spPr>
          <a:xfrm>
            <a:off x="47625" y="1231605"/>
            <a:ext cx="9050338" cy="701273"/>
          </a:xfrm>
        </p:spPr>
        <p:txBody>
          <a:bodyPr/>
          <a:lstStyle/>
          <a:p>
            <a:r>
              <a:rPr lang="en-US" dirty="0" smtClean="0"/>
              <a:t>Often, </a:t>
            </a:r>
            <a:r>
              <a:rPr lang="en-US" i="1" dirty="0" smtClean="0"/>
              <a:t>sequences</a:t>
            </a:r>
            <a:r>
              <a:rPr lang="en-US" dirty="0" smtClean="0"/>
              <a:t> of recursive filters are needed</a:t>
            </a:r>
          </a:p>
        </p:txBody>
      </p:sp>
      <p:sp>
        <p:nvSpPr>
          <p:cNvPr id="5" name="Rectangle 4"/>
          <p:cNvSpPr/>
          <p:nvPr/>
        </p:nvSpPr>
        <p:spPr>
          <a:xfrm>
            <a:off x="467956" y="2119078"/>
            <a:ext cx="4389120" cy="43891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le 5"/>
          <p:cNvSpPr/>
          <p:nvPr/>
        </p:nvSpPr>
        <p:spPr>
          <a:xfrm>
            <a:off x="352835" y="2118235"/>
            <a:ext cx="54864" cy="43891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rot="16200000">
            <a:off x="2632657" y="-158622"/>
            <a:ext cx="54864" cy="4389120"/>
          </a:xfrm>
          <a:prstGeom prst="rect">
            <a:avLst/>
          </a:prstGeom>
          <a:solidFill>
            <a:srgbClr val="1F497D"/>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4909513" y="2118235"/>
            <a:ext cx="54864" cy="438912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rot="16200000">
            <a:off x="2632659" y="4395091"/>
            <a:ext cx="54864" cy="4389120"/>
          </a:xfrm>
          <a:prstGeom prst="rect">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811" y="2935633"/>
            <a:ext cx="1739900" cy="317500"/>
          </a:xfrm>
          <a:prstGeom prst="rect">
            <a:avLst/>
          </a:prstGeom>
          <a:effectLst>
            <a:outerShdw blurRad="25400" dist="12700" dir="2700000" algn="tl" rotWithShape="0">
              <a:srgbClr val="000000">
                <a:alpha val="55000"/>
              </a:srgbClr>
            </a:outerShdw>
          </a:effectLst>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811" y="3827684"/>
            <a:ext cx="1689100" cy="317500"/>
          </a:xfrm>
          <a:prstGeom prst="rect">
            <a:avLst/>
          </a:prstGeom>
          <a:effectLst>
            <a:outerShdw blurRad="25400" dist="12700" dir="2700000" algn="tl" rotWithShape="0">
              <a:srgbClr val="000000">
                <a:alpha val="55000"/>
              </a:srgbClr>
            </a:outerShdw>
          </a:effectLst>
        </p:spPr>
      </p:pic>
      <p:pic>
        <p:nvPicPr>
          <p:cNvPr id="24" name="Picture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3811" y="5142039"/>
            <a:ext cx="1917700" cy="330200"/>
          </a:xfrm>
          <a:prstGeom prst="rect">
            <a:avLst/>
          </a:prstGeom>
          <a:effectLst>
            <a:outerShdw blurRad="25400" dist="12700" dir="2700000" algn="tl" rotWithShape="0">
              <a:srgbClr val="000000">
                <a:alpha val="55000"/>
              </a:srgbClr>
            </a:outerShdw>
          </a:effectLst>
        </p:spPr>
      </p:pic>
      <p:pic>
        <p:nvPicPr>
          <p:cNvPr id="25" name="Picture 2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811" y="6031333"/>
            <a:ext cx="1917700" cy="330200"/>
          </a:xfrm>
          <a:prstGeom prst="rect">
            <a:avLst/>
          </a:prstGeom>
          <a:effectLst>
            <a:outerShdw blurRad="25400" dist="12700" dir="2700000" algn="tl" rotWithShape="0">
              <a:srgbClr val="000000">
                <a:alpha val="55000"/>
              </a:srgbClr>
            </a:outerShdw>
          </a:effectLst>
        </p:spPr>
      </p:pic>
      <p:grpSp>
        <p:nvGrpSpPr>
          <p:cNvPr id="38" name="Group 37"/>
          <p:cNvGrpSpPr/>
          <p:nvPr/>
        </p:nvGrpSpPr>
        <p:grpSpPr>
          <a:xfrm rot="5400000">
            <a:off x="555110" y="2229841"/>
            <a:ext cx="4214813" cy="4167595"/>
            <a:chOff x="544043" y="2233016"/>
            <a:chExt cx="4214813" cy="4167595"/>
          </a:xfrm>
        </p:grpSpPr>
        <p:sp>
          <p:nvSpPr>
            <p:cNvPr id="39"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467956" y="2119078"/>
            <a:ext cx="4389120" cy="4389120"/>
          </a:xfrm>
          <a:prstGeom prst="rect">
            <a:avLst/>
          </a:prstGeom>
          <a:solidFill>
            <a:schemeClr val="tx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0" name="Group 69"/>
          <p:cNvGrpSpPr/>
          <p:nvPr/>
        </p:nvGrpSpPr>
        <p:grpSpPr>
          <a:xfrm rot="16200000">
            <a:off x="555109" y="2229841"/>
            <a:ext cx="4214813" cy="4167595"/>
            <a:chOff x="544043" y="2233016"/>
            <a:chExt cx="4214813" cy="4167595"/>
          </a:xfrm>
        </p:grpSpPr>
        <p:sp>
          <p:nvSpPr>
            <p:cNvPr id="71"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p:cNvSpPr/>
          <p:nvPr/>
        </p:nvSpPr>
        <p:spPr>
          <a:xfrm>
            <a:off x="467956" y="2119078"/>
            <a:ext cx="4389120" cy="4389120"/>
          </a:xfrm>
          <a:prstGeom prst="rect">
            <a:avLst/>
          </a:prstGeom>
          <a:solidFill>
            <a:srgbClr val="621F16"/>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7" name="Group 86"/>
          <p:cNvGrpSpPr/>
          <p:nvPr/>
        </p:nvGrpSpPr>
        <p:grpSpPr>
          <a:xfrm>
            <a:off x="555110" y="2229841"/>
            <a:ext cx="4214813" cy="4167595"/>
            <a:chOff x="544043" y="2233016"/>
            <a:chExt cx="4214813" cy="4167595"/>
          </a:xfrm>
        </p:grpSpPr>
        <p:sp>
          <p:nvSpPr>
            <p:cNvPr id="88"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Rectangle 29"/>
          <p:cNvSpPr/>
          <p:nvPr/>
        </p:nvSpPr>
        <p:spPr>
          <a:xfrm>
            <a:off x="467956" y="2119078"/>
            <a:ext cx="4389120" cy="4389120"/>
          </a:xfrm>
          <a:prstGeom prst="rect">
            <a:avLst/>
          </a:prstGeom>
          <a:solidFill>
            <a:srgbClr val="896A0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04" name="Group 103"/>
          <p:cNvGrpSpPr/>
          <p:nvPr/>
        </p:nvGrpSpPr>
        <p:grpSpPr>
          <a:xfrm rot="10800000">
            <a:off x="555110" y="2229841"/>
            <a:ext cx="4214813" cy="4167595"/>
            <a:chOff x="544043" y="2233016"/>
            <a:chExt cx="4214813" cy="4167595"/>
          </a:xfrm>
        </p:grpSpPr>
        <p:sp>
          <p:nvSpPr>
            <p:cNvPr id="105"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467956" y="2119078"/>
            <a:ext cx="4389120" cy="4389120"/>
          </a:xfrm>
          <a:prstGeom prst="rect">
            <a:avLst/>
          </a:prstGeom>
          <a:solidFill>
            <a:srgbClr val="2E6F3E"/>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7592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bldLvl="2"/>
      <p:bldP spid="6" grpId="0" animBg="1"/>
      <p:bldP spid="6" grpId="1" animBg="1"/>
      <p:bldP spid="7" grpId="0" animBg="1"/>
      <p:bldP spid="8" grpId="0" animBg="1"/>
      <p:bldP spid="8" grpId="1" animBg="1"/>
      <p:bldP spid="9" grpId="0" animBg="1"/>
      <p:bldP spid="9" grpId="1" animBg="1"/>
      <p:bldP spid="22" grpId="0" animBg="1"/>
      <p:bldP spid="28" grpId="0" animBg="1"/>
      <p:bldP spid="30" grpId="0"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applications</a:t>
            </a:r>
            <a:endParaRPr lang="en-US" dirty="0"/>
          </a:p>
        </p:txBody>
      </p:sp>
      <p:sp>
        <p:nvSpPr>
          <p:cNvPr id="3" name="Content Placeholder 2"/>
          <p:cNvSpPr>
            <a:spLocks noGrp="1"/>
          </p:cNvSpPr>
          <p:nvPr>
            <p:ph idx="1"/>
          </p:nvPr>
        </p:nvSpPr>
        <p:spPr/>
        <p:txBody>
          <a:bodyPr/>
          <a:lstStyle/>
          <a:p>
            <a:r>
              <a:rPr lang="en-US" dirty="0" smtClean="0"/>
              <a:t>Exponential </a:t>
            </a:r>
            <a:r>
              <a:rPr lang="en-US" dirty="0"/>
              <a:t>smoothing of time series</a:t>
            </a:r>
          </a:p>
          <a:p>
            <a:r>
              <a:rPr lang="en-US" dirty="0" smtClean="0"/>
              <a:t>General </a:t>
            </a:r>
            <a:r>
              <a:rPr lang="en-US" dirty="0"/>
              <a:t>infinite impulse-response filters (IIR)</a:t>
            </a:r>
          </a:p>
          <a:p>
            <a:r>
              <a:rPr lang="en-US" dirty="0" smtClean="0"/>
              <a:t>Inverse of finite-support convolution</a:t>
            </a:r>
          </a:p>
          <a:p>
            <a:r>
              <a:rPr lang="en-US" dirty="0" smtClean="0"/>
              <a:t>Back</a:t>
            </a:r>
            <a:r>
              <a:rPr lang="en-US" dirty="0"/>
              <a:t>-substitution </a:t>
            </a:r>
            <a:r>
              <a:rPr lang="en-US" dirty="0" smtClean="0"/>
              <a:t>on banded </a:t>
            </a:r>
            <a:r>
              <a:rPr lang="en-US" dirty="0" err="1"/>
              <a:t>Toeplitz</a:t>
            </a:r>
            <a:r>
              <a:rPr lang="en-US" dirty="0"/>
              <a:t> </a:t>
            </a:r>
            <a:r>
              <a:rPr lang="en-US" dirty="0" smtClean="0"/>
              <a:t>matrices</a:t>
            </a:r>
            <a:endParaRPr lang="en-US" dirty="0"/>
          </a:p>
        </p:txBody>
      </p:sp>
    </p:spTree>
    <p:extLst>
      <p:ext uri="{BB962C8B-B14F-4D97-AF65-F5344CB8AC3E}">
        <p14:creationId xmlns:p14="http://schemas.microsoft.com/office/powerpoint/2010/main" val="265019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Fixing twice-incomplete epilogues</a:t>
            </a:r>
            <a:endParaRPr lang="en-US" dirty="0"/>
          </a:p>
        </p:txBody>
      </p:sp>
      <p:sp>
        <p:nvSpPr>
          <p:cNvPr id="3" name="Content Placeholder 2"/>
          <p:cNvSpPr>
            <a:spLocks noGrp="1"/>
          </p:cNvSpPr>
          <p:nvPr>
            <p:ph idx="1"/>
          </p:nvPr>
        </p:nvSpPr>
        <p:spPr/>
        <p:txBody>
          <a:bodyPr/>
          <a:lstStyle/>
          <a:p>
            <a:r>
              <a:rPr lang="en-US" dirty="0" smtClean="0"/>
              <a:t>Repeatedly apply linearity and superposition</a:t>
            </a:r>
          </a:p>
          <a:p>
            <a:endParaRPr lang="en-US" dirty="0"/>
          </a:p>
          <a:p>
            <a:endParaRPr lang="en-US" dirty="0" smtClean="0"/>
          </a:p>
          <a:p>
            <a:r>
              <a:rPr lang="en-US" dirty="0" smtClean="0"/>
              <a:t>Tedious derivation, simple result</a:t>
            </a: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160" y="4526852"/>
            <a:ext cx="6299200" cy="279400"/>
          </a:xfrm>
          <a:prstGeom prst="rect">
            <a:avLst/>
          </a:prstGeom>
          <a:effectLst>
            <a:outerShdw blurRad="31750" dist="19050" dir="2700000" algn="tl" rotWithShape="0">
              <a:srgbClr val="000000">
                <a:alpha val="55000"/>
              </a:srgbClr>
            </a:outerShdw>
          </a:effectLst>
        </p:spPr>
      </p:pic>
      <p:pic>
        <p:nvPicPr>
          <p:cNvPr id="24" name="Picture 2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45" y="2443537"/>
            <a:ext cx="4927600" cy="279400"/>
          </a:xfrm>
          <a:prstGeom prst="rect">
            <a:avLst/>
          </a:prstGeom>
          <a:effectLst>
            <a:outerShdw blurRad="25400" dist="12700" dir="2700000" algn="tl" rotWithShape="0">
              <a:srgbClr val="000000">
                <a:alpha val="55000"/>
              </a:srgbClr>
            </a:outerShdw>
          </a:effectLst>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40" y="4528006"/>
            <a:ext cx="2794000" cy="279400"/>
          </a:xfrm>
          <a:prstGeom prst="rect">
            <a:avLst/>
          </a:prstGeom>
          <a:effectLst>
            <a:outerShdw blurRad="31750" dist="19050" dir="2700000" algn="tl" rotWithShape="0">
              <a:srgbClr val="000000">
                <a:alpha val="55000"/>
              </a:srgbClr>
            </a:outerShdw>
          </a:effectLst>
        </p:spPr>
      </p:pic>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45" y="1983814"/>
            <a:ext cx="4965700" cy="279400"/>
          </a:xfrm>
          <a:prstGeom prst="rect">
            <a:avLst/>
          </a:prstGeom>
          <a:effectLst>
            <a:outerShdw blurRad="25400" dist="12700" dir="2700000" algn="tl" rotWithShape="0">
              <a:srgbClr val="000000">
                <a:alpha val="55000"/>
              </a:srgbClr>
            </a:outerShdw>
          </a:effectLst>
        </p:spPr>
      </p:pic>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815" y="4549582"/>
            <a:ext cx="3695700" cy="241300"/>
          </a:xfrm>
          <a:prstGeom prst="rect">
            <a:avLst/>
          </a:prstGeom>
          <a:effectLst>
            <a:outerShdw blurRad="31750" dist="19050" dir="2700000" algn="tl" rotWithShape="0">
              <a:srgbClr val="000000">
                <a:alpha val="55000"/>
              </a:srgbClr>
            </a:outerShdw>
          </a:effectLst>
        </p:spPr>
      </p:pic>
      <p:pic>
        <p:nvPicPr>
          <p:cNvPr id="13" name="Picture 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165" y="4527357"/>
            <a:ext cx="4940300" cy="279400"/>
          </a:xfrm>
          <a:prstGeom prst="rect">
            <a:avLst/>
          </a:prstGeom>
          <a:effectLst>
            <a:outerShdw blurRad="31750" dist="19050" dir="2700000" algn="tl" rotWithShape="0">
              <a:srgbClr val="000000">
                <a:alpha val="55000"/>
              </a:srgbClr>
            </a:outerShdw>
          </a:effectLst>
        </p:spPr>
      </p:pic>
      <p:pic>
        <p:nvPicPr>
          <p:cNvPr id="20" name="Picture 1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9160" y="4526858"/>
            <a:ext cx="5994400" cy="279400"/>
          </a:xfrm>
          <a:prstGeom prst="rect">
            <a:avLst/>
          </a:prstGeom>
          <a:effectLst>
            <a:outerShdw blurRad="31750" dist="19050" dir="2700000" algn="tl" rotWithShape="0">
              <a:srgbClr val="000000">
                <a:alpha val="55000"/>
              </a:srgbClr>
            </a:outerShdw>
          </a:effectLst>
        </p:spPr>
      </p:pic>
      <p:pic>
        <p:nvPicPr>
          <p:cNvPr id="21" name="Picture 2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160" y="4550730"/>
            <a:ext cx="6273800" cy="241300"/>
          </a:xfrm>
          <a:prstGeom prst="rect">
            <a:avLst/>
          </a:prstGeom>
          <a:effectLst>
            <a:outerShdw blurRad="31750" dist="19050" dir="2700000" algn="tl" rotWithShape="0">
              <a:srgbClr val="000000">
                <a:alpha val="55000"/>
              </a:srgbClr>
            </a:outerShdw>
          </a:effectLst>
        </p:spPr>
      </p:pic>
      <p:pic>
        <p:nvPicPr>
          <p:cNvPr id="29" name="Picture 28"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890" y="4526852"/>
            <a:ext cx="7099300" cy="279400"/>
          </a:xfrm>
          <a:prstGeom prst="rect">
            <a:avLst/>
          </a:prstGeom>
          <a:effectLst>
            <a:outerShdw blurRad="31750" dist="19050" dir="2700000" algn="tl" rotWithShape="0">
              <a:srgbClr val="000000">
                <a:alpha val="55000"/>
              </a:srgbClr>
            </a:outerShdw>
          </a:effectLst>
        </p:spPr>
      </p:pic>
      <p:pic>
        <p:nvPicPr>
          <p:cNvPr id="31" name="Picture 3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160" y="4528006"/>
            <a:ext cx="7518400" cy="279400"/>
          </a:xfrm>
          <a:prstGeom prst="rect">
            <a:avLst/>
          </a:prstGeom>
          <a:effectLst>
            <a:outerShdw blurRad="31750" dist="19050" dir="2700000" algn="tl" rotWithShape="0">
              <a:srgbClr val="000000">
                <a:alpha val="55000"/>
              </a:srgbClr>
            </a:outerShdw>
          </a:effectLst>
        </p:spPr>
      </p:pic>
      <p:pic>
        <p:nvPicPr>
          <p:cNvPr id="34" name="Picture 33"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165" y="4528006"/>
            <a:ext cx="7454900" cy="279400"/>
          </a:xfrm>
          <a:prstGeom prst="rect">
            <a:avLst/>
          </a:prstGeom>
          <a:effectLst>
            <a:outerShdw blurRad="31750" dist="19050" dir="2700000" algn="tl" rotWithShape="0">
              <a:srgbClr val="000000">
                <a:alpha val="55000"/>
              </a:srgbClr>
            </a:outerShdw>
          </a:effectLst>
        </p:spPr>
      </p:pic>
      <p:grpSp>
        <p:nvGrpSpPr>
          <p:cNvPr id="7" name="Group 6"/>
          <p:cNvGrpSpPr/>
          <p:nvPr/>
        </p:nvGrpSpPr>
        <p:grpSpPr>
          <a:xfrm>
            <a:off x="1961669" y="3756526"/>
            <a:ext cx="5941461" cy="1792527"/>
            <a:chOff x="1895999" y="4768895"/>
            <a:chExt cx="5941461" cy="1792527"/>
          </a:xfrm>
        </p:grpSpPr>
        <p:grpSp>
          <p:nvGrpSpPr>
            <p:cNvPr id="6" name="Group 5"/>
            <p:cNvGrpSpPr/>
            <p:nvPr/>
          </p:nvGrpSpPr>
          <p:grpSpPr>
            <a:xfrm>
              <a:off x="6015101" y="4768895"/>
              <a:ext cx="1822359" cy="741757"/>
              <a:chOff x="6015101" y="4768895"/>
              <a:chExt cx="1822359" cy="741757"/>
            </a:xfrm>
          </p:grpSpPr>
          <p:sp>
            <p:nvSpPr>
              <p:cNvPr id="27" name="TextBox 26"/>
              <p:cNvSpPr txBox="1"/>
              <p:nvPr/>
            </p:nvSpPr>
            <p:spPr>
              <a:xfrm>
                <a:off x="6015101" y="4768895"/>
                <a:ext cx="1822359" cy="646331"/>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a:t>t</a:t>
                </a:r>
                <a:r>
                  <a:rPr lang="en-US" dirty="0" smtClean="0"/>
                  <a:t>wice-incomplete</a:t>
                </a:r>
              </a:p>
              <a:p>
                <a:pPr algn="ctr"/>
                <a:r>
                  <a:rPr lang="en-US" dirty="0" smtClean="0"/>
                  <a:t>epilogue</a:t>
                </a:r>
                <a:endParaRPr lang="en-US" dirty="0"/>
              </a:p>
            </p:txBody>
          </p:sp>
          <p:sp>
            <p:nvSpPr>
              <p:cNvPr id="33" name="Left Brace 32"/>
              <p:cNvSpPr/>
              <p:nvPr/>
            </p:nvSpPr>
            <p:spPr>
              <a:xfrm rot="5400000" flipV="1">
                <a:off x="6893539" y="5200599"/>
                <a:ext cx="71466" cy="54864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 name="Group 4"/>
            <p:cNvGrpSpPr/>
            <p:nvPr/>
          </p:nvGrpSpPr>
          <p:grpSpPr>
            <a:xfrm>
              <a:off x="1895999" y="5852948"/>
              <a:ext cx="4463642" cy="708474"/>
              <a:chOff x="1895999" y="5852948"/>
              <a:chExt cx="4463642" cy="708474"/>
            </a:xfrm>
          </p:grpSpPr>
          <p:pic>
            <p:nvPicPr>
              <p:cNvPr id="15" name="Picture 14"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03644" y="5958197"/>
                <a:ext cx="361950" cy="95250"/>
              </a:xfrm>
              <a:prstGeom prst="rect">
                <a:avLst/>
              </a:prstGeom>
              <a:effectLst>
                <a:outerShdw blurRad="25400" dist="12700" dir="2700000" algn="tl" rotWithShape="0">
                  <a:srgbClr val="000000">
                    <a:alpha val="55000"/>
                  </a:srgbClr>
                </a:outerShdw>
              </a:effectLst>
            </p:spPr>
          </p:pic>
          <p:sp>
            <p:nvSpPr>
              <p:cNvPr id="16" name="Left Brace 15"/>
              <p:cNvSpPr/>
              <p:nvPr/>
            </p:nvSpPr>
            <p:spPr>
              <a:xfrm rot="16200000">
                <a:off x="2248886" y="5500904"/>
                <a:ext cx="71466" cy="77724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7" name="Picture 16"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5398" y="5958197"/>
                <a:ext cx="361950" cy="95250"/>
              </a:xfrm>
              <a:prstGeom prst="rect">
                <a:avLst/>
              </a:prstGeom>
              <a:effectLst>
                <a:outerShdw blurRad="25400" dist="12700" dir="2700000" algn="tl" rotWithShape="0">
                  <a:srgbClr val="000000">
                    <a:alpha val="55000"/>
                  </a:srgbClr>
                </a:outerShdw>
              </a:effectLst>
            </p:spPr>
          </p:pic>
          <p:sp>
            <p:nvSpPr>
              <p:cNvPr id="18" name="Left Brace 17"/>
              <p:cNvSpPr/>
              <p:nvPr/>
            </p:nvSpPr>
            <p:spPr>
              <a:xfrm rot="16200000">
                <a:off x="4639797" y="5193899"/>
                <a:ext cx="73152" cy="1391249"/>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5332008" y="5915091"/>
                <a:ext cx="1027633" cy="646331"/>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fixed</a:t>
                </a:r>
              </a:p>
              <a:p>
                <a:r>
                  <a:rPr lang="en-US" dirty="0" smtClean="0"/>
                  <a:t>prologue</a:t>
                </a:r>
                <a:endParaRPr lang="en-US" dirty="0"/>
              </a:p>
            </p:txBody>
          </p:sp>
          <p:sp>
            <p:nvSpPr>
              <p:cNvPr id="28" name="Left Brace 27"/>
              <p:cNvSpPr/>
              <p:nvPr/>
            </p:nvSpPr>
            <p:spPr>
              <a:xfrm rot="16200000">
                <a:off x="5805303" y="5515463"/>
                <a:ext cx="71466" cy="749808"/>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2632350" y="5915091"/>
                <a:ext cx="993256" cy="646331"/>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fixed</a:t>
                </a:r>
              </a:p>
              <a:p>
                <a:r>
                  <a:rPr lang="en-US" dirty="0" smtClean="0"/>
                  <a:t>epilogue</a:t>
                </a:r>
                <a:endParaRPr lang="en-US" dirty="0"/>
              </a:p>
            </p:txBody>
          </p:sp>
          <p:sp>
            <p:nvSpPr>
              <p:cNvPr id="32" name="Left Brace 31"/>
              <p:cNvSpPr/>
              <p:nvPr/>
            </p:nvSpPr>
            <p:spPr>
              <a:xfrm rot="16200000">
                <a:off x="3082786" y="5501747"/>
                <a:ext cx="71466" cy="77724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38473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5"/>
            <a:ext cx="9050338" cy="5390980"/>
          </a:xfrm>
        </p:spPr>
        <p:txBody>
          <a:bodyPr>
            <a:normAutofit/>
          </a:bodyPr>
          <a:lstStyle/>
          <a:p>
            <a:r>
              <a:rPr lang="en-US" dirty="0" smtClean="0"/>
              <a:t>Recursive filters can be </a:t>
            </a:r>
            <a:r>
              <a:rPr lang="en-US" i="1" dirty="0" smtClean="0"/>
              <a:t>causal</a:t>
            </a:r>
            <a:r>
              <a:rPr lang="en-US" dirty="0" smtClean="0"/>
              <a:t> or </a:t>
            </a:r>
            <a:r>
              <a:rPr lang="en-US" i="1" dirty="0" err="1" smtClean="0"/>
              <a:t>anticausal</a:t>
            </a:r>
            <a:endParaRPr lang="en-US" i="1" dirty="0" smtClean="0"/>
          </a:p>
          <a:p>
            <a:pPr lvl="1"/>
            <a:r>
              <a:rPr lang="en-US" dirty="0" smtClean="0"/>
              <a:t>Causal goes forward, </a:t>
            </a:r>
            <a:r>
              <a:rPr lang="en-US" dirty="0" err="1" smtClean="0"/>
              <a:t>anticausal</a:t>
            </a:r>
            <a:r>
              <a:rPr lang="en-US" dirty="0" smtClean="0"/>
              <a:t> in reverse direction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Filter </a:t>
            </a:r>
            <a:r>
              <a:rPr lang="en-US" i="1" dirty="0" smtClean="0"/>
              <a:t>order</a:t>
            </a:r>
            <a:r>
              <a:rPr lang="en-US" dirty="0" smtClean="0"/>
              <a:t> is simply the number </a:t>
            </a:r>
            <a:r>
              <a:rPr lang="en-US" i="1" dirty="0" smtClean="0"/>
              <a:t>r</a:t>
            </a:r>
            <a:r>
              <a:rPr lang="en-US" dirty="0" smtClean="0"/>
              <a:t> of feedbacks</a:t>
            </a:r>
          </a:p>
        </p:txBody>
      </p:sp>
      <p:sp>
        <p:nvSpPr>
          <p:cNvPr id="2" name="Title 1"/>
          <p:cNvSpPr>
            <a:spLocks noGrp="1"/>
          </p:cNvSpPr>
          <p:nvPr>
            <p:ph type="title"/>
          </p:nvPr>
        </p:nvSpPr>
        <p:spPr/>
        <p:txBody>
          <a:bodyPr/>
          <a:lstStyle/>
          <a:p>
            <a:r>
              <a:rPr lang="en-US" dirty="0" smtClean="0"/>
              <a:t>Causality and order</a:t>
            </a:r>
            <a:endParaRPr lang="en-US" dirty="0"/>
          </a:p>
        </p:txBody>
      </p:sp>
      <p:grpSp>
        <p:nvGrpSpPr>
          <p:cNvPr id="7" name="Group 6"/>
          <p:cNvGrpSpPr/>
          <p:nvPr/>
        </p:nvGrpSpPr>
        <p:grpSpPr>
          <a:xfrm>
            <a:off x="1536523" y="4026360"/>
            <a:ext cx="5695123" cy="670888"/>
            <a:chOff x="1536523" y="4026360"/>
            <a:chExt cx="5695123" cy="670888"/>
          </a:xfrm>
        </p:grpSpPr>
        <p:grpSp>
          <p:nvGrpSpPr>
            <p:cNvPr id="148" name="Group 147"/>
            <p:cNvGrpSpPr/>
            <p:nvPr/>
          </p:nvGrpSpPr>
          <p:grpSpPr>
            <a:xfrm>
              <a:off x="1745246" y="4026360"/>
              <a:ext cx="5486400" cy="670888"/>
              <a:chOff x="1768554" y="3870840"/>
              <a:chExt cx="5486400" cy="670888"/>
            </a:xfrm>
          </p:grpSpPr>
          <p:grpSp>
            <p:nvGrpSpPr>
              <p:cNvPr id="149" name="Group 148"/>
              <p:cNvGrpSpPr/>
              <p:nvPr/>
            </p:nvGrpSpPr>
            <p:grpSpPr>
              <a:xfrm>
                <a:off x="1768554" y="4267408"/>
                <a:ext cx="5486400" cy="274320"/>
                <a:chOff x="1768554" y="4267408"/>
                <a:chExt cx="5486400" cy="274320"/>
              </a:xfrm>
            </p:grpSpPr>
            <p:sp>
              <p:nvSpPr>
                <p:cNvPr id="151" name="Rectangle 150"/>
                <p:cNvSpPr/>
                <p:nvPr/>
              </p:nvSpPr>
              <p:spPr>
                <a:xfrm>
                  <a:off x="1768554" y="4267408"/>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2" name="Rectangle 151"/>
                <p:cNvSpPr/>
                <p:nvPr/>
              </p:nvSpPr>
              <p:spPr>
                <a:xfrm>
                  <a:off x="17685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3" name="Rectangle 152"/>
                <p:cNvSpPr/>
                <p:nvPr/>
              </p:nvSpPr>
              <p:spPr>
                <a:xfrm>
                  <a:off x="20428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4" name="Rectangle 153"/>
                <p:cNvSpPr/>
                <p:nvPr/>
              </p:nvSpPr>
              <p:spPr>
                <a:xfrm>
                  <a:off x="23171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5" name="Rectangle 154"/>
                <p:cNvSpPr/>
                <p:nvPr/>
              </p:nvSpPr>
              <p:spPr>
                <a:xfrm>
                  <a:off x="25915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6" name="Rectangle 155"/>
                <p:cNvSpPr/>
                <p:nvPr/>
              </p:nvSpPr>
              <p:spPr>
                <a:xfrm>
                  <a:off x="28658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3" name="Rectangle 162"/>
                <p:cNvSpPr/>
                <p:nvPr/>
              </p:nvSpPr>
              <p:spPr>
                <a:xfrm>
                  <a:off x="31401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4" name="Rectangle 163"/>
                <p:cNvSpPr/>
                <p:nvPr/>
              </p:nvSpPr>
              <p:spPr>
                <a:xfrm>
                  <a:off x="34144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5" name="Rectangle 164"/>
                <p:cNvSpPr/>
                <p:nvPr/>
              </p:nvSpPr>
              <p:spPr>
                <a:xfrm>
                  <a:off x="36887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6" name="Rectangle 165"/>
                <p:cNvSpPr/>
                <p:nvPr/>
              </p:nvSpPr>
              <p:spPr>
                <a:xfrm>
                  <a:off x="39631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7" name="Rectangle 166"/>
                <p:cNvSpPr/>
                <p:nvPr/>
              </p:nvSpPr>
              <p:spPr>
                <a:xfrm>
                  <a:off x="42374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8" name="Rectangle 167"/>
                <p:cNvSpPr/>
                <p:nvPr/>
              </p:nvSpPr>
              <p:spPr>
                <a:xfrm>
                  <a:off x="45117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1" name="Rectangle 170"/>
                <p:cNvSpPr/>
                <p:nvPr/>
              </p:nvSpPr>
              <p:spPr>
                <a:xfrm>
                  <a:off x="47860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2" name="Rectangle 171"/>
                <p:cNvSpPr/>
                <p:nvPr/>
              </p:nvSpPr>
              <p:spPr>
                <a:xfrm>
                  <a:off x="50603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3" name="Rectangle 182"/>
                <p:cNvSpPr/>
                <p:nvPr/>
              </p:nvSpPr>
              <p:spPr>
                <a:xfrm>
                  <a:off x="53347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0" name="Rectangle 189"/>
                <p:cNvSpPr/>
                <p:nvPr/>
              </p:nvSpPr>
              <p:spPr>
                <a:xfrm>
                  <a:off x="56090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4" name="Rectangle 213"/>
                <p:cNvSpPr/>
                <p:nvPr/>
              </p:nvSpPr>
              <p:spPr>
                <a:xfrm>
                  <a:off x="58833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5" name="Rectangle 214"/>
                <p:cNvSpPr/>
                <p:nvPr/>
              </p:nvSpPr>
              <p:spPr>
                <a:xfrm>
                  <a:off x="61576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6" name="Rectangle 215"/>
                <p:cNvSpPr/>
                <p:nvPr/>
              </p:nvSpPr>
              <p:spPr>
                <a:xfrm>
                  <a:off x="64319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7" name="Rectangle 216"/>
                <p:cNvSpPr/>
                <p:nvPr/>
              </p:nvSpPr>
              <p:spPr>
                <a:xfrm>
                  <a:off x="67063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8" name="Rectangle 217"/>
                <p:cNvSpPr/>
                <p:nvPr/>
              </p:nvSpPr>
              <p:spPr>
                <a:xfrm>
                  <a:off x="69806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50" name="TextBox 149"/>
              <p:cNvSpPr txBox="1"/>
              <p:nvPr/>
            </p:nvSpPr>
            <p:spPr>
              <a:xfrm>
                <a:off x="4169353" y="3870840"/>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input</a:t>
                </a:r>
              </a:p>
            </p:txBody>
          </p:sp>
        </p:grpSp>
        <p:pic>
          <p:nvPicPr>
            <p:cNvPr id="247" name="Picture 2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523" y="4510364"/>
              <a:ext cx="139700" cy="152400"/>
            </a:xfrm>
            <a:prstGeom prst="rect">
              <a:avLst/>
            </a:prstGeom>
            <a:effectLst>
              <a:outerShdw blurRad="25400" dist="12700" dir="2700000" algn="tl" rotWithShape="0">
                <a:srgbClr val="000000">
                  <a:alpha val="55000"/>
                </a:srgbClr>
              </a:outerShdw>
            </a:effectLst>
          </p:spPr>
        </p:pic>
      </p:grpSp>
      <p:grpSp>
        <p:nvGrpSpPr>
          <p:cNvPr id="5" name="Group 4"/>
          <p:cNvGrpSpPr/>
          <p:nvPr/>
        </p:nvGrpSpPr>
        <p:grpSpPr>
          <a:xfrm>
            <a:off x="7153216" y="4026360"/>
            <a:ext cx="993256" cy="670888"/>
            <a:chOff x="7153216" y="4026360"/>
            <a:chExt cx="993256" cy="670888"/>
          </a:xfrm>
        </p:grpSpPr>
        <p:sp>
          <p:nvSpPr>
            <p:cNvPr id="224" name="TextBox 223"/>
            <p:cNvSpPr txBox="1"/>
            <p:nvPr/>
          </p:nvSpPr>
          <p:spPr>
            <a:xfrm>
              <a:off x="7153216" y="4026360"/>
              <a:ext cx="993256"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epilogue</a:t>
              </a:r>
            </a:p>
          </p:txBody>
        </p:sp>
        <p:grpSp>
          <p:nvGrpSpPr>
            <p:cNvPr id="254" name="Group 253"/>
            <p:cNvGrpSpPr/>
            <p:nvPr/>
          </p:nvGrpSpPr>
          <p:grpSpPr>
            <a:xfrm>
              <a:off x="7375524" y="4419189"/>
              <a:ext cx="548640" cy="278059"/>
              <a:chOff x="1186050" y="4267408"/>
              <a:chExt cx="548640" cy="278059"/>
            </a:xfrm>
            <a:solidFill>
              <a:srgbClr val="621F16"/>
            </a:solidFill>
          </p:grpSpPr>
          <p:sp>
            <p:nvSpPr>
              <p:cNvPr id="255" name="Rectangle 254"/>
              <p:cNvSpPr/>
              <p:nvPr/>
            </p:nvSpPr>
            <p:spPr>
              <a:xfrm>
                <a:off x="1186050" y="4267408"/>
                <a:ext cx="548640" cy="27432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56" name="Group 255"/>
              <p:cNvGrpSpPr/>
              <p:nvPr/>
            </p:nvGrpSpPr>
            <p:grpSpPr>
              <a:xfrm>
                <a:off x="1186050" y="4271147"/>
                <a:ext cx="548640" cy="274320"/>
                <a:chOff x="1186050" y="4271147"/>
                <a:chExt cx="548640" cy="274320"/>
              </a:xfrm>
              <a:grpFill/>
            </p:grpSpPr>
            <p:sp>
              <p:nvSpPr>
                <p:cNvPr id="257" name="Rectangle 256"/>
                <p:cNvSpPr/>
                <p:nvPr/>
              </p:nvSpPr>
              <p:spPr>
                <a:xfrm>
                  <a:off x="1460370" y="4271147"/>
                  <a:ext cx="274320" cy="274320"/>
                </a:xfrm>
                <a:prstGeom prst="rect">
                  <a:avLst/>
                </a:prstGeom>
                <a:grp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8" name="Rectangle 257"/>
                <p:cNvSpPr/>
                <p:nvPr/>
              </p:nvSpPr>
              <p:spPr>
                <a:xfrm>
                  <a:off x="1186050" y="4271147"/>
                  <a:ext cx="274320" cy="274320"/>
                </a:xfrm>
                <a:prstGeom prst="rect">
                  <a:avLst/>
                </a:prstGeom>
                <a:grp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pic>
          <p:nvPicPr>
            <p:cNvPr id="53" name="Picture 5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559" y="4510364"/>
              <a:ext cx="114300" cy="114300"/>
            </a:xfrm>
            <a:prstGeom prst="rect">
              <a:avLst/>
            </a:prstGeom>
            <a:effectLst>
              <a:outerShdw blurRad="25400" dist="12700" dir="2700000" algn="tl" rotWithShape="0">
                <a:srgbClr val="000000">
                  <a:alpha val="55000"/>
                </a:srgbClr>
              </a:outerShdw>
            </a:effectLst>
          </p:spPr>
        </p:pic>
      </p:grpSp>
      <p:grpSp>
        <p:nvGrpSpPr>
          <p:cNvPr id="9" name="Group 8"/>
          <p:cNvGrpSpPr/>
          <p:nvPr/>
        </p:nvGrpSpPr>
        <p:grpSpPr>
          <a:xfrm>
            <a:off x="1536523" y="4808044"/>
            <a:ext cx="5695123" cy="1028590"/>
            <a:chOff x="1536523" y="4808044"/>
            <a:chExt cx="5695123" cy="1028590"/>
          </a:xfrm>
        </p:grpSpPr>
        <p:grpSp>
          <p:nvGrpSpPr>
            <p:cNvPr id="123" name="Group 122"/>
            <p:cNvGrpSpPr/>
            <p:nvPr/>
          </p:nvGrpSpPr>
          <p:grpSpPr>
            <a:xfrm>
              <a:off x="1745246" y="5245094"/>
              <a:ext cx="5486400" cy="591540"/>
              <a:chOff x="1768554" y="5089574"/>
              <a:chExt cx="5486400" cy="591540"/>
            </a:xfrm>
          </p:grpSpPr>
          <p:grpSp>
            <p:nvGrpSpPr>
              <p:cNvPr id="124" name="Group 123"/>
              <p:cNvGrpSpPr/>
              <p:nvPr/>
            </p:nvGrpSpPr>
            <p:grpSpPr>
              <a:xfrm>
                <a:off x="1768554" y="5089574"/>
                <a:ext cx="5486400" cy="274320"/>
                <a:chOff x="1768554" y="5089574"/>
                <a:chExt cx="5486400" cy="274320"/>
              </a:xfrm>
            </p:grpSpPr>
            <p:sp>
              <p:nvSpPr>
                <p:cNvPr id="126" name="Rectangle 125"/>
                <p:cNvSpPr/>
                <p:nvPr/>
              </p:nvSpPr>
              <p:spPr>
                <a:xfrm>
                  <a:off x="1768554" y="5089574"/>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27" name="Group 126"/>
                <p:cNvGrpSpPr/>
                <p:nvPr/>
              </p:nvGrpSpPr>
              <p:grpSpPr>
                <a:xfrm>
                  <a:off x="1768554" y="5089574"/>
                  <a:ext cx="5486400" cy="274320"/>
                  <a:chOff x="1828800" y="1827130"/>
                  <a:chExt cx="5486400" cy="274320"/>
                </a:xfrm>
                <a:solidFill>
                  <a:srgbClr val="FFFFFF"/>
                </a:solidFill>
              </p:grpSpPr>
              <p:sp>
                <p:nvSpPr>
                  <p:cNvPr id="128" name="Rectangle 127"/>
                  <p:cNvSpPr/>
                  <p:nvPr/>
                </p:nvSpPr>
                <p:spPr>
                  <a:xfrm>
                    <a:off x="34747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9" name="Rectangle 128"/>
                  <p:cNvSpPr/>
                  <p:nvPr/>
                </p:nvSpPr>
                <p:spPr>
                  <a:xfrm>
                    <a:off x="37490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0" name="Rectangle 129"/>
                  <p:cNvSpPr/>
                  <p:nvPr/>
                </p:nvSpPr>
                <p:spPr>
                  <a:xfrm>
                    <a:off x="40233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 name="Rectangle 130"/>
                  <p:cNvSpPr/>
                  <p:nvPr/>
                </p:nvSpPr>
                <p:spPr>
                  <a:xfrm>
                    <a:off x="42976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2" name="Rectangle 131"/>
                  <p:cNvSpPr/>
                  <p:nvPr/>
                </p:nvSpPr>
                <p:spPr>
                  <a:xfrm>
                    <a:off x="45720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3" name="Rectangle 132"/>
                  <p:cNvSpPr/>
                  <p:nvPr/>
                </p:nvSpPr>
                <p:spPr>
                  <a:xfrm>
                    <a:off x="48463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4" name="Rectangle 133"/>
                  <p:cNvSpPr/>
                  <p:nvPr/>
                </p:nvSpPr>
                <p:spPr>
                  <a:xfrm>
                    <a:off x="51206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5" name="Rectangle 134"/>
                  <p:cNvSpPr/>
                  <p:nvPr/>
                </p:nvSpPr>
                <p:spPr>
                  <a:xfrm>
                    <a:off x="53949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6" name="Rectangle 135"/>
                  <p:cNvSpPr/>
                  <p:nvPr/>
                </p:nvSpPr>
                <p:spPr>
                  <a:xfrm>
                    <a:off x="56692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7" name="Rectangle 136"/>
                  <p:cNvSpPr/>
                  <p:nvPr/>
                </p:nvSpPr>
                <p:spPr>
                  <a:xfrm>
                    <a:off x="59436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8" name="Rectangle 137"/>
                  <p:cNvSpPr/>
                  <p:nvPr/>
                </p:nvSpPr>
                <p:spPr>
                  <a:xfrm>
                    <a:off x="62179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9" name="Rectangle 138"/>
                  <p:cNvSpPr/>
                  <p:nvPr/>
                </p:nvSpPr>
                <p:spPr>
                  <a:xfrm>
                    <a:off x="64922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0" name="Rectangle 139"/>
                  <p:cNvSpPr/>
                  <p:nvPr/>
                </p:nvSpPr>
                <p:spPr>
                  <a:xfrm>
                    <a:off x="67665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1" name="Rectangle 140"/>
                  <p:cNvSpPr/>
                  <p:nvPr/>
                </p:nvSpPr>
                <p:spPr>
                  <a:xfrm>
                    <a:off x="70408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2" name="Rectangle 141"/>
                  <p:cNvSpPr/>
                  <p:nvPr/>
                </p:nvSpPr>
                <p:spPr>
                  <a:xfrm>
                    <a:off x="18288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3" name="Rectangle 142"/>
                  <p:cNvSpPr/>
                  <p:nvPr/>
                </p:nvSpPr>
                <p:spPr>
                  <a:xfrm>
                    <a:off x="21031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 name="Rectangle 143"/>
                  <p:cNvSpPr/>
                  <p:nvPr/>
                </p:nvSpPr>
                <p:spPr>
                  <a:xfrm>
                    <a:off x="23774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5" name="Rectangle 144"/>
                  <p:cNvSpPr/>
                  <p:nvPr/>
                </p:nvSpPr>
                <p:spPr>
                  <a:xfrm>
                    <a:off x="26517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6" name="Rectangle 145"/>
                  <p:cNvSpPr/>
                  <p:nvPr/>
                </p:nvSpPr>
                <p:spPr>
                  <a:xfrm>
                    <a:off x="29260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7" name="Rectangle 146"/>
                  <p:cNvSpPr/>
                  <p:nvPr/>
                </p:nvSpPr>
                <p:spPr>
                  <a:xfrm>
                    <a:off x="32004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125" name="TextBox 124"/>
              <p:cNvSpPr txBox="1"/>
              <p:nvPr/>
            </p:nvSpPr>
            <p:spPr>
              <a:xfrm>
                <a:off x="4098821" y="5311782"/>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output</a:t>
                </a:r>
              </a:p>
            </p:txBody>
          </p:sp>
        </p:grpSp>
        <p:sp>
          <p:nvSpPr>
            <p:cNvPr id="261" name="Right Arrow 260"/>
            <p:cNvSpPr/>
            <p:nvPr/>
          </p:nvSpPr>
          <p:spPr>
            <a:xfrm flipH="1">
              <a:off x="4271388" y="4808044"/>
              <a:ext cx="612648" cy="321700"/>
            </a:xfrm>
            <a:prstGeom prst="rightArrow">
              <a:avLst>
                <a:gd name="adj1" fmla="val 66879"/>
                <a:gd name="adj2" fmla="val 50000"/>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62" name="Group 261"/>
            <p:cNvGrpSpPr/>
            <p:nvPr/>
          </p:nvGrpSpPr>
          <p:grpSpPr>
            <a:xfrm>
              <a:off x="1744786" y="5245094"/>
              <a:ext cx="5486860" cy="274320"/>
              <a:chOff x="1744786" y="5245094"/>
              <a:chExt cx="5486860" cy="274320"/>
            </a:xfrm>
            <a:solidFill>
              <a:srgbClr val="621F16"/>
            </a:solidFill>
          </p:grpSpPr>
          <p:sp>
            <p:nvSpPr>
              <p:cNvPr id="263" name="Rectangle 262"/>
              <p:cNvSpPr/>
              <p:nvPr/>
            </p:nvSpPr>
            <p:spPr>
              <a:xfrm>
                <a:off x="17447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4" name="Rectangle 263"/>
              <p:cNvSpPr/>
              <p:nvPr/>
            </p:nvSpPr>
            <p:spPr>
              <a:xfrm>
                <a:off x="2019704"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5" name="Rectangle 264"/>
              <p:cNvSpPr/>
              <p:nvPr/>
            </p:nvSpPr>
            <p:spPr>
              <a:xfrm>
                <a:off x="2294622"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6" name="Rectangle 265"/>
              <p:cNvSpPr/>
              <p:nvPr/>
            </p:nvSpPr>
            <p:spPr>
              <a:xfrm>
                <a:off x="2569540"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7" name="Rectangle 266"/>
              <p:cNvSpPr/>
              <p:nvPr/>
            </p:nvSpPr>
            <p:spPr>
              <a:xfrm>
                <a:off x="339116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8" name="Rectangle 267"/>
              <p:cNvSpPr/>
              <p:nvPr/>
            </p:nvSpPr>
            <p:spPr>
              <a:xfrm>
                <a:off x="36654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9" name="Rectangle 268"/>
              <p:cNvSpPr/>
              <p:nvPr/>
            </p:nvSpPr>
            <p:spPr>
              <a:xfrm>
                <a:off x="393980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0" name="Rectangle 269"/>
              <p:cNvSpPr/>
              <p:nvPr/>
            </p:nvSpPr>
            <p:spPr>
              <a:xfrm>
                <a:off x="42141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1" name="Rectangle 270"/>
              <p:cNvSpPr/>
              <p:nvPr/>
            </p:nvSpPr>
            <p:spPr>
              <a:xfrm>
                <a:off x="448844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2" name="Rectangle 271"/>
              <p:cNvSpPr/>
              <p:nvPr/>
            </p:nvSpPr>
            <p:spPr>
              <a:xfrm>
                <a:off x="476276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3" name="Rectangle 272"/>
              <p:cNvSpPr/>
              <p:nvPr/>
            </p:nvSpPr>
            <p:spPr>
              <a:xfrm>
                <a:off x="50370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4" name="Rectangle 273"/>
              <p:cNvSpPr/>
              <p:nvPr/>
            </p:nvSpPr>
            <p:spPr>
              <a:xfrm>
                <a:off x="531140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5" name="Rectangle 274"/>
              <p:cNvSpPr/>
              <p:nvPr/>
            </p:nvSpPr>
            <p:spPr>
              <a:xfrm>
                <a:off x="55857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6" name="Rectangle 275"/>
              <p:cNvSpPr/>
              <p:nvPr/>
            </p:nvSpPr>
            <p:spPr>
              <a:xfrm>
                <a:off x="586004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Rectangle 276"/>
              <p:cNvSpPr/>
              <p:nvPr/>
            </p:nvSpPr>
            <p:spPr>
              <a:xfrm>
                <a:off x="613436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8" name="Rectangle 277"/>
              <p:cNvSpPr/>
              <p:nvPr/>
            </p:nvSpPr>
            <p:spPr>
              <a:xfrm>
                <a:off x="64086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9" name="Rectangle 278"/>
              <p:cNvSpPr/>
              <p:nvPr/>
            </p:nvSpPr>
            <p:spPr>
              <a:xfrm>
                <a:off x="668300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Rectangle 279"/>
              <p:cNvSpPr/>
              <p:nvPr/>
            </p:nvSpPr>
            <p:spPr>
              <a:xfrm>
                <a:off x="69573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1" name="Rectangle 280"/>
              <p:cNvSpPr/>
              <p:nvPr/>
            </p:nvSpPr>
            <p:spPr>
              <a:xfrm>
                <a:off x="28425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2" name="Rectangle 281"/>
              <p:cNvSpPr/>
              <p:nvPr/>
            </p:nvSpPr>
            <p:spPr>
              <a:xfrm>
                <a:off x="311684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54" name="Picture 5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523" y="5329199"/>
              <a:ext cx="114300" cy="114300"/>
            </a:xfrm>
            <a:prstGeom prst="rect">
              <a:avLst/>
            </a:prstGeom>
            <a:effectLst>
              <a:outerShdw blurRad="25400" dist="12700" dir="2700000" algn="tl" rotWithShape="0">
                <a:srgbClr val="000000">
                  <a:alpha val="55000"/>
                </a:srgbClr>
              </a:outerShdw>
            </a:effectLst>
          </p:spPr>
        </p:pic>
      </p:grpSp>
      <p:grpSp>
        <p:nvGrpSpPr>
          <p:cNvPr id="13" name="Group 12"/>
          <p:cNvGrpSpPr/>
          <p:nvPr/>
        </p:nvGrpSpPr>
        <p:grpSpPr>
          <a:xfrm>
            <a:off x="1853005" y="2578100"/>
            <a:ext cx="4568435" cy="1284195"/>
            <a:chOff x="1853005" y="2578100"/>
            <a:chExt cx="4568435" cy="1284195"/>
          </a:xfrm>
        </p:grpSpPr>
        <p:pic>
          <p:nvPicPr>
            <p:cNvPr id="6" name="Picture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9513" y="2918064"/>
              <a:ext cx="2032000" cy="635000"/>
            </a:xfrm>
            <a:prstGeom prst="rect">
              <a:avLst/>
            </a:prstGeom>
            <a:effectLst>
              <a:outerShdw blurRad="25400" dist="12700" dir="2700000" algn="tl" rotWithShape="0">
                <a:srgbClr val="000000">
                  <a:alpha val="55000"/>
                </a:srgbClr>
              </a:outerShdw>
            </a:effectLst>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9640" y="3095502"/>
              <a:ext cx="1701800" cy="241300"/>
            </a:xfrm>
            <a:prstGeom prst="rect">
              <a:avLst/>
            </a:prstGeom>
            <a:effectLst>
              <a:outerShdw blurRad="25400" dist="12700" dir="2700000" algn="tl" rotWithShape="0">
                <a:srgbClr val="000000">
                  <a:alpha val="55000"/>
                </a:srgbClr>
              </a:outerShdw>
            </a:effectLst>
          </p:spPr>
        </p:pic>
        <p:pic>
          <p:nvPicPr>
            <p:cNvPr id="30" name="Picture 2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3005" y="3684621"/>
              <a:ext cx="1498600" cy="165100"/>
            </a:xfrm>
            <a:prstGeom prst="rect">
              <a:avLst/>
            </a:prstGeom>
            <a:effectLst>
              <a:outerShdw blurRad="25400" dist="12700" dir="2700000" algn="tl" rotWithShape="0">
                <a:srgbClr val="000000">
                  <a:alpha val="55000"/>
                </a:srgbClr>
              </a:outerShdw>
            </a:effectLst>
          </p:spPr>
        </p:pic>
        <p:pic>
          <p:nvPicPr>
            <p:cNvPr id="55" name="Picture 5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0214" y="3620995"/>
              <a:ext cx="1346200" cy="241300"/>
            </a:xfrm>
            <a:prstGeom prst="rect">
              <a:avLst/>
            </a:prstGeom>
            <a:effectLst>
              <a:outerShdw blurRad="25400" dist="12700" dir="2700000" algn="tl" rotWithShape="0">
                <a:srgbClr val="000000">
                  <a:alpha val="55000"/>
                </a:srgbClr>
              </a:outerShdw>
            </a:effectLst>
          </p:spPr>
        </p:pic>
        <p:pic>
          <p:nvPicPr>
            <p:cNvPr id="11" name="Picture 1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3000" y="2578100"/>
              <a:ext cx="1143000" cy="241300"/>
            </a:xfrm>
            <a:prstGeom prst="rect">
              <a:avLst/>
            </a:prstGeom>
            <a:effectLst>
              <a:outerShdw blurRad="25400" dist="12700" dir="2700000" algn="tl" rotWithShape="0">
                <a:srgbClr val="000000">
                  <a:alpha val="55000"/>
                </a:srgbClr>
              </a:outerShdw>
            </a:effectLst>
          </p:spPr>
        </p:pic>
      </p:grpSp>
    </p:spTree>
    <p:extLst>
      <p:ext uri="{BB962C8B-B14F-4D97-AF65-F5344CB8AC3E}">
        <p14:creationId xmlns:p14="http://schemas.microsoft.com/office/powerpoint/2010/main" val="19820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5"/>
          <p:cNvSpPr txBox="1">
            <a:spLocks/>
          </p:cNvSpPr>
          <p:nvPr/>
        </p:nvSpPr>
        <p:spPr>
          <a:xfrm>
            <a:off x="5129561" y="2008505"/>
            <a:ext cx="3968401" cy="4776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Independent columns</a:t>
            </a:r>
          </a:p>
          <a:p>
            <a:pPr lvl="1"/>
            <a:r>
              <a:rPr lang="en-US" sz="2400" dirty="0" smtClean="0"/>
              <a:t>Causal</a:t>
            </a:r>
          </a:p>
          <a:p>
            <a:pPr lvl="1"/>
            <a:endParaRPr lang="en-US" sz="2400" dirty="0"/>
          </a:p>
          <a:p>
            <a:pPr lvl="1"/>
            <a:r>
              <a:rPr lang="en-US" sz="2400" dirty="0" err="1" smtClean="0"/>
              <a:t>Anticausal</a:t>
            </a:r>
            <a:endParaRPr lang="en-US" sz="2400" dirty="0" smtClean="0"/>
          </a:p>
          <a:p>
            <a:pPr lvl="1"/>
            <a:endParaRPr lang="en-US" sz="2400" dirty="0"/>
          </a:p>
          <a:p>
            <a:r>
              <a:rPr lang="en-US" sz="2400" dirty="0" smtClean="0"/>
              <a:t>Independent rows</a:t>
            </a:r>
          </a:p>
          <a:p>
            <a:pPr lvl="1"/>
            <a:r>
              <a:rPr lang="en-US" sz="2400" dirty="0" smtClean="0"/>
              <a:t>Causal</a:t>
            </a:r>
          </a:p>
          <a:p>
            <a:pPr lvl="1"/>
            <a:endParaRPr lang="en-US" sz="2400" dirty="0"/>
          </a:p>
          <a:p>
            <a:pPr lvl="1"/>
            <a:r>
              <a:rPr lang="en-US" sz="2400" dirty="0" err="1" smtClean="0"/>
              <a:t>Anticausal</a:t>
            </a:r>
            <a:endParaRPr lang="en-US" sz="2400" dirty="0"/>
          </a:p>
        </p:txBody>
      </p:sp>
      <p:sp>
        <p:nvSpPr>
          <p:cNvPr id="2" name="Title 1"/>
          <p:cNvSpPr>
            <a:spLocks noGrp="1"/>
          </p:cNvSpPr>
          <p:nvPr>
            <p:ph type="title"/>
          </p:nvPr>
        </p:nvSpPr>
        <p:spPr/>
        <p:txBody>
          <a:bodyPr/>
          <a:lstStyle/>
          <a:p>
            <a:r>
              <a:rPr lang="en-US" dirty="0" smtClean="0"/>
              <a:t>Filter sequences and separability</a:t>
            </a:r>
            <a:endParaRPr lang="en-US" dirty="0"/>
          </a:p>
        </p:txBody>
      </p:sp>
      <p:sp>
        <p:nvSpPr>
          <p:cNvPr id="3" name="Content Placeholder 2"/>
          <p:cNvSpPr>
            <a:spLocks noGrp="1"/>
          </p:cNvSpPr>
          <p:nvPr>
            <p:ph idx="1"/>
          </p:nvPr>
        </p:nvSpPr>
        <p:spPr>
          <a:xfrm>
            <a:off x="47625" y="1231605"/>
            <a:ext cx="9050338" cy="701273"/>
          </a:xfrm>
        </p:spPr>
        <p:txBody>
          <a:bodyPr/>
          <a:lstStyle/>
          <a:p>
            <a:r>
              <a:rPr lang="en-US" dirty="0" smtClean="0"/>
              <a:t>Often, </a:t>
            </a:r>
            <a:r>
              <a:rPr lang="en-US" i="1" dirty="0" smtClean="0"/>
              <a:t>sequences</a:t>
            </a:r>
            <a:r>
              <a:rPr lang="en-US" dirty="0" smtClean="0"/>
              <a:t> of recursive filters are needed</a:t>
            </a:r>
          </a:p>
        </p:txBody>
      </p:sp>
      <p:sp>
        <p:nvSpPr>
          <p:cNvPr id="5" name="Rectangle 4"/>
          <p:cNvSpPr/>
          <p:nvPr/>
        </p:nvSpPr>
        <p:spPr>
          <a:xfrm>
            <a:off x="467956" y="2119078"/>
            <a:ext cx="4389120" cy="43891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le 5"/>
          <p:cNvSpPr/>
          <p:nvPr/>
        </p:nvSpPr>
        <p:spPr>
          <a:xfrm>
            <a:off x="352835" y="2118235"/>
            <a:ext cx="54864" cy="43891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rot="16200000">
            <a:off x="2632657" y="-158622"/>
            <a:ext cx="54864" cy="4389120"/>
          </a:xfrm>
          <a:prstGeom prst="rect">
            <a:avLst/>
          </a:prstGeom>
          <a:solidFill>
            <a:srgbClr val="1F497D"/>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4909513" y="2118235"/>
            <a:ext cx="54864" cy="438912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rot="16200000">
            <a:off x="2632659" y="4395091"/>
            <a:ext cx="54864" cy="4389120"/>
          </a:xfrm>
          <a:prstGeom prst="rect">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811" y="2935633"/>
            <a:ext cx="1739900" cy="317500"/>
          </a:xfrm>
          <a:prstGeom prst="rect">
            <a:avLst/>
          </a:prstGeom>
          <a:effectLst>
            <a:outerShdw blurRad="25400" dist="12700" dir="2700000" algn="tl" rotWithShape="0">
              <a:srgbClr val="000000">
                <a:alpha val="55000"/>
              </a:srgbClr>
            </a:outerShdw>
          </a:effectLst>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811" y="3827684"/>
            <a:ext cx="1689100" cy="317500"/>
          </a:xfrm>
          <a:prstGeom prst="rect">
            <a:avLst/>
          </a:prstGeom>
          <a:effectLst>
            <a:outerShdw blurRad="25400" dist="12700" dir="2700000" algn="tl" rotWithShape="0">
              <a:srgbClr val="000000">
                <a:alpha val="55000"/>
              </a:srgbClr>
            </a:outerShdw>
          </a:effectLst>
        </p:spPr>
      </p:pic>
      <p:pic>
        <p:nvPicPr>
          <p:cNvPr id="24" name="Picture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3811" y="5142039"/>
            <a:ext cx="1917700" cy="330200"/>
          </a:xfrm>
          <a:prstGeom prst="rect">
            <a:avLst/>
          </a:prstGeom>
          <a:effectLst>
            <a:outerShdw blurRad="25400" dist="12700" dir="2700000" algn="tl" rotWithShape="0">
              <a:srgbClr val="000000">
                <a:alpha val="55000"/>
              </a:srgbClr>
            </a:outerShdw>
          </a:effectLst>
        </p:spPr>
      </p:pic>
      <p:pic>
        <p:nvPicPr>
          <p:cNvPr id="25" name="Picture 2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811" y="6031333"/>
            <a:ext cx="1917700" cy="330200"/>
          </a:xfrm>
          <a:prstGeom prst="rect">
            <a:avLst/>
          </a:prstGeom>
          <a:effectLst>
            <a:outerShdw blurRad="25400" dist="12700" dir="2700000" algn="tl" rotWithShape="0">
              <a:srgbClr val="000000">
                <a:alpha val="55000"/>
              </a:srgbClr>
            </a:outerShdw>
          </a:effectLst>
        </p:spPr>
      </p:pic>
      <p:grpSp>
        <p:nvGrpSpPr>
          <p:cNvPr id="38" name="Group 37"/>
          <p:cNvGrpSpPr/>
          <p:nvPr/>
        </p:nvGrpSpPr>
        <p:grpSpPr>
          <a:xfrm rot="5400000">
            <a:off x="555110" y="2229841"/>
            <a:ext cx="4214813" cy="4167595"/>
            <a:chOff x="544043" y="2233016"/>
            <a:chExt cx="4214813" cy="4167595"/>
          </a:xfrm>
        </p:grpSpPr>
        <p:sp>
          <p:nvSpPr>
            <p:cNvPr id="39"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467956" y="2119078"/>
            <a:ext cx="4389120" cy="4389120"/>
          </a:xfrm>
          <a:prstGeom prst="rect">
            <a:avLst/>
          </a:prstGeom>
          <a:solidFill>
            <a:schemeClr val="tx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0" name="Group 69"/>
          <p:cNvGrpSpPr/>
          <p:nvPr/>
        </p:nvGrpSpPr>
        <p:grpSpPr>
          <a:xfrm rot="16200000">
            <a:off x="555109" y="2229841"/>
            <a:ext cx="4214813" cy="4167595"/>
            <a:chOff x="544043" y="2233016"/>
            <a:chExt cx="4214813" cy="4167595"/>
          </a:xfrm>
        </p:grpSpPr>
        <p:sp>
          <p:nvSpPr>
            <p:cNvPr id="71"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p:cNvSpPr/>
          <p:nvPr/>
        </p:nvSpPr>
        <p:spPr>
          <a:xfrm>
            <a:off x="467956" y="2119078"/>
            <a:ext cx="4389120" cy="4389120"/>
          </a:xfrm>
          <a:prstGeom prst="rect">
            <a:avLst/>
          </a:prstGeom>
          <a:solidFill>
            <a:srgbClr val="621F16"/>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7" name="Group 86"/>
          <p:cNvGrpSpPr/>
          <p:nvPr/>
        </p:nvGrpSpPr>
        <p:grpSpPr>
          <a:xfrm>
            <a:off x="555110" y="2229841"/>
            <a:ext cx="4214813" cy="4167595"/>
            <a:chOff x="544043" y="2233016"/>
            <a:chExt cx="4214813" cy="4167595"/>
          </a:xfrm>
        </p:grpSpPr>
        <p:sp>
          <p:nvSpPr>
            <p:cNvPr id="88"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Rectangle 29"/>
          <p:cNvSpPr/>
          <p:nvPr/>
        </p:nvSpPr>
        <p:spPr>
          <a:xfrm>
            <a:off x="467956" y="2119078"/>
            <a:ext cx="4389120" cy="4389120"/>
          </a:xfrm>
          <a:prstGeom prst="rect">
            <a:avLst/>
          </a:prstGeom>
          <a:solidFill>
            <a:srgbClr val="896A0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04" name="Group 103"/>
          <p:cNvGrpSpPr/>
          <p:nvPr/>
        </p:nvGrpSpPr>
        <p:grpSpPr>
          <a:xfrm rot="10800000">
            <a:off x="555110" y="2229841"/>
            <a:ext cx="4214813" cy="4167595"/>
            <a:chOff x="544043" y="2233016"/>
            <a:chExt cx="4214813" cy="4167595"/>
          </a:xfrm>
        </p:grpSpPr>
        <p:sp>
          <p:nvSpPr>
            <p:cNvPr id="105"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467956" y="2118235"/>
            <a:ext cx="4389120" cy="4389120"/>
          </a:xfrm>
          <a:prstGeom prst="rect">
            <a:avLst/>
          </a:prstGeom>
          <a:solidFill>
            <a:srgbClr val="2E6F3E"/>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89929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down)">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left)">
                                      <p:cBhvr>
                                        <p:cTn id="47" dur="500"/>
                                        <p:tgtEl>
                                          <p:spTgt spid="8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xEl>
                                              <p:pRg st="8" end="8"/>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wipe(right)">
                                      <p:cBhvr>
                                        <p:cTn id="64" dur="500"/>
                                        <p:tgtEl>
                                          <p:spTgt spid="104"/>
                                        </p:tgtEl>
                                      </p:cBhvr>
                                    </p:animEffec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bldLvl="2"/>
      <p:bldP spid="6" grpId="0" animBg="1"/>
      <p:bldP spid="6" grpId="1" animBg="1"/>
      <p:bldP spid="7" grpId="0" animBg="1"/>
      <p:bldP spid="8" grpId="0" animBg="1"/>
      <p:bldP spid="8" grpId="1" animBg="1"/>
      <p:bldP spid="9" grpId="0" animBg="1"/>
      <p:bldP spid="9" grpId="1" animBg="1"/>
      <p:bldP spid="22" grpId="0" animBg="1"/>
      <p:bldP spid="28" grpId="0" animBg="1"/>
      <p:bldP spid="30"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Algorithm RT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pPr>
              <a:lnSpc>
                <a:spcPct val="160000"/>
              </a:lnSpc>
            </a:pPr>
            <a:endParaRPr lang="en-US" dirty="0"/>
          </a:p>
          <a:p>
            <a:r>
              <a:rPr lang="en-US" dirty="0" smtClean="0"/>
              <a:t>The baseline algorithm</a:t>
            </a:r>
          </a:p>
          <a:p>
            <a:pPr lvl="1"/>
            <a:r>
              <a:rPr lang="en-US" dirty="0" smtClean="0"/>
              <a:t>Process columns in parallel, then rows in parallel</a:t>
            </a:r>
          </a:p>
          <a:p>
            <a:pPr lvl="1"/>
            <a:r>
              <a:rPr lang="en-US" dirty="0" err="1" smtClean="0"/>
              <a:t>Ruijters</a:t>
            </a:r>
            <a:r>
              <a:rPr lang="en-US" dirty="0" smtClean="0"/>
              <a:t> </a:t>
            </a:r>
            <a:r>
              <a:rPr lang="en-US" dirty="0"/>
              <a:t>et </a:t>
            </a:r>
            <a:r>
              <a:rPr lang="en-US" dirty="0" smtClean="0"/>
              <a:t>al. </a:t>
            </a:r>
            <a:r>
              <a:rPr lang="en-US" dirty="0"/>
              <a:t>2010 “GPU </a:t>
            </a:r>
            <a:r>
              <a:rPr lang="en-US" dirty="0" err="1"/>
              <a:t>prefilter</a:t>
            </a:r>
            <a:r>
              <a:rPr lang="en-US" dirty="0"/>
              <a:t> […]</a:t>
            </a:r>
            <a:r>
              <a:rPr lang="en-US" dirty="0" smtClean="0"/>
              <a:t>”</a:t>
            </a:r>
            <a:br>
              <a:rPr lang="en-US" dirty="0" smtClean="0"/>
            </a:br>
            <a:r>
              <a:rPr lang="en-US" dirty="0" smtClean="0"/>
              <a:t/>
            </a:r>
            <a:br>
              <a:rPr lang="en-US" dirty="0" smtClean="0"/>
            </a:br>
            <a:endParaRPr lang="en-US" dirty="0" smtClean="0"/>
          </a:p>
        </p:txBody>
      </p:sp>
      <p:grpSp>
        <p:nvGrpSpPr>
          <p:cNvPr id="9" name="Group 8"/>
          <p:cNvGrpSpPr/>
          <p:nvPr/>
        </p:nvGrpSpPr>
        <p:grpSpPr>
          <a:xfrm>
            <a:off x="2866189" y="1298696"/>
            <a:ext cx="3411623" cy="2593067"/>
            <a:chOff x="2592586" y="2144715"/>
            <a:chExt cx="3411623" cy="2593067"/>
          </a:xfrm>
        </p:grpSpPr>
        <p:grpSp>
          <p:nvGrpSpPr>
            <p:cNvPr id="8" name="Group 7"/>
            <p:cNvGrpSpPr/>
            <p:nvPr/>
          </p:nvGrpSpPr>
          <p:grpSpPr>
            <a:xfrm>
              <a:off x="2592586" y="2144715"/>
              <a:ext cx="685800" cy="2593067"/>
              <a:chOff x="2592586" y="2144715"/>
              <a:chExt cx="685800" cy="2593067"/>
            </a:xfrm>
          </p:grpSpPr>
          <p:grpSp>
            <p:nvGrpSpPr>
              <p:cNvPr id="246" name="Group 245"/>
              <p:cNvGrpSpPr/>
              <p:nvPr/>
            </p:nvGrpSpPr>
            <p:grpSpPr>
              <a:xfrm>
                <a:off x="2648941" y="2144715"/>
                <a:ext cx="460380" cy="609605"/>
                <a:chOff x="2253802" y="1271216"/>
                <a:chExt cx="460380" cy="609605"/>
              </a:xfrm>
            </p:grpSpPr>
            <p:sp>
              <p:nvSpPr>
                <p:cNvPr id="251" name="Rectangle 250"/>
                <p:cNvSpPr/>
                <p:nvPr/>
              </p:nvSpPr>
              <p:spPr>
                <a:xfrm>
                  <a:off x="2255392" y="1423622"/>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2" name="Rectangle 251"/>
                <p:cNvSpPr/>
                <p:nvPr/>
              </p:nvSpPr>
              <p:spPr>
                <a:xfrm rot="16200000">
                  <a:off x="2445891" y="107912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7" name="Group 246"/>
              <p:cNvGrpSpPr/>
              <p:nvPr/>
            </p:nvGrpSpPr>
            <p:grpSpPr>
              <a:xfrm>
                <a:off x="2592586" y="3051932"/>
                <a:ext cx="685800" cy="914400"/>
                <a:chOff x="1200756" y="2262567"/>
                <a:chExt cx="685800" cy="914400"/>
              </a:xfrm>
            </p:grpSpPr>
            <p:sp>
              <p:nvSpPr>
                <p:cNvPr id="249" name="Pentagon 248"/>
                <p:cNvSpPr/>
                <p:nvPr/>
              </p:nvSpPr>
              <p:spPr>
                <a:xfrm>
                  <a:off x="1200756" y="2262567"/>
                  <a:ext cx="685800" cy="914400"/>
                </a:xfrm>
                <a:prstGeom prst="homePlate">
                  <a:avLst>
                    <a:gd name="adj" fmla="val 16899"/>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50" name="Picture 24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106" y="2637217"/>
                  <a:ext cx="165100" cy="165100"/>
                </a:xfrm>
                <a:prstGeom prst="rect">
                  <a:avLst/>
                </a:prstGeom>
                <a:effectLst>
                  <a:outerShdw blurRad="31750" dist="19050" dir="2700000" algn="tl" rotWithShape="0">
                    <a:srgbClr val="000000">
                      <a:alpha val="55000"/>
                    </a:srgbClr>
                  </a:outerShdw>
                </a:effectLst>
              </p:spPr>
            </p:pic>
          </p:grpSp>
          <p:sp>
            <p:nvSpPr>
              <p:cNvPr id="248" name="Rectangle 247"/>
              <p:cNvSpPr/>
              <p:nvPr/>
            </p:nvSpPr>
            <p:spPr>
              <a:xfrm>
                <a:off x="2650532" y="4280583"/>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 name="Group 6"/>
            <p:cNvGrpSpPr/>
            <p:nvPr/>
          </p:nvGrpSpPr>
          <p:grpSpPr>
            <a:xfrm>
              <a:off x="3488159" y="2287590"/>
              <a:ext cx="685800" cy="2447011"/>
              <a:chOff x="3473722" y="2287590"/>
              <a:chExt cx="685800" cy="2447011"/>
            </a:xfrm>
          </p:grpSpPr>
          <p:grpSp>
            <p:nvGrpSpPr>
              <p:cNvPr id="254" name="Group 253"/>
              <p:cNvGrpSpPr/>
              <p:nvPr/>
            </p:nvGrpSpPr>
            <p:grpSpPr>
              <a:xfrm>
                <a:off x="3531669" y="2287590"/>
                <a:ext cx="460381" cy="609599"/>
                <a:chOff x="4366252" y="2734749"/>
                <a:chExt cx="460381" cy="609599"/>
              </a:xfrm>
            </p:grpSpPr>
            <p:sp>
              <p:nvSpPr>
                <p:cNvPr id="259" name="Rectangle 258"/>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0" name="Rectangle 259"/>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255" name="Rectangle 254"/>
              <p:cNvSpPr/>
              <p:nvPr/>
            </p:nvSpPr>
            <p:spPr>
              <a:xfrm>
                <a:off x="3533260" y="4277402"/>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56" name="Group 255"/>
              <p:cNvGrpSpPr/>
              <p:nvPr/>
            </p:nvGrpSpPr>
            <p:grpSpPr>
              <a:xfrm>
                <a:off x="3473722" y="3048751"/>
                <a:ext cx="685800" cy="914400"/>
                <a:chOff x="1228725" y="2184782"/>
                <a:chExt cx="685800" cy="914400"/>
              </a:xfrm>
            </p:grpSpPr>
            <p:sp>
              <p:nvSpPr>
                <p:cNvPr id="257" name="Pentagon 256"/>
                <p:cNvSpPr/>
                <p:nvPr/>
              </p:nvSpPr>
              <p:spPr>
                <a:xfrm>
                  <a:off x="1228725" y="2184782"/>
                  <a:ext cx="685800" cy="914400"/>
                </a:xfrm>
                <a:prstGeom prst="homePlate">
                  <a:avLst>
                    <a:gd name="adj" fmla="val 16899"/>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58" name="Picture 25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725" y="2553082"/>
                  <a:ext cx="177800" cy="177800"/>
                </a:xfrm>
                <a:prstGeom prst="rect">
                  <a:avLst/>
                </a:prstGeom>
                <a:effectLst>
                  <a:outerShdw blurRad="31750" dist="19050" dir="2700000" algn="tl" rotWithShape="0">
                    <a:srgbClr val="000000">
                      <a:alpha val="55000"/>
                    </a:srgbClr>
                  </a:outerShdw>
                </a:effectLst>
              </p:spPr>
            </p:pic>
          </p:grpSp>
        </p:grpSp>
        <p:grpSp>
          <p:nvGrpSpPr>
            <p:cNvPr id="5" name="Group 4"/>
            <p:cNvGrpSpPr/>
            <p:nvPr/>
          </p:nvGrpSpPr>
          <p:grpSpPr>
            <a:xfrm>
              <a:off x="5297380" y="2289181"/>
              <a:ext cx="706829" cy="2448601"/>
              <a:chOff x="5297380" y="2289181"/>
              <a:chExt cx="706829" cy="2448601"/>
            </a:xfrm>
          </p:grpSpPr>
          <p:sp>
            <p:nvSpPr>
              <p:cNvPr id="269" name="Rectangle 268"/>
              <p:cNvSpPr/>
              <p:nvPr/>
            </p:nvSpPr>
            <p:spPr>
              <a:xfrm>
                <a:off x="5374968" y="4280583"/>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0" name="Pentagon 269"/>
              <p:cNvSpPr/>
              <p:nvPr/>
            </p:nvSpPr>
            <p:spPr>
              <a:xfrm>
                <a:off x="5318409" y="3051932"/>
                <a:ext cx="685800" cy="914400"/>
              </a:xfrm>
              <a:prstGeom prst="homePlate">
                <a:avLst>
                  <a:gd name="adj" fmla="val 16899"/>
                </a:avLst>
              </a:prstGeom>
              <a:solidFill>
                <a:srgbClr val="2E6F3E"/>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71" name="Group 270"/>
              <p:cNvGrpSpPr/>
              <p:nvPr/>
            </p:nvGrpSpPr>
            <p:grpSpPr>
              <a:xfrm>
                <a:off x="5297380" y="2289181"/>
                <a:ext cx="609601" cy="461971"/>
                <a:chOff x="3452919" y="1426806"/>
                <a:chExt cx="609601" cy="461971"/>
              </a:xfrm>
            </p:grpSpPr>
            <p:sp>
              <p:nvSpPr>
                <p:cNvPr id="273" name="Rectangle 272"/>
                <p:cNvSpPr/>
                <p:nvPr/>
              </p:nvSpPr>
              <p:spPr>
                <a:xfrm>
                  <a:off x="3452919" y="1426806"/>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4" name="Rectangle 273"/>
                <p:cNvSpPr/>
                <p:nvPr/>
              </p:nvSpPr>
              <p:spPr>
                <a:xfrm rot="10800000">
                  <a:off x="3986319" y="1428397"/>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pic>
            <p:nvPicPr>
              <p:cNvPr id="272" name="Picture 27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909" y="3407532"/>
                <a:ext cx="304800" cy="203200"/>
              </a:xfrm>
              <a:prstGeom prst="rect">
                <a:avLst/>
              </a:prstGeom>
              <a:effectLst>
                <a:outerShdw blurRad="31750" dist="19050" dir="2700000" algn="tl" rotWithShape="0">
                  <a:srgbClr val="000000">
                    <a:alpha val="55000"/>
                  </a:srgbClr>
                </a:outerShdw>
              </a:effectLst>
            </p:spPr>
          </p:pic>
        </p:grpSp>
        <p:grpSp>
          <p:nvGrpSpPr>
            <p:cNvPr id="6" name="Group 5"/>
            <p:cNvGrpSpPr/>
            <p:nvPr/>
          </p:nvGrpSpPr>
          <p:grpSpPr>
            <a:xfrm>
              <a:off x="4383732" y="2284409"/>
              <a:ext cx="703876" cy="2450192"/>
              <a:chOff x="4342758" y="2284409"/>
              <a:chExt cx="703876" cy="2450192"/>
            </a:xfrm>
          </p:grpSpPr>
          <p:sp>
            <p:nvSpPr>
              <p:cNvPr id="263" name="Rectangle 262"/>
              <p:cNvSpPr/>
              <p:nvPr/>
            </p:nvSpPr>
            <p:spPr>
              <a:xfrm>
                <a:off x="4418959" y="4277402"/>
                <a:ext cx="457199" cy="457199"/>
              </a:xfrm>
              <a:prstGeom prst="rect">
                <a:avLst/>
              </a:prstGeom>
              <a:solidFill>
                <a:srgbClr val="896A0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4" name="Pentagon 263"/>
              <p:cNvSpPr/>
              <p:nvPr/>
            </p:nvSpPr>
            <p:spPr>
              <a:xfrm>
                <a:off x="4360834" y="3048751"/>
                <a:ext cx="685800" cy="914400"/>
              </a:xfrm>
              <a:prstGeom prst="homePlate">
                <a:avLst>
                  <a:gd name="adj" fmla="val 16899"/>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65" name="Picture 26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34" y="3410701"/>
                <a:ext cx="304800" cy="190500"/>
              </a:xfrm>
              <a:prstGeom prst="rect">
                <a:avLst/>
              </a:prstGeom>
              <a:effectLst>
                <a:outerShdw blurRad="31750" dist="19050" dir="2700000" algn="tl" rotWithShape="0">
                  <a:srgbClr val="000000">
                    <a:alpha val="55000"/>
                  </a:srgbClr>
                </a:outerShdw>
              </a:effectLst>
            </p:spPr>
          </p:pic>
          <p:grpSp>
            <p:nvGrpSpPr>
              <p:cNvPr id="262" name="Group 261"/>
              <p:cNvGrpSpPr/>
              <p:nvPr/>
            </p:nvGrpSpPr>
            <p:grpSpPr>
              <a:xfrm>
                <a:off x="4342758" y="2284409"/>
                <a:ext cx="609601" cy="460380"/>
                <a:chOff x="2435850" y="1141409"/>
                <a:chExt cx="609601" cy="460380"/>
              </a:xfrm>
            </p:grpSpPr>
            <p:sp>
              <p:nvSpPr>
                <p:cNvPr id="266" name="Rectangle 265"/>
                <p:cNvSpPr/>
                <p:nvPr/>
              </p:nvSpPr>
              <p:spPr>
                <a:xfrm>
                  <a:off x="2588252" y="1143000"/>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7" name="Rectangle 266"/>
                <p:cNvSpPr/>
                <p:nvPr/>
              </p:nvSpPr>
              <p:spPr>
                <a:xfrm>
                  <a:off x="2435850" y="114140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cxnSp>
        <p:nvCxnSpPr>
          <p:cNvPr id="40" name="Straight Connector 39"/>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46" name="TextBox 45"/>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60" name="TextBox 59"/>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sp>
        <p:nvSpPr>
          <p:cNvPr id="42" name="Left Brace 41"/>
          <p:cNvSpPr/>
          <p:nvPr/>
        </p:nvSpPr>
        <p:spPr>
          <a:xfrm rot="16200000">
            <a:off x="3562612" y="3389661"/>
            <a:ext cx="91440" cy="13716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e 42"/>
          <p:cNvSpPr/>
          <p:nvPr/>
        </p:nvSpPr>
        <p:spPr>
          <a:xfrm rot="16200000">
            <a:off x="5374250" y="3389662"/>
            <a:ext cx="91440" cy="13716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2629051" y="4068165"/>
            <a:ext cx="1935521"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column</a:t>
            </a:r>
            <a:r>
              <a:rPr lang="en-US" dirty="0"/>
              <a:t> </a:t>
            </a:r>
            <a:r>
              <a:rPr lang="en-US" dirty="0" smtClean="0"/>
              <a:t>processing</a:t>
            </a:r>
          </a:p>
        </p:txBody>
      </p:sp>
      <p:sp>
        <p:nvSpPr>
          <p:cNvPr id="47" name="TextBox 46"/>
          <p:cNvSpPr txBox="1"/>
          <p:nvPr/>
        </p:nvSpPr>
        <p:spPr>
          <a:xfrm>
            <a:off x="4625767" y="4068165"/>
            <a:ext cx="1603474"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row processing</a:t>
            </a:r>
          </a:p>
        </p:txBody>
      </p:sp>
    </p:spTree>
    <p:extLst>
      <p:ext uri="{BB962C8B-B14F-4D97-AF65-F5344CB8AC3E}">
        <p14:creationId xmlns:p14="http://schemas.microsoft.com/office/powerpoint/2010/main" val="128917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a:t>
            </a:r>
            <a:r>
              <a:rPr lang="en-US" dirty="0" smtClean="0"/>
              <a:t>order filter </a:t>
            </a:r>
            <a:r>
              <a:rPr lang="en-US" dirty="0"/>
              <a:t>benchmarks</a:t>
            </a:r>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smtClean="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p:txBody>
      </p:sp>
      <p:grpSp>
        <p:nvGrpSpPr>
          <p:cNvPr id="21" name="Group 20"/>
          <p:cNvGrpSpPr/>
          <p:nvPr/>
        </p:nvGrpSpPr>
        <p:grpSpPr>
          <a:xfrm>
            <a:off x="117747" y="3413206"/>
            <a:ext cx="4018757" cy="3344445"/>
            <a:chOff x="117747" y="3413206"/>
            <a:chExt cx="4018757" cy="3344445"/>
          </a:xfrm>
        </p:grpSpPr>
        <p:grpSp>
          <p:nvGrpSpPr>
            <p:cNvPr id="102" name="Group 101"/>
            <p:cNvGrpSpPr/>
            <p:nvPr/>
          </p:nvGrpSpPr>
          <p:grpSpPr>
            <a:xfrm>
              <a:off x="424928" y="6361706"/>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34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78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540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1138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737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336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5093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6326"/>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7395"/>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90" name="Freeform 89"/>
            <p:cNvSpPr>
              <a:spLocks/>
            </p:cNvSpPr>
            <p:nvPr/>
          </p:nvSpPr>
          <p:spPr bwMode="auto">
            <a:xfrm>
              <a:off x="591119" y="446371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2013"/>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5093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TextBox 165"/>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graphicFrame>
        <p:nvGraphicFramePr>
          <p:cNvPr id="168" name="Table 167"/>
          <p:cNvGraphicFramePr>
            <a:graphicFrameLocks noGrp="1"/>
          </p:cNvGraphicFramePr>
          <p:nvPr>
            <p:extLst>
              <p:ext uri="{D42A27DB-BD31-4B8C-83A1-F6EECF244321}">
                <p14:modId xmlns:p14="http://schemas.microsoft.com/office/powerpoint/2010/main" val="728954026"/>
              </p:ext>
            </p:extLst>
          </p:nvPr>
        </p:nvGraphicFramePr>
        <p:xfrm>
          <a:off x="4342649" y="5299884"/>
          <a:ext cx="4600167" cy="1026857"/>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Used</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69" name="Picture 16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7009"/>
            <a:ext cx="381000" cy="228600"/>
          </a:xfrm>
          <a:prstGeom prst="rect">
            <a:avLst/>
          </a:prstGeom>
          <a:effectLst>
            <a:outerShdw blurRad="25400" dist="12700" dir="2700000" algn="tl" rotWithShape="0">
              <a:srgbClr val="000000">
                <a:alpha val="55000"/>
              </a:srgbClr>
            </a:outerShdw>
          </a:effectLst>
        </p:spPr>
      </p:pic>
      <p:pic>
        <p:nvPicPr>
          <p:cNvPr id="170" name="Picture 16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32992"/>
            <a:ext cx="304800" cy="165100"/>
          </a:xfrm>
          <a:prstGeom prst="rect">
            <a:avLst/>
          </a:prstGeom>
          <a:effectLst>
            <a:outerShdw blurRad="25400" dist="12700" dir="2700000" algn="tl" rotWithShape="0">
              <a:srgbClr val="000000">
                <a:alpha val="55000"/>
              </a:srgbClr>
            </a:outerShdw>
          </a:effectLst>
        </p:spPr>
      </p:pic>
      <p:pic>
        <p:nvPicPr>
          <p:cNvPr id="171" name="Picture 17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72143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C0C0C0"/>
      </a:lt2>
      <a:accent1>
        <a:srgbClr val="94BCEC"/>
      </a:accent1>
      <a:accent2>
        <a:srgbClr val="E39085"/>
      </a:accent2>
      <a:accent3>
        <a:srgbClr val="9EEF91"/>
      </a:accent3>
      <a:accent4>
        <a:srgbClr val="FFE680"/>
      </a:accent4>
      <a:accent5>
        <a:srgbClr val="2E6F3E"/>
      </a:accent5>
      <a:accent6>
        <a:srgbClr val="896A00"/>
      </a:accent6>
      <a:hlink>
        <a:srgbClr val="123866"/>
      </a:hlink>
      <a:folHlink>
        <a:srgbClr val="621F1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8284</TotalTime>
  <Words>4916</Words>
  <Application>Microsoft Office PowerPoint</Application>
  <PresentationFormat>On-screen Show (4:3)</PresentationFormat>
  <Paragraphs>1164</Paragraphs>
  <Slides>54</Slides>
  <Notes>46</Notes>
  <HiddenSlides>3</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GPU-Efficient Recursive Filtering and Summed-Area Tables </vt:lpstr>
      <vt:lpstr>Recursive filters</vt:lpstr>
      <vt:lpstr>Recursive filters</vt:lpstr>
      <vt:lpstr>Applications of recursive filtering</vt:lpstr>
      <vt:lpstr>Applications of recursive filtering</vt:lpstr>
      <vt:lpstr>Causality and order</vt:lpstr>
      <vt:lpstr>Filter sequences and separability</vt:lpstr>
      <vt:lpstr>Algorithm RT</vt:lpstr>
      <vt:lpstr>First-order filter benchmarks</vt:lpstr>
      <vt:lpstr>Optimization roadmap</vt:lpstr>
      <vt:lpstr>Increasing parallelism</vt:lpstr>
      <vt:lpstr>Fixing incomplete prologues</vt:lpstr>
      <vt:lpstr>Algorithm 2</vt:lpstr>
      <vt:lpstr>First-order filter benchmarks</vt:lpstr>
      <vt:lpstr>Optimization roadmap</vt:lpstr>
      <vt:lpstr>Causal-anticausal overlapping</vt:lpstr>
      <vt:lpstr>Fixing twice-incomplete epilogues</vt:lpstr>
      <vt:lpstr>Algorithm 4</vt:lpstr>
      <vt:lpstr>First-order filter benchmarks</vt:lpstr>
      <vt:lpstr>Algorithm 5</vt:lpstr>
      <vt:lpstr>Start from input and global borders</vt:lpstr>
      <vt:lpstr>Load blocks into shared memory</vt:lpstr>
      <vt:lpstr>Compute &amp; store incomplete borders</vt:lpstr>
      <vt:lpstr>Compute &amp; store incomplete borders</vt:lpstr>
      <vt:lpstr>Compute &amp; store incomplete borders</vt:lpstr>
      <vt:lpstr>Compute &amp; store incomplete borders</vt:lpstr>
      <vt:lpstr>Compute &amp; store incomplete borders</vt:lpstr>
      <vt:lpstr>Compute &amp; store incomplete borders</vt:lpstr>
      <vt:lpstr>Compute &amp; store incomplete borders</vt:lpstr>
      <vt:lpstr>Compute &amp; store incomplete borders</vt:lpstr>
      <vt:lpstr>All borders in global memory</vt:lpstr>
      <vt:lpstr>Fix incomplete borders</vt:lpstr>
      <vt:lpstr>Fix twice-incomplete borders</vt:lpstr>
      <vt:lpstr>Fix thrice-incomplete borders</vt:lpstr>
      <vt:lpstr>Fix four-times-incomplete borders</vt:lpstr>
      <vt:lpstr>Done fixing all borders</vt:lpstr>
      <vt:lpstr>Load blocks into shared memory</vt:lpstr>
      <vt:lpstr>Finish causal columns</vt:lpstr>
      <vt:lpstr>Finish anticausal columns</vt:lpstr>
      <vt:lpstr>Finish causal rows</vt:lpstr>
      <vt:lpstr>Finish anticausal rows</vt:lpstr>
      <vt:lpstr>Store results to global memory</vt:lpstr>
      <vt:lpstr>Done!</vt:lpstr>
      <vt:lpstr>Row-column overlapping rules</vt:lpstr>
      <vt:lpstr>First-order filter benchmarks</vt:lpstr>
      <vt:lpstr>Second-order filter benchmarks</vt:lpstr>
      <vt:lpstr>Gaussian blur results</vt:lpstr>
      <vt:lpstr>Summed-area table benchmarks</vt:lpstr>
      <vt:lpstr>Future work</vt:lpstr>
      <vt:lpstr>Conclusions</vt:lpstr>
      <vt:lpstr>Questions?</vt:lpstr>
      <vt:lpstr>Filter sequences and separability</vt:lpstr>
      <vt:lpstr>Further applications</vt:lpstr>
      <vt:lpstr>Fixing twice-incomplete epilogues</vt:lpstr>
    </vt:vector>
  </TitlesOfParts>
  <Company>IMPA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Nehab</dc:creator>
  <cp:lastModifiedBy>Hugues Hoppe</cp:lastModifiedBy>
  <cp:revision>596</cp:revision>
  <dcterms:created xsi:type="dcterms:W3CDTF">2011-11-12T22:16:06Z</dcterms:created>
  <dcterms:modified xsi:type="dcterms:W3CDTF">2012-05-26T00:48:15Z</dcterms:modified>
</cp:coreProperties>
</file>