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6"/>
  </p:notesMasterIdLst>
  <p:handoutMasterIdLst>
    <p:handoutMasterId r:id="rId27"/>
  </p:handoutMasterIdLst>
  <p:sldIdLst>
    <p:sldId id="362" r:id="rId2"/>
    <p:sldId id="364" r:id="rId3"/>
    <p:sldId id="421" r:id="rId4"/>
    <p:sldId id="366" r:id="rId5"/>
    <p:sldId id="367" r:id="rId6"/>
    <p:sldId id="368" r:id="rId7"/>
    <p:sldId id="369" r:id="rId8"/>
    <p:sldId id="370" r:id="rId9"/>
    <p:sldId id="401" r:id="rId10"/>
    <p:sldId id="384" r:id="rId11"/>
    <p:sldId id="385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</p:sldIdLst>
  <p:sldSz cx="9144000" cy="6858000" type="screen4x3"/>
  <p:notesSz cx="6797675" cy="9928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ugues Hoppe" initials="" lastIdx="0" clrIdx="0"/>
  <p:cmAuthor id="1" name="Hugues Hoppe" initials="HH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relyOnVml="1" imgSz="1024x768" encoding="windows-1252"/>
  <p:showPr showNarration="1" useTimings="0">
    <p:present/>
    <p:sldAll/>
    <p:penClr>
      <a:schemeClr val="tx1"/>
    </p:penClr>
  </p:showPr>
  <p:clrMru>
    <a:srgbClr val="00CC00"/>
    <a:srgbClr val="FFCC99"/>
    <a:srgbClr val="FF7C80"/>
    <a:srgbClr val="4D4D4D"/>
    <a:srgbClr val="777777"/>
    <a:srgbClr val="FF3399"/>
    <a:srgbClr val="B8B8B8"/>
    <a:srgbClr val="BEBEBE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6604" autoAdjust="0"/>
    <p:restoredTop sz="90476" autoAdjust="0"/>
  </p:normalViewPr>
  <p:slideViewPr>
    <p:cSldViewPr>
      <p:cViewPr varScale="1">
        <p:scale>
          <a:sx n="139" d="100"/>
          <a:sy n="139" d="100"/>
        </p:scale>
        <p:origin x="-1032" y="-90"/>
      </p:cViewPr>
      <p:guideLst>
        <p:guide orient="horz" pos="1182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2400" y="-108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09600" y="0"/>
            <a:ext cx="36052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t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effectLst/>
              </a:defRPr>
            </a:lvl1pPr>
          </a:lstStyle>
          <a:p>
            <a:r>
              <a:rPr lang="en-US"/>
              <a:t>Perfect Spatial Hashing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86250" y="0"/>
            <a:ext cx="18335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effectLst/>
              </a:defRPr>
            </a:lvl1pPr>
          </a:lstStyle>
          <a:p>
            <a:fld id="{F2268079-7641-4F4C-9403-093D06F1DB7F}" type="datetime1">
              <a:rPr lang="en-US"/>
              <a:pPr/>
              <a:t>2007-08-14</a:t>
            </a:fld>
            <a:endParaRPr lang="en-US"/>
          </a:p>
        </p:txBody>
      </p:sp>
      <p:sp>
        <p:nvSpPr>
          <p:cNvPr id="78856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82625" y="9429750"/>
            <a:ext cx="29416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b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effectLst/>
              </a:defRPr>
            </a:lvl1pPr>
          </a:lstStyle>
          <a:p>
            <a:r>
              <a:rPr lang="en-US"/>
              <a:t>Siggraph 2006</a:t>
            </a:r>
          </a:p>
        </p:txBody>
      </p:sp>
      <p:sp>
        <p:nvSpPr>
          <p:cNvPr id="78857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1900" y="9429750"/>
            <a:ext cx="22748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effectLst/>
              </a:defRPr>
            </a:lvl1pPr>
          </a:lstStyle>
          <a:p>
            <a:fld id="{2C45B6E6-E5DD-44B0-A594-557819C3DE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l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Perfect Spatial Hashing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fld id="{422D0337-6022-4ECF-B9B4-E6C8AD7DA735}" type="datetime1">
              <a:rPr lang="en-US" smtClean="0"/>
              <a:pPr/>
              <a:t>2007-08-14</a:t>
            </a:fld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l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Siggraph 2006</a:t>
            </a: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fld id="{88B3A8B7-2AA4-4203-961E-C91888306D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Perfect Spatial Hashing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F7E2E19-6688-49AA-AB79-204F113E4186}" type="datetime1">
              <a:rPr lang="en-US"/>
              <a:pPr/>
              <a:t>2007-08-14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Siggraph 2006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4617D-2E0C-479E-B7AD-20AF0467FF91}" type="slidenum">
              <a:rPr lang="en-US"/>
              <a:pPr/>
              <a:t>1</a:t>
            </a:fld>
            <a:endParaRPr lang="en-US"/>
          </a:p>
        </p:txBody>
      </p:sp>
      <p:sp>
        <p:nvSpPr>
          <p:cNvPr id="219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Perfect Spatial Hashing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22D0337-6022-4ECF-B9B4-E6C8AD7DA735}" type="datetime1">
              <a:rPr lang="en-US" smtClean="0"/>
              <a:pPr/>
              <a:t>2007-08-14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2006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B3A8B7-2AA4-4203-961E-C91888306D2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3BFFE-B17C-4E0E-8471-4529C12DB284}" type="slidenum">
              <a:rPr lang="fr-FR" smtClean="0"/>
              <a:pPr/>
              <a:t>22</a:t>
            </a:fld>
            <a:endParaRPr lang="fr-F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Perfect Spatial Hashing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22D0337-6022-4ECF-B9B4-E6C8AD7DA735}" type="datetime1">
              <a:rPr lang="en-US" smtClean="0"/>
              <a:pPr/>
              <a:t>2007-08-14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2006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B3A8B7-2AA4-4203-961E-C91888306D2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3174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A9346C-B506-47D9-8605-62081E0CD81C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3379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6D7195-126A-4551-922F-0C3BCD650986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358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832E5C-9C27-4301-AD42-735D10808678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55479-1006-4577-8B5E-B79B3BE39AC0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399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6AE47E-0A4A-4771-8AB7-0376518B8AA6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399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6AE47E-0A4A-4771-8AB7-0376518B8AA6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0498CE-FB5A-481B-BD5B-B68B36BCA44A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dirty="0">
              <a:cs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" y="2743200"/>
            <a:ext cx="8991600" cy="2895600"/>
          </a:xfrm>
          <a:effectLst>
            <a:outerShdw blurRad="38100" dist="127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0" indent="0" algn="ctr">
              <a:buFont typeface="Monotype Sorts" pitchFamily="2" charset="2"/>
              <a:buNone/>
              <a:defRPr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3352800" cy="609600"/>
          </a:xfrm>
          <a:effectLst/>
        </p:spPr>
        <p:txBody>
          <a:bodyPr wrap="none"/>
          <a:lstStyle>
            <a:lvl1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405277" cy="583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629" y="990600"/>
            <a:ext cx="4372619" cy="583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8305800" cy="583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57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Monotype Sorts" pitchFamily="2" charset="2"/>
        <a:buChar char="l"/>
        <a:defRPr sz="30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n"/>
        <a:defRPr sz="2800">
          <a:solidFill>
            <a:schemeClr val="tx1"/>
          </a:solidFill>
          <a:effectLst/>
          <a:latin typeface="+mn-lt"/>
        </a:defRPr>
      </a:lvl2pPr>
      <a:lvl3pPr marL="120015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2600">
          <a:solidFill>
            <a:schemeClr val="tx1"/>
          </a:solidFill>
          <a:effectLst/>
          <a:latin typeface="+mn-lt"/>
        </a:defRPr>
      </a:lvl3pPr>
      <a:lvl4pPr marL="1657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Char char="–"/>
        <a:defRPr sz="2400">
          <a:solidFill>
            <a:schemeClr val="tx1"/>
          </a:solidFill>
          <a:effectLst/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/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hh\proj\ratrees\talk\dragon_env_map.wmv" TargetMode="Externa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8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" y="4572000"/>
            <a:ext cx="8991600" cy="1905000"/>
          </a:xfrm>
        </p:spPr>
        <p:txBody>
          <a:bodyPr/>
          <a:lstStyle/>
          <a:p>
            <a:r>
              <a:rPr lang="en-US" dirty="0" smtClean="0"/>
              <a:t>Sylvain Lefebvre	Hugues Hoppe</a:t>
            </a:r>
          </a:p>
          <a:p>
            <a:r>
              <a:rPr lang="en-US" sz="2400" dirty="0" smtClean="0"/>
              <a:t>             INRIA                      Microsoft Research</a:t>
            </a:r>
            <a:endParaRPr lang="en-US" sz="2400" dirty="0"/>
          </a:p>
        </p:txBody>
      </p:sp>
      <p:sp>
        <p:nvSpPr>
          <p:cNvPr id="216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r>
              <a:rPr lang="en-US" dirty="0" smtClean="0"/>
              <a:t>Compressed Random-Access Trees</a:t>
            </a:r>
            <a:br>
              <a:rPr lang="en-US" dirty="0" smtClean="0"/>
            </a:br>
            <a:r>
              <a:rPr lang="en-US" dirty="0" smtClean="0"/>
              <a:t>for Spatially Coherent Data</a:t>
            </a:r>
            <a:endParaRPr lang="en-US" dirty="0"/>
          </a:p>
        </p:txBody>
      </p:sp>
      <p:pic>
        <p:nvPicPr>
          <p:cNvPr id="9" name="Picture 1" descr="C:\hh\proj\ratrees\figures\teaser_lmap.png"/>
          <p:cNvPicPr>
            <a:picLocks noChangeAspect="1" noChangeArrowheads="1"/>
          </p:cNvPicPr>
          <p:nvPr/>
        </p:nvPicPr>
        <p:blipFill>
          <a:blip r:embed="rId3"/>
          <a:srcRect l="982" t="973" r="982" b="973"/>
          <a:stretch>
            <a:fillRect/>
          </a:stretch>
        </p:blipFill>
        <p:spPr bwMode="auto">
          <a:xfrm>
            <a:off x="339175" y="2209800"/>
            <a:ext cx="1919886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" name="Picture 13" descr="C:\hh\proj\ratrees\figures\lady_alpha.png"/>
          <p:cNvPicPr>
            <a:picLocks noChangeAspect="1" noChangeArrowheads="1"/>
          </p:cNvPicPr>
          <p:nvPr/>
        </p:nvPicPr>
        <p:blipFill>
          <a:blip r:embed="rId4"/>
          <a:srcRect l="980" t="973" r="980" b="973"/>
          <a:stretch>
            <a:fillRect/>
          </a:stretch>
        </p:blipFill>
        <p:spPr bwMode="auto">
          <a:xfrm>
            <a:off x="2533413" y="2209800"/>
            <a:ext cx="1919980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1" name="Picture 3" descr="C:\hh\proj\ratrees\figures\teaser_piggy.png"/>
          <p:cNvPicPr>
            <a:picLocks noChangeAspect="1" noChangeArrowheads="1"/>
          </p:cNvPicPr>
          <p:nvPr/>
        </p:nvPicPr>
        <p:blipFill>
          <a:blip r:embed="rId5"/>
          <a:srcRect l="984" t="973" r="984" b="973"/>
          <a:stretch>
            <a:fillRect/>
          </a:stretch>
        </p:blipFill>
        <p:spPr bwMode="auto">
          <a:xfrm>
            <a:off x="6946746" y="2209800"/>
            <a:ext cx="1919806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2" name="Image 8" descr="bull_adf_compre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209800"/>
            <a:ext cx="1920240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44" y="2965997"/>
            <a:ext cx="8858312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Encoding:</a:t>
            </a:r>
          </a:p>
          <a:p>
            <a:pPr lvl="1"/>
            <a:r>
              <a:rPr lang="en-US" dirty="0" smtClean="0"/>
              <a:t>Compressing Tree Data</a:t>
            </a:r>
          </a:p>
          <a:p>
            <a:pPr lvl="1"/>
            <a:r>
              <a:rPr lang="en-US" dirty="0" smtClean="0"/>
              <a:t>Compressing Tree Topology</a:t>
            </a:r>
          </a:p>
          <a:p>
            <a:r>
              <a:rPr lang="en-US" dirty="0" smtClean="0"/>
              <a:t>Decoding: </a:t>
            </a:r>
          </a:p>
          <a:p>
            <a:pPr lvl="1"/>
            <a:r>
              <a:rPr lang="en-US" dirty="0" smtClean="0"/>
              <a:t>Random access</a:t>
            </a:r>
          </a:p>
          <a:p>
            <a:pPr lvl="1"/>
            <a:r>
              <a:rPr lang="en-US" dirty="0" smtClean="0"/>
              <a:t>Caching strategies</a:t>
            </a:r>
          </a:p>
          <a:p>
            <a:r>
              <a:rPr lang="en-US" dirty="0" smtClean="0"/>
              <a:t>Applications and Results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Compressed Random-Access Trees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dirty="0" smtClean="0"/>
              <a:t>Compressing Tree Topology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2544440" y="1188869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effectLst/>
              </a:rPr>
              <a:t>Naïve tree:</a:t>
            </a:r>
            <a:endParaRPr lang="fr-FR" sz="2400" dirty="0">
              <a:effectLst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43174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A</a:t>
            </a:r>
            <a:endParaRPr lang="fr-FR" sz="1800" dirty="0">
              <a:effectLst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28926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effectLst/>
                <a:sym typeface="Wingdings" pitchFamily="2" charset="2"/>
              </a:rPr>
              <a:t></a:t>
            </a:r>
            <a:r>
              <a:rPr lang="en-US" sz="900" dirty="0" smtClean="0">
                <a:effectLst/>
              </a:rPr>
              <a:t> B</a:t>
            </a:r>
            <a:endParaRPr lang="fr-FR" sz="1800" dirty="0">
              <a:effectLst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214678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effectLst/>
                <a:sym typeface="Wingdings" pitchFamily="2" charset="2"/>
              </a:rPr>
              <a:t></a:t>
            </a:r>
            <a:r>
              <a:rPr lang="en-US" sz="900" dirty="0" smtClean="0">
                <a:effectLst/>
              </a:rPr>
              <a:t> C</a:t>
            </a:r>
            <a:endParaRPr lang="fr-FR" sz="900" dirty="0" smtClean="0">
              <a:effectLst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71868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B</a:t>
            </a:r>
            <a:endParaRPr lang="fr-FR" sz="1800" dirty="0">
              <a:effectLst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57620" y="1652397"/>
            <a:ext cx="285752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effectLst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43372" y="1652397"/>
            <a:ext cx="285752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effectLst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00562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C</a:t>
            </a:r>
            <a:endParaRPr lang="fr-FR" sz="1800" dirty="0">
              <a:effectLst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86314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effectLst/>
                <a:sym typeface="Wingdings" pitchFamily="2" charset="2"/>
              </a:rPr>
              <a:t>D</a:t>
            </a:r>
            <a:endParaRPr lang="fr-FR" sz="900" dirty="0">
              <a:effectLst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29256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D</a:t>
            </a:r>
            <a:endParaRPr lang="fr-FR" sz="1800" dirty="0">
              <a:effectLst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72066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effectLst/>
                <a:sym typeface="Wingdings" pitchFamily="2" charset="2"/>
              </a:rPr>
              <a:t>E</a:t>
            </a:r>
            <a:endParaRPr lang="fr-FR" sz="900" dirty="0" smtClean="0">
              <a:effectLst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000760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effectLst/>
                <a:sym typeface="Wingdings" pitchFamily="2" charset="2"/>
              </a:rPr>
              <a:t>G</a:t>
            </a:r>
            <a:endParaRPr lang="fr-FR" sz="900" dirty="0" smtClean="0">
              <a:effectLst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357950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E</a:t>
            </a:r>
            <a:endParaRPr lang="fr-FR" sz="1800" dirty="0">
              <a:effectLst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643702" y="1652397"/>
            <a:ext cx="285752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effectLst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929454" y="1652397"/>
            <a:ext cx="285752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effectLst/>
            </a:endParaRPr>
          </a:p>
        </p:txBody>
      </p:sp>
      <p:grpSp>
        <p:nvGrpSpPr>
          <p:cNvPr id="2" name="Groupe 56"/>
          <p:cNvGrpSpPr/>
          <p:nvPr/>
        </p:nvGrpSpPr>
        <p:grpSpPr>
          <a:xfrm>
            <a:off x="7286612" y="1652397"/>
            <a:ext cx="857256" cy="285752"/>
            <a:chOff x="5000628" y="1428736"/>
            <a:chExt cx="1071570" cy="357190"/>
          </a:xfrm>
        </p:grpSpPr>
        <p:sp>
          <p:nvSpPr>
            <p:cNvPr id="58" name="Rectangle 57"/>
            <p:cNvSpPr/>
            <p:nvPr/>
          </p:nvSpPr>
          <p:spPr>
            <a:xfrm>
              <a:off x="5000628" y="1428736"/>
              <a:ext cx="357190" cy="357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effectLst/>
                </a:rPr>
                <a:t>F</a:t>
              </a:r>
              <a:endParaRPr lang="fr-FR" sz="1800" dirty="0">
                <a:effectLst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357818" y="1428736"/>
              <a:ext cx="357190" cy="3571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15008" y="1428736"/>
              <a:ext cx="357190" cy="3571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</p:grpSp>
      <p:grpSp>
        <p:nvGrpSpPr>
          <p:cNvPr id="3" name="Groupe 115"/>
          <p:cNvGrpSpPr/>
          <p:nvPr/>
        </p:nvGrpSpPr>
        <p:grpSpPr>
          <a:xfrm>
            <a:off x="142844" y="1428736"/>
            <a:ext cx="2286016" cy="4143404"/>
            <a:chOff x="142844" y="1428736"/>
            <a:chExt cx="2286016" cy="4143404"/>
          </a:xfrm>
        </p:grpSpPr>
        <p:sp>
          <p:nvSpPr>
            <p:cNvPr id="5" name="Ellipse 4"/>
            <p:cNvSpPr/>
            <p:nvPr/>
          </p:nvSpPr>
          <p:spPr>
            <a:xfrm>
              <a:off x="928662" y="1428736"/>
              <a:ext cx="428628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/>
                </a:rPr>
                <a:t>A</a:t>
              </a:r>
              <a:endParaRPr lang="fr-FR" dirty="0">
                <a:effectLst/>
              </a:endParaRPr>
            </a:p>
          </p:txBody>
        </p:sp>
        <p:cxnSp>
          <p:nvCxnSpPr>
            <p:cNvPr id="7" name="Connecteur droit avec flèche 6"/>
            <p:cNvCxnSpPr>
              <a:stCxn id="5" idx="3"/>
            </p:cNvCxnSpPr>
            <p:nvPr/>
          </p:nvCxnSpPr>
          <p:spPr>
            <a:xfrm rot="5400000">
              <a:off x="214283" y="1937469"/>
              <a:ext cx="920027" cy="6342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/>
            <p:cNvSpPr/>
            <p:nvPr/>
          </p:nvSpPr>
          <p:spPr>
            <a:xfrm>
              <a:off x="142844" y="2714620"/>
              <a:ext cx="428628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/>
                </a:rPr>
                <a:t>B</a:t>
              </a:r>
              <a:endParaRPr lang="fr-FR" dirty="0">
                <a:effectLst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643042" y="2714620"/>
              <a:ext cx="428628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/>
                </a:rPr>
                <a:t>C</a:t>
              </a:r>
              <a:endParaRPr lang="fr-FR" dirty="0">
                <a:effectLst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214414" y="3857628"/>
              <a:ext cx="428628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/>
                </a:rPr>
                <a:t>D</a:t>
              </a:r>
              <a:endParaRPr lang="fr-FR" dirty="0">
                <a:effectLst/>
              </a:endParaRPr>
            </a:p>
          </p:txBody>
        </p:sp>
        <p:cxnSp>
          <p:nvCxnSpPr>
            <p:cNvPr id="12" name="Connecteur droit avec flèche 11"/>
            <p:cNvCxnSpPr>
              <a:stCxn id="5" idx="5"/>
              <a:endCxn id="9" idx="0"/>
            </p:cNvCxnSpPr>
            <p:nvPr/>
          </p:nvCxnSpPr>
          <p:spPr>
            <a:xfrm rot="16200000" flipH="1">
              <a:off x="1115924" y="1973187"/>
              <a:ext cx="920027" cy="5628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>
              <a:stCxn id="9" idx="3"/>
              <a:endCxn id="10" idx="0"/>
            </p:cNvCxnSpPr>
            <p:nvPr/>
          </p:nvCxnSpPr>
          <p:spPr>
            <a:xfrm rot="5400000">
              <a:off x="1178696" y="3330510"/>
              <a:ext cx="777151" cy="2770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stCxn id="10" idx="3"/>
              <a:endCxn id="19" idx="0"/>
            </p:cNvCxnSpPr>
            <p:nvPr/>
          </p:nvCxnSpPr>
          <p:spPr>
            <a:xfrm rot="5400000">
              <a:off x="714349" y="4580675"/>
              <a:ext cx="920027" cy="2056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stCxn id="10" idx="5"/>
              <a:endCxn id="20" idx="0"/>
            </p:cNvCxnSpPr>
            <p:nvPr/>
          </p:nvCxnSpPr>
          <p:spPr>
            <a:xfrm rot="16200000" flipH="1">
              <a:off x="1223081" y="4580674"/>
              <a:ext cx="920027" cy="2056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/>
            <p:cNvSpPr/>
            <p:nvPr/>
          </p:nvSpPr>
          <p:spPr>
            <a:xfrm>
              <a:off x="857224" y="5143512"/>
              <a:ext cx="428628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/>
                </a:rPr>
                <a:t>F</a:t>
              </a:r>
              <a:endParaRPr lang="fr-FR" dirty="0">
                <a:effectLst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1571604" y="5143512"/>
              <a:ext cx="428628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/>
                </a:rPr>
                <a:t>G</a:t>
              </a:r>
              <a:endParaRPr lang="fr-FR" dirty="0">
                <a:effectLst/>
              </a:endParaRPr>
            </a:p>
          </p:txBody>
        </p:sp>
        <p:sp>
          <p:nvSpPr>
            <p:cNvPr id="93" name="Ellipse 92"/>
            <p:cNvSpPr/>
            <p:nvPr/>
          </p:nvSpPr>
          <p:spPr>
            <a:xfrm>
              <a:off x="2000232" y="3857628"/>
              <a:ext cx="428628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/>
                </a:rPr>
                <a:t>E</a:t>
              </a:r>
              <a:endParaRPr lang="fr-FR" dirty="0">
                <a:effectLst/>
              </a:endParaRPr>
            </a:p>
          </p:txBody>
        </p:sp>
        <p:cxnSp>
          <p:nvCxnSpPr>
            <p:cNvPr id="95" name="Connecteur droit avec flèche 94"/>
            <p:cNvCxnSpPr>
              <a:stCxn id="9" idx="5"/>
              <a:endCxn id="93" idx="0"/>
            </p:cNvCxnSpPr>
            <p:nvPr/>
          </p:nvCxnSpPr>
          <p:spPr>
            <a:xfrm rot="16200000" flipH="1">
              <a:off x="1723147" y="3366228"/>
              <a:ext cx="777151" cy="2056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angle 96"/>
          <p:cNvSpPr/>
          <p:nvPr/>
        </p:nvSpPr>
        <p:spPr>
          <a:xfrm>
            <a:off x="5715008" y="165239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effectLst/>
                <a:sym typeface="Wingdings" pitchFamily="2" charset="2"/>
              </a:rPr>
              <a:t>F</a:t>
            </a:r>
            <a:endParaRPr lang="fr-FR" sz="900" dirty="0" smtClean="0">
              <a:effectLst/>
            </a:endParaRPr>
          </a:p>
        </p:txBody>
      </p:sp>
      <p:grpSp>
        <p:nvGrpSpPr>
          <p:cNvPr id="6" name="Groupe 97"/>
          <p:cNvGrpSpPr/>
          <p:nvPr/>
        </p:nvGrpSpPr>
        <p:grpSpPr>
          <a:xfrm>
            <a:off x="8215338" y="1652397"/>
            <a:ext cx="857256" cy="285752"/>
            <a:chOff x="5000628" y="1428736"/>
            <a:chExt cx="1071570" cy="357190"/>
          </a:xfrm>
        </p:grpSpPr>
        <p:sp>
          <p:nvSpPr>
            <p:cNvPr id="99" name="Rectangle 98"/>
            <p:cNvSpPr/>
            <p:nvPr/>
          </p:nvSpPr>
          <p:spPr>
            <a:xfrm>
              <a:off x="5000628" y="1428736"/>
              <a:ext cx="357190" cy="357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effectLst/>
                </a:rPr>
                <a:t>G</a:t>
              </a:r>
              <a:endParaRPr lang="fr-FR" sz="1800" dirty="0">
                <a:effectLst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357818" y="1428736"/>
              <a:ext cx="357190" cy="3571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715008" y="1428736"/>
              <a:ext cx="357190" cy="3571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</p:grpSp>
      <p:sp>
        <p:nvSpPr>
          <p:cNvPr id="106" name="ZoneTexte 105"/>
          <p:cNvSpPr txBox="1"/>
          <p:nvPr/>
        </p:nvSpPr>
        <p:spPr>
          <a:xfrm>
            <a:off x="2531616" y="2612186"/>
            <a:ext cx="39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effectLst/>
              </a:rPr>
              <a:t>Autumnal tree: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[Fabbrini1986]</a:t>
            </a:r>
            <a:endParaRPr lang="fr-FR" sz="2400" i="1" dirty="0">
              <a:effectLst/>
            </a:endParaRPr>
          </a:p>
        </p:txBody>
      </p:sp>
      <p:grpSp>
        <p:nvGrpSpPr>
          <p:cNvPr id="11" name="Groupe 110"/>
          <p:cNvGrpSpPr/>
          <p:nvPr/>
        </p:nvGrpSpPr>
        <p:grpSpPr>
          <a:xfrm>
            <a:off x="3073400" y="1938149"/>
            <a:ext cx="5141938" cy="317500"/>
            <a:chOff x="3073400" y="2071678"/>
            <a:chExt cx="5141938" cy="317500"/>
          </a:xfrm>
        </p:grpSpPr>
        <p:sp>
          <p:nvSpPr>
            <p:cNvPr id="89" name="Forme libre 88"/>
            <p:cNvSpPr/>
            <p:nvPr/>
          </p:nvSpPr>
          <p:spPr>
            <a:xfrm>
              <a:off x="3073400" y="2095500"/>
              <a:ext cx="495300" cy="292100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" h="292100">
                  <a:moveTo>
                    <a:pt x="0" y="0"/>
                  </a:moveTo>
                  <a:cubicBezTo>
                    <a:pt x="111125" y="146050"/>
                    <a:pt x="222250" y="292100"/>
                    <a:pt x="304800" y="292100"/>
                  </a:cubicBezTo>
                  <a:cubicBezTo>
                    <a:pt x="387350" y="292100"/>
                    <a:pt x="444500" y="31750"/>
                    <a:pt x="49530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3357522" y="2097078"/>
              <a:ext cx="1138242" cy="292100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  <a:gd name="connsiteX0" fmla="*/ 0 w 1423962"/>
                <a:gd name="connsiteY0" fmla="*/ 0 h 292100"/>
                <a:gd name="connsiteX1" fmla="*/ 304800 w 1423962"/>
                <a:gd name="connsiteY1" fmla="*/ 292100 h 292100"/>
                <a:gd name="connsiteX2" fmla="*/ 1423962 w 1423962"/>
                <a:gd name="connsiteY2" fmla="*/ 0 h 292100"/>
                <a:gd name="connsiteX0" fmla="*/ 0 w 1423962"/>
                <a:gd name="connsiteY0" fmla="*/ 0 h 292100"/>
                <a:gd name="connsiteX1" fmla="*/ 947710 w 1423962"/>
                <a:gd name="connsiteY1" fmla="*/ 292100 h 292100"/>
                <a:gd name="connsiteX2" fmla="*/ 1423962 w 1423962"/>
                <a:gd name="connsiteY2" fmla="*/ 0 h 292100"/>
                <a:gd name="connsiteX0" fmla="*/ 0 w 1138242"/>
                <a:gd name="connsiteY0" fmla="*/ 0 h 292100"/>
                <a:gd name="connsiteX1" fmla="*/ 661990 w 1138242"/>
                <a:gd name="connsiteY1" fmla="*/ 292100 h 292100"/>
                <a:gd name="connsiteX2" fmla="*/ 1138242 w 1138242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8242" h="292100">
                  <a:moveTo>
                    <a:pt x="0" y="0"/>
                  </a:moveTo>
                  <a:cubicBezTo>
                    <a:pt x="111125" y="146050"/>
                    <a:pt x="472283" y="292100"/>
                    <a:pt x="661990" y="292100"/>
                  </a:cubicBezTo>
                  <a:cubicBezTo>
                    <a:pt x="851697" y="292100"/>
                    <a:pt x="1087442" y="31750"/>
                    <a:pt x="1138242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4929190" y="2071678"/>
              <a:ext cx="495300" cy="292100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" h="292100">
                  <a:moveTo>
                    <a:pt x="0" y="0"/>
                  </a:moveTo>
                  <a:cubicBezTo>
                    <a:pt x="111125" y="146050"/>
                    <a:pt x="222250" y="292100"/>
                    <a:pt x="304800" y="292100"/>
                  </a:cubicBezTo>
                  <a:cubicBezTo>
                    <a:pt x="387350" y="292100"/>
                    <a:pt x="444500" y="31750"/>
                    <a:pt x="49530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94" name="Forme libre 93"/>
            <p:cNvSpPr/>
            <p:nvPr/>
          </p:nvSpPr>
          <p:spPr>
            <a:xfrm>
              <a:off x="5214942" y="2071678"/>
              <a:ext cx="1138242" cy="292100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  <a:gd name="connsiteX0" fmla="*/ 0 w 1423962"/>
                <a:gd name="connsiteY0" fmla="*/ 0 h 292100"/>
                <a:gd name="connsiteX1" fmla="*/ 304800 w 1423962"/>
                <a:gd name="connsiteY1" fmla="*/ 292100 h 292100"/>
                <a:gd name="connsiteX2" fmla="*/ 1423962 w 1423962"/>
                <a:gd name="connsiteY2" fmla="*/ 0 h 292100"/>
                <a:gd name="connsiteX0" fmla="*/ 0 w 1423962"/>
                <a:gd name="connsiteY0" fmla="*/ 0 h 292100"/>
                <a:gd name="connsiteX1" fmla="*/ 947710 w 1423962"/>
                <a:gd name="connsiteY1" fmla="*/ 292100 h 292100"/>
                <a:gd name="connsiteX2" fmla="*/ 1423962 w 1423962"/>
                <a:gd name="connsiteY2" fmla="*/ 0 h 292100"/>
                <a:gd name="connsiteX0" fmla="*/ 0 w 1138242"/>
                <a:gd name="connsiteY0" fmla="*/ 0 h 292100"/>
                <a:gd name="connsiteX1" fmla="*/ 661990 w 1138242"/>
                <a:gd name="connsiteY1" fmla="*/ 292100 h 292100"/>
                <a:gd name="connsiteX2" fmla="*/ 1138242 w 1138242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8242" h="292100">
                  <a:moveTo>
                    <a:pt x="0" y="0"/>
                  </a:moveTo>
                  <a:cubicBezTo>
                    <a:pt x="111125" y="146050"/>
                    <a:pt x="472283" y="292100"/>
                    <a:pt x="661990" y="292100"/>
                  </a:cubicBezTo>
                  <a:cubicBezTo>
                    <a:pt x="851697" y="292100"/>
                    <a:pt x="1087442" y="31750"/>
                    <a:pt x="1138242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96" name="Forme libre 95"/>
            <p:cNvSpPr/>
            <p:nvPr/>
          </p:nvSpPr>
          <p:spPr>
            <a:xfrm>
              <a:off x="5862650" y="2071678"/>
              <a:ext cx="1423994" cy="292100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  <a:gd name="connsiteX0" fmla="*/ 0 w 1423962"/>
                <a:gd name="connsiteY0" fmla="*/ 0 h 292100"/>
                <a:gd name="connsiteX1" fmla="*/ 304800 w 1423962"/>
                <a:gd name="connsiteY1" fmla="*/ 292100 h 292100"/>
                <a:gd name="connsiteX2" fmla="*/ 1423962 w 1423962"/>
                <a:gd name="connsiteY2" fmla="*/ 0 h 292100"/>
                <a:gd name="connsiteX0" fmla="*/ 0 w 1423962"/>
                <a:gd name="connsiteY0" fmla="*/ 0 h 292100"/>
                <a:gd name="connsiteX1" fmla="*/ 947710 w 1423962"/>
                <a:gd name="connsiteY1" fmla="*/ 292100 h 292100"/>
                <a:gd name="connsiteX2" fmla="*/ 1423962 w 1423962"/>
                <a:gd name="connsiteY2" fmla="*/ 0 h 292100"/>
                <a:gd name="connsiteX0" fmla="*/ 0 w 1138242"/>
                <a:gd name="connsiteY0" fmla="*/ 0 h 292100"/>
                <a:gd name="connsiteX1" fmla="*/ 661990 w 1138242"/>
                <a:gd name="connsiteY1" fmla="*/ 292100 h 292100"/>
                <a:gd name="connsiteX2" fmla="*/ 1138242 w 1138242"/>
                <a:gd name="connsiteY2" fmla="*/ 0 h 292100"/>
                <a:gd name="connsiteX0" fmla="*/ 0 w 1138242"/>
                <a:gd name="connsiteY0" fmla="*/ 0 h 292100"/>
                <a:gd name="connsiteX1" fmla="*/ 890375 w 1138242"/>
                <a:gd name="connsiteY1" fmla="*/ 292100 h 292100"/>
                <a:gd name="connsiteX2" fmla="*/ 1138242 w 1138242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8242" h="292100">
                  <a:moveTo>
                    <a:pt x="0" y="0"/>
                  </a:moveTo>
                  <a:cubicBezTo>
                    <a:pt x="111125" y="146050"/>
                    <a:pt x="700668" y="292100"/>
                    <a:pt x="890375" y="292100"/>
                  </a:cubicBezTo>
                  <a:cubicBezTo>
                    <a:pt x="1080082" y="292100"/>
                    <a:pt x="1087442" y="31750"/>
                    <a:pt x="1138242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107" name="Forme libre 106"/>
            <p:cNvSpPr/>
            <p:nvPr/>
          </p:nvSpPr>
          <p:spPr>
            <a:xfrm>
              <a:off x="6148402" y="2071678"/>
              <a:ext cx="2066936" cy="292100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  <a:gd name="connsiteX0" fmla="*/ 0 w 1423962"/>
                <a:gd name="connsiteY0" fmla="*/ 0 h 292100"/>
                <a:gd name="connsiteX1" fmla="*/ 304800 w 1423962"/>
                <a:gd name="connsiteY1" fmla="*/ 292100 h 292100"/>
                <a:gd name="connsiteX2" fmla="*/ 1423962 w 1423962"/>
                <a:gd name="connsiteY2" fmla="*/ 0 h 292100"/>
                <a:gd name="connsiteX0" fmla="*/ 0 w 1423962"/>
                <a:gd name="connsiteY0" fmla="*/ 0 h 292100"/>
                <a:gd name="connsiteX1" fmla="*/ 947710 w 1423962"/>
                <a:gd name="connsiteY1" fmla="*/ 292100 h 292100"/>
                <a:gd name="connsiteX2" fmla="*/ 1423962 w 1423962"/>
                <a:gd name="connsiteY2" fmla="*/ 0 h 292100"/>
                <a:gd name="connsiteX0" fmla="*/ 0 w 1138242"/>
                <a:gd name="connsiteY0" fmla="*/ 0 h 292100"/>
                <a:gd name="connsiteX1" fmla="*/ 661990 w 1138242"/>
                <a:gd name="connsiteY1" fmla="*/ 292100 h 292100"/>
                <a:gd name="connsiteX2" fmla="*/ 1138242 w 1138242"/>
                <a:gd name="connsiteY2" fmla="*/ 0 h 292100"/>
                <a:gd name="connsiteX0" fmla="*/ 0 w 1138242"/>
                <a:gd name="connsiteY0" fmla="*/ 0 h 292100"/>
                <a:gd name="connsiteX1" fmla="*/ 890375 w 1138242"/>
                <a:gd name="connsiteY1" fmla="*/ 292100 h 292100"/>
                <a:gd name="connsiteX2" fmla="*/ 1138242 w 1138242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8242" h="292100">
                  <a:moveTo>
                    <a:pt x="0" y="0"/>
                  </a:moveTo>
                  <a:cubicBezTo>
                    <a:pt x="111125" y="146050"/>
                    <a:pt x="700668" y="292100"/>
                    <a:pt x="890375" y="292100"/>
                  </a:cubicBezTo>
                  <a:cubicBezTo>
                    <a:pt x="1080082" y="292100"/>
                    <a:pt x="1087442" y="31750"/>
                    <a:pt x="1138242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2643174" y="310496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A</a:t>
            </a:r>
            <a:endParaRPr lang="fr-FR" sz="1800" dirty="0">
              <a:effectLst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3214678" y="3104967"/>
            <a:ext cx="285752" cy="28575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effectLst/>
                <a:sym typeface="Wingdings" pitchFamily="2" charset="2"/>
              </a:rPr>
              <a:t></a:t>
            </a:r>
            <a:r>
              <a:rPr lang="en-US" sz="900" dirty="0" smtClean="0">
                <a:effectLst/>
              </a:rPr>
              <a:t> C</a:t>
            </a:r>
            <a:endParaRPr lang="fr-FR" sz="900" dirty="0" smtClean="0">
              <a:effectLst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928926" y="3104967"/>
            <a:ext cx="285752" cy="28575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B</a:t>
            </a:r>
            <a:endParaRPr lang="fr-FR" sz="1800" dirty="0">
              <a:effectLst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571868" y="310496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C</a:t>
            </a:r>
            <a:endParaRPr lang="fr-FR" sz="1800" dirty="0">
              <a:effectLst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857620" y="3104967"/>
            <a:ext cx="285752" cy="28575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effectLst/>
                <a:sym typeface="Wingdings" pitchFamily="2" charset="2"/>
              </a:rPr>
              <a:t>D</a:t>
            </a:r>
            <a:endParaRPr lang="fr-FR" sz="900" dirty="0">
              <a:effectLst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4500562" y="3104967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D</a:t>
            </a:r>
            <a:endParaRPr lang="fr-FR" sz="1800" dirty="0">
              <a:effectLst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4143372" y="3104967"/>
            <a:ext cx="285752" cy="28575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E</a:t>
            </a:r>
            <a:endParaRPr lang="fr-FR" sz="1800" dirty="0">
              <a:effectLst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4786314" y="3104967"/>
            <a:ext cx="285752" cy="28575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F</a:t>
            </a:r>
            <a:endParaRPr lang="fr-FR" sz="1800" dirty="0">
              <a:effectLst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072066" y="3104967"/>
            <a:ext cx="285752" cy="28575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/>
              </a:rPr>
              <a:t>G</a:t>
            </a:r>
            <a:endParaRPr lang="fr-FR" sz="1800" dirty="0">
              <a:effectLst/>
            </a:endParaRPr>
          </a:p>
        </p:txBody>
      </p:sp>
      <p:grpSp>
        <p:nvGrpSpPr>
          <p:cNvPr id="15" name="Groupe 114"/>
          <p:cNvGrpSpPr/>
          <p:nvPr/>
        </p:nvGrpSpPr>
        <p:grpSpPr>
          <a:xfrm>
            <a:off x="3357554" y="3390719"/>
            <a:ext cx="1285884" cy="285752"/>
            <a:chOff x="3500430" y="4572008"/>
            <a:chExt cx="1285884" cy="285752"/>
          </a:xfrm>
        </p:grpSpPr>
        <p:sp>
          <p:nvSpPr>
            <p:cNvPr id="113" name="Forme libre 112"/>
            <p:cNvSpPr/>
            <p:nvPr/>
          </p:nvSpPr>
          <p:spPr>
            <a:xfrm>
              <a:off x="3500430" y="4572008"/>
              <a:ext cx="285752" cy="285752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" h="292100">
                  <a:moveTo>
                    <a:pt x="0" y="0"/>
                  </a:moveTo>
                  <a:cubicBezTo>
                    <a:pt x="111125" y="146050"/>
                    <a:pt x="222250" y="292100"/>
                    <a:pt x="304800" y="292100"/>
                  </a:cubicBezTo>
                  <a:cubicBezTo>
                    <a:pt x="387350" y="292100"/>
                    <a:pt x="444500" y="31750"/>
                    <a:pt x="49530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  <p:sp>
          <p:nvSpPr>
            <p:cNvPr id="114" name="Forme libre 113"/>
            <p:cNvSpPr/>
            <p:nvPr/>
          </p:nvSpPr>
          <p:spPr>
            <a:xfrm>
              <a:off x="4143372" y="4572008"/>
              <a:ext cx="642942" cy="285752"/>
            </a:xfrm>
            <a:custGeom>
              <a:avLst/>
              <a:gdLst>
                <a:gd name="connsiteX0" fmla="*/ 0 w 495300"/>
                <a:gd name="connsiteY0" fmla="*/ 0 h 292100"/>
                <a:gd name="connsiteX1" fmla="*/ 304800 w 495300"/>
                <a:gd name="connsiteY1" fmla="*/ 292100 h 292100"/>
                <a:gd name="connsiteX2" fmla="*/ 495300 w 495300"/>
                <a:gd name="connsiteY2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" h="292100">
                  <a:moveTo>
                    <a:pt x="0" y="0"/>
                  </a:moveTo>
                  <a:cubicBezTo>
                    <a:pt x="111125" y="146050"/>
                    <a:pt x="222250" y="292100"/>
                    <a:pt x="304800" y="292100"/>
                  </a:cubicBezTo>
                  <a:cubicBezTo>
                    <a:pt x="387350" y="292100"/>
                    <a:pt x="444500" y="31750"/>
                    <a:pt x="49530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0" dirty="0">
                <a:effectLst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867947" y="4105429"/>
            <a:ext cx="5155322" cy="71404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200" dirty="0" smtClean="0">
                <a:effectLst/>
              </a:rPr>
              <a:t>Each child field has either data or pointer</a:t>
            </a:r>
            <a:br>
              <a:rPr lang="en-US" sz="2200" dirty="0" smtClean="0">
                <a:effectLst/>
              </a:rPr>
            </a:br>
            <a:r>
              <a:rPr lang="en-US" sz="2200" dirty="0" smtClean="0">
                <a:effectLst/>
              </a:rPr>
              <a:t>(based on 1 flag bit)</a:t>
            </a:r>
          </a:p>
        </p:txBody>
      </p:sp>
      <p:cxnSp>
        <p:nvCxnSpPr>
          <p:cNvPr id="64" name="Straight Connector 63"/>
          <p:cNvCxnSpPr/>
          <p:nvPr/>
        </p:nvCxnSpPr>
        <p:spPr bwMode="auto">
          <a:xfrm rot="16200000" flipH="1">
            <a:off x="2839759" y="3732311"/>
            <a:ext cx="502571" cy="8608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3093373" y="3774192"/>
            <a:ext cx="509551" cy="930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 rot="16200000" flipH="1">
            <a:off x="3793713" y="3732312"/>
            <a:ext cx="502571" cy="8608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rot="5400000">
            <a:off x="4047327" y="3774193"/>
            <a:ext cx="509551" cy="930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rot="16200000" flipH="1">
            <a:off x="4694153" y="3732313"/>
            <a:ext cx="502571" cy="8608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rot="5400000">
            <a:off x="4947767" y="3774194"/>
            <a:ext cx="509551" cy="930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ZoneTexte 22"/>
          <p:cNvSpPr txBox="1"/>
          <p:nvPr/>
        </p:nvSpPr>
        <p:spPr>
          <a:xfrm>
            <a:off x="2667000" y="5124271"/>
            <a:ext cx="5690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effectLst/>
              </a:rPr>
              <a:t>Both </a:t>
            </a:r>
            <a:r>
              <a:rPr lang="en-US" sz="2400" b="1" dirty="0" smtClean="0">
                <a:effectLst/>
              </a:rPr>
              <a:t>data</a:t>
            </a:r>
            <a:r>
              <a:rPr lang="en-US" sz="2400" dirty="0" smtClean="0">
                <a:effectLst/>
              </a:rPr>
              <a:t> &amp; </a:t>
            </a:r>
            <a:r>
              <a:rPr lang="en-US" sz="2400" b="1" dirty="0" smtClean="0">
                <a:effectLst/>
              </a:rPr>
              <a:t>pointer</a:t>
            </a:r>
            <a:r>
              <a:rPr lang="en-US" sz="2400" dirty="0" smtClean="0">
                <a:effectLst/>
              </a:rPr>
              <a:t> encoded into </a:t>
            </a:r>
            <a:r>
              <a:rPr lang="en-US" sz="2400" b="1" dirty="0" smtClean="0">
                <a:effectLst/>
              </a:rPr>
              <a:t>7 bits</a:t>
            </a:r>
            <a:endParaRPr lang="en-US" sz="2400" dirty="0" smtClean="0">
              <a:effectLst/>
            </a:endParaRPr>
          </a:p>
          <a:p>
            <a:pPr algn="l"/>
            <a:r>
              <a:rPr lang="en-US" sz="2400" dirty="0" smtClean="0">
                <a:effectLst/>
                <a:sym typeface="Wingdings" pitchFamily="2" charset="2"/>
              </a:rPr>
              <a:t>- data: 128-entry VQ codebooks</a:t>
            </a:r>
          </a:p>
          <a:p>
            <a:pPr algn="l"/>
            <a:r>
              <a:rPr lang="fr-FR" sz="2400" dirty="0" smtClean="0">
                <a:effectLst/>
              </a:rPr>
              <a:t>- pointers: </a:t>
            </a:r>
            <a:r>
              <a:rPr lang="fr-FR" sz="2400" i="1" dirty="0" smtClean="0">
                <a:effectLst/>
              </a:rPr>
              <a:t>quantized</a:t>
            </a:r>
            <a:r>
              <a:rPr lang="fr-FR" sz="2400" dirty="0" smtClean="0">
                <a:effectLst/>
              </a:rPr>
              <a:t> </a:t>
            </a:r>
            <a:r>
              <a:rPr lang="fr-FR" sz="2400" i="1" dirty="0" smtClean="0">
                <a:effectLst/>
              </a:rPr>
              <a:t>relative</a:t>
            </a:r>
            <a:r>
              <a:rPr lang="fr-FR" sz="2400" dirty="0" smtClean="0">
                <a:effectLst/>
              </a:rPr>
              <a:t> offsets</a:t>
            </a:r>
            <a:endParaRPr lang="fr-FR" sz="24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22" grpId="0" animBg="1"/>
      <p:bldP spid="124" grpId="0" animBg="1"/>
      <p:bldP spid="126" grpId="0" animBg="1"/>
      <p:bldP spid="129" grpId="0" animBg="1"/>
      <p:bldP spid="130" grpId="0" animBg="1"/>
      <p:bldP spid="131" grpId="0" animBg="1"/>
      <p:bldP spid="134" grpId="0" animBg="1"/>
      <p:bldP spid="138" grpId="0" animBg="1"/>
      <p:bldP spid="143" grpId="0" animBg="1"/>
      <p:bldP spid="62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Connecteur droit 53"/>
          <p:cNvCxnSpPr/>
          <p:nvPr/>
        </p:nvCxnSpPr>
        <p:spPr>
          <a:xfrm>
            <a:off x="1214414" y="2724152"/>
            <a:ext cx="771530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1214414" y="2438400"/>
            <a:ext cx="771530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26"/>
          <p:cNvGrpSpPr/>
          <p:nvPr/>
        </p:nvGrpSpPr>
        <p:grpSpPr>
          <a:xfrm>
            <a:off x="1787549" y="3354395"/>
            <a:ext cx="1271553" cy="1443274"/>
            <a:chOff x="1357290" y="3559735"/>
            <a:chExt cx="926577" cy="1441632"/>
          </a:xfrm>
        </p:grpSpPr>
        <p:sp>
          <p:nvSpPr>
            <p:cNvPr id="128" name="ZoneTexte 127"/>
            <p:cNvSpPr txBox="1"/>
            <p:nvPr/>
          </p:nvSpPr>
          <p:spPr>
            <a:xfrm>
              <a:off x="1357290" y="3559735"/>
              <a:ext cx="926577" cy="37006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l"/>
              <a:endParaRPr lang="fr-FR" sz="1800" dirty="0">
                <a:effectLst/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357290" y="3904783"/>
              <a:ext cx="926577" cy="6455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l"/>
              <a:r>
                <a:rPr lang="en-US" sz="1800" dirty="0" smtClean="0">
                  <a:effectLst/>
                </a:rPr>
                <a:t>= 17 * </a:t>
              </a:r>
              <a:r>
                <a:rPr lang="en-US" sz="1800" b="1" dirty="0" smtClean="0">
                  <a:solidFill>
                    <a:schemeClr val="accent2">
                      <a:lumMod val="50000"/>
                    </a:schemeClr>
                  </a:solidFill>
                  <a:effectLst/>
                </a:rPr>
                <a:t>12</a:t>
              </a:r>
              <a:r>
                <a:rPr lang="en-US" sz="1800" dirty="0" smtClean="0">
                  <a:effectLst/>
                </a:rPr>
                <a:t> </a:t>
              </a:r>
              <a:r>
                <a:rPr lang="en-US" sz="1800" b="1" dirty="0" smtClean="0">
                  <a:solidFill>
                    <a:schemeClr val="accent2">
                      <a:lumMod val="50000"/>
                    </a:schemeClr>
                  </a:solidFill>
                  <a:effectLst/>
                </a:rPr>
                <a:t>12</a:t>
              </a:r>
              <a:r>
                <a:rPr lang="en-US" sz="1800" b="1" dirty="0" smtClean="0">
                  <a:solidFill>
                    <a:schemeClr val="bg1"/>
                  </a:solidFill>
                  <a:effectLst/>
                </a:rPr>
                <a:t>XX</a:t>
              </a:r>
              <a:endParaRPr lang="fr-FR" sz="1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1357290" y="4261973"/>
              <a:ext cx="926577" cy="6455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l"/>
              <a:r>
                <a:rPr lang="en-US" sz="1800" dirty="0" smtClean="0">
                  <a:effectLst/>
                </a:rPr>
                <a:t>= 17 * </a:t>
              </a:r>
              <a:r>
                <a:rPr lang="en-US" sz="1800" b="1" dirty="0" smtClean="0">
                  <a:solidFill>
                    <a:schemeClr val="accent2">
                      <a:lumMod val="50000"/>
                    </a:schemeClr>
                  </a:solidFill>
                  <a:effectLst/>
                </a:rPr>
                <a:t>29</a:t>
              </a:r>
              <a:r>
                <a:rPr lang="en-US" sz="1800" dirty="0" smtClean="0">
                  <a:effectLst/>
                </a:rPr>
                <a:t> </a:t>
              </a:r>
              <a:r>
                <a:rPr lang="en-US" sz="1800" b="1" dirty="0" smtClean="0">
                  <a:solidFill>
                    <a:schemeClr val="accent2">
                      <a:lumMod val="50000"/>
                    </a:schemeClr>
                  </a:solidFill>
                  <a:effectLst/>
                </a:rPr>
                <a:t>29</a:t>
              </a:r>
              <a:r>
                <a:rPr lang="en-US" sz="1800" b="1" dirty="0" smtClean="0">
                  <a:solidFill>
                    <a:schemeClr val="bg1"/>
                  </a:solidFill>
                  <a:effectLst/>
                </a:rPr>
                <a:t>XX</a:t>
              </a:r>
              <a:endParaRPr lang="fr-FR" sz="1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1357290" y="4631305"/>
              <a:ext cx="926577" cy="37006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l"/>
              <a:r>
                <a:rPr lang="en-US" sz="1800" dirty="0" smtClean="0">
                  <a:effectLst/>
                </a:rPr>
                <a:t>= 17 * </a:t>
              </a:r>
              <a:r>
                <a:rPr lang="en-US" sz="1800" b="1" dirty="0" smtClean="0">
                  <a:solidFill>
                    <a:schemeClr val="accent2">
                      <a:lumMod val="50000"/>
                    </a:schemeClr>
                  </a:solidFill>
                  <a:effectLst/>
                </a:rPr>
                <a:t>58 </a:t>
              </a:r>
              <a:r>
                <a:rPr lang="en-US" sz="1800" b="1" dirty="0" smtClean="0">
                  <a:solidFill>
                    <a:srgbClr val="FF0000"/>
                  </a:solidFill>
                  <a:effectLst/>
                </a:rPr>
                <a:t>-1</a:t>
              </a:r>
              <a:r>
                <a:rPr lang="en-US" sz="1800" b="1" dirty="0" smtClean="0">
                  <a:solidFill>
                    <a:schemeClr val="accent2">
                      <a:lumMod val="50000"/>
                    </a:schemeClr>
                  </a:solidFill>
                  <a:effectLst/>
                </a:rPr>
                <a:t> </a:t>
              </a:r>
              <a:endParaRPr lang="fr-FR" sz="1800" b="1" dirty="0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4" name="Groupe 120"/>
          <p:cNvGrpSpPr/>
          <p:nvPr/>
        </p:nvGrpSpPr>
        <p:grpSpPr>
          <a:xfrm>
            <a:off x="857224" y="3354952"/>
            <a:ext cx="926577" cy="1440902"/>
            <a:chOff x="1357290" y="3559734"/>
            <a:chExt cx="926577" cy="1440902"/>
          </a:xfrm>
        </p:grpSpPr>
        <p:sp>
          <p:nvSpPr>
            <p:cNvPr id="117" name="ZoneTexte 116"/>
            <p:cNvSpPr txBox="1"/>
            <p:nvPr/>
          </p:nvSpPr>
          <p:spPr>
            <a:xfrm>
              <a:off x="1357290" y="3559734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10128</a:t>
              </a:r>
              <a:endParaRPr lang="fr-FR" sz="1800" dirty="0">
                <a:effectLst/>
              </a:endParaRPr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1357290" y="3904782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10332</a:t>
              </a:r>
              <a:endParaRPr lang="fr-FR" sz="1800" dirty="0">
                <a:effectLst/>
              </a:endParaRPr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1357290" y="4261972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10621</a:t>
              </a:r>
              <a:endParaRPr lang="fr-FR" sz="1800" dirty="0">
                <a:effectLst/>
              </a:endParaRP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1357290" y="4631304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11113</a:t>
              </a:r>
              <a:endParaRPr lang="fr-FR" sz="1800" dirty="0">
                <a:effectLst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3981"/>
            <a:ext cx="8229600" cy="685792"/>
          </a:xfrm>
        </p:spPr>
        <p:txBody>
          <a:bodyPr/>
          <a:lstStyle/>
          <a:p>
            <a:r>
              <a:rPr lang="en-US" dirty="0" smtClean="0"/>
              <a:t>Relative offsets:</a:t>
            </a:r>
          </a:p>
          <a:p>
            <a:pPr lvl="1"/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dirty="0" smtClean="0"/>
              <a:t>Compressing Tree Topology</a:t>
            </a:r>
            <a:endParaRPr lang="fr-FR" dirty="0"/>
          </a:p>
        </p:txBody>
      </p:sp>
      <p:sp>
        <p:nvSpPr>
          <p:cNvPr id="68" name="Triangle isocèle 67"/>
          <p:cNvSpPr/>
          <p:nvPr/>
        </p:nvSpPr>
        <p:spPr>
          <a:xfrm>
            <a:off x="4286248" y="4652978"/>
            <a:ext cx="1285884" cy="135732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/>
              </a:rPr>
              <a:t>A</a:t>
            </a:r>
            <a:r>
              <a:rPr lang="en-US" baseline="-25000" dirty="0" smtClean="0">
                <a:solidFill>
                  <a:schemeClr val="tx1"/>
                </a:solidFill>
                <a:effectLst/>
              </a:rPr>
              <a:t>2</a:t>
            </a:r>
            <a:endParaRPr lang="fr-FR" baseline="-25000" dirty="0">
              <a:solidFill>
                <a:schemeClr val="tx1"/>
              </a:solidFill>
              <a:effectLst/>
            </a:endParaRPr>
          </a:p>
        </p:txBody>
      </p:sp>
      <p:sp>
        <p:nvSpPr>
          <p:cNvPr id="69" name="Triangle isocèle 68"/>
          <p:cNvSpPr/>
          <p:nvPr/>
        </p:nvSpPr>
        <p:spPr>
          <a:xfrm>
            <a:off x="5715008" y="4652978"/>
            <a:ext cx="1428760" cy="171451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/>
              </a:rPr>
              <a:t>A</a:t>
            </a:r>
            <a:r>
              <a:rPr lang="en-US" baseline="-25000" dirty="0" smtClean="0">
                <a:solidFill>
                  <a:schemeClr val="tx1"/>
                </a:solidFill>
                <a:effectLst/>
              </a:rPr>
              <a:t>3</a:t>
            </a:r>
            <a:endParaRPr lang="fr-FR" dirty="0">
              <a:effectLst/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5500694" y="3367094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/>
              </a:rPr>
              <a:t>A</a:t>
            </a:r>
            <a:endParaRPr lang="fr-FR" dirty="0">
              <a:effectLst/>
            </a:endParaRPr>
          </a:p>
        </p:txBody>
      </p:sp>
      <p:cxnSp>
        <p:nvCxnSpPr>
          <p:cNvPr id="71" name="Connecteur droit avec flèche 70"/>
          <p:cNvCxnSpPr>
            <a:stCxn id="70" idx="3"/>
            <a:endCxn id="68" idx="0"/>
          </p:cNvCxnSpPr>
          <p:nvPr/>
        </p:nvCxnSpPr>
        <p:spPr>
          <a:xfrm rot="5400000">
            <a:off x="4786315" y="3875827"/>
            <a:ext cx="920027" cy="634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>
            <a:stCxn id="70" idx="5"/>
            <a:endCxn id="69" idx="0"/>
          </p:cNvCxnSpPr>
          <p:nvPr/>
        </p:nvCxnSpPr>
        <p:spPr>
          <a:xfrm rot="16200000" flipH="1">
            <a:off x="5687956" y="3911545"/>
            <a:ext cx="920027" cy="562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857356" y="2438400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effectLst/>
              </a:rPr>
              <a:t>A</a:t>
            </a:r>
            <a:endParaRPr lang="fr-FR" sz="1800" dirty="0">
              <a:effectLst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7982929" y="2724152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Memory</a:t>
            </a:r>
            <a:endParaRPr lang="fr-FR" dirty="0">
              <a:effectLst/>
              <a:latin typeface="+mn-lt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285984" y="2438400"/>
            <a:ext cx="1285884" cy="284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effectLst/>
              </a:rPr>
              <a:t>Subtree A</a:t>
            </a:r>
            <a:r>
              <a:rPr lang="en-US" sz="1800" baseline="-25000" dirty="0" smtClean="0">
                <a:effectLst/>
              </a:rPr>
              <a:t>1</a:t>
            </a:r>
            <a:endParaRPr lang="fr-FR" sz="1800" baseline="-25000" dirty="0">
              <a:effectLst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716332" y="2438400"/>
            <a:ext cx="128429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effectLst/>
              </a:rPr>
              <a:t>Subtree A</a:t>
            </a:r>
            <a:r>
              <a:rPr lang="en-US" sz="1800" baseline="-25000" dirty="0" smtClean="0">
                <a:effectLst/>
              </a:rPr>
              <a:t>2</a:t>
            </a:r>
            <a:endParaRPr lang="fr-FR" sz="1800" dirty="0">
              <a:effectLst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1031850" y="1913492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10123</a:t>
            </a:r>
            <a:endParaRPr lang="fr-FR" dirty="0">
              <a:effectLst/>
              <a:latin typeface="+mn-lt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245935" y="1913492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10128</a:t>
            </a:r>
            <a:endParaRPr lang="fr-FR" dirty="0">
              <a:effectLst/>
              <a:latin typeface="+mn-lt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3674695" y="1926192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10332</a:t>
            </a:r>
            <a:endParaRPr lang="fr-FR" dirty="0">
              <a:effectLst/>
              <a:latin typeface="+mn-lt"/>
            </a:endParaRPr>
          </a:p>
        </p:txBody>
      </p:sp>
      <p:cxnSp>
        <p:nvCxnSpPr>
          <p:cNvPr id="90" name="Connecteur droit 89"/>
          <p:cNvCxnSpPr/>
          <p:nvPr/>
        </p:nvCxnSpPr>
        <p:spPr>
          <a:xfrm rot="5400000" flipH="1" flipV="1">
            <a:off x="1713686" y="2293936"/>
            <a:ext cx="285752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 rot="5400000" flipH="1" flipV="1">
            <a:off x="2142314" y="2293142"/>
            <a:ext cx="285752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rot="5400000" flipH="1" flipV="1">
            <a:off x="3572662" y="2293142"/>
            <a:ext cx="285752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Triangle isocèle 94"/>
          <p:cNvSpPr/>
          <p:nvPr/>
        </p:nvSpPr>
        <p:spPr>
          <a:xfrm>
            <a:off x="7358082" y="4652978"/>
            <a:ext cx="928694" cy="114300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/>
              </a:rPr>
              <a:t>A</a:t>
            </a:r>
            <a:r>
              <a:rPr lang="en-US" baseline="-25000" dirty="0" smtClean="0">
                <a:solidFill>
                  <a:schemeClr val="tx1"/>
                </a:solidFill>
                <a:effectLst/>
              </a:rPr>
              <a:t>4</a:t>
            </a:r>
            <a:endParaRPr lang="fr-FR" dirty="0">
              <a:effectLst/>
            </a:endParaRPr>
          </a:p>
        </p:txBody>
      </p:sp>
      <p:cxnSp>
        <p:nvCxnSpPr>
          <p:cNvPr id="96" name="Connecteur droit avec flèche 95"/>
          <p:cNvCxnSpPr>
            <a:stCxn id="70" idx="6"/>
            <a:endCxn id="95" idx="0"/>
          </p:cNvCxnSpPr>
          <p:nvPr/>
        </p:nvCxnSpPr>
        <p:spPr>
          <a:xfrm>
            <a:off x="5929322" y="3581408"/>
            <a:ext cx="1893107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riangle isocèle 99"/>
          <p:cNvSpPr/>
          <p:nvPr/>
        </p:nvSpPr>
        <p:spPr>
          <a:xfrm>
            <a:off x="2786050" y="4652978"/>
            <a:ext cx="1285884" cy="142876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/>
              </a:rPr>
              <a:t>A</a:t>
            </a:r>
            <a:r>
              <a:rPr lang="en-US" baseline="-25000" dirty="0" smtClean="0">
                <a:solidFill>
                  <a:schemeClr val="tx1"/>
                </a:solidFill>
                <a:effectLst/>
              </a:rPr>
              <a:t>1</a:t>
            </a:r>
            <a:endParaRPr lang="fr-FR" baseline="-25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01" name="Connecteur droit avec flèche 100"/>
          <p:cNvCxnSpPr>
            <a:stCxn id="70" idx="2"/>
            <a:endCxn id="100" idx="0"/>
          </p:cNvCxnSpPr>
          <p:nvPr/>
        </p:nvCxnSpPr>
        <p:spPr>
          <a:xfrm rot="10800000" flipV="1">
            <a:off x="3428992" y="3581408"/>
            <a:ext cx="2071702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5143504" y="2438400"/>
            <a:ext cx="1857388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effectLst/>
              </a:rPr>
              <a:t>Subtree A</a:t>
            </a:r>
            <a:r>
              <a:rPr lang="en-US" sz="1800" baseline="-25000" dirty="0" smtClean="0">
                <a:effectLst/>
              </a:rPr>
              <a:t>3</a:t>
            </a:r>
            <a:endParaRPr lang="fr-FR" sz="1800" dirty="0">
              <a:effectLst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5072066" y="1926192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10621</a:t>
            </a:r>
            <a:endParaRPr lang="fr-FR" dirty="0">
              <a:effectLst/>
              <a:latin typeface="+mn-lt"/>
            </a:endParaRPr>
          </a:p>
        </p:txBody>
      </p:sp>
      <p:cxnSp>
        <p:nvCxnSpPr>
          <p:cNvPr id="107" name="Connecteur droit 106"/>
          <p:cNvCxnSpPr/>
          <p:nvPr/>
        </p:nvCxnSpPr>
        <p:spPr>
          <a:xfrm rot="5400000" flipH="1" flipV="1">
            <a:off x="5001422" y="2293142"/>
            <a:ext cx="285752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7143768" y="2438400"/>
            <a:ext cx="121444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effectLst/>
              </a:rPr>
              <a:t>Subtree A</a:t>
            </a:r>
            <a:r>
              <a:rPr lang="en-US" sz="1800" baseline="-25000" dirty="0" smtClean="0">
                <a:effectLst/>
              </a:rPr>
              <a:t>4</a:t>
            </a:r>
            <a:endParaRPr lang="fr-FR" sz="1800" dirty="0">
              <a:effectLst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7089083" y="1926192"/>
            <a:ext cx="840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11113</a:t>
            </a:r>
            <a:endParaRPr lang="fr-FR" dirty="0">
              <a:effectLst/>
              <a:latin typeface="+mn-lt"/>
            </a:endParaRPr>
          </a:p>
        </p:txBody>
      </p:sp>
      <p:cxnSp>
        <p:nvCxnSpPr>
          <p:cNvPr id="110" name="Connecteur droit 109"/>
          <p:cNvCxnSpPr/>
          <p:nvPr/>
        </p:nvCxnSpPr>
        <p:spPr>
          <a:xfrm rot="5400000" flipH="1" flipV="1">
            <a:off x="7000098" y="2293142"/>
            <a:ext cx="285752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e 121"/>
          <p:cNvGrpSpPr/>
          <p:nvPr/>
        </p:nvGrpSpPr>
        <p:grpSpPr>
          <a:xfrm>
            <a:off x="859341" y="3354394"/>
            <a:ext cx="926577" cy="1440902"/>
            <a:chOff x="1357290" y="3559734"/>
            <a:chExt cx="926577" cy="1440902"/>
          </a:xfrm>
        </p:grpSpPr>
        <p:sp>
          <p:nvSpPr>
            <p:cNvPr id="123" name="ZoneTexte 122"/>
            <p:cNvSpPr txBox="1"/>
            <p:nvPr/>
          </p:nvSpPr>
          <p:spPr>
            <a:xfrm>
              <a:off x="1357290" y="3559734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+0</a:t>
              </a:r>
              <a:endParaRPr lang="fr-FR" sz="1800" dirty="0">
                <a:effectLst/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1357290" y="3904782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+204</a:t>
              </a:r>
              <a:endParaRPr lang="fr-FR" sz="1800" dirty="0">
                <a:effectLst/>
              </a:endParaRPr>
            </a:p>
          </p:txBody>
        </p:sp>
        <p:sp>
          <p:nvSpPr>
            <p:cNvPr id="125" name="ZoneTexte 124"/>
            <p:cNvSpPr txBox="1"/>
            <p:nvPr/>
          </p:nvSpPr>
          <p:spPr>
            <a:xfrm>
              <a:off x="1357290" y="4261972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+493</a:t>
              </a:r>
              <a:endParaRPr lang="fr-FR" sz="1800" dirty="0">
                <a:effectLst/>
              </a:endParaRPr>
            </a:p>
          </p:txBody>
        </p:sp>
        <p:sp>
          <p:nvSpPr>
            <p:cNvPr id="126" name="ZoneTexte 125"/>
            <p:cNvSpPr txBox="1"/>
            <p:nvPr/>
          </p:nvSpPr>
          <p:spPr>
            <a:xfrm>
              <a:off x="1357290" y="4631304"/>
              <a:ext cx="9265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576" rIns="36576" rtlCol="0">
              <a:spAutoFit/>
            </a:bodyPr>
            <a:lstStyle/>
            <a:p>
              <a:pPr algn="r"/>
              <a:r>
                <a:rPr lang="en-US" sz="1800" dirty="0" smtClean="0">
                  <a:effectLst/>
                </a:rPr>
                <a:t>+985</a:t>
              </a:r>
              <a:endParaRPr lang="fr-FR" sz="1800" dirty="0">
                <a:effectLst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714348" y="3212076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/>
              </a:rPr>
              <a:t>A</a:t>
            </a:r>
            <a:endParaRPr lang="fr-FR" dirty="0">
              <a:effectLst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1000100" y="2938466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10128</a:t>
            </a:r>
            <a:endParaRPr lang="fr-FR" dirty="0">
              <a:effectLst/>
              <a:latin typeface="+mn-lt"/>
            </a:endParaRPr>
          </a:p>
        </p:txBody>
      </p:sp>
      <p:cxnSp>
        <p:nvCxnSpPr>
          <p:cNvPr id="134" name="Connecteur droit avec flèche 133"/>
          <p:cNvCxnSpPr/>
          <p:nvPr/>
        </p:nvCxnSpPr>
        <p:spPr>
          <a:xfrm rot="5400000" flipH="1" flipV="1">
            <a:off x="1963719" y="4973655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ZoneTexte 134"/>
          <p:cNvSpPr txBox="1"/>
          <p:nvPr/>
        </p:nvSpPr>
        <p:spPr>
          <a:xfrm>
            <a:off x="1108601" y="5118669"/>
            <a:ext cx="2068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</a:rPr>
              <a:t>Per-level scaling</a:t>
            </a:r>
          </a:p>
          <a:p>
            <a:pPr algn="ctr"/>
            <a:r>
              <a:rPr lang="en-US" dirty="0" smtClean="0">
                <a:effectLst/>
                <a:latin typeface="+mn-lt"/>
              </a:rPr>
              <a:t>(optimized)</a:t>
            </a:r>
            <a:endParaRPr lang="fr-FR" dirty="0">
              <a:effectLst/>
              <a:latin typeface="+mn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43768" y="2438400"/>
            <a:ext cx="428628" cy="28575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51" name="Forme libre 50"/>
          <p:cNvSpPr/>
          <p:nvPr/>
        </p:nvSpPr>
        <p:spPr>
          <a:xfrm>
            <a:off x="2971800" y="2765430"/>
            <a:ext cx="4468283" cy="1816100"/>
          </a:xfrm>
          <a:custGeom>
            <a:avLst/>
            <a:gdLst>
              <a:gd name="connsiteX0" fmla="*/ 0 w 4468283"/>
              <a:gd name="connsiteY0" fmla="*/ 1816100 h 1816100"/>
              <a:gd name="connsiteX1" fmla="*/ 2228850 w 4468283"/>
              <a:gd name="connsiteY1" fmla="*/ 457200 h 1816100"/>
              <a:gd name="connsiteX2" fmla="*/ 4108450 w 4468283"/>
              <a:gd name="connsiteY2" fmla="*/ 349250 h 1816100"/>
              <a:gd name="connsiteX3" fmla="*/ 4387850 w 4468283"/>
              <a:gd name="connsiteY3" fmla="*/ 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8283" h="1816100">
                <a:moveTo>
                  <a:pt x="0" y="1816100"/>
                </a:moveTo>
                <a:cubicBezTo>
                  <a:pt x="772054" y="1258887"/>
                  <a:pt x="1544108" y="701675"/>
                  <a:pt x="2228850" y="457200"/>
                </a:cubicBezTo>
                <a:cubicBezTo>
                  <a:pt x="2913592" y="212725"/>
                  <a:pt x="3748617" y="425450"/>
                  <a:pt x="4108450" y="349250"/>
                </a:cubicBezTo>
                <a:cubicBezTo>
                  <a:pt x="4468283" y="273050"/>
                  <a:pt x="4335992" y="51858"/>
                  <a:pt x="4387850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05399 3.33333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32" grpId="0"/>
      <p:bldP spid="135" grpId="0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dirty="0" smtClean="0"/>
              <a:t>Compressing Tree Topology</a:t>
            </a:r>
            <a:endParaRPr lang="fr-FR" dirty="0"/>
          </a:p>
        </p:txBody>
      </p:sp>
      <p:pic>
        <p:nvPicPr>
          <p:cNvPr id="74754" name="Picture 2" descr="C:\hh\proj\ratrees\figures\alpha_tree.pn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428992" y="1142984"/>
            <a:ext cx="5505352" cy="55053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357158" y="1142984"/>
            <a:ext cx="294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/>
              </a:rPr>
              <a:t>0.36 bytes / node</a:t>
            </a:r>
            <a:endParaRPr lang="fr-FR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44" y="3488502"/>
            <a:ext cx="8858312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Encoding:</a:t>
            </a:r>
          </a:p>
          <a:p>
            <a:pPr lvl="1"/>
            <a:r>
              <a:rPr lang="en-US" dirty="0" smtClean="0"/>
              <a:t>Compressing Tree Data</a:t>
            </a:r>
          </a:p>
          <a:p>
            <a:pPr lvl="1"/>
            <a:r>
              <a:rPr lang="en-US" dirty="0" smtClean="0"/>
              <a:t>Compressing Tree Topology</a:t>
            </a:r>
          </a:p>
          <a:p>
            <a:r>
              <a:rPr lang="en-US" dirty="0" smtClean="0"/>
              <a:t>Decoding: </a:t>
            </a:r>
          </a:p>
          <a:p>
            <a:pPr lvl="1"/>
            <a:r>
              <a:rPr lang="en-US" dirty="0" smtClean="0"/>
              <a:t>Efficient access</a:t>
            </a:r>
          </a:p>
          <a:p>
            <a:pPr lvl="1"/>
            <a:r>
              <a:rPr lang="en-US" dirty="0" smtClean="0"/>
              <a:t>Caching strategies</a:t>
            </a:r>
          </a:p>
          <a:p>
            <a:r>
              <a:rPr lang="en-US" dirty="0" smtClean="0"/>
              <a:t>Applications and Results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Compressed Random-Access Trees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Efficient Access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Follow all 4 paths down the tree</a:t>
            </a:r>
          </a:p>
          <a:p>
            <a:pPr lvl="1"/>
            <a:r>
              <a:rPr lang="en-US" smtClean="0"/>
              <a:t>Easy trilinear interpolation</a:t>
            </a:r>
          </a:p>
          <a:p>
            <a:pPr lvl="1"/>
            <a:r>
              <a:rPr lang="en-US" smtClean="0"/>
              <a:t>Floating point</a:t>
            </a:r>
            <a:endParaRPr lang="en-US" dirty="0" smtClean="0"/>
          </a:p>
        </p:txBody>
      </p:sp>
      <p:sp>
        <p:nvSpPr>
          <p:cNvPr id="50" name="Parallélogramme 49"/>
          <p:cNvSpPr/>
          <p:nvPr/>
        </p:nvSpPr>
        <p:spPr>
          <a:xfrm>
            <a:off x="2071670" y="4389748"/>
            <a:ext cx="4300568" cy="500066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52" name="Parallélogramme 51"/>
          <p:cNvSpPr/>
          <p:nvPr/>
        </p:nvSpPr>
        <p:spPr>
          <a:xfrm>
            <a:off x="2071670" y="5072074"/>
            <a:ext cx="4300568" cy="500066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54" name="Parallélogramme 53"/>
          <p:cNvSpPr/>
          <p:nvPr/>
        </p:nvSpPr>
        <p:spPr>
          <a:xfrm>
            <a:off x="2071670" y="4643446"/>
            <a:ext cx="2146956" cy="246715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109" name="Parallélogramme 108"/>
          <p:cNvSpPr/>
          <p:nvPr/>
        </p:nvSpPr>
        <p:spPr>
          <a:xfrm>
            <a:off x="3120364" y="5329384"/>
            <a:ext cx="1094446" cy="125280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grpSp>
        <p:nvGrpSpPr>
          <p:cNvPr id="4" name="Groupe 157"/>
          <p:cNvGrpSpPr/>
          <p:nvPr/>
        </p:nvGrpSpPr>
        <p:grpSpPr>
          <a:xfrm>
            <a:off x="2047855" y="4357694"/>
            <a:ext cx="4338673" cy="571504"/>
            <a:chOff x="2047855" y="4357694"/>
            <a:chExt cx="4338673" cy="571504"/>
          </a:xfrm>
        </p:grpSpPr>
        <p:sp>
          <p:nvSpPr>
            <p:cNvPr id="119" name="Ellipse 118"/>
            <p:cNvSpPr/>
            <p:nvPr/>
          </p:nvSpPr>
          <p:spPr>
            <a:xfrm>
              <a:off x="2876540" y="4357694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0" name="Ellipse 119"/>
            <p:cNvSpPr/>
            <p:nvPr/>
          </p:nvSpPr>
          <p:spPr>
            <a:xfrm>
              <a:off x="2047855" y="4857760"/>
              <a:ext cx="714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1" name="Ellipse 120"/>
            <p:cNvSpPr/>
            <p:nvPr/>
          </p:nvSpPr>
          <p:spPr>
            <a:xfrm>
              <a:off x="2452675" y="4610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2" name="Ellipse 121"/>
            <p:cNvSpPr/>
            <p:nvPr/>
          </p:nvSpPr>
          <p:spPr>
            <a:xfrm>
              <a:off x="4200528" y="460534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3" name="Ellipse 122"/>
            <p:cNvSpPr/>
            <p:nvPr/>
          </p:nvSpPr>
          <p:spPr>
            <a:xfrm>
              <a:off x="4605341" y="4357694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4" name="Ellipse 123"/>
            <p:cNvSpPr/>
            <p:nvPr/>
          </p:nvSpPr>
          <p:spPr>
            <a:xfrm>
              <a:off x="3786182" y="4857760"/>
              <a:ext cx="714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6" name="Ellipse 125"/>
            <p:cNvSpPr/>
            <p:nvPr/>
          </p:nvSpPr>
          <p:spPr>
            <a:xfrm>
              <a:off x="5524509" y="4857760"/>
              <a:ext cx="71438" cy="714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7" name="Ellipse 126"/>
            <p:cNvSpPr/>
            <p:nvPr/>
          </p:nvSpPr>
          <p:spPr>
            <a:xfrm>
              <a:off x="6315090" y="4357694"/>
              <a:ext cx="71438" cy="7143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29" name="Ellipse 128"/>
            <p:cNvSpPr/>
            <p:nvPr/>
          </p:nvSpPr>
          <p:spPr>
            <a:xfrm>
              <a:off x="5905507" y="4605342"/>
              <a:ext cx="71438" cy="7143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</p:grpSp>
      <p:grpSp>
        <p:nvGrpSpPr>
          <p:cNvPr id="5" name="Groupe 156"/>
          <p:cNvGrpSpPr/>
          <p:nvPr/>
        </p:nvGrpSpPr>
        <p:grpSpPr>
          <a:xfrm>
            <a:off x="2081988" y="3746501"/>
            <a:ext cx="4273578" cy="1121721"/>
            <a:chOff x="2081988" y="3746501"/>
            <a:chExt cx="4273578" cy="1121721"/>
          </a:xfrm>
        </p:grpSpPr>
        <p:cxnSp>
          <p:nvCxnSpPr>
            <p:cNvPr id="132" name="Connecteur droit avec flèche 131"/>
            <p:cNvCxnSpPr>
              <a:stCxn id="115" idx="4"/>
              <a:endCxn id="129" idx="0"/>
            </p:cNvCxnSpPr>
            <p:nvPr/>
          </p:nvCxnSpPr>
          <p:spPr>
            <a:xfrm rot="5400000">
              <a:off x="5719772" y="3969548"/>
              <a:ext cx="857249" cy="414339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avec flèche 133"/>
            <p:cNvCxnSpPr>
              <a:stCxn id="115" idx="4"/>
              <a:endCxn id="127" idx="0"/>
            </p:cNvCxnSpPr>
            <p:nvPr/>
          </p:nvCxnSpPr>
          <p:spPr>
            <a:xfrm rot="5400000">
              <a:off x="6048387" y="4050515"/>
              <a:ext cx="609601" cy="4756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avec flèche 136"/>
            <p:cNvCxnSpPr>
              <a:stCxn id="116" idx="4"/>
              <a:endCxn id="126" idx="0"/>
            </p:cNvCxnSpPr>
            <p:nvPr/>
          </p:nvCxnSpPr>
          <p:spPr>
            <a:xfrm rot="5400000">
              <a:off x="5257809" y="4555341"/>
              <a:ext cx="604838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avec flèche 137"/>
            <p:cNvCxnSpPr>
              <a:stCxn id="113" idx="4"/>
              <a:endCxn id="119" idx="0"/>
            </p:cNvCxnSpPr>
            <p:nvPr/>
          </p:nvCxnSpPr>
          <p:spPr>
            <a:xfrm rot="16200000" flipH="1">
              <a:off x="2603487" y="4048922"/>
              <a:ext cx="611192" cy="635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avec flèche 140"/>
            <p:cNvCxnSpPr>
              <a:stCxn id="113" idx="4"/>
              <a:endCxn id="121" idx="0"/>
            </p:cNvCxnSpPr>
            <p:nvPr/>
          </p:nvCxnSpPr>
          <p:spPr>
            <a:xfrm rot="5400000">
              <a:off x="2265346" y="3969551"/>
              <a:ext cx="863610" cy="41751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>
              <a:stCxn id="113" idx="4"/>
              <a:endCxn id="123" idx="1"/>
            </p:cNvCxnSpPr>
            <p:nvPr/>
          </p:nvCxnSpPr>
          <p:spPr>
            <a:xfrm rot="16200000" flipH="1">
              <a:off x="3450028" y="3202381"/>
              <a:ext cx="621654" cy="170989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/>
            <p:cNvCxnSpPr>
              <a:stCxn id="113" idx="4"/>
              <a:endCxn id="122" idx="1"/>
            </p:cNvCxnSpPr>
            <p:nvPr/>
          </p:nvCxnSpPr>
          <p:spPr>
            <a:xfrm rot="16200000" flipH="1">
              <a:off x="3123794" y="3528614"/>
              <a:ext cx="869309" cy="130508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avec flèche 149"/>
            <p:cNvCxnSpPr>
              <a:stCxn id="114" idx="4"/>
              <a:endCxn id="120" idx="0"/>
            </p:cNvCxnSpPr>
            <p:nvPr/>
          </p:nvCxnSpPr>
          <p:spPr>
            <a:xfrm rot="16200000" flipH="1">
              <a:off x="1781154" y="4555340"/>
              <a:ext cx="603254" cy="1585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>
              <a:stCxn id="114" idx="4"/>
              <a:endCxn id="124" idx="1"/>
            </p:cNvCxnSpPr>
            <p:nvPr/>
          </p:nvCxnSpPr>
          <p:spPr>
            <a:xfrm rot="16200000" flipH="1">
              <a:off x="2632458" y="3704036"/>
              <a:ext cx="613716" cy="1714655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Connecteur droit avec flèche 56"/>
          <p:cNvCxnSpPr/>
          <p:nvPr/>
        </p:nvCxnSpPr>
        <p:spPr>
          <a:xfrm rot="16200000" flipH="1">
            <a:off x="3249494" y="4368683"/>
            <a:ext cx="671719" cy="16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16"/>
          <p:cNvGrpSpPr/>
          <p:nvPr/>
        </p:nvGrpSpPr>
        <p:grpSpPr>
          <a:xfrm>
            <a:off x="3427404" y="3981454"/>
            <a:ext cx="300040" cy="116775"/>
            <a:chOff x="3419467" y="4714884"/>
            <a:chExt cx="214314" cy="74604"/>
          </a:xfrm>
        </p:grpSpPr>
        <p:cxnSp>
          <p:nvCxnSpPr>
            <p:cNvPr id="65" name="Connecteur droit 64"/>
            <p:cNvCxnSpPr/>
            <p:nvPr/>
          </p:nvCxnSpPr>
          <p:spPr>
            <a:xfrm>
              <a:off x="3419467" y="474822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10800000" flipV="1">
              <a:off x="3465505" y="4714884"/>
              <a:ext cx="125416" cy="746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17"/>
          <p:cNvGrpSpPr/>
          <p:nvPr/>
        </p:nvGrpSpPr>
        <p:grpSpPr>
          <a:xfrm>
            <a:off x="3427404" y="4652384"/>
            <a:ext cx="300040" cy="116775"/>
            <a:chOff x="3419467" y="4676784"/>
            <a:chExt cx="214314" cy="74604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3419467" y="471012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rot="10800000" flipV="1">
              <a:off x="3465505" y="4676784"/>
              <a:ext cx="125416" cy="746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20"/>
          <p:cNvGrpSpPr/>
          <p:nvPr/>
        </p:nvGrpSpPr>
        <p:grpSpPr>
          <a:xfrm>
            <a:off x="3427404" y="5338193"/>
            <a:ext cx="300040" cy="116775"/>
            <a:chOff x="3419467" y="4727574"/>
            <a:chExt cx="214314" cy="74604"/>
          </a:xfrm>
        </p:grpSpPr>
        <p:cxnSp>
          <p:nvCxnSpPr>
            <p:cNvPr id="61" name="Connecteur droit 60"/>
            <p:cNvCxnSpPr/>
            <p:nvPr/>
          </p:nvCxnSpPr>
          <p:spPr>
            <a:xfrm>
              <a:off x="3419467" y="476091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rot="10800000" flipV="1">
              <a:off x="3465505" y="4727574"/>
              <a:ext cx="125416" cy="746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Parallélogramme 52"/>
          <p:cNvSpPr/>
          <p:nvPr/>
        </p:nvSpPr>
        <p:spPr>
          <a:xfrm>
            <a:off x="2071670" y="3714752"/>
            <a:ext cx="4300568" cy="500066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grpSp>
        <p:nvGrpSpPr>
          <p:cNvPr id="9" name="Groupe 159"/>
          <p:cNvGrpSpPr/>
          <p:nvPr/>
        </p:nvGrpSpPr>
        <p:grpSpPr>
          <a:xfrm>
            <a:off x="2046270" y="3675064"/>
            <a:ext cx="4345014" cy="579442"/>
            <a:chOff x="2046270" y="3675064"/>
            <a:chExt cx="4345014" cy="579442"/>
          </a:xfrm>
        </p:grpSpPr>
        <p:sp>
          <p:nvSpPr>
            <p:cNvPr id="116" name="Ellipse 115"/>
            <p:cNvSpPr/>
            <p:nvPr/>
          </p:nvSpPr>
          <p:spPr>
            <a:xfrm>
              <a:off x="5524509" y="4181484"/>
              <a:ext cx="71438" cy="714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14" name="Ellipse 113"/>
            <p:cNvSpPr/>
            <p:nvPr/>
          </p:nvSpPr>
          <p:spPr>
            <a:xfrm>
              <a:off x="2046270" y="4183068"/>
              <a:ext cx="714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13" name="Ellipse 112"/>
            <p:cNvSpPr/>
            <p:nvPr/>
          </p:nvSpPr>
          <p:spPr>
            <a:xfrm>
              <a:off x="2870188" y="3675064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15" name="Ellipse 114"/>
            <p:cNvSpPr/>
            <p:nvPr/>
          </p:nvSpPr>
          <p:spPr>
            <a:xfrm>
              <a:off x="6319846" y="3676655"/>
              <a:ext cx="71438" cy="7143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</p:grpSp>
      <p:grpSp>
        <p:nvGrpSpPr>
          <p:cNvPr id="10" name="Groupe 160"/>
          <p:cNvGrpSpPr/>
          <p:nvPr/>
        </p:nvGrpSpPr>
        <p:grpSpPr>
          <a:xfrm>
            <a:off x="2047862" y="4605349"/>
            <a:ext cx="2224097" cy="323849"/>
            <a:chOff x="2046270" y="3930657"/>
            <a:chExt cx="2224097" cy="323849"/>
          </a:xfrm>
        </p:grpSpPr>
        <p:sp>
          <p:nvSpPr>
            <p:cNvPr id="162" name="Ellipse 161"/>
            <p:cNvSpPr/>
            <p:nvPr/>
          </p:nvSpPr>
          <p:spPr>
            <a:xfrm>
              <a:off x="3784590" y="4181484"/>
              <a:ext cx="71438" cy="714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63" name="Ellipse 162"/>
            <p:cNvSpPr/>
            <p:nvPr/>
          </p:nvSpPr>
          <p:spPr>
            <a:xfrm>
              <a:off x="2046270" y="4183068"/>
              <a:ext cx="714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64" name="Ellipse 163"/>
            <p:cNvSpPr/>
            <p:nvPr/>
          </p:nvSpPr>
          <p:spPr>
            <a:xfrm>
              <a:off x="2451083" y="393542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65" name="Ellipse 164"/>
            <p:cNvSpPr/>
            <p:nvPr/>
          </p:nvSpPr>
          <p:spPr>
            <a:xfrm>
              <a:off x="4198929" y="3930657"/>
              <a:ext cx="71438" cy="7143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</p:grpSp>
      <p:grpSp>
        <p:nvGrpSpPr>
          <p:cNvPr id="11" name="Groupe 165"/>
          <p:cNvGrpSpPr/>
          <p:nvPr/>
        </p:nvGrpSpPr>
        <p:grpSpPr>
          <a:xfrm>
            <a:off x="2083574" y="4676787"/>
            <a:ext cx="2152675" cy="886764"/>
            <a:chOff x="2115217" y="3053228"/>
            <a:chExt cx="4292588" cy="1768266"/>
          </a:xfrm>
        </p:grpSpPr>
        <p:cxnSp>
          <p:nvCxnSpPr>
            <p:cNvPr id="167" name="Connecteur droit avec flèche 166"/>
            <p:cNvCxnSpPr>
              <a:stCxn id="165" idx="4"/>
              <a:endCxn id="197" idx="0"/>
            </p:cNvCxnSpPr>
            <p:nvPr/>
          </p:nvCxnSpPr>
          <p:spPr>
            <a:xfrm rot="5400000">
              <a:off x="5469201" y="3589799"/>
              <a:ext cx="1475165" cy="402025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avec flèche 167"/>
            <p:cNvCxnSpPr>
              <a:stCxn id="165" idx="4"/>
              <a:endCxn id="198" idx="0"/>
            </p:cNvCxnSpPr>
            <p:nvPr/>
          </p:nvCxnSpPr>
          <p:spPr>
            <a:xfrm rot="16200000" flipH="1">
              <a:off x="5785768" y="3675257"/>
              <a:ext cx="1244065" cy="8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avec flèche 168"/>
            <p:cNvCxnSpPr>
              <a:stCxn id="162" idx="4"/>
              <a:endCxn id="196" idx="0"/>
            </p:cNvCxnSpPr>
            <p:nvPr/>
          </p:nvCxnSpPr>
          <p:spPr>
            <a:xfrm rot="16200000" flipH="1">
              <a:off x="4973781" y="4161186"/>
              <a:ext cx="1221913" cy="633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avec flèche 169"/>
            <p:cNvCxnSpPr>
              <a:stCxn id="164" idx="4"/>
              <a:endCxn id="192" idx="0"/>
            </p:cNvCxnSpPr>
            <p:nvPr/>
          </p:nvCxnSpPr>
          <p:spPr>
            <a:xfrm rot="5400000">
              <a:off x="2306749" y="3678434"/>
              <a:ext cx="1231416" cy="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avec flèche 170"/>
            <p:cNvCxnSpPr>
              <a:stCxn id="164" idx="4"/>
              <a:endCxn id="190" idx="0"/>
            </p:cNvCxnSpPr>
            <p:nvPr/>
          </p:nvCxnSpPr>
          <p:spPr>
            <a:xfrm rot="5400000">
              <a:off x="1987026" y="3602457"/>
              <a:ext cx="1475162" cy="39570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avec flèche 171"/>
            <p:cNvCxnSpPr>
              <a:stCxn id="164" idx="4"/>
              <a:endCxn id="193" idx="1"/>
            </p:cNvCxnSpPr>
            <p:nvPr/>
          </p:nvCxnSpPr>
          <p:spPr>
            <a:xfrm rot="16200000" flipH="1">
              <a:off x="3075206" y="2909984"/>
              <a:ext cx="1255443" cy="156092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avec flèche 172"/>
            <p:cNvCxnSpPr>
              <a:stCxn id="164" idx="4"/>
              <a:endCxn id="194" idx="1"/>
            </p:cNvCxnSpPr>
            <p:nvPr/>
          </p:nvCxnSpPr>
          <p:spPr>
            <a:xfrm rot="16200000" flipH="1">
              <a:off x="2779224" y="3205964"/>
              <a:ext cx="1505523" cy="121904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avec flèche 173"/>
            <p:cNvCxnSpPr>
              <a:stCxn id="163" idx="4"/>
              <a:endCxn id="191" idx="0"/>
            </p:cNvCxnSpPr>
            <p:nvPr/>
          </p:nvCxnSpPr>
          <p:spPr>
            <a:xfrm rot="5400000">
              <a:off x="1505848" y="4165921"/>
              <a:ext cx="1218753" cy="1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avec flèche 174"/>
            <p:cNvCxnSpPr>
              <a:stCxn id="163" idx="4"/>
              <a:endCxn id="195" idx="1"/>
            </p:cNvCxnSpPr>
            <p:nvPr/>
          </p:nvCxnSpPr>
          <p:spPr>
            <a:xfrm rot="16200000" flipH="1">
              <a:off x="2274307" y="3397481"/>
              <a:ext cx="1264941" cy="1583085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8" name="Connecteur droit avec flèche 187"/>
          <p:cNvCxnSpPr/>
          <p:nvPr/>
        </p:nvCxnSpPr>
        <p:spPr>
          <a:xfrm rot="16200000" flipH="1">
            <a:off x="3251108" y="5054497"/>
            <a:ext cx="671719" cy="16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88"/>
          <p:cNvGrpSpPr/>
          <p:nvPr/>
        </p:nvGrpSpPr>
        <p:grpSpPr>
          <a:xfrm>
            <a:off x="2047854" y="5299090"/>
            <a:ext cx="2224109" cy="325436"/>
            <a:chOff x="2057380" y="4603762"/>
            <a:chExt cx="2224109" cy="325436"/>
          </a:xfrm>
        </p:grpSpPr>
        <p:sp>
          <p:nvSpPr>
            <p:cNvPr id="190" name="Ellipse 189"/>
            <p:cNvSpPr/>
            <p:nvPr/>
          </p:nvSpPr>
          <p:spPr>
            <a:xfrm>
              <a:off x="2263762" y="472599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1" name="Ellipse 190"/>
            <p:cNvSpPr/>
            <p:nvPr/>
          </p:nvSpPr>
          <p:spPr>
            <a:xfrm>
              <a:off x="2057380" y="4845060"/>
              <a:ext cx="714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2" name="Ellipse 191"/>
            <p:cNvSpPr/>
            <p:nvPr/>
          </p:nvSpPr>
          <p:spPr>
            <a:xfrm>
              <a:off x="2462200" y="46037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3" name="Ellipse 192"/>
            <p:cNvSpPr/>
            <p:nvPr/>
          </p:nvSpPr>
          <p:spPr>
            <a:xfrm>
              <a:off x="3270242" y="460534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4" name="Ellipse 193"/>
            <p:cNvSpPr/>
            <p:nvPr/>
          </p:nvSpPr>
          <p:spPr>
            <a:xfrm>
              <a:off x="3098793" y="473076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5" name="Ellipse 194"/>
            <p:cNvSpPr/>
            <p:nvPr/>
          </p:nvSpPr>
          <p:spPr>
            <a:xfrm>
              <a:off x="2876540" y="4857760"/>
              <a:ext cx="714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6" name="Ellipse 195"/>
            <p:cNvSpPr/>
            <p:nvPr/>
          </p:nvSpPr>
          <p:spPr>
            <a:xfrm>
              <a:off x="3798883" y="4845060"/>
              <a:ext cx="71438" cy="714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7" name="Ellipse 196"/>
            <p:cNvSpPr/>
            <p:nvPr/>
          </p:nvSpPr>
          <p:spPr>
            <a:xfrm>
              <a:off x="4008437" y="4721236"/>
              <a:ext cx="71438" cy="7143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198" name="Ellipse 197"/>
            <p:cNvSpPr/>
            <p:nvPr/>
          </p:nvSpPr>
          <p:spPr>
            <a:xfrm>
              <a:off x="4210051" y="4605342"/>
              <a:ext cx="71438" cy="7143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élogramme 23"/>
          <p:cNvSpPr/>
          <p:nvPr/>
        </p:nvSpPr>
        <p:spPr>
          <a:xfrm>
            <a:off x="2428860" y="4929198"/>
            <a:ext cx="3071834" cy="357190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25" name="Parallélogramme 24"/>
          <p:cNvSpPr/>
          <p:nvPr/>
        </p:nvSpPr>
        <p:spPr>
          <a:xfrm>
            <a:off x="2428860" y="5357826"/>
            <a:ext cx="3071834" cy="357190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dirty="0" smtClean="0"/>
              <a:t>Caching strategies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03367"/>
            <a:ext cx="8229600" cy="4525963"/>
          </a:xfrm>
        </p:spPr>
        <p:txBody>
          <a:bodyPr/>
          <a:lstStyle/>
          <a:p>
            <a:r>
              <a:rPr lang="en-US" dirty="0" smtClean="0"/>
              <a:t>LRU cache on nodes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Last query ‘stack’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 Restart descent as low as possible </a:t>
            </a:r>
            <a:endParaRPr lang="en-US" dirty="0" smtClean="0"/>
          </a:p>
          <a:p>
            <a:endParaRPr lang="fr-FR" dirty="0"/>
          </a:p>
        </p:txBody>
      </p:sp>
      <p:sp>
        <p:nvSpPr>
          <p:cNvPr id="4" name="Parallélogramme 3"/>
          <p:cNvSpPr/>
          <p:nvPr/>
        </p:nvSpPr>
        <p:spPr>
          <a:xfrm>
            <a:off x="2428860" y="4500570"/>
            <a:ext cx="3071834" cy="357190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10" name="Parallélogramme 9"/>
          <p:cNvSpPr/>
          <p:nvPr/>
        </p:nvSpPr>
        <p:spPr>
          <a:xfrm>
            <a:off x="2428860" y="5110163"/>
            <a:ext cx="1533540" cy="176225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sp>
        <p:nvSpPr>
          <p:cNvPr id="11" name="Parallélogramme 10"/>
          <p:cNvSpPr/>
          <p:nvPr/>
        </p:nvSpPr>
        <p:spPr>
          <a:xfrm>
            <a:off x="3197202" y="5573718"/>
            <a:ext cx="765190" cy="69860"/>
          </a:xfrm>
          <a:prstGeom prst="parallelogram">
            <a:avLst>
              <a:gd name="adj" fmla="val 1657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/>
            </a:endParaRPr>
          </a:p>
        </p:txBody>
      </p:sp>
      <p:grpSp>
        <p:nvGrpSpPr>
          <p:cNvPr id="5" name="Groupe 26"/>
          <p:cNvGrpSpPr/>
          <p:nvPr/>
        </p:nvGrpSpPr>
        <p:grpSpPr>
          <a:xfrm>
            <a:off x="3357554" y="4702194"/>
            <a:ext cx="214314" cy="941384"/>
            <a:chOff x="3419467" y="4714884"/>
            <a:chExt cx="214314" cy="941384"/>
          </a:xfrm>
        </p:grpSpPr>
        <p:cxnSp>
          <p:nvCxnSpPr>
            <p:cNvPr id="28" name="Connecteur droit avec flèche 27"/>
            <p:cNvCxnSpPr/>
            <p:nvPr/>
          </p:nvCxnSpPr>
          <p:spPr>
            <a:xfrm rot="5400000">
              <a:off x="3093405" y="5183833"/>
              <a:ext cx="873917" cy="269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e 16"/>
            <p:cNvGrpSpPr/>
            <p:nvPr/>
          </p:nvGrpSpPr>
          <p:grpSpPr>
            <a:xfrm>
              <a:off x="3419467" y="4714884"/>
              <a:ext cx="214314" cy="74604"/>
              <a:chOff x="3419467" y="4714884"/>
              <a:chExt cx="214314" cy="74604"/>
            </a:xfrm>
          </p:grpSpPr>
          <p:cxnSp>
            <p:nvCxnSpPr>
              <p:cNvPr id="36" name="Connecteur droit 35"/>
              <p:cNvCxnSpPr/>
              <p:nvPr/>
            </p:nvCxnSpPr>
            <p:spPr>
              <a:xfrm>
                <a:off x="3419467" y="474822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rot="10800000" flipV="1">
                <a:off x="3465505" y="471488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17"/>
            <p:cNvGrpSpPr/>
            <p:nvPr/>
          </p:nvGrpSpPr>
          <p:grpSpPr>
            <a:xfrm>
              <a:off x="3419467" y="5143521"/>
              <a:ext cx="214314" cy="74604"/>
              <a:chOff x="3419467" y="4676784"/>
              <a:chExt cx="214314" cy="74604"/>
            </a:xfrm>
          </p:grpSpPr>
          <p:cxnSp>
            <p:nvCxnSpPr>
              <p:cNvPr id="34" name="Connecteur droit 33"/>
              <p:cNvCxnSpPr/>
              <p:nvPr/>
            </p:nvCxnSpPr>
            <p:spPr>
              <a:xfrm>
                <a:off x="3419467" y="471012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rot="10800000" flipV="1">
                <a:off x="3465505" y="467678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 20"/>
            <p:cNvGrpSpPr/>
            <p:nvPr/>
          </p:nvGrpSpPr>
          <p:grpSpPr>
            <a:xfrm>
              <a:off x="3419467" y="5581664"/>
              <a:ext cx="214314" cy="74604"/>
              <a:chOff x="3419467" y="4727574"/>
              <a:chExt cx="214314" cy="74604"/>
            </a:xfrm>
          </p:grpSpPr>
          <p:cxnSp>
            <p:nvCxnSpPr>
              <p:cNvPr id="32" name="Connecteur droit 31"/>
              <p:cNvCxnSpPr/>
              <p:nvPr/>
            </p:nvCxnSpPr>
            <p:spPr>
              <a:xfrm>
                <a:off x="3419467" y="476091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 rot="10800000" flipV="1">
                <a:off x="3465505" y="472757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e 79"/>
          <p:cNvGrpSpPr/>
          <p:nvPr/>
        </p:nvGrpSpPr>
        <p:grpSpPr>
          <a:xfrm>
            <a:off x="3086088" y="4773632"/>
            <a:ext cx="765190" cy="941384"/>
            <a:chOff x="3086088" y="4773632"/>
            <a:chExt cx="765190" cy="941384"/>
          </a:xfrm>
        </p:grpSpPr>
        <p:sp>
          <p:nvSpPr>
            <p:cNvPr id="44" name="Parallélogramme 43"/>
            <p:cNvSpPr/>
            <p:nvPr/>
          </p:nvSpPr>
          <p:spPr>
            <a:xfrm>
              <a:off x="3086088" y="5643578"/>
              <a:ext cx="765190" cy="69860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grpSp>
          <p:nvGrpSpPr>
            <p:cNvPr id="12" name="Groupe 44"/>
            <p:cNvGrpSpPr/>
            <p:nvPr/>
          </p:nvGrpSpPr>
          <p:grpSpPr>
            <a:xfrm>
              <a:off x="3509954" y="4773632"/>
              <a:ext cx="214314" cy="941384"/>
              <a:chOff x="3419467" y="4714884"/>
              <a:chExt cx="214314" cy="941384"/>
            </a:xfrm>
          </p:grpSpPr>
          <p:cxnSp>
            <p:nvCxnSpPr>
              <p:cNvPr id="46" name="Connecteur droit avec flèche 45"/>
              <p:cNvCxnSpPr/>
              <p:nvPr/>
            </p:nvCxnSpPr>
            <p:spPr>
              <a:xfrm rot="5400000">
                <a:off x="3093405" y="5183833"/>
                <a:ext cx="873917" cy="26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e 16"/>
              <p:cNvGrpSpPr/>
              <p:nvPr/>
            </p:nvGrpSpPr>
            <p:grpSpPr>
              <a:xfrm>
                <a:off x="3419467" y="4714884"/>
                <a:ext cx="214314" cy="74604"/>
                <a:chOff x="3419467" y="4714884"/>
                <a:chExt cx="214314" cy="74604"/>
              </a:xfrm>
            </p:grpSpPr>
            <p:cxnSp>
              <p:nvCxnSpPr>
                <p:cNvPr id="54" name="Connecteur droit 53"/>
                <p:cNvCxnSpPr/>
                <p:nvPr/>
              </p:nvCxnSpPr>
              <p:spPr>
                <a:xfrm>
                  <a:off x="3419467" y="47482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>
                <a:xfrm rot="10800000" flipV="1">
                  <a:off x="3465505" y="47148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e 17"/>
              <p:cNvGrpSpPr/>
              <p:nvPr/>
            </p:nvGrpSpPr>
            <p:grpSpPr>
              <a:xfrm>
                <a:off x="3419467" y="5143521"/>
                <a:ext cx="214314" cy="74604"/>
                <a:chOff x="3419467" y="4676784"/>
                <a:chExt cx="214314" cy="74604"/>
              </a:xfrm>
            </p:grpSpPr>
            <p:cxnSp>
              <p:nvCxnSpPr>
                <p:cNvPr id="52" name="Connecteur droit 51"/>
                <p:cNvCxnSpPr/>
                <p:nvPr/>
              </p:nvCxnSpPr>
              <p:spPr>
                <a:xfrm>
                  <a:off x="3419467" y="47101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/>
                <p:cNvCxnSpPr/>
                <p:nvPr/>
              </p:nvCxnSpPr>
              <p:spPr>
                <a:xfrm rot="10800000" flipV="1">
                  <a:off x="3465505" y="46767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e 20"/>
              <p:cNvGrpSpPr/>
              <p:nvPr/>
            </p:nvGrpSpPr>
            <p:grpSpPr>
              <a:xfrm>
                <a:off x="3419467" y="5581664"/>
                <a:ext cx="214314" cy="74604"/>
                <a:chOff x="3419467" y="4727574"/>
                <a:chExt cx="214314" cy="74604"/>
              </a:xfrm>
            </p:grpSpPr>
            <p:cxnSp>
              <p:nvCxnSpPr>
                <p:cNvPr id="50" name="Connecteur droit 49"/>
                <p:cNvCxnSpPr/>
                <p:nvPr/>
              </p:nvCxnSpPr>
              <p:spPr>
                <a:xfrm>
                  <a:off x="3419467" y="476091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/>
                <p:cNvCxnSpPr/>
                <p:nvPr/>
              </p:nvCxnSpPr>
              <p:spPr>
                <a:xfrm rot="10800000" flipV="1">
                  <a:off x="3465505" y="472757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" name="Groupe 80"/>
          <p:cNvGrpSpPr/>
          <p:nvPr/>
        </p:nvGrpSpPr>
        <p:grpSpPr>
          <a:xfrm>
            <a:off x="3967154" y="4598199"/>
            <a:ext cx="1533540" cy="941384"/>
            <a:chOff x="3967154" y="4598199"/>
            <a:chExt cx="1533540" cy="941384"/>
          </a:xfrm>
        </p:grpSpPr>
        <p:sp>
          <p:nvSpPr>
            <p:cNvPr id="67" name="Parallélogramme 66"/>
            <p:cNvSpPr/>
            <p:nvPr/>
          </p:nvSpPr>
          <p:spPr>
            <a:xfrm>
              <a:off x="3967154" y="4929197"/>
              <a:ext cx="1533540" cy="173821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68" name="Parallélogramme 67"/>
            <p:cNvSpPr/>
            <p:nvPr/>
          </p:nvSpPr>
          <p:spPr>
            <a:xfrm>
              <a:off x="4562476" y="5462598"/>
              <a:ext cx="765190" cy="69860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grpSp>
          <p:nvGrpSpPr>
            <p:cNvPr id="17" name="Groupe 55"/>
            <p:cNvGrpSpPr/>
            <p:nvPr/>
          </p:nvGrpSpPr>
          <p:grpSpPr>
            <a:xfrm>
              <a:off x="4712495" y="4598199"/>
              <a:ext cx="214314" cy="941384"/>
              <a:chOff x="3419467" y="4714884"/>
              <a:chExt cx="214314" cy="941384"/>
            </a:xfrm>
          </p:grpSpPr>
          <p:cxnSp>
            <p:nvCxnSpPr>
              <p:cNvPr id="57" name="Connecteur droit avec flèche 56"/>
              <p:cNvCxnSpPr/>
              <p:nvPr/>
            </p:nvCxnSpPr>
            <p:spPr>
              <a:xfrm rot="5400000">
                <a:off x="3093405" y="5183833"/>
                <a:ext cx="873917" cy="26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e 16"/>
              <p:cNvGrpSpPr/>
              <p:nvPr/>
            </p:nvGrpSpPr>
            <p:grpSpPr>
              <a:xfrm>
                <a:off x="3419467" y="4714884"/>
                <a:ext cx="214314" cy="74604"/>
                <a:chOff x="3419467" y="4714884"/>
                <a:chExt cx="214314" cy="74604"/>
              </a:xfrm>
            </p:grpSpPr>
            <p:cxnSp>
              <p:nvCxnSpPr>
                <p:cNvPr id="65" name="Connecteur droit 64"/>
                <p:cNvCxnSpPr/>
                <p:nvPr/>
              </p:nvCxnSpPr>
              <p:spPr>
                <a:xfrm>
                  <a:off x="3419467" y="47482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/>
                <p:cNvCxnSpPr/>
                <p:nvPr/>
              </p:nvCxnSpPr>
              <p:spPr>
                <a:xfrm rot="10800000" flipV="1">
                  <a:off x="3465505" y="47148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e 17"/>
              <p:cNvGrpSpPr/>
              <p:nvPr/>
            </p:nvGrpSpPr>
            <p:grpSpPr>
              <a:xfrm>
                <a:off x="3419467" y="5143521"/>
                <a:ext cx="214314" cy="74604"/>
                <a:chOff x="3419467" y="4676784"/>
                <a:chExt cx="214314" cy="74604"/>
              </a:xfrm>
            </p:grpSpPr>
            <p:cxnSp>
              <p:nvCxnSpPr>
                <p:cNvPr id="63" name="Connecteur droit 62"/>
                <p:cNvCxnSpPr/>
                <p:nvPr/>
              </p:nvCxnSpPr>
              <p:spPr>
                <a:xfrm>
                  <a:off x="3419467" y="47101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/>
                <p:cNvCxnSpPr/>
                <p:nvPr/>
              </p:nvCxnSpPr>
              <p:spPr>
                <a:xfrm rot="10800000" flipV="1">
                  <a:off x="3465505" y="46767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e 20"/>
              <p:cNvGrpSpPr/>
              <p:nvPr/>
            </p:nvGrpSpPr>
            <p:grpSpPr>
              <a:xfrm>
                <a:off x="3419467" y="5581664"/>
                <a:ext cx="214314" cy="74604"/>
                <a:chOff x="3419467" y="4727574"/>
                <a:chExt cx="214314" cy="74604"/>
              </a:xfrm>
            </p:grpSpPr>
            <p:cxnSp>
              <p:nvCxnSpPr>
                <p:cNvPr id="61" name="Connecteur droit 60"/>
                <p:cNvCxnSpPr/>
                <p:nvPr/>
              </p:nvCxnSpPr>
              <p:spPr>
                <a:xfrm>
                  <a:off x="3419467" y="476091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/>
                <p:cNvCxnSpPr/>
                <p:nvPr/>
              </p:nvCxnSpPr>
              <p:spPr>
                <a:xfrm rot="10800000" flipV="1">
                  <a:off x="3465505" y="472757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1" name="Groupe 68"/>
          <p:cNvGrpSpPr/>
          <p:nvPr/>
        </p:nvGrpSpPr>
        <p:grpSpPr>
          <a:xfrm>
            <a:off x="3662354" y="4714884"/>
            <a:ext cx="214314" cy="941384"/>
            <a:chOff x="3419467" y="4714884"/>
            <a:chExt cx="214314" cy="941384"/>
          </a:xfrm>
        </p:grpSpPr>
        <p:cxnSp>
          <p:nvCxnSpPr>
            <p:cNvPr id="70" name="Connecteur droit avec flèche 69"/>
            <p:cNvCxnSpPr/>
            <p:nvPr/>
          </p:nvCxnSpPr>
          <p:spPr>
            <a:xfrm rot="5400000">
              <a:off x="3093405" y="5183833"/>
              <a:ext cx="873917" cy="269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e 16"/>
            <p:cNvGrpSpPr/>
            <p:nvPr/>
          </p:nvGrpSpPr>
          <p:grpSpPr>
            <a:xfrm>
              <a:off x="3419467" y="4714884"/>
              <a:ext cx="214314" cy="74604"/>
              <a:chOff x="3419467" y="4714884"/>
              <a:chExt cx="214314" cy="74604"/>
            </a:xfrm>
          </p:grpSpPr>
          <p:cxnSp>
            <p:nvCxnSpPr>
              <p:cNvPr id="78" name="Connecteur droit 77"/>
              <p:cNvCxnSpPr/>
              <p:nvPr/>
            </p:nvCxnSpPr>
            <p:spPr>
              <a:xfrm>
                <a:off x="3419467" y="474822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rot="10800000" flipV="1">
                <a:off x="3465505" y="471488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e 17"/>
            <p:cNvGrpSpPr/>
            <p:nvPr/>
          </p:nvGrpSpPr>
          <p:grpSpPr>
            <a:xfrm>
              <a:off x="3419467" y="5143521"/>
              <a:ext cx="214314" cy="74604"/>
              <a:chOff x="3419467" y="4676784"/>
              <a:chExt cx="214314" cy="74604"/>
            </a:xfrm>
          </p:grpSpPr>
          <p:cxnSp>
            <p:nvCxnSpPr>
              <p:cNvPr id="76" name="Connecteur droit 75"/>
              <p:cNvCxnSpPr/>
              <p:nvPr/>
            </p:nvCxnSpPr>
            <p:spPr>
              <a:xfrm>
                <a:off x="3419467" y="471012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 rot="10800000" flipV="1">
                <a:off x="3465505" y="467678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0"/>
            <p:cNvGrpSpPr/>
            <p:nvPr/>
          </p:nvGrpSpPr>
          <p:grpSpPr>
            <a:xfrm>
              <a:off x="3419467" y="5581664"/>
              <a:ext cx="214314" cy="74604"/>
              <a:chOff x="3419467" y="4727574"/>
              <a:chExt cx="214314" cy="74604"/>
            </a:xfrm>
          </p:grpSpPr>
          <p:cxnSp>
            <p:nvCxnSpPr>
              <p:cNvPr id="74" name="Connecteur droit 73"/>
              <p:cNvCxnSpPr/>
              <p:nvPr/>
            </p:nvCxnSpPr>
            <p:spPr>
              <a:xfrm>
                <a:off x="3419467" y="476091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 rot="10800000" flipV="1">
                <a:off x="3465505" y="472757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Access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1342293" y="2159473"/>
            <a:ext cx="3686907" cy="1040927"/>
          </a:xfr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dirty="0" smtClean="0"/>
              <a:t>Compressed lightmap</a:t>
            </a:r>
          </a:p>
          <a:p>
            <a:pPr>
              <a:buNone/>
            </a:pPr>
            <a:r>
              <a:rPr lang="en-US" sz="2800" dirty="0" smtClean="0"/>
              <a:t>    2.05 bits/pixel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85800" y="4071942"/>
          <a:ext cx="8001000" cy="1820858"/>
        </p:xfrm>
        <a:graphic>
          <a:graphicData uri="http://schemas.openxmlformats.org/drawingml/2006/table">
            <a:tbl>
              <a:tblPr/>
              <a:tblGrid>
                <a:gridCol w="3276600"/>
                <a:gridCol w="1981200"/>
                <a:gridCol w="2743200"/>
              </a:tblGrid>
              <a:tr h="583688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fr-FR" sz="2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+mj-lt"/>
                          <a:ea typeface="Times New Roman"/>
                          <a:cs typeface="Times New Roman"/>
                        </a:rPr>
                        <a:t>Bandwidth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+mj-lt"/>
                          <a:ea typeface="Times New Roman"/>
                          <a:cs typeface="Times New Roman"/>
                        </a:rPr>
                        <a:t>bits/pixel</a:t>
                      </a:r>
                      <a:endParaRPr lang="fr-FR" sz="2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+mj-lt"/>
                          <a:ea typeface="Times New Roman"/>
                          <a:cs typeface="Times New Roman"/>
                        </a:rPr>
                        <a:t>Average number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+mj-lt"/>
                          <a:ea typeface="Times New Roman"/>
                          <a:cs typeface="Times New Roman"/>
                        </a:rPr>
                        <a:t>of levels traversed</a:t>
                      </a:r>
                      <a:endParaRPr lang="fr-FR" sz="2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3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+mj-lt"/>
                          <a:ea typeface="Times New Roman"/>
                          <a:cs typeface="Times New Roman"/>
                        </a:rPr>
                        <a:t>No cache</a:t>
                      </a:r>
                      <a:endParaRPr lang="fr-FR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270.7</a:t>
                      </a:r>
                      <a:endParaRPr lang="fr-FR" sz="2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4.8</a:t>
                      </a:r>
                      <a:endParaRPr lang="fr-FR" sz="2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+mj-lt"/>
                          <a:ea typeface="Times New Roman"/>
                          <a:cs typeface="Times New Roman"/>
                        </a:rPr>
                        <a:t>With </a:t>
                      </a:r>
                      <a:r>
                        <a:rPr lang="en-US" sz="2400" b="0" dirty="0" smtClean="0">
                          <a:latin typeface="+mj-lt"/>
                          <a:ea typeface="Times New Roman"/>
                          <a:cs typeface="Times New Roman"/>
                        </a:rPr>
                        <a:t>dedicated </a:t>
                      </a:r>
                      <a:r>
                        <a:rPr lang="en-US" sz="2400" b="0" baseline="0" dirty="0" smtClean="0">
                          <a:latin typeface="+mj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2400" b="0" dirty="0" smtClean="0">
                          <a:latin typeface="+mj-lt"/>
                          <a:ea typeface="Times New Roman"/>
                          <a:cs typeface="Times New Roman"/>
                        </a:rPr>
                        <a:t>aches</a:t>
                      </a:r>
                      <a:endParaRPr lang="fr-FR" sz="2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1.8</a:t>
                      </a:r>
                      <a:endParaRPr lang="fr-FR" sz="28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0.92</a:t>
                      </a:r>
                      <a:endParaRPr lang="fr-FR" sz="28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9874" name="Picture 2" descr="C:\Documents and Settings\slefebvr\Bureau\egsr2007\result0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40000" contrast="30000"/>
          </a:blip>
          <a:srcRect/>
          <a:stretch>
            <a:fillRect/>
          </a:stretch>
        </p:blipFill>
        <p:spPr bwMode="auto">
          <a:xfrm>
            <a:off x="5105376" y="457176"/>
            <a:ext cx="3429024" cy="342902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243879" y="6550223"/>
            <a:ext cx="2900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Mesh and texture from MIT CSAIL</a:t>
            </a:r>
            <a:endParaRPr lang="fr-F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44" y="5056700"/>
            <a:ext cx="8858312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Encoding:</a:t>
            </a:r>
          </a:p>
          <a:p>
            <a:pPr lvl="1"/>
            <a:r>
              <a:rPr lang="en-US" dirty="0" smtClean="0"/>
              <a:t>Compressing Tree Data</a:t>
            </a:r>
          </a:p>
          <a:p>
            <a:pPr lvl="1"/>
            <a:r>
              <a:rPr lang="en-US" dirty="0" smtClean="0"/>
              <a:t>Compressing Tree Topology</a:t>
            </a:r>
          </a:p>
          <a:p>
            <a:r>
              <a:rPr lang="en-US" dirty="0" smtClean="0"/>
              <a:t>Decoding: </a:t>
            </a:r>
          </a:p>
          <a:p>
            <a:pPr lvl="1"/>
            <a:r>
              <a:rPr lang="en-US" dirty="0" smtClean="0"/>
              <a:t>Efficient access</a:t>
            </a:r>
          </a:p>
          <a:p>
            <a:pPr lvl="1"/>
            <a:r>
              <a:rPr lang="en-US" dirty="0" smtClean="0"/>
              <a:t>Caching strategies</a:t>
            </a:r>
          </a:p>
          <a:p>
            <a:r>
              <a:rPr lang="en-US" dirty="0" smtClean="0"/>
              <a:t>Applications and Results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Compressed Random-Access Trees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286512" y="3696748"/>
            <a:ext cx="2571768" cy="3105677"/>
          </a:xfrm>
          <a:prstGeom prst="roundRect">
            <a:avLst>
              <a:gd name="adj" fmla="val 67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effectLst/>
            </a:endParaRPr>
          </a:p>
        </p:txBody>
      </p:sp>
      <p:pic>
        <p:nvPicPr>
          <p:cNvPr id="13" name="Picture 4" descr="C:\hh\proj\ratrees\figures\bull_reconst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829096"/>
            <a:ext cx="228600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6" name="Picture 1" descr="C:\hh\proj\ratrees\figures\teaser_lmap.png"/>
          <p:cNvPicPr>
            <a:picLocks noChangeAspect="1" noChangeArrowheads="1"/>
          </p:cNvPicPr>
          <p:nvPr/>
        </p:nvPicPr>
        <p:blipFill>
          <a:blip r:embed="rId4"/>
          <a:srcRect l="982" t="973" r="982" b="973"/>
          <a:stretch>
            <a:fillRect/>
          </a:stretch>
        </p:blipFill>
        <p:spPr bwMode="auto">
          <a:xfrm>
            <a:off x="381000" y="533400"/>
            <a:ext cx="2286000" cy="22864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7" name="Picture 13" descr="C:\hh\proj\ratrees\figures\lady_alpha.png"/>
          <p:cNvPicPr>
            <a:picLocks noChangeAspect="1" noChangeArrowheads="1"/>
          </p:cNvPicPr>
          <p:nvPr/>
        </p:nvPicPr>
        <p:blipFill>
          <a:blip r:embed="rId5"/>
          <a:srcRect l="980" t="973" r="980" b="973"/>
          <a:stretch>
            <a:fillRect/>
          </a:stretch>
        </p:blipFill>
        <p:spPr bwMode="auto">
          <a:xfrm>
            <a:off x="6477000" y="533400"/>
            <a:ext cx="2286000" cy="22863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8" name="Image 8" descr="bull_adf_compre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60" y="3829096"/>
            <a:ext cx="228600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9" name="Picture 3" descr="C:\hh\proj\ratrees\figures\teaser_piggy.png"/>
          <p:cNvPicPr>
            <a:picLocks noChangeAspect="1" noChangeArrowheads="1"/>
          </p:cNvPicPr>
          <p:nvPr/>
        </p:nvPicPr>
        <p:blipFill>
          <a:blip r:embed="rId7"/>
          <a:srcRect l="984" t="973" r="984" b="973"/>
          <a:stretch>
            <a:fillRect/>
          </a:stretch>
        </p:blipFill>
        <p:spPr bwMode="auto">
          <a:xfrm>
            <a:off x="6428300" y="3829096"/>
            <a:ext cx="2285483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65420" y="2812010"/>
            <a:ext cx="19415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/>
              </a:rPr>
              <a:t>Lightmap</a:t>
            </a:r>
            <a:r>
              <a:rPr lang="en-US" dirty="0" smtClean="0">
                <a:effectLst/>
              </a:rPr>
              <a:t> </a:t>
            </a:r>
            <a:r>
              <a:rPr lang="en-US" sz="1800" dirty="0" smtClean="0">
                <a:effectLst/>
              </a:rPr>
              <a:t>1025</a:t>
            </a:r>
            <a:r>
              <a:rPr lang="en-US" sz="1800" baseline="30000" dirty="0" smtClean="0">
                <a:effectLst/>
              </a:rPr>
              <a:t>2</a:t>
            </a:r>
            <a:endParaRPr lang="en-US" sz="1800" dirty="0" smtClean="0">
              <a:effectLst/>
            </a:endParaRPr>
          </a:p>
          <a:p>
            <a:r>
              <a:rPr lang="en-US" sz="1800" b="1" dirty="0" smtClean="0">
                <a:effectLst/>
              </a:rPr>
              <a:t>1.0 bpp, 44.2 dB</a:t>
            </a:r>
            <a:endParaRPr lang="fr-FR" sz="1800" b="1" dirty="0">
              <a:effectLst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12737" y="2819400"/>
            <a:ext cx="22204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  <a:effectLst/>
              </a:rPr>
              <a:t>Alpha matte </a:t>
            </a:r>
            <a:r>
              <a:rPr lang="en-US" sz="1800" dirty="0" smtClean="0">
                <a:effectLst/>
              </a:rPr>
              <a:t>1025</a:t>
            </a:r>
            <a:r>
              <a:rPr lang="en-US" sz="1800" baseline="30000" dirty="0" smtClean="0">
                <a:effectLst/>
              </a:rPr>
              <a:t>2</a:t>
            </a:r>
            <a:endParaRPr lang="en-US" sz="1800" dirty="0" smtClean="0">
              <a:effectLst/>
            </a:endParaRPr>
          </a:p>
          <a:p>
            <a:pPr algn="ctr"/>
            <a:r>
              <a:rPr lang="en-US" sz="1800" b="1" dirty="0" smtClean="0">
                <a:effectLst/>
              </a:rPr>
              <a:t>0.4 bpp, 51.2 dB</a:t>
            </a:r>
            <a:endParaRPr lang="fr-FR" sz="1800" b="1" dirty="0">
              <a:effectLst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7100" y="6118230"/>
            <a:ext cx="17251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/>
              </a:rPr>
              <a:t>Distance field</a:t>
            </a:r>
          </a:p>
          <a:p>
            <a:pPr algn="ctr"/>
            <a:r>
              <a:rPr lang="en-US" sz="1800" b="1" dirty="0" smtClean="0">
                <a:effectLst/>
              </a:rPr>
              <a:t>0.07 bpp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839125" y="6118230"/>
            <a:ext cx="15119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/>
              </a:rPr>
              <a:t>HDR image</a:t>
            </a:r>
          </a:p>
          <a:p>
            <a:pPr algn="ctr"/>
            <a:r>
              <a:rPr lang="en-US" sz="1800" b="1" dirty="0" smtClean="0">
                <a:effectLst/>
              </a:rPr>
              <a:t>5 bpp</a:t>
            </a:r>
            <a:endParaRPr lang="fr-FR" sz="1800" b="1" dirty="0">
              <a:effectLst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71736" y="6286399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effectLst/>
              </a:rPr>
              <a:t>8 KB</a:t>
            </a:r>
            <a:r>
              <a:rPr lang="en-US" sz="1800" dirty="0" smtClean="0">
                <a:effectLst/>
              </a:rPr>
              <a:t> vs. bitmap 131 KB</a:t>
            </a:r>
            <a:endParaRPr lang="en-US" sz="1800" b="1" dirty="0" smtClean="0">
              <a:effectLst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38925" y="2057400"/>
            <a:ext cx="2454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</a:rPr>
              <a:t>(BC4U: 4 bpp </a:t>
            </a:r>
            <a:r>
              <a:rPr lang="en-US" sz="1800" b="1" dirty="0" smtClean="0">
                <a:effectLst/>
              </a:rPr>
              <a:t>48.8 dB</a:t>
            </a:r>
          </a:p>
          <a:p>
            <a:r>
              <a:rPr lang="en-US" sz="1800" dirty="0" smtClean="0">
                <a:effectLst/>
              </a:rPr>
              <a:t>Our : 2.2 bpp)      </a:t>
            </a:r>
            <a:endParaRPr lang="fr-FR" sz="1800" dirty="0">
              <a:effectLst/>
            </a:endParaRPr>
          </a:p>
        </p:txBody>
      </p:sp>
      <p:pic>
        <p:nvPicPr>
          <p:cNvPr id="2547713" name="Picture 1" descr="C:\hh\proj\ratrees\figures\bull_antialias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4953000"/>
            <a:ext cx="752476" cy="752476"/>
          </a:xfrm>
          <a:prstGeom prst="rect">
            <a:avLst/>
          </a:prstGeom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20" name="Rectangle 19"/>
          <p:cNvSpPr/>
          <p:nvPr/>
        </p:nvSpPr>
        <p:spPr bwMode="auto">
          <a:xfrm>
            <a:off x="4343400" y="4313224"/>
            <a:ext cx="76200" cy="76200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345119" y="4372620"/>
            <a:ext cx="288758" cy="1361287"/>
          </a:xfrm>
          <a:custGeom>
            <a:avLst/>
            <a:gdLst>
              <a:gd name="connsiteX0" fmla="*/ 0 w 288758"/>
              <a:gd name="connsiteY0" fmla="*/ 0 h 1361287"/>
              <a:gd name="connsiteX1" fmla="*/ 288758 w 288758"/>
              <a:gd name="connsiteY1" fmla="*/ 1361287 h 136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758" h="1361287">
                <a:moveTo>
                  <a:pt x="0" y="0"/>
                </a:moveTo>
                <a:lnTo>
                  <a:pt x="288758" y="1361287"/>
                </a:lnTo>
              </a:path>
            </a:pathLst>
          </a:cu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4420746" y="4310743"/>
            <a:ext cx="996902" cy="632517"/>
          </a:xfrm>
          <a:custGeom>
            <a:avLst/>
            <a:gdLst>
              <a:gd name="connsiteX0" fmla="*/ 0 w 996902"/>
              <a:gd name="connsiteY0" fmla="*/ 0 h 632517"/>
              <a:gd name="connsiteX1" fmla="*/ 996902 w 996902"/>
              <a:gd name="connsiteY1" fmla="*/ 632517 h 63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6902" h="632517">
                <a:moveTo>
                  <a:pt x="0" y="0"/>
                </a:moveTo>
                <a:lnTo>
                  <a:pt x="996902" y="632517"/>
                </a:lnTo>
              </a:path>
            </a:pathLst>
          </a:cu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Motivation: Spatially Coherent Images</a:t>
            </a:r>
            <a:endParaRPr lang="fr-FR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6800" y="3581400"/>
            <a:ext cx="7162800" cy="3048000"/>
          </a:xfrm>
        </p:spPr>
        <p:txBody>
          <a:bodyPr/>
          <a:lstStyle/>
          <a:p>
            <a:r>
              <a:rPr lang="en-US" sz="2800" dirty="0" smtClean="0"/>
              <a:t>Goals:</a:t>
            </a:r>
          </a:p>
          <a:p>
            <a:pPr lvl="1"/>
            <a:r>
              <a:rPr lang="en-US" sz="2400" dirty="0" smtClean="0"/>
              <a:t>Reduce space</a:t>
            </a:r>
          </a:p>
          <a:p>
            <a:pPr lvl="1"/>
            <a:r>
              <a:rPr lang="en-US" sz="2400" dirty="0" smtClean="0"/>
              <a:t>Reduce bandwidth</a:t>
            </a:r>
          </a:p>
          <a:p>
            <a:pPr>
              <a:spcBef>
                <a:spcPts val="2000"/>
              </a:spcBef>
            </a:pPr>
            <a:r>
              <a:rPr lang="en-US" sz="2800" dirty="0" smtClean="0"/>
              <a:t>Subject to graphics rendering constraints:</a:t>
            </a:r>
          </a:p>
          <a:p>
            <a:pPr lvl="1"/>
            <a:r>
              <a:rPr lang="en-US" sz="2400" dirty="0" smtClean="0"/>
              <a:t>Random access</a:t>
            </a:r>
          </a:p>
          <a:p>
            <a:pPr lvl="1"/>
            <a:r>
              <a:rPr lang="en-US" sz="2400" dirty="0" smtClean="0"/>
              <a:t>Filtering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0707" y="2938340"/>
            <a:ext cx="1389868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solidFill>
                  <a:schemeClr val="accent4"/>
                </a:solidFill>
                <a:effectLst/>
              </a:rPr>
              <a:t>Light map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2763" y="2938340"/>
            <a:ext cx="1680012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solidFill>
                  <a:schemeClr val="accent4"/>
                </a:solidFill>
                <a:effectLst/>
              </a:rPr>
              <a:t>Alpha matte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2601" y="2938340"/>
            <a:ext cx="1886799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solidFill>
                  <a:schemeClr val="accent4"/>
                </a:solidFill>
                <a:effectLst/>
              </a:rPr>
              <a:t>Distance field</a:t>
            </a:r>
          </a:p>
        </p:txBody>
      </p:sp>
      <p:pic>
        <p:nvPicPr>
          <p:cNvPr id="17" name="Picture 1" descr="C:\hh\proj\ratrees\figures\teaser_lmap.png"/>
          <p:cNvPicPr>
            <a:picLocks noChangeAspect="1" noChangeArrowheads="1"/>
          </p:cNvPicPr>
          <p:nvPr/>
        </p:nvPicPr>
        <p:blipFill>
          <a:blip r:embed="rId3"/>
          <a:srcRect l="982" t="973" r="982" b="973"/>
          <a:stretch>
            <a:fillRect/>
          </a:stretch>
        </p:blipFill>
        <p:spPr bwMode="auto">
          <a:xfrm>
            <a:off x="339175" y="990600"/>
            <a:ext cx="1919886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8" name="Picture 13" descr="C:\hh\proj\ratrees\figures\lady_alpha.png"/>
          <p:cNvPicPr>
            <a:picLocks noChangeAspect="1" noChangeArrowheads="1"/>
          </p:cNvPicPr>
          <p:nvPr/>
        </p:nvPicPr>
        <p:blipFill>
          <a:blip r:embed="rId4"/>
          <a:srcRect l="980" t="973" r="980" b="973"/>
          <a:stretch>
            <a:fillRect/>
          </a:stretch>
        </p:blipFill>
        <p:spPr bwMode="auto">
          <a:xfrm>
            <a:off x="2533413" y="990600"/>
            <a:ext cx="1919980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9" name="Picture 3" descr="C:\hh\proj\ratrees\figures\teaser_piggy.png"/>
          <p:cNvPicPr>
            <a:picLocks noChangeAspect="1" noChangeArrowheads="1"/>
          </p:cNvPicPr>
          <p:nvPr/>
        </p:nvPicPr>
        <p:blipFill>
          <a:blip r:embed="rId5"/>
          <a:srcRect l="984" t="973" r="984" b="973"/>
          <a:stretch>
            <a:fillRect/>
          </a:stretch>
        </p:blipFill>
        <p:spPr bwMode="auto">
          <a:xfrm>
            <a:off x="6946746" y="990600"/>
            <a:ext cx="1919806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20" name="Image 8" descr="bull_adf_compre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990600"/>
            <a:ext cx="1920240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823050" y="2938340"/>
            <a:ext cx="2196179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solidFill>
                  <a:schemeClr val="accent4"/>
                </a:solidFill>
                <a:effectLst/>
              </a:rPr>
              <a:t>HDR luminance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HDR Images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Luminance often coherent over large regions</a:t>
            </a:r>
          </a:p>
          <a:p>
            <a:endParaRPr lang="fr-FR" dirty="0"/>
          </a:p>
        </p:txBody>
      </p:sp>
      <p:pic>
        <p:nvPicPr>
          <p:cNvPr id="76802" name="Picture 2" descr="C:\Documents and Settings\slefebvr\Bureau\egsr2007\hdr.float.tonemap.-3.000000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3000" y="2362200"/>
            <a:ext cx="2333230" cy="2333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76803" name="Picture 3" descr="C:\Documents and Settings\slefebvr\Bureau\egsr2007\hdr.float.tonemap.0.000000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28992" y="2362200"/>
            <a:ext cx="2333230" cy="2333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76804" name="Picture 4" descr="C:\Documents and Settings\slefebvr\Bureau\egsr2007\hdr.float.tonemap.3.000000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47974" y="2362200"/>
            <a:ext cx="2333230" cy="2333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HDR Images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Compression:</a:t>
            </a:r>
          </a:p>
          <a:p>
            <a:pPr lvl="1"/>
            <a:r>
              <a:rPr lang="en-US" smtClean="0"/>
              <a:t>Aggressive tree-compression of log(RGB)</a:t>
            </a:r>
          </a:p>
          <a:p>
            <a:pPr lvl="1"/>
            <a:r>
              <a:rPr lang="en-US" smtClean="0"/>
              <a:t>DXT compression of LDR residuals</a:t>
            </a:r>
            <a:endParaRPr lang="en-US" dirty="0" smtClean="0"/>
          </a:p>
        </p:txBody>
      </p:sp>
      <p:pic>
        <p:nvPicPr>
          <p:cNvPr id="77826" name="Picture 2" descr="C:\Documents and Settings\slefebvr\Bureau\egsr2007\origina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2895616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77828" name="Picture 4" descr="C:\Documents and Settings\slefebvr\Bureau\egsr2007\tree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25411" y="2895616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77829" name="Picture 5" descr="C:\Documents and Settings\slefebvr\Bureau\egsr2007\hdr_rgb_on_compressed_DXT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48400" y="2895616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857224" y="5692930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Original</a:t>
            </a:r>
          </a:p>
          <a:p>
            <a:r>
              <a:rPr lang="en-US" dirty="0" smtClean="0">
                <a:effectLst/>
              </a:rPr>
              <a:t>log[RGB]</a:t>
            </a:r>
            <a:endParaRPr lang="fr-FR" dirty="0">
              <a:effectLst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63527" y="5692930"/>
            <a:ext cx="3108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Tree-compressed (</a:t>
            </a:r>
            <a:r>
              <a:rPr lang="en-US" b="1" dirty="0" smtClean="0">
                <a:effectLst/>
              </a:rPr>
              <a:t>1 bpp</a:t>
            </a:r>
            <a:r>
              <a:rPr lang="en-US" dirty="0" smtClean="0">
                <a:effectLst/>
              </a:rPr>
              <a:t>)</a:t>
            </a:r>
          </a:p>
          <a:p>
            <a:pPr algn="ctr"/>
            <a:r>
              <a:rPr lang="en-US" dirty="0" smtClean="0">
                <a:effectLst/>
              </a:rPr>
              <a:t>log[RGB]</a:t>
            </a:r>
            <a:endParaRPr lang="fr-FR" dirty="0">
              <a:effectLst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249208" y="5692930"/>
            <a:ext cx="2818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Residuals DXT (</a:t>
            </a:r>
            <a:r>
              <a:rPr lang="en-US" b="1" dirty="0" smtClean="0">
                <a:effectLst/>
              </a:rPr>
              <a:t>4 bpp</a:t>
            </a:r>
            <a:r>
              <a:rPr lang="en-US" dirty="0" smtClean="0">
                <a:effectLst/>
              </a:rPr>
              <a:t>)</a:t>
            </a:r>
          </a:p>
          <a:p>
            <a:pPr algn="ctr"/>
            <a:r>
              <a:rPr lang="en-US" dirty="0" smtClean="0">
                <a:effectLst/>
              </a:rPr>
              <a:t>(LDR)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1688" y="5214950"/>
            <a:ext cx="6086460" cy="64294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GPU implementation of decoder</a:t>
            </a:r>
          </a:p>
        </p:txBody>
      </p:sp>
      <p:pic>
        <p:nvPicPr>
          <p:cNvPr id="5" name="dragon_env_ma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0150" y="-193699"/>
            <a:ext cx="7143750" cy="535781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39904" y="5812713"/>
            <a:ext cx="349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/>
              </a:rPr>
              <a:t>5 bpp </a:t>
            </a:r>
            <a:r>
              <a:rPr lang="en-US" sz="2400" dirty="0" smtClean="0">
                <a:effectLst/>
              </a:rPr>
              <a:t>instead of </a:t>
            </a:r>
            <a:r>
              <a:rPr lang="en-US" sz="2400" b="1" dirty="0" smtClean="0">
                <a:effectLst/>
              </a:rPr>
              <a:t>48 bpp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029914" y="5812713"/>
            <a:ext cx="350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/>
              </a:rPr>
              <a:t>650KB instead of 6.3MB</a:t>
            </a:r>
            <a:endParaRPr lang="fr-FR" sz="24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dirty="0" smtClean="0"/>
              <a:t>Limitations and Future Work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" y="1128698"/>
            <a:ext cx="6172200" cy="5348302"/>
          </a:xfrm>
        </p:spPr>
        <p:txBody>
          <a:bodyPr/>
          <a:lstStyle/>
          <a:p>
            <a:r>
              <a:rPr lang="en-US" dirty="0" smtClean="0"/>
              <a:t>Uniform detail</a:t>
            </a:r>
          </a:p>
          <a:p>
            <a:pPr lvl="1"/>
            <a:r>
              <a:rPr lang="en-US" dirty="0" smtClean="0"/>
              <a:t>e.g. Color images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Starts with complete tree</a:t>
            </a:r>
          </a:p>
          <a:p>
            <a:pPr lvl="1">
              <a:buNone/>
            </a:pPr>
            <a:r>
              <a:rPr lang="en-US" dirty="0" smtClean="0">
                <a:sym typeface="Wingdings" pitchFamily="2" charset="2"/>
              </a:rPr>
              <a:t> Prune tree during compression</a:t>
            </a:r>
            <a:endParaRPr lang="en-US" sz="1100" dirty="0" smtClean="0"/>
          </a:p>
          <a:p>
            <a:pPr>
              <a:spcBef>
                <a:spcPts val="1800"/>
              </a:spcBef>
            </a:pPr>
            <a:r>
              <a:rPr lang="en-US" dirty="0" smtClean="0"/>
              <a:t>Access cost</a:t>
            </a:r>
          </a:p>
          <a:p>
            <a:pPr lvl="1"/>
            <a:r>
              <a:rPr lang="en-US" dirty="0" smtClean="0"/>
              <a:t>Practical but slow nonetheless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Progressive loading</a:t>
            </a:r>
          </a:p>
          <a:p>
            <a:pPr lvl="1">
              <a:buNone/>
            </a:pPr>
            <a:r>
              <a:rPr lang="en-US" dirty="0" smtClean="0">
                <a:sym typeface="Wingdings" pitchFamily="2" charset="2"/>
              </a:rPr>
              <a:t> Exploit relative offsets</a:t>
            </a:r>
            <a:endParaRPr lang="en-US" sz="1200" dirty="0" smtClean="0"/>
          </a:p>
        </p:txBody>
      </p:sp>
      <p:pic>
        <p:nvPicPr>
          <p:cNvPr id="74754" name="Picture 2" descr="C:\hh\proj\ratrees\figures\clrworst_origin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1913" y="1295400"/>
            <a:ext cx="1382132" cy="13821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74755" name="Picture 3" descr="C:\hh\proj\ratrees\figures\clrworst_tre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521" y="1295400"/>
            <a:ext cx="2906634" cy="29066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6841066" y="4185311"/>
            <a:ext cx="19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3.52 bpp; 31 dB</a:t>
            </a:r>
            <a:endParaRPr lang="fr-FR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Summary: Compressed random-access trees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066800"/>
            <a:ext cx="3581400" cy="5257800"/>
          </a:xfrm>
        </p:spPr>
        <p:txBody>
          <a:bodyPr wrap="none"/>
          <a:lstStyle/>
          <a:p>
            <a:pPr>
              <a:spcBef>
                <a:spcPts val="3200"/>
              </a:spcBef>
            </a:pPr>
            <a:r>
              <a:rPr lang="en-US" smtClean="0"/>
              <a:t>Hierarchical prediction</a:t>
            </a:r>
          </a:p>
          <a:p>
            <a:pPr>
              <a:spcBef>
                <a:spcPts val="3200"/>
              </a:spcBef>
            </a:pPr>
            <a:r>
              <a:rPr lang="en-US" smtClean="0"/>
              <a:t>Primal subdivision</a:t>
            </a:r>
          </a:p>
          <a:p>
            <a:pPr>
              <a:spcBef>
                <a:spcPts val="3200"/>
              </a:spcBef>
            </a:pPr>
            <a:r>
              <a:rPr lang="en-US" smtClean="0"/>
              <a:t>Aggressive compression</a:t>
            </a:r>
          </a:p>
          <a:p>
            <a:pPr>
              <a:spcBef>
                <a:spcPts val="3200"/>
              </a:spcBef>
            </a:pPr>
            <a:r>
              <a:rPr lang="en-US" smtClean="0"/>
              <a:t>Fast random access</a:t>
            </a:r>
          </a:p>
          <a:p>
            <a:pPr>
              <a:spcBef>
                <a:spcPts val="3200"/>
              </a:spcBef>
            </a:pPr>
            <a:r>
              <a:rPr lang="en-US" smtClean="0"/>
              <a:t>Bandwidth reduction</a:t>
            </a:r>
          </a:p>
          <a:p>
            <a:pPr>
              <a:spcBef>
                <a:spcPts val="3200"/>
              </a:spcBef>
            </a:pPr>
            <a:r>
              <a:rPr lang="en-US" smtClean="0"/>
              <a:t>Applications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5257800" y="1835675"/>
            <a:ext cx="1810803" cy="832969"/>
            <a:chOff x="5357813" y="1357313"/>
            <a:chExt cx="3571875" cy="1643062"/>
          </a:xfrm>
        </p:grpSpPr>
        <p:cxnSp>
          <p:nvCxnSpPr>
            <p:cNvPr id="6" name="Connecteur droit 5"/>
            <p:cNvCxnSpPr>
              <a:stCxn id="15" idx="5"/>
              <a:endCxn id="12" idx="0"/>
            </p:cNvCxnSpPr>
            <p:nvPr/>
          </p:nvCxnSpPr>
          <p:spPr>
            <a:xfrm rot="16200000" flipH="1">
              <a:off x="7408862" y="1765301"/>
              <a:ext cx="377825" cy="806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>
              <a:stCxn id="17" idx="5"/>
              <a:endCxn id="15" idx="0"/>
            </p:cNvCxnSpPr>
            <p:nvPr/>
          </p:nvCxnSpPr>
          <p:spPr>
            <a:xfrm rot="16200000" flipH="1">
              <a:off x="6122987" y="836613"/>
              <a:ext cx="377825" cy="1663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5357813" y="2428875"/>
              <a:ext cx="3571875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/>
            <p:cNvSpPr/>
            <p:nvPr/>
          </p:nvSpPr>
          <p:spPr>
            <a:xfrm>
              <a:off x="5357813" y="2357438"/>
              <a:ext cx="142875" cy="14287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6215063" y="2357438"/>
              <a:ext cx="142875" cy="1428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7072313" y="2357438"/>
              <a:ext cx="142875" cy="14287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7929563" y="2357438"/>
              <a:ext cx="142875" cy="14287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5357813" y="1928813"/>
              <a:ext cx="3571875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/>
            <p:cNvSpPr/>
            <p:nvPr/>
          </p:nvSpPr>
          <p:spPr>
            <a:xfrm>
              <a:off x="5357813" y="1857375"/>
              <a:ext cx="142875" cy="14287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7072313" y="1857375"/>
              <a:ext cx="142875" cy="14287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5357813" y="1428750"/>
              <a:ext cx="3571875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/>
            <p:cNvSpPr/>
            <p:nvPr/>
          </p:nvSpPr>
          <p:spPr>
            <a:xfrm>
              <a:off x="5357813" y="1357313"/>
              <a:ext cx="142875" cy="142875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cxnSp>
          <p:nvCxnSpPr>
            <p:cNvPr id="18" name="Connecteur droit 17"/>
            <p:cNvCxnSpPr>
              <a:stCxn id="17" idx="4"/>
              <a:endCxn id="14" idx="0"/>
            </p:cNvCxnSpPr>
            <p:nvPr/>
          </p:nvCxnSpPr>
          <p:spPr>
            <a:xfrm rot="5400000">
              <a:off x="5249863" y="1677988"/>
              <a:ext cx="35718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stCxn id="14" idx="4"/>
              <a:endCxn id="9" idx="0"/>
            </p:cNvCxnSpPr>
            <p:nvPr/>
          </p:nvCxnSpPr>
          <p:spPr>
            <a:xfrm rot="5400000">
              <a:off x="5249863" y="217805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>
              <a:stCxn id="14" idx="5"/>
              <a:endCxn id="10" idx="0"/>
            </p:cNvCxnSpPr>
            <p:nvPr/>
          </p:nvCxnSpPr>
          <p:spPr>
            <a:xfrm rot="16200000" flipH="1">
              <a:off x="5694362" y="1765301"/>
              <a:ext cx="377825" cy="806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>
              <a:stCxn id="15" idx="4"/>
              <a:endCxn id="11" idx="0"/>
            </p:cNvCxnSpPr>
            <p:nvPr/>
          </p:nvCxnSpPr>
          <p:spPr>
            <a:xfrm rot="5400000">
              <a:off x="6964363" y="217805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/>
            <p:cNvSpPr/>
            <p:nvPr/>
          </p:nvSpPr>
          <p:spPr>
            <a:xfrm>
              <a:off x="8786813" y="2357438"/>
              <a:ext cx="142875" cy="1428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8786813" y="1857375"/>
              <a:ext cx="142875" cy="1428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8786813" y="1357313"/>
              <a:ext cx="142875" cy="1428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</a:endParaRPr>
            </a:p>
          </p:txBody>
        </p:sp>
        <p:cxnSp>
          <p:nvCxnSpPr>
            <p:cNvPr id="25" name="Connecteur droit 24"/>
            <p:cNvCxnSpPr>
              <a:stCxn id="24" idx="4"/>
              <a:endCxn id="23" idx="0"/>
            </p:cNvCxnSpPr>
            <p:nvPr/>
          </p:nvCxnSpPr>
          <p:spPr>
            <a:xfrm rot="5400000">
              <a:off x="8680450" y="1677988"/>
              <a:ext cx="3571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>
              <a:stCxn id="23" idx="4"/>
              <a:endCxn id="22" idx="0"/>
            </p:cNvCxnSpPr>
            <p:nvPr/>
          </p:nvCxnSpPr>
          <p:spPr>
            <a:xfrm rot="5400000">
              <a:off x="8680450" y="2178050"/>
              <a:ext cx="357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192"/>
            <p:cNvGrpSpPr>
              <a:grpSpLocks/>
            </p:cNvGrpSpPr>
            <p:nvPr/>
          </p:nvGrpSpPr>
          <p:grpSpPr bwMode="auto">
            <a:xfrm>
              <a:off x="5357812" y="2479675"/>
              <a:ext cx="3571874" cy="520700"/>
              <a:chOff x="5357786" y="2479382"/>
              <a:chExt cx="3571932" cy="520990"/>
            </a:xfrm>
          </p:grpSpPr>
          <p:cxnSp>
            <p:nvCxnSpPr>
              <p:cNvPr id="28" name="Connecteur droit 27"/>
              <p:cNvCxnSpPr>
                <a:stCxn id="10" idx="5"/>
                <a:endCxn id="42" idx="0"/>
              </p:cNvCxnSpPr>
              <p:nvPr/>
            </p:nvCxnSpPr>
            <p:spPr>
              <a:xfrm rot="16200000" flipH="1">
                <a:off x="6337186" y="2479484"/>
                <a:ext cx="378035" cy="3778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e 189"/>
              <p:cNvGrpSpPr>
                <a:grpSpLocks/>
              </p:cNvGrpSpPr>
              <p:nvPr/>
            </p:nvGrpSpPr>
            <p:grpSpPr bwMode="auto">
              <a:xfrm>
                <a:off x="5357786" y="2479382"/>
                <a:ext cx="3571932" cy="520990"/>
                <a:chOff x="5357786" y="2479382"/>
                <a:chExt cx="3571932" cy="520990"/>
              </a:xfrm>
            </p:grpSpPr>
            <p:cxnSp>
              <p:nvCxnSpPr>
                <p:cNvPr id="30" name="Connecteur droit 29"/>
                <p:cNvCxnSpPr>
                  <a:stCxn id="9" idx="4"/>
                  <a:endCxn id="47" idx="0"/>
                </p:cNvCxnSpPr>
                <p:nvPr/>
              </p:nvCxnSpPr>
              <p:spPr>
                <a:xfrm rot="5400000">
                  <a:off x="5249738" y="2679519"/>
                  <a:ext cx="35738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/>
                <p:cNvCxnSpPr>
                  <a:stCxn id="9" idx="5"/>
                  <a:endCxn id="40" idx="0"/>
                </p:cNvCxnSpPr>
                <p:nvPr/>
              </p:nvCxnSpPr>
              <p:spPr>
                <a:xfrm rot="16200000" flipH="1">
                  <a:off x="5479923" y="2479484"/>
                  <a:ext cx="378035" cy="3778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/>
                <p:cNvCxnSpPr>
                  <a:stCxn id="10" idx="4"/>
                  <a:endCxn id="41" idx="0"/>
                </p:cNvCxnSpPr>
                <p:nvPr/>
              </p:nvCxnSpPr>
              <p:spPr>
                <a:xfrm rot="5400000">
                  <a:off x="6107001" y="2679519"/>
                  <a:ext cx="35738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>
                  <a:stCxn id="11" idx="4"/>
                  <a:endCxn id="43" idx="0"/>
                </p:cNvCxnSpPr>
                <p:nvPr/>
              </p:nvCxnSpPr>
              <p:spPr>
                <a:xfrm rot="5400000">
                  <a:off x="6964265" y="2679519"/>
                  <a:ext cx="35738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/>
                <p:cNvCxnSpPr>
                  <a:stCxn id="11" idx="5"/>
                  <a:endCxn id="44" idx="0"/>
                </p:cNvCxnSpPr>
                <p:nvPr/>
              </p:nvCxnSpPr>
              <p:spPr>
                <a:xfrm rot="16200000" flipH="1">
                  <a:off x="7194450" y="2479484"/>
                  <a:ext cx="378035" cy="3778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>
                  <a:stCxn id="12" idx="4"/>
                  <a:endCxn id="45" idx="0"/>
                </p:cNvCxnSpPr>
                <p:nvPr/>
              </p:nvCxnSpPr>
              <p:spPr>
                <a:xfrm rot="5400000">
                  <a:off x="7821529" y="2679519"/>
                  <a:ext cx="357387" cy="15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>
                  <a:stCxn id="12" idx="5"/>
                  <a:endCxn id="46" idx="0"/>
                </p:cNvCxnSpPr>
                <p:nvPr/>
              </p:nvCxnSpPr>
              <p:spPr>
                <a:xfrm rot="16200000" flipH="1">
                  <a:off x="8051714" y="2479484"/>
                  <a:ext cx="378035" cy="3778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>
                  <a:stCxn id="22" idx="4"/>
                  <a:endCxn id="48" idx="0"/>
                </p:cNvCxnSpPr>
                <p:nvPr/>
              </p:nvCxnSpPr>
              <p:spPr>
                <a:xfrm rot="5400000">
                  <a:off x="8680379" y="2679519"/>
                  <a:ext cx="357387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188"/>
                <p:cNvGrpSpPr>
                  <a:grpSpLocks/>
                </p:cNvGrpSpPr>
                <p:nvPr/>
              </p:nvGrpSpPr>
              <p:grpSpPr bwMode="auto">
                <a:xfrm>
                  <a:off x="5357786" y="2857417"/>
                  <a:ext cx="3571932" cy="142955"/>
                  <a:chOff x="5357786" y="2857417"/>
                  <a:chExt cx="3571932" cy="142955"/>
                </a:xfrm>
              </p:grpSpPr>
              <p:cxnSp>
                <p:nvCxnSpPr>
                  <p:cNvPr id="39" name="Connecteur droit 38"/>
                  <p:cNvCxnSpPr/>
                  <p:nvPr/>
                </p:nvCxnSpPr>
                <p:spPr>
                  <a:xfrm>
                    <a:off x="5357786" y="2928895"/>
                    <a:ext cx="3571932" cy="158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Ellipse 39"/>
                  <p:cNvSpPr/>
                  <p:nvPr/>
                </p:nvSpPr>
                <p:spPr>
                  <a:xfrm>
                    <a:off x="5786418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1" name="Ellipse 40"/>
                  <p:cNvSpPr/>
                  <p:nvPr/>
                </p:nvSpPr>
                <p:spPr>
                  <a:xfrm>
                    <a:off x="6215050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2" name="Ellipse 41"/>
                  <p:cNvSpPr/>
                  <p:nvPr/>
                </p:nvSpPr>
                <p:spPr>
                  <a:xfrm>
                    <a:off x="6643682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3" name="Ellipse 42"/>
                  <p:cNvSpPr/>
                  <p:nvPr/>
                </p:nvSpPr>
                <p:spPr>
                  <a:xfrm>
                    <a:off x="7072313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4" name="Ellipse 43"/>
                  <p:cNvSpPr/>
                  <p:nvPr/>
                </p:nvSpPr>
                <p:spPr>
                  <a:xfrm>
                    <a:off x="7500945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3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5" name="Ellipse 44"/>
                  <p:cNvSpPr/>
                  <p:nvPr/>
                </p:nvSpPr>
                <p:spPr>
                  <a:xfrm>
                    <a:off x="7929577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>
                  <a:xfrm>
                    <a:off x="8358209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7" name="Ellipse 46"/>
                  <p:cNvSpPr/>
                  <p:nvPr/>
                </p:nvSpPr>
                <p:spPr>
                  <a:xfrm>
                    <a:off x="5357786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  <p:sp>
                <p:nvSpPr>
                  <p:cNvPr id="48" name="Ellipse 47"/>
                  <p:cNvSpPr/>
                  <p:nvPr/>
                </p:nvSpPr>
                <p:spPr>
                  <a:xfrm>
                    <a:off x="8786841" y="2857417"/>
                    <a:ext cx="142877" cy="142955"/>
                  </a:xfrm>
                  <a:prstGeom prst="ellipse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dirty="0">
                      <a:effectLst/>
                    </a:endParaRPr>
                  </a:p>
                </p:txBody>
              </p:sp>
            </p:grpSp>
          </p:grpSp>
        </p:grpSp>
      </p:grpSp>
      <p:sp>
        <p:nvSpPr>
          <p:cNvPr id="50" name="ZoneTexte 49"/>
          <p:cNvSpPr txBox="1"/>
          <p:nvPr/>
        </p:nvSpPr>
        <p:spPr>
          <a:xfrm>
            <a:off x="7772400" y="35930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</a:rPr>
              <a:t>1 bit/pixel</a:t>
            </a:r>
            <a:endParaRPr lang="fr-FR" sz="1800" dirty="0">
              <a:effectLst/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4953000" y="3581400"/>
            <a:ext cx="2454292" cy="708401"/>
            <a:chOff x="2046270" y="3675064"/>
            <a:chExt cx="4345014" cy="1254134"/>
          </a:xfrm>
        </p:grpSpPr>
        <p:sp>
          <p:nvSpPr>
            <p:cNvPr id="53" name="Parallélogramme 52"/>
            <p:cNvSpPr/>
            <p:nvPr/>
          </p:nvSpPr>
          <p:spPr>
            <a:xfrm>
              <a:off x="2071670" y="4389748"/>
              <a:ext cx="4300568" cy="500066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54" name="Parallélogramme 53"/>
            <p:cNvSpPr/>
            <p:nvPr/>
          </p:nvSpPr>
          <p:spPr>
            <a:xfrm>
              <a:off x="2071670" y="4643446"/>
              <a:ext cx="2146956" cy="246715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2047855" y="4357694"/>
              <a:ext cx="4338673" cy="571504"/>
              <a:chOff x="2047855" y="4357694"/>
              <a:chExt cx="4338673" cy="571504"/>
            </a:xfrm>
          </p:grpSpPr>
          <p:sp>
            <p:nvSpPr>
              <p:cNvPr id="84" name="Ellipse 6"/>
              <p:cNvSpPr/>
              <p:nvPr/>
            </p:nvSpPr>
            <p:spPr>
              <a:xfrm>
                <a:off x="2876540" y="4357694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85" name="Ellipse 7"/>
              <p:cNvSpPr/>
              <p:nvPr/>
            </p:nvSpPr>
            <p:spPr>
              <a:xfrm>
                <a:off x="2047855" y="4857760"/>
                <a:ext cx="71438" cy="7143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86" name="Ellipse 8"/>
              <p:cNvSpPr/>
              <p:nvPr/>
            </p:nvSpPr>
            <p:spPr>
              <a:xfrm>
                <a:off x="2452675" y="461011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87" name="Ellipse 9"/>
              <p:cNvSpPr/>
              <p:nvPr/>
            </p:nvSpPr>
            <p:spPr>
              <a:xfrm>
                <a:off x="4200528" y="4605349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88" name="Ellipse 10"/>
              <p:cNvSpPr/>
              <p:nvPr/>
            </p:nvSpPr>
            <p:spPr>
              <a:xfrm>
                <a:off x="4605341" y="4357694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89" name="Ellipse 11"/>
              <p:cNvSpPr/>
              <p:nvPr/>
            </p:nvSpPr>
            <p:spPr>
              <a:xfrm>
                <a:off x="3786182" y="4857760"/>
                <a:ext cx="71438" cy="7143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90" name="Ellipse 12"/>
              <p:cNvSpPr/>
              <p:nvPr/>
            </p:nvSpPr>
            <p:spPr>
              <a:xfrm>
                <a:off x="5524509" y="4857760"/>
                <a:ext cx="71438" cy="7143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91" name="Ellipse 13"/>
              <p:cNvSpPr/>
              <p:nvPr/>
            </p:nvSpPr>
            <p:spPr>
              <a:xfrm>
                <a:off x="6315090" y="4357694"/>
                <a:ext cx="71438" cy="714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92" name="Ellipse 14"/>
              <p:cNvSpPr/>
              <p:nvPr/>
            </p:nvSpPr>
            <p:spPr>
              <a:xfrm>
                <a:off x="5905507" y="4605342"/>
                <a:ext cx="71438" cy="714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</p:grpSp>
        <p:grpSp>
          <p:nvGrpSpPr>
            <p:cNvPr id="56" name="Groupe 15"/>
            <p:cNvGrpSpPr/>
            <p:nvPr/>
          </p:nvGrpSpPr>
          <p:grpSpPr>
            <a:xfrm>
              <a:off x="2081988" y="3746501"/>
              <a:ext cx="4273578" cy="1121721"/>
              <a:chOff x="2081988" y="3746501"/>
              <a:chExt cx="4273578" cy="1121721"/>
            </a:xfrm>
          </p:grpSpPr>
          <p:cxnSp>
            <p:nvCxnSpPr>
              <p:cNvPr id="75" name="Connecteur droit avec flèche 74"/>
              <p:cNvCxnSpPr>
                <a:stCxn id="70" idx="4"/>
                <a:endCxn id="89" idx="0"/>
              </p:cNvCxnSpPr>
              <p:nvPr/>
            </p:nvCxnSpPr>
            <p:spPr>
              <a:xfrm rot="5400000">
                <a:off x="5719772" y="3969548"/>
                <a:ext cx="857249" cy="414339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/>
              <p:cNvCxnSpPr>
                <a:stCxn id="70" idx="4"/>
                <a:endCxn id="88" idx="0"/>
              </p:cNvCxnSpPr>
              <p:nvPr/>
            </p:nvCxnSpPr>
            <p:spPr>
              <a:xfrm rot="5400000">
                <a:off x="6048387" y="4050515"/>
                <a:ext cx="609601" cy="475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/>
              <p:cNvCxnSpPr>
                <a:stCxn id="67" idx="4"/>
                <a:endCxn id="87" idx="0"/>
              </p:cNvCxnSpPr>
              <p:nvPr/>
            </p:nvCxnSpPr>
            <p:spPr>
              <a:xfrm rot="5400000">
                <a:off x="5257809" y="4555341"/>
                <a:ext cx="604838" cy="1588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avec flèche 77"/>
              <p:cNvCxnSpPr>
                <a:stCxn id="69" idx="4"/>
              </p:cNvCxnSpPr>
              <p:nvPr/>
            </p:nvCxnSpPr>
            <p:spPr>
              <a:xfrm rot="16200000" flipH="1">
                <a:off x="2603487" y="4048922"/>
                <a:ext cx="611192" cy="63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avec flèche 78"/>
              <p:cNvCxnSpPr>
                <a:stCxn id="69" idx="4"/>
              </p:cNvCxnSpPr>
              <p:nvPr/>
            </p:nvCxnSpPr>
            <p:spPr>
              <a:xfrm rot="5400000">
                <a:off x="2265346" y="3969551"/>
                <a:ext cx="863610" cy="4175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/>
              <p:cNvCxnSpPr>
                <a:stCxn id="69" idx="4"/>
              </p:cNvCxnSpPr>
              <p:nvPr/>
            </p:nvCxnSpPr>
            <p:spPr>
              <a:xfrm rot="16200000" flipH="1">
                <a:off x="3450028" y="3202381"/>
                <a:ext cx="621654" cy="170989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avec flèche 80"/>
              <p:cNvCxnSpPr>
                <a:stCxn id="69" idx="4"/>
                <a:endCxn id="86" idx="1"/>
              </p:cNvCxnSpPr>
              <p:nvPr/>
            </p:nvCxnSpPr>
            <p:spPr>
              <a:xfrm rot="16200000" flipH="1">
                <a:off x="3123794" y="3528614"/>
                <a:ext cx="869309" cy="130508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avec flèche 81"/>
              <p:cNvCxnSpPr>
                <a:stCxn id="68" idx="4"/>
              </p:cNvCxnSpPr>
              <p:nvPr/>
            </p:nvCxnSpPr>
            <p:spPr>
              <a:xfrm rot="16200000" flipH="1">
                <a:off x="1781154" y="4555340"/>
                <a:ext cx="603254" cy="1585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avec flèche 82"/>
              <p:cNvCxnSpPr>
                <a:stCxn id="68" idx="4"/>
              </p:cNvCxnSpPr>
              <p:nvPr/>
            </p:nvCxnSpPr>
            <p:spPr>
              <a:xfrm rot="16200000" flipH="1">
                <a:off x="2632458" y="3704036"/>
                <a:ext cx="613716" cy="1714655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Connecteur droit avec flèche 56"/>
            <p:cNvCxnSpPr/>
            <p:nvPr/>
          </p:nvCxnSpPr>
          <p:spPr>
            <a:xfrm rot="16200000" flipH="1">
              <a:off x="3249494" y="4368683"/>
              <a:ext cx="671719" cy="16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e 16"/>
            <p:cNvGrpSpPr/>
            <p:nvPr/>
          </p:nvGrpSpPr>
          <p:grpSpPr>
            <a:xfrm>
              <a:off x="3427404" y="3982529"/>
              <a:ext cx="300040" cy="116792"/>
              <a:chOff x="3419467" y="4714884"/>
              <a:chExt cx="214314" cy="74604"/>
            </a:xfrm>
          </p:grpSpPr>
          <p:cxnSp>
            <p:nvCxnSpPr>
              <p:cNvPr id="73" name="Connecteur droit 72"/>
              <p:cNvCxnSpPr/>
              <p:nvPr/>
            </p:nvCxnSpPr>
            <p:spPr>
              <a:xfrm>
                <a:off x="3419467" y="474822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/>
              <p:cNvCxnSpPr/>
              <p:nvPr/>
            </p:nvCxnSpPr>
            <p:spPr>
              <a:xfrm rot="10800000" flipV="1">
                <a:off x="3465505" y="471488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e 17"/>
            <p:cNvGrpSpPr/>
            <p:nvPr/>
          </p:nvGrpSpPr>
          <p:grpSpPr>
            <a:xfrm>
              <a:off x="3427404" y="4653450"/>
              <a:ext cx="300040" cy="116792"/>
              <a:chOff x="3419467" y="4676784"/>
              <a:chExt cx="214314" cy="74604"/>
            </a:xfrm>
          </p:grpSpPr>
          <p:cxnSp>
            <p:nvCxnSpPr>
              <p:cNvPr id="71" name="Connecteur droit 70"/>
              <p:cNvCxnSpPr/>
              <p:nvPr/>
            </p:nvCxnSpPr>
            <p:spPr>
              <a:xfrm>
                <a:off x="3419467" y="4710122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rot="10800000" flipV="1">
                <a:off x="3465505" y="4676784"/>
                <a:ext cx="125416" cy="7460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Parallélogramme 59"/>
            <p:cNvSpPr/>
            <p:nvPr/>
          </p:nvSpPr>
          <p:spPr>
            <a:xfrm>
              <a:off x="2071670" y="3714752"/>
              <a:ext cx="4300568" cy="500066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grpSp>
          <p:nvGrpSpPr>
            <p:cNvPr id="61" name="Groupe 33"/>
            <p:cNvGrpSpPr/>
            <p:nvPr/>
          </p:nvGrpSpPr>
          <p:grpSpPr>
            <a:xfrm>
              <a:off x="2046270" y="3675064"/>
              <a:ext cx="4345014" cy="579442"/>
              <a:chOff x="2046270" y="3675064"/>
              <a:chExt cx="4345014" cy="579442"/>
            </a:xfrm>
          </p:grpSpPr>
          <p:sp>
            <p:nvSpPr>
              <p:cNvPr id="67" name="Ellipse 66"/>
              <p:cNvSpPr/>
              <p:nvPr/>
            </p:nvSpPr>
            <p:spPr>
              <a:xfrm>
                <a:off x="5524509" y="4181484"/>
                <a:ext cx="71438" cy="7143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2046270" y="4183068"/>
                <a:ext cx="71438" cy="7143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2870188" y="3675064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6319846" y="3676655"/>
                <a:ext cx="71438" cy="714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</p:grpSp>
        <p:grpSp>
          <p:nvGrpSpPr>
            <p:cNvPr id="62" name="Groupe 38"/>
            <p:cNvGrpSpPr/>
            <p:nvPr/>
          </p:nvGrpSpPr>
          <p:grpSpPr>
            <a:xfrm>
              <a:off x="2047862" y="4605349"/>
              <a:ext cx="2224097" cy="323849"/>
              <a:chOff x="2046270" y="3930657"/>
              <a:chExt cx="2224097" cy="323849"/>
            </a:xfrm>
          </p:grpSpPr>
          <p:sp>
            <p:nvSpPr>
              <p:cNvPr id="63" name="Ellipse 62"/>
              <p:cNvSpPr/>
              <p:nvPr/>
            </p:nvSpPr>
            <p:spPr>
              <a:xfrm>
                <a:off x="3784590" y="4181484"/>
                <a:ext cx="71438" cy="7143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2046270" y="4183068"/>
                <a:ext cx="71438" cy="7143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2451083" y="393542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4198929" y="3930657"/>
                <a:ext cx="71438" cy="714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</p:grpSp>
      </p:grpSp>
      <p:grpSp>
        <p:nvGrpSpPr>
          <p:cNvPr id="167" name="Group 166"/>
          <p:cNvGrpSpPr/>
          <p:nvPr/>
        </p:nvGrpSpPr>
        <p:grpSpPr>
          <a:xfrm>
            <a:off x="6629400" y="4471982"/>
            <a:ext cx="1987657" cy="785818"/>
            <a:chOff x="6629400" y="4471982"/>
            <a:chExt cx="1987657" cy="785818"/>
          </a:xfrm>
        </p:grpSpPr>
        <p:sp>
          <p:nvSpPr>
            <p:cNvPr id="94" name="Parallélogramme 93"/>
            <p:cNvSpPr/>
            <p:nvPr/>
          </p:nvSpPr>
          <p:spPr>
            <a:xfrm>
              <a:off x="6629400" y="4749330"/>
              <a:ext cx="1987657" cy="231123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95" name="Parallélogramme 94"/>
            <p:cNvSpPr/>
            <p:nvPr/>
          </p:nvSpPr>
          <p:spPr>
            <a:xfrm>
              <a:off x="6629400" y="5026677"/>
              <a:ext cx="1987657" cy="231123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96" name="Parallélogramme 95"/>
            <p:cNvSpPr/>
            <p:nvPr/>
          </p:nvSpPr>
          <p:spPr>
            <a:xfrm>
              <a:off x="6629400" y="4471982"/>
              <a:ext cx="1987657" cy="231123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97" name="Parallélogramme 96"/>
            <p:cNvSpPr/>
            <p:nvPr/>
          </p:nvSpPr>
          <p:spPr>
            <a:xfrm>
              <a:off x="6629400" y="4866425"/>
              <a:ext cx="992290" cy="114028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sp>
          <p:nvSpPr>
            <p:cNvPr id="98" name="Parallélogramme 97"/>
            <p:cNvSpPr/>
            <p:nvPr/>
          </p:nvSpPr>
          <p:spPr>
            <a:xfrm>
              <a:off x="7126562" y="5166372"/>
              <a:ext cx="495123" cy="45204"/>
            </a:xfrm>
            <a:prstGeom prst="parallelogram">
              <a:avLst>
                <a:gd name="adj" fmla="val 16579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</a:endParaRPr>
            </a:p>
          </p:txBody>
        </p:sp>
        <p:grpSp>
          <p:nvGrpSpPr>
            <p:cNvPr id="99" name="Groupe 49"/>
            <p:cNvGrpSpPr/>
            <p:nvPr/>
          </p:nvGrpSpPr>
          <p:grpSpPr>
            <a:xfrm>
              <a:off x="7230320" y="4602445"/>
              <a:ext cx="138674" cy="609131"/>
              <a:chOff x="3419467" y="4714884"/>
              <a:chExt cx="214314" cy="941384"/>
            </a:xfrm>
          </p:grpSpPr>
          <p:cxnSp>
            <p:nvCxnSpPr>
              <p:cNvPr id="138" name="Connecteur droit avec flèche 137"/>
              <p:cNvCxnSpPr/>
              <p:nvPr/>
            </p:nvCxnSpPr>
            <p:spPr>
              <a:xfrm rot="5400000">
                <a:off x="3093405" y="5183833"/>
                <a:ext cx="873917" cy="26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e 16"/>
              <p:cNvGrpSpPr/>
              <p:nvPr/>
            </p:nvGrpSpPr>
            <p:grpSpPr>
              <a:xfrm>
                <a:off x="3419467" y="4714884"/>
                <a:ext cx="214314" cy="74604"/>
                <a:chOff x="3419467" y="4714884"/>
                <a:chExt cx="214314" cy="74604"/>
              </a:xfrm>
            </p:grpSpPr>
            <p:cxnSp>
              <p:nvCxnSpPr>
                <p:cNvPr id="146" name="Connecteur droit 145"/>
                <p:cNvCxnSpPr/>
                <p:nvPr/>
              </p:nvCxnSpPr>
              <p:spPr>
                <a:xfrm>
                  <a:off x="3419467" y="47482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necteur droit 146"/>
                <p:cNvCxnSpPr/>
                <p:nvPr/>
              </p:nvCxnSpPr>
              <p:spPr>
                <a:xfrm rot="10800000" flipV="1">
                  <a:off x="3465505" y="47148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e 17"/>
              <p:cNvGrpSpPr/>
              <p:nvPr/>
            </p:nvGrpSpPr>
            <p:grpSpPr>
              <a:xfrm>
                <a:off x="3419467" y="5143521"/>
                <a:ext cx="214314" cy="74604"/>
                <a:chOff x="3419467" y="4676784"/>
                <a:chExt cx="214314" cy="74604"/>
              </a:xfrm>
            </p:grpSpPr>
            <p:cxnSp>
              <p:nvCxnSpPr>
                <p:cNvPr id="144" name="Connecteur droit 143"/>
                <p:cNvCxnSpPr/>
                <p:nvPr/>
              </p:nvCxnSpPr>
              <p:spPr>
                <a:xfrm>
                  <a:off x="3419467" y="47101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cteur droit 144"/>
                <p:cNvCxnSpPr/>
                <p:nvPr/>
              </p:nvCxnSpPr>
              <p:spPr>
                <a:xfrm rot="10800000" flipV="1">
                  <a:off x="3465505" y="46767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oupe 20"/>
              <p:cNvGrpSpPr/>
              <p:nvPr/>
            </p:nvGrpSpPr>
            <p:grpSpPr>
              <a:xfrm>
                <a:off x="3419467" y="5581664"/>
                <a:ext cx="214314" cy="74604"/>
                <a:chOff x="3419467" y="4727574"/>
                <a:chExt cx="214314" cy="74604"/>
              </a:xfrm>
            </p:grpSpPr>
            <p:cxnSp>
              <p:nvCxnSpPr>
                <p:cNvPr id="142" name="Connecteur droit 141"/>
                <p:cNvCxnSpPr/>
                <p:nvPr/>
              </p:nvCxnSpPr>
              <p:spPr>
                <a:xfrm>
                  <a:off x="3419467" y="476091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2"/>
                <p:cNvCxnSpPr/>
                <p:nvPr/>
              </p:nvCxnSpPr>
              <p:spPr>
                <a:xfrm rot="10800000" flipV="1">
                  <a:off x="3465505" y="472757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4" name="Groupe 60"/>
            <p:cNvGrpSpPr/>
            <p:nvPr/>
          </p:nvGrpSpPr>
          <p:grpSpPr>
            <a:xfrm>
              <a:off x="7054665" y="4648669"/>
              <a:ext cx="495123" cy="609131"/>
              <a:chOff x="3086088" y="4773632"/>
              <a:chExt cx="765190" cy="941384"/>
            </a:xfrm>
          </p:grpSpPr>
          <p:sp>
            <p:nvSpPr>
              <p:cNvPr id="126" name="Parallélogramme 125"/>
              <p:cNvSpPr/>
              <p:nvPr/>
            </p:nvSpPr>
            <p:spPr>
              <a:xfrm>
                <a:off x="3086088" y="5643578"/>
                <a:ext cx="765190" cy="69860"/>
              </a:xfrm>
              <a:prstGeom prst="parallelogram">
                <a:avLst>
                  <a:gd name="adj" fmla="val 16579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effectLst/>
                </a:endParaRPr>
              </a:p>
            </p:txBody>
          </p:sp>
          <p:grpSp>
            <p:nvGrpSpPr>
              <p:cNvPr id="105" name="Groupe 44"/>
              <p:cNvGrpSpPr/>
              <p:nvPr/>
            </p:nvGrpSpPr>
            <p:grpSpPr>
              <a:xfrm>
                <a:off x="3509954" y="4773632"/>
                <a:ext cx="214314" cy="941384"/>
                <a:chOff x="3419467" y="4714884"/>
                <a:chExt cx="214314" cy="941384"/>
              </a:xfrm>
            </p:grpSpPr>
            <p:cxnSp>
              <p:nvCxnSpPr>
                <p:cNvPr id="128" name="Connecteur droit avec flèche 127"/>
                <p:cNvCxnSpPr/>
                <p:nvPr/>
              </p:nvCxnSpPr>
              <p:spPr>
                <a:xfrm rot="5400000">
                  <a:off x="3093405" y="5183833"/>
                  <a:ext cx="873917" cy="269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e 16"/>
                <p:cNvGrpSpPr/>
                <p:nvPr/>
              </p:nvGrpSpPr>
              <p:grpSpPr>
                <a:xfrm>
                  <a:off x="3419467" y="4714884"/>
                  <a:ext cx="214314" cy="74604"/>
                  <a:chOff x="3419467" y="4714884"/>
                  <a:chExt cx="214314" cy="74604"/>
                </a:xfrm>
              </p:grpSpPr>
              <p:cxnSp>
                <p:nvCxnSpPr>
                  <p:cNvPr id="136" name="Connecteur droit 135"/>
                  <p:cNvCxnSpPr/>
                  <p:nvPr/>
                </p:nvCxnSpPr>
                <p:spPr>
                  <a:xfrm>
                    <a:off x="3419467" y="4748222"/>
                    <a:ext cx="214314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Connecteur droit 136"/>
                  <p:cNvCxnSpPr/>
                  <p:nvPr/>
                </p:nvCxnSpPr>
                <p:spPr>
                  <a:xfrm rot="10800000" flipV="1">
                    <a:off x="3465505" y="4714884"/>
                    <a:ext cx="125416" cy="746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5" name="Groupe 17"/>
                <p:cNvGrpSpPr/>
                <p:nvPr/>
              </p:nvGrpSpPr>
              <p:grpSpPr>
                <a:xfrm>
                  <a:off x="3419467" y="5143521"/>
                  <a:ext cx="214314" cy="74604"/>
                  <a:chOff x="3419467" y="4676784"/>
                  <a:chExt cx="214314" cy="74604"/>
                </a:xfrm>
              </p:grpSpPr>
              <p:cxnSp>
                <p:nvCxnSpPr>
                  <p:cNvPr id="134" name="Connecteur droit 133"/>
                  <p:cNvCxnSpPr/>
                  <p:nvPr/>
                </p:nvCxnSpPr>
                <p:spPr>
                  <a:xfrm>
                    <a:off x="3419467" y="4710122"/>
                    <a:ext cx="214314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Connecteur droit 134"/>
                  <p:cNvCxnSpPr/>
                  <p:nvPr/>
                </p:nvCxnSpPr>
                <p:spPr>
                  <a:xfrm rot="10800000" flipV="1">
                    <a:off x="3465505" y="4676784"/>
                    <a:ext cx="125416" cy="746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7" name="Groupe 20"/>
                <p:cNvGrpSpPr/>
                <p:nvPr/>
              </p:nvGrpSpPr>
              <p:grpSpPr>
                <a:xfrm>
                  <a:off x="3419467" y="5581664"/>
                  <a:ext cx="214314" cy="74604"/>
                  <a:chOff x="3419467" y="4727574"/>
                  <a:chExt cx="214314" cy="74604"/>
                </a:xfrm>
              </p:grpSpPr>
              <p:cxnSp>
                <p:nvCxnSpPr>
                  <p:cNvPr id="132" name="Connecteur droit 131"/>
                  <p:cNvCxnSpPr/>
                  <p:nvPr/>
                </p:nvCxnSpPr>
                <p:spPr>
                  <a:xfrm>
                    <a:off x="3419467" y="4760912"/>
                    <a:ext cx="214314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Connecteur droit 132"/>
                  <p:cNvCxnSpPr/>
                  <p:nvPr/>
                </p:nvCxnSpPr>
                <p:spPr>
                  <a:xfrm rot="10800000" flipV="1">
                    <a:off x="3465505" y="4727574"/>
                    <a:ext cx="125416" cy="746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31" name="Groupe 87"/>
            <p:cNvGrpSpPr/>
            <p:nvPr/>
          </p:nvGrpSpPr>
          <p:grpSpPr>
            <a:xfrm>
              <a:off x="7427543" y="4610656"/>
              <a:ext cx="138674" cy="609131"/>
              <a:chOff x="3419467" y="4714884"/>
              <a:chExt cx="214314" cy="941384"/>
            </a:xfrm>
          </p:grpSpPr>
          <p:cxnSp>
            <p:nvCxnSpPr>
              <p:cNvPr id="103" name="Connecteur droit avec flèche 102"/>
              <p:cNvCxnSpPr/>
              <p:nvPr/>
            </p:nvCxnSpPr>
            <p:spPr>
              <a:xfrm rot="5400000">
                <a:off x="3093405" y="5183833"/>
                <a:ext cx="873917" cy="26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9" name="Groupe 16"/>
              <p:cNvGrpSpPr/>
              <p:nvPr/>
            </p:nvGrpSpPr>
            <p:grpSpPr>
              <a:xfrm>
                <a:off x="3419467" y="4714884"/>
                <a:ext cx="214314" cy="74604"/>
                <a:chOff x="3419467" y="4714884"/>
                <a:chExt cx="214314" cy="74604"/>
              </a:xfrm>
            </p:grpSpPr>
            <p:cxnSp>
              <p:nvCxnSpPr>
                <p:cNvPr id="111" name="Connecteur droit 110"/>
                <p:cNvCxnSpPr/>
                <p:nvPr/>
              </p:nvCxnSpPr>
              <p:spPr>
                <a:xfrm>
                  <a:off x="3419467" y="47482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cteur droit 111"/>
                <p:cNvCxnSpPr/>
                <p:nvPr/>
              </p:nvCxnSpPr>
              <p:spPr>
                <a:xfrm rot="10800000" flipV="1">
                  <a:off x="3465505" y="47148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e 17"/>
              <p:cNvGrpSpPr/>
              <p:nvPr/>
            </p:nvGrpSpPr>
            <p:grpSpPr>
              <a:xfrm>
                <a:off x="3419467" y="5143521"/>
                <a:ext cx="214314" cy="74604"/>
                <a:chOff x="3419467" y="4676784"/>
                <a:chExt cx="214314" cy="74604"/>
              </a:xfrm>
            </p:grpSpPr>
            <p:cxnSp>
              <p:nvCxnSpPr>
                <p:cNvPr id="109" name="Connecteur droit 108"/>
                <p:cNvCxnSpPr/>
                <p:nvPr/>
              </p:nvCxnSpPr>
              <p:spPr>
                <a:xfrm>
                  <a:off x="3419467" y="471012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109"/>
                <p:cNvCxnSpPr/>
                <p:nvPr/>
              </p:nvCxnSpPr>
              <p:spPr>
                <a:xfrm rot="10800000" flipV="1">
                  <a:off x="3465505" y="467678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Groupe 20"/>
              <p:cNvGrpSpPr/>
              <p:nvPr/>
            </p:nvGrpSpPr>
            <p:grpSpPr>
              <a:xfrm>
                <a:off x="3419467" y="5581664"/>
                <a:ext cx="214314" cy="74604"/>
                <a:chOff x="3419467" y="4727574"/>
                <a:chExt cx="214314" cy="74604"/>
              </a:xfrm>
            </p:grpSpPr>
            <p:cxnSp>
              <p:nvCxnSpPr>
                <p:cNvPr id="107" name="Connecteur droit 106"/>
                <p:cNvCxnSpPr/>
                <p:nvPr/>
              </p:nvCxnSpPr>
              <p:spPr>
                <a:xfrm>
                  <a:off x="3419467" y="4760912"/>
                  <a:ext cx="21431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107"/>
                <p:cNvCxnSpPr/>
                <p:nvPr/>
              </p:nvCxnSpPr>
              <p:spPr>
                <a:xfrm rot="10800000" flipV="1">
                  <a:off x="3465505" y="4727574"/>
                  <a:ext cx="125416" cy="746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57" name="Picture 1" descr="C:\hh\proj\ratrees\figures\teaser_lmap.png"/>
          <p:cNvPicPr>
            <a:picLocks noChangeAspect="1" noChangeArrowheads="1"/>
          </p:cNvPicPr>
          <p:nvPr/>
        </p:nvPicPr>
        <p:blipFill>
          <a:blip r:embed="rId3"/>
          <a:srcRect l="982" t="973" r="982" b="973"/>
          <a:stretch>
            <a:fillRect/>
          </a:stretch>
        </p:blipFill>
        <p:spPr bwMode="auto">
          <a:xfrm>
            <a:off x="4269334" y="5445807"/>
            <a:ext cx="1015515" cy="1015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59" name="Picture 13" descr="C:\hh\proj\ratrees\figures\lady_alpha.png"/>
          <p:cNvPicPr>
            <a:picLocks noChangeAspect="1" noChangeArrowheads="1"/>
          </p:cNvPicPr>
          <p:nvPr/>
        </p:nvPicPr>
        <p:blipFill>
          <a:blip r:embed="rId4"/>
          <a:srcRect l="980" t="973" r="980" b="973"/>
          <a:stretch>
            <a:fillRect/>
          </a:stretch>
        </p:blipFill>
        <p:spPr bwMode="auto">
          <a:xfrm>
            <a:off x="5357537" y="5445807"/>
            <a:ext cx="1015564" cy="1015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61" name="Image 8" descr="bull_adf_compre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712" y="5445807"/>
            <a:ext cx="1015702" cy="1015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58" name="Picture 3" descr="C:\Documents and Settings\slefebvr\Bureau\egsr2007\hdr.float.tonemap.0.000000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541965" y="5445807"/>
            <a:ext cx="1015702" cy="1015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153" name="ZoneTexte 152"/>
          <p:cNvSpPr txBox="1"/>
          <p:nvPr/>
        </p:nvSpPr>
        <p:spPr>
          <a:xfrm>
            <a:off x="4267200" y="6433434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effectLst/>
              </a:rPr>
              <a:t>Lightmap</a:t>
            </a:r>
            <a:endParaRPr lang="fr-FR" sz="16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154" name="ZoneTexte 153"/>
          <p:cNvSpPr txBox="1"/>
          <p:nvPr/>
        </p:nvSpPr>
        <p:spPr>
          <a:xfrm>
            <a:off x="5248624" y="6443246"/>
            <a:ext cx="127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effectLst/>
              </a:rPr>
              <a:t>Alpha matte</a:t>
            </a:r>
            <a:endParaRPr lang="fr-FR" sz="16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155" name="ZoneTexte 154"/>
          <p:cNvSpPr txBox="1"/>
          <p:nvPr/>
        </p:nvSpPr>
        <p:spPr>
          <a:xfrm>
            <a:off x="6464354" y="6443246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effectLst/>
              </a:rPr>
              <a:t>Dist. field</a:t>
            </a:r>
            <a:endParaRPr lang="fr-FR" sz="16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7741853" y="6443246"/>
            <a:ext cx="627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effectLst/>
              </a:rPr>
              <a:t>HDR</a:t>
            </a:r>
            <a:endParaRPr lang="fr-FR" sz="160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64" name="Picture 1" descr="C:\hh\proj\ratrees\figures\teaser_lmap.png"/>
          <p:cNvPicPr>
            <a:picLocks noChangeAspect="1" noChangeArrowheads="1"/>
          </p:cNvPicPr>
          <p:nvPr/>
        </p:nvPicPr>
        <p:blipFill>
          <a:blip r:embed="rId3"/>
          <a:srcRect l="982" t="973" r="982" b="973"/>
          <a:stretch>
            <a:fillRect/>
          </a:stretch>
        </p:blipFill>
        <p:spPr bwMode="auto">
          <a:xfrm>
            <a:off x="7841400" y="2568961"/>
            <a:ext cx="1048467" cy="10486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66" name="Picture 2"/>
          <p:cNvPicPr>
            <a:picLocks noChangeAspect="1" noChangeArrowheads="1"/>
          </p:cNvPicPr>
          <p:nvPr/>
        </p:nvPicPr>
        <p:blipFill>
          <a:blip r:embed="rId7"/>
          <a:srcRect l="31319" t="878" r="860" b="29890"/>
          <a:stretch>
            <a:fillRect/>
          </a:stretch>
        </p:blipFill>
        <p:spPr bwMode="auto">
          <a:xfrm>
            <a:off x="7467601" y="954207"/>
            <a:ext cx="1040102" cy="1073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53" grpId="0"/>
      <p:bldP spid="154" grpId="0"/>
      <p:bldP spid="155" grpId="0"/>
      <p:bldP spid="1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Compression Schemes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9200"/>
            <a:ext cx="5894901" cy="5181600"/>
          </a:xfrm>
        </p:spPr>
        <p:txBody>
          <a:bodyPr wrap="none"/>
          <a:lstStyle/>
          <a:p>
            <a:r>
              <a:rPr lang="en-US" sz="2800" dirty="0" smtClean="0"/>
              <a:t>Sequential coding  </a:t>
            </a:r>
            <a:r>
              <a:rPr lang="en-US" sz="2000" dirty="0" smtClean="0"/>
              <a:t>(JPEG, wavelets, …)</a:t>
            </a:r>
            <a:endParaRPr lang="en-US" sz="1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Excellent compression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No efficient fine-grain random access</a:t>
            </a:r>
          </a:p>
          <a:p>
            <a:pPr>
              <a:spcBef>
                <a:spcPts val="3000"/>
              </a:spcBef>
            </a:pPr>
            <a:r>
              <a:rPr lang="en-US" sz="2800" dirty="0" smtClean="0"/>
              <a:t>Block-based  </a:t>
            </a:r>
            <a:r>
              <a:rPr lang="en-US" sz="2000" dirty="0" smtClean="0"/>
              <a:t>(DXTC, VQ, indirection,…)</a:t>
            </a:r>
            <a:endParaRPr lang="en-US" sz="2800" dirty="0" smtClean="0"/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Fixed-rate compression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Fast random access</a:t>
            </a:r>
          </a:p>
          <a:p>
            <a:pPr lvl="1">
              <a:spcBef>
                <a:spcPts val="3000"/>
              </a:spcBef>
            </a:pPr>
            <a:r>
              <a:rPr lang="en-US" sz="2400" dirty="0" smtClean="0"/>
              <a:t>No hierarchical prediction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934200" y="1295400"/>
            <a:ext cx="1371600" cy="1371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7010400" y="14478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010400" y="14478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5400000">
            <a:off x="7239000" y="15240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7010400" y="16002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010400" y="17526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0800000" flipV="1">
            <a:off x="7467600" y="14478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7467600" y="14478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0800000" flipV="1">
            <a:off x="7467600" y="16002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467600" y="16002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7467600" y="17526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>
            <a:off x="7696200" y="15240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0800000" flipV="1">
            <a:off x="7924800" y="14478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924800" y="14478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10800000" flipV="1">
            <a:off x="7924800" y="16002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7924800" y="16002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7924800" y="17526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rot="10800000" flipV="1">
            <a:off x="7010400" y="19537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010400" y="19537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5400000">
            <a:off x="7239000" y="20299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010400" y="21061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7010400" y="22585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10800000" flipV="1">
            <a:off x="7467600" y="19537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7467600" y="19537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0800000" flipV="1">
            <a:off x="7467600" y="21061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7467600" y="21061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7467600" y="22585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5400000">
            <a:off x="7696200" y="20299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0800000" flipV="1">
            <a:off x="7924800" y="19537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7924800" y="19537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rot="10800000" flipV="1">
            <a:off x="7924800" y="2106100"/>
            <a:ext cx="304800" cy="152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7924800" y="21061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7924800" y="2258500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rot="10800000" flipV="1">
            <a:off x="7011546" y="1776089"/>
            <a:ext cx="1210606" cy="1799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398275" y="3347265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7398275" y="4051777"/>
            <a:ext cx="304800" cy="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7772975" y="3180540"/>
            <a:ext cx="791948" cy="34471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dirty="0" smtClean="0">
                <a:effectLst/>
              </a:rPr>
              <a:t>64 bits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772975" y="3886200"/>
            <a:ext cx="791948" cy="34471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dirty="0" smtClean="0">
                <a:effectLst/>
              </a:rPr>
              <a:t>64 bits</a:t>
            </a:r>
          </a:p>
        </p:txBody>
      </p:sp>
      <p:pic>
        <p:nvPicPr>
          <p:cNvPr id="60" name="Picture 2" descr="C:\hh\proj\ratrees\figures\clrworst_original.png"/>
          <p:cNvPicPr>
            <a:picLocks noChangeAspect="1" noChangeArrowheads="1"/>
          </p:cNvPicPr>
          <p:nvPr/>
        </p:nvPicPr>
        <p:blipFill>
          <a:blip r:embed="rId3"/>
          <a:srcRect l="66159" t="60646" r="6275" b="11788"/>
          <a:stretch>
            <a:fillRect/>
          </a:stretch>
        </p:blipFill>
        <p:spPr bwMode="auto">
          <a:xfrm>
            <a:off x="6781800" y="3849910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61" name="Picture 3" descr="C:\hh\proj\ratrees\figures\teaser_piggy.png"/>
          <p:cNvPicPr>
            <a:picLocks noChangeAspect="1" noChangeArrowheads="1"/>
          </p:cNvPicPr>
          <p:nvPr/>
        </p:nvPicPr>
        <p:blipFill>
          <a:blip r:embed="rId4"/>
          <a:srcRect l="1107" t="1107" r="44444" b="44444"/>
          <a:stretch>
            <a:fillRect/>
          </a:stretch>
        </p:blipFill>
        <p:spPr bwMode="auto">
          <a:xfrm>
            <a:off x="6888365" y="4876800"/>
            <a:ext cx="1493635" cy="14936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62" name="Picture 2" descr="C:\hh\proj\ratrees\figures\clrworst_original.png"/>
          <p:cNvPicPr>
            <a:picLocks noChangeAspect="1" noChangeArrowheads="1"/>
          </p:cNvPicPr>
          <p:nvPr/>
        </p:nvPicPr>
        <p:blipFill>
          <a:blip r:embed="rId3">
            <a:lum bright="20000" contrast="-10000"/>
          </a:blip>
          <a:srcRect l="85669" t="1403" b="84266"/>
          <a:stretch>
            <a:fillRect/>
          </a:stretch>
        </p:blipFill>
        <p:spPr bwMode="auto">
          <a:xfrm>
            <a:off x="6781800" y="3124200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63" name="Rectangle 62"/>
          <p:cNvSpPr/>
          <p:nvPr/>
        </p:nvSpPr>
        <p:spPr bwMode="auto">
          <a:xfrm>
            <a:off x="7574165" y="5181600"/>
            <a:ext cx="304800" cy="3048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7878965" y="5181600"/>
            <a:ext cx="304800" cy="3048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7574165" y="5486400"/>
            <a:ext cx="304800" cy="3048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7878965" y="5486400"/>
            <a:ext cx="304800" cy="3048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86150" y="3437790"/>
            <a:ext cx="1191095" cy="34471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b="1" dirty="0" smtClean="0">
                <a:effectLst/>
              </a:rPr>
              <a:t>too much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86150" y="4163500"/>
            <a:ext cx="1030795" cy="34471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b="1" dirty="0" smtClean="0">
                <a:effectLst/>
              </a:rPr>
              <a:t>too little</a:t>
            </a:r>
          </a:p>
        </p:txBody>
      </p:sp>
      <p:sp>
        <p:nvSpPr>
          <p:cNvPr id="59" name="Left Brace 58"/>
          <p:cNvSpPr/>
          <p:nvPr/>
        </p:nvSpPr>
        <p:spPr bwMode="auto">
          <a:xfrm>
            <a:off x="6553200" y="3048000"/>
            <a:ext cx="152400" cy="1447800"/>
          </a:xfrm>
          <a:prstGeom prst="leftBrace">
            <a:avLst>
              <a:gd name="adj1" fmla="val 31770"/>
              <a:gd name="adj2" fmla="val 5548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Compressed Random-Access Trees</a:t>
            </a:r>
            <a:endParaRPr lang="fr-FR" dirty="0" smtClean="0"/>
          </a:p>
        </p:txBody>
      </p:sp>
      <p:sp>
        <p:nvSpPr>
          <p:cNvPr id="32770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1575"/>
            <a:ext cx="8229600" cy="5000625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smtClean="0"/>
              <a:t>Our data structure:</a:t>
            </a:r>
          </a:p>
          <a:p>
            <a:pPr lvl="1">
              <a:spcBef>
                <a:spcPts val="2000"/>
              </a:spcBef>
            </a:pPr>
            <a:r>
              <a:rPr lang="en-US" smtClean="0"/>
              <a:t>Hierarchical prediction (exploits coherence)</a:t>
            </a:r>
          </a:p>
          <a:p>
            <a:pPr lvl="1">
              <a:spcBef>
                <a:spcPts val="2000"/>
              </a:spcBef>
            </a:pPr>
            <a:r>
              <a:rPr lang="en-US" smtClean="0"/>
              <a:t>Adaptive</a:t>
            </a:r>
          </a:p>
          <a:p>
            <a:pPr lvl="1">
              <a:spcBef>
                <a:spcPts val="2000"/>
              </a:spcBef>
            </a:pPr>
            <a:r>
              <a:rPr lang="en-US" smtClean="0"/>
              <a:t>Aggressive compression</a:t>
            </a:r>
          </a:p>
          <a:p>
            <a:pPr lvl="1">
              <a:spcBef>
                <a:spcPts val="2000"/>
              </a:spcBef>
            </a:pPr>
            <a:r>
              <a:rPr lang="en-US" smtClean="0"/>
              <a:t>Trilinear interpolation</a:t>
            </a:r>
          </a:p>
          <a:p>
            <a:pPr lvl="1">
              <a:spcBef>
                <a:spcPts val="2000"/>
              </a:spcBef>
            </a:pPr>
            <a:r>
              <a:rPr lang="en-US" smtClean="0"/>
              <a:t>Efficient random access</a:t>
            </a:r>
            <a:endParaRPr lang="en-US" dirty="0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 l="31319" t="878" r="860" b="29890"/>
          <a:stretch>
            <a:fillRect/>
          </a:stretch>
        </p:blipFill>
        <p:spPr bwMode="auto">
          <a:xfrm>
            <a:off x="5638800" y="2784451"/>
            <a:ext cx="3150897" cy="32512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0"/>
          <p:cNvGrpSpPr>
            <a:grpSpLocks/>
          </p:cNvGrpSpPr>
          <p:nvPr/>
        </p:nvGrpSpPr>
        <p:grpSpPr bwMode="auto">
          <a:xfrm>
            <a:off x="4886325" y="3103563"/>
            <a:ext cx="3571875" cy="2227262"/>
            <a:chOff x="5143504" y="3103466"/>
            <a:chExt cx="3571900" cy="2226720"/>
          </a:xfrm>
        </p:grpSpPr>
        <p:sp>
          <p:nvSpPr>
            <p:cNvPr id="91" name="Ellipse 90"/>
            <p:cNvSpPr/>
            <p:nvPr/>
          </p:nvSpPr>
          <p:spPr>
            <a:xfrm>
              <a:off x="5357819" y="5187346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cxnSp>
          <p:nvCxnSpPr>
            <p:cNvPr id="92" name="Connecteur droit 91"/>
            <p:cNvCxnSpPr/>
            <p:nvPr/>
          </p:nvCxnSpPr>
          <p:spPr>
            <a:xfrm>
              <a:off x="5143504" y="5258766"/>
              <a:ext cx="35719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Ellipse 92"/>
            <p:cNvSpPr/>
            <p:nvPr/>
          </p:nvSpPr>
          <p:spPr>
            <a:xfrm>
              <a:off x="5786447" y="5187346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94" name="Ellipse 93"/>
            <p:cNvSpPr/>
            <p:nvPr/>
          </p:nvSpPr>
          <p:spPr>
            <a:xfrm>
              <a:off x="6215075" y="5187346"/>
              <a:ext cx="142876" cy="142840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95" name="Ellipse 94"/>
            <p:cNvSpPr/>
            <p:nvPr/>
          </p:nvSpPr>
          <p:spPr>
            <a:xfrm>
              <a:off x="6643703" y="5187346"/>
              <a:ext cx="142876" cy="142840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96" name="Ellipse 95"/>
            <p:cNvSpPr/>
            <p:nvPr/>
          </p:nvSpPr>
          <p:spPr>
            <a:xfrm>
              <a:off x="7072331" y="5187346"/>
              <a:ext cx="142876" cy="142840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>
              <a:off x="7500959" y="5187346"/>
              <a:ext cx="142876" cy="142840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98" name="Ellipse 97"/>
            <p:cNvSpPr/>
            <p:nvPr/>
          </p:nvSpPr>
          <p:spPr>
            <a:xfrm>
              <a:off x="7929587" y="5187346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99" name="Ellipse 98"/>
            <p:cNvSpPr/>
            <p:nvPr/>
          </p:nvSpPr>
          <p:spPr>
            <a:xfrm>
              <a:off x="8358215" y="5187346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cxnSp>
          <p:nvCxnSpPr>
            <p:cNvPr id="100" name="Connecteur droit 99"/>
            <p:cNvCxnSpPr/>
            <p:nvPr/>
          </p:nvCxnSpPr>
          <p:spPr>
            <a:xfrm>
              <a:off x="5143504" y="4758825"/>
              <a:ext cx="3571900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Ellipse 100"/>
            <p:cNvSpPr/>
            <p:nvPr/>
          </p:nvSpPr>
          <p:spPr>
            <a:xfrm>
              <a:off x="5357819" y="4687405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102" name="Ellipse 101"/>
            <p:cNvSpPr/>
            <p:nvPr/>
          </p:nvSpPr>
          <p:spPr>
            <a:xfrm>
              <a:off x="6215075" y="4687405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103" name="Ellipse 102"/>
            <p:cNvSpPr/>
            <p:nvPr/>
          </p:nvSpPr>
          <p:spPr>
            <a:xfrm>
              <a:off x="7072331" y="4687405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104" name="Ellipse 103"/>
            <p:cNvSpPr/>
            <p:nvPr/>
          </p:nvSpPr>
          <p:spPr>
            <a:xfrm>
              <a:off x="7929587" y="4687405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cxnSp>
          <p:nvCxnSpPr>
            <p:cNvPr id="105" name="Connecteur droit 104"/>
            <p:cNvCxnSpPr/>
            <p:nvPr/>
          </p:nvCxnSpPr>
          <p:spPr>
            <a:xfrm>
              <a:off x="5143504" y="4258885"/>
              <a:ext cx="35719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Ellipse 105"/>
            <p:cNvSpPr/>
            <p:nvPr/>
          </p:nvSpPr>
          <p:spPr>
            <a:xfrm>
              <a:off x="5357819" y="4187464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sp>
          <p:nvSpPr>
            <p:cNvPr id="107" name="Ellipse 106"/>
            <p:cNvSpPr/>
            <p:nvPr/>
          </p:nvSpPr>
          <p:spPr>
            <a:xfrm>
              <a:off x="7072331" y="4187464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cxnSp>
          <p:nvCxnSpPr>
            <p:cNvPr id="108" name="Connecteur droit 107"/>
            <p:cNvCxnSpPr/>
            <p:nvPr/>
          </p:nvCxnSpPr>
          <p:spPr>
            <a:xfrm>
              <a:off x="5143504" y="3758943"/>
              <a:ext cx="3571900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Ellipse 108"/>
            <p:cNvSpPr/>
            <p:nvPr/>
          </p:nvSpPr>
          <p:spPr>
            <a:xfrm>
              <a:off x="5357819" y="3687524"/>
              <a:ext cx="142876" cy="142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effectLst/>
                <a:latin typeface="+mj-lt"/>
              </a:endParaRPr>
            </a:p>
          </p:txBody>
        </p:sp>
        <p:cxnSp>
          <p:nvCxnSpPr>
            <p:cNvPr id="110" name="Connecteur droit 109"/>
            <p:cNvCxnSpPr>
              <a:stCxn id="109" idx="4"/>
              <a:endCxn id="106" idx="0"/>
            </p:cNvCxnSpPr>
            <p:nvPr/>
          </p:nvCxnSpPr>
          <p:spPr>
            <a:xfrm rot="5400000">
              <a:off x="5250706" y="4007327"/>
              <a:ext cx="357100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>
              <a:stCxn id="109" idx="5"/>
              <a:endCxn id="107" idx="0"/>
            </p:cNvCxnSpPr>
            <p:nvPr/>
          </p:nvCxnSpPr>
          <p:spPr>
            <a:xfrm rot="16200000" flipH="1">
              <a:off x="6123045" y="3166742"/>
              <a:ext cx="377733" cy="1663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>
              <a:stCxn id="106" idx="4"/>
              <a:endCxn id="101" idx="0"/>
            </p:cNvCxnSpPr>
            <p:nvPr/>
          </p:nvCxnSpPr>
          <p:spPr>
            <a:xfrm rot="5400000">
              <a:off x="5250706" y="4507267"/>
              <a:ext cx="357101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>
              <a:stCxn id="101" idx="4"/>
              <a:endCxn id="91" idx="0"/>
            </p:cNvCxnSpPr>
            <p:nvPr/>
          </p:nvCxnSpPr>
          <p:spPr>
            <a:xfrm rot="5400000">
              <a:off x="5250706" y="5007208"/>
              <a:ext cx="357100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>
              <a:stCxn id="101" idx="5"/>
              <a:endCxn id="93" idx="0"/>
            </p:cNvCxnSpPr>
            <p:nvPr/>
          </p:nvCxnSpPr>
          <p:spPr>
            <a:xfrm rot="16200000" flipH="1">
              <a:off x="5480104" y="4809565"/>
              <a:ext cx="377733" cy="377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>
              <a:stCxn id="106" idx="5"/>
              <a:endCxn id="102" idx="0"/>
            </p:cNvCxnSpPr>
            <p:nvPr/>
          </p:nvCxnSpPr>
          <p:spPr>
            <a:xfrm rot="16200000" flipH="1">
              <a:off x="5694417" y="4095312"/>
              <a:ext cx="377733" cy="8064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>
              <a:stCxn id="102" idx="4"/>
              <a:endCxn id="94" idx="0"/>
            </p:cNvCxnSpPr>
            <p:nvPr/>
          </p:nvCxnSpPr>
          <p:spPr>
            <a:xfrm rot="5400000">
              <a:off x="6107962" y="5007208"/>
              <a:ext cx="357100" cy="317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>
              <a:stCxn id="102" idx="5"/>
              <a:endCxn id="95" idx="0"/>
            </p:cNvCxnSpPr>
            <p:nvPr/>
          </p:nvCxnSpPr>
          <p:spPr>
            <a:xfrm rot="16200000" flipH="1">
              <a:off x="6337360" y="4809565"/>
              <a:ext cx="377733" cy="37782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>
              <a:stCxn id="103" idx="4"/>
              <a:endCxn id="96" idx="0"/>
            </p:cNvCxnSpPr>
            <p:nvPr/>
          </p:nvCxnSpPr>
          <p:spPr>
            <a:xfrm rot="5400000">
              <a:off x="6965218" y="5007208"/>
              <a:ext cx="357100" cy="317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>
              <a:stCxn id="103" idx="5"/>
              <a:endCxn id="97" idx="0"/>
            </p:cNvCxnSpPr>
            <p:nvPr/>
          </p:nvCxnSpPr>
          <p:spPr>
            <a:xfrm rot="16200000" flipH="1">
              <a:off x="7194616" y="4809565"/>
              <a:ext cx="377733" cy="37782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>
              <a:stCxn id="104" idx="4"/>
              <a:endCxn id="98" idx="0"/>
            </p:cNvCxnSpPr>
            <p:nvPr/>
          </p:nvCxnSpPr>
          <p:spPr>
            <a:xfrm rot="5400000">
              <a:off x="7822474" y="5007208"/>
              <a:ext cx="357100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>
              <a:stCxn id="104" idx="5"/>
              <a:endCxn id="99" idx="0"/>
            </p:cNvCxnSpPr>
            <p:nvPr/>
          </p:nvCxnSpPr>
          <p:spPr>
            <a:xfrm rot="16200000" flipH="1">
              <a:off x="8051872" y="4809565"/>
              <a:ext cx="377733" cy="377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>
              <a:stCxn id="107" idx="5"/>
              <a:endCxn id="104" idx="0"/>
            </p:cNvCxnSpPr>
            <p:nvPr/>
          </p:nvCxnSpPr>
          <p:spPr>
            <a:xfrm rot="16200000" flipH="1">
              <a:off x="7408929" y="4095312"/>
              <a:ext cx="377733" cy="8064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>
              <a:stCxn id="107" idx="4"/>
              <a:endCxn id="103" idx="0"/>
            </p:cNvCxnSpPr>
            <p:nvPr/>
          </p:nvCxnSpPr>
          <p:spPr>
            <a:xfrm rot="5400000">
              <a:off x="6965218" y="4507267"/>
              <a:ext cx="357101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02" name="ZoneTexte 128"/>
            <p:cNvSpPr txBox="1">
              <a:spLocks noChangeArrowheads="1"/>
            </p:cNvSpPr>
            <p:nvPr/>
          </p:nvSpPr>
          <p:spPr bwMode="auto">
            <a:xfrm>
              <a:off x="6286512" y="3103466"/>
              <a:ext cx="1423798" cy="40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effectLst/>
                  <a:latin typeface="+mj-lt"/>
                </a:rPr>
                <a:t>Primal tree</a:t>
              </a:r>
              <a:endParaRPr lang="fr-FR" i="1" dirty="0">
                <a:effectLst/>
                <a:latin typeface="+mj-lt"/>
              </a:endParaRPr>
            </a:p>
          </p:txBody>
        </p:sp>
      </p:grpSp>
      <p:cxnSp>
        <p:nvCxnSpPr>
          <p:cNvPr id="124" name="Connecteur droit avec flèche 123"/>
          <p:cNvCxnSpPr/>
          <p:nvPr/>
        </p:nvCxnSpPr>
        <p:spPr>
          <a:xfrm rot="5400000">
            <a:off x="7101681" y="4972844"/>
            <a:ext cx="428625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 rot="5400000">
            <a:off x="6671469" y="4972844"/>
            <a:ext cx="428625" cy="15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Compressed Random-Access Trees</a:t>
            </a:r>
            <a:endParaRPr lang="fr-FR" dirty="0" smtClean="0"/>
          </a:p>
        </p:txBody>
      </p:sp>
      <p:sp>
        <p:nvSpPr>
          <p:cNvPr id="34821" name="Espace réservé du contenu 2"/>
          <p:cNvSpPr>
            <a:spLocks noGrp="1"/>
          </p:cNvSpPr>
          <p:nvPr>
            <p:ph idx="1"/>
          </p:nvPr>
        </p:nvSpPr>
        <p:spPr>
          <a:xfrm>
            <a:off x="457200" y="1357312"/>
            <a:ext cx="8229600" cy="1690687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Our data structure:</a:t>
            </a:r>
          </a:p>
          <a:p>
            <a:pPr lvl="1"/>
            <a:r>
              <a:rPr lang="en-US" dirty="0" smtClean="0">
                <a:latin typeface="+mj-lt"/>
              </a:rPr>
              <a:t>Image pyramid (sparse)</a:t>
            </a:r>
          </a:p>
          <a:p>
            <a:pPr lvl="1"/>
            <a:r>
              <a:rPr lang="en-US" dirty="0" smtClean="0">
                <a:latin typeface="+mj-lt"/>
              </a:rPr>
              <a:t>Adaptive </a:t>
            </a:r>
            <a:r>
              <a:rPr lang="en-US" b="1" i="1" dirty="0" smtClean="0">
                <a:latin typeface="+mj-lt"/>
              </a:rPr>
              <a:t>primal</a:t>
            </a:r>
            <a:r>
              <a:rPr lang="en-US" dirty="0" smtClean="0">
                <a:latin typeface="+mj-lt"/>
              </a:rPr>
              <a:t> tree</a:t>
            </a:r>
          </a:p>
        </p:txBody>
      </p:sp>
      <p:sp>
        <p:nvSpPr>
          <p:cNvPr id="6" name="Ellipse 5"/>
          <p:cNvSpPr/>
          <p:nvPr/>
        </p:nvSpPr>
        <p:spPr>
          <a:xfrm>
            <a:off x="671513" y="51879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57200" y="5259388"/>
            <a:ext cx="3571875" cy="158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100138" y="51879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528763" y="5187950"/>
            <a:ext cx="142875" cy="1428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57388" y="5187950"/>
            <a:ext cx="142875" cy="1428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386013" y="5187950"/>
            <a:ext cx="142875" cy="1428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814638" y="5187950"/>
            <a:ext cx="142875" cy="1428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243263" y="51879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671888" y="51879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457200" y="4759325"/>
            <a:ext cx="3571875" cy="158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885825" y="468788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1743075" y="468788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2600325" y="468788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3457575" y="468788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457200" y="4259263"/>
            <a:ext cx="3571875" cy="158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1314450" y="4187825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3028950" y="4187825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457200" y="3759200"/>
            <a:ext cx="3571875" cy="158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2171700" y="3687763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cxnSp>
        <p:nvCxnSpPr>
          <p:cNvPr id="46" name="Connecteur droit 45"/>
          <p:cNvCxnSpPr>
            <a:stCxn id="41" idx="3"/>
            <a:endCxn id="29" idx="0"/>
          </p:cNvCxnSpPr>
          <p:nvPr/>
        </p:nvCxnSpPr>
        <p:spPr>
          <a:xfrm rot="5400000">
            <a:off x="1599407" y="3594894"/>
            <a:ext cx="379412" cy="80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stCxn id="41" idx="5"/>
            <a:endCxn id="33" idx="0"/>
          </p:cNvCxnSpPr>
          <p:nvPr/>
        </p:nvCxnSpPr>
        <p:spPr>
          <a:xfrm rot="16200000" flipH="1">
            <a:off x="2507457" y="3594894"/>
            <a:ext cx="379412" cy="80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29" idx="3"/>
            <a:endCxn id="20" idx="0"/>
          </p:cNvCxnSpPr>
          <p:nvPr/>
        </p:nvCxnSpPr>
        <p:spPr>
          <a:xfrm rot="5400000">
            <a:off x="956469" y="4309269"/>
            <a:ext cx="379413" cy="37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stCxn id="20" idx="3"/>
            <a:endCxn id="6" idx="0"/>
          </p:cNvCxnSpPr>
          <p:nvPr/>
        </p:nvCxnSpPr>
        <p:spPr>
          <a:xfrm rot="5400000">
            <a:off x="635001" y="4916487"/>
            <a:ext cx="379412" cy="163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stCxn id="20" idx="5"/>
            <a:endCxn id="9" idx="0"/>
          </p:cNvCxnSpPr>
          <p:nvPr/>
        </p:nvCxnSpPr>
        <p:spPr>
          <a:xfrm rot="16200000" flipH="1">
            <a:off x="900113" y="4916488"/>
            <a:ext cx="379412" cy="16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>
            <a:stCxn id="29" idx="5"/>
            <a:endCxn id="22" idx="0"/>
          </p:cNvCxnSpPr>
          <p:nvPr/>
        </p:nvCxnSpPr>
        <p:spPr>
          <a:xfrm rot="16200000" flipH="1">
            <a:off x="1435894" y="4309269"/>
            <a:ext cx="379413" cy="37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>
            <a:stCxn id="22" idx="3"/>
            <a:endCxn id="10" idx="0"/>
          </p:cNvCxnSpPr>
          <p:nvPr/>
        </p:nvCxnSpPr>
        <p:spPr>
          <a:xfrm rot="5400000">
            <a:off x="1492251" y="4916487"/>
            <a:ext cx="379412" cy="1635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22" idx="5"/>
            <a:endCxn id="11" idx="0"/>
          </p:cNvCxnSpPr>
          <p:nvPr/>
        </p:nvCxnSpPr>
        <p:spPr>
          <a:xfrm rot="16200000" flipH="1">
            <a:off x="1757363" y="4916488"/>
            <a:ext cx="379412" cy="1635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>
            <a:stCxn id="24" idx="3"/>
            <a:endCxn id="12" idx="0"/>
          </p:cNvCxnSpPr>
          <p:nvPr/>
        </p:nvCxnSpPr>
        <p:spPr>
          <a:xfrm rot="5400000">
            <a:off x="2349501" y="4916487"/>
            <a:ext cx="379412" cy="1635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>
            <a:stCxn id="24" idx="5"/>
            <a:endCxn id="14" idx="0"/>
          </p:cNvCxnSpPr>
          <p:nvPr/>
        </p:nvCxnSpPr>
        <p:spPr>
          <a:xfrm rot="16200000" flipH="1">
            <a:off x="2614613" y="4916488"/>
            <a:ext cx="379412" cy="1635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>
            <a:stCxn id="26" idx="3"/>
            <a:endCxn id="15" idx="0"/>
          </p:cNvCxnSpPr>
          <p:nvPr/>
        </p:nvCxnSpPr>
        <p:spPr>
          <a:xfrm rot="5400000">
            <a:off x="3206751" y="4916487"/>
            <a:ext cx="379412" cy="163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26" idx="5"/>
            <a:endCxn id="16" idx="0"/>
          </p:cNvCxnSpPr>
          <p:nvPr/>
        </p:nvCxnSpPr>
        <p:spPr>
          <a:xfrm rot="16200000" flipH="1">
            <a:off x="3471863" y="4916488"/>
            <a:ext cx="379412" cy="16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33" idx="5"/>
            <a:endCxn id="26" idx="0"/>
          </p:cNvCxnSpPr>
          <p:nvPr/>
        </p:nvCxnSpPr>
        <p:spPr>
          <a:xfrm rot="16200000" flipH="1">
            <a:off x="3150394" y="4309269"/>
            <a:ext cx="379413" cy="37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>
            <a:stCxn id="33" idx="3"/>
            <a:endCxn id="24" idx="0"/>
          </p:cNvCxnSpPr>
          <p:nvPr/>
        </p:nvCxnSpPr>
        <p:spPr>
          <a:xfrm rot="5400000">
            <a:off x="2670969" y="4309269"/>
            <a:ext cx="379413" cy="37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endCxn id="14" idx="0"/>
          </p:cNvCxnSpPr>
          <p:nvPr/>
        </p:nvCxnSpPr>
        <p:spPr>
          <a:xfrm rot="5400000">
            <a:off x="2672556" y="4972844"/>
            <a:ext cx="428625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endCxn id="12" idx="0"/>
          </p:cNvCxnSpPr>
          <p:nvPr/>
        </p:nvCxnSpPr>
        <p:spPr>
          <a:xfrm rot="5400000">
            <a:off x="2243931" y="4972844"/>
            <a:ext cx="428625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85"/>
          <p:cNvGrpSpPr>
            <a:grpSpLocks/>
          </p:cNvGrpSpPr>
          <p:nvPr/>
        </p:nvGrpSpPr>
        <p:grpSpPr bwMode="auto">
          <a:xfrm>
            <a:off x="2441573" y="5202237"/>
            <a:ext cx="327334" cy="471639"/>
            <a:chOff x="2699110" y="5202808"/>
            <a:chExt cx="327447" cy="471046"/>
          </a:xfrm>
        </p:grpSpPr>
        <p:cxnSp>
          <p:nvCxnSpPr>
            <p:cNvPr id="85" name="Connecteur droit 84"/>
            <p:cNvCxnSpPr/>
            <p:nvPr/>
          </p:nvCxnSpPr>
          <p:spPr>
            <a:xfrm rot="5400000">
              <a:off x="2786571" y="5274156"/>
              <a:ext cx="14269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68" name="ZoneTexte 86"/>
            <p:cNvSpPr txBox="1">
              <a:spLocks noChangeArrowheads="1"/>
            </p:cNvSpPr>
            <p:nvPr/>
          </p:nvSpPr>
          <p:spPr bwMode="auto">
            <a:xfrm>
              <a:off x="2699110" y="5274247"/>
              <a:ext cx="327447" cy="399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effectLst/>
                  <a:latin typeface="+mj-lt"/>
                </a:rPr>
                <a:t>p</a:t>
              </a:r>
              <a:endParaRPr lang="fr-FR" dirty="0">
                <a:solidFill>
                  <a:srgbClr val="FF0000"/>
                </a:solidFill>
                <a:effectLst/>
                <a:latin typeface="+mj-lt"/>
              </a:endParaRPr>
            </a:p>
          </p:txBody>
        </p:sp>
      </p:grpSp>
      <p:sp>
        <p:nvSpPr>
          <p:cNvPr id="88" name="Rectangle 87"/>
          <p:cNvSpPr/>
          <p:nvPr/>
        </p:nvSpPr>
        <p:spPr>
          <a:xfrm>
            <a:off x="1600200" y="4616450"/>
            <a:ext cx="21431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34859" name="ZoneTexte 88"/>
          <p:cNvSpPr txBox="1">
            <a:spLocks noChangeArrowheads="1"/>
          </p:cNvSpPr>
          <p:nvPr/>
        </p:nvSpPr>
        <p:spPr bwMode="auto">
          <a:xfrm>
            <a:off x="1743075" y="3103563"/>
            <a:ext cx="1225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effectLst/>
                <a:latin typeface="+mj-lt"/>
              </a:rPr>
              <a:t>Dual tree</a:t>
            </a:r>
            <a:endParaRPr lang="fr-FR" i="1" dirty="0">
              <a:effectLst/>
              <a:latin typeface="+mj-lt"/>
            </a:endParaRPr>
          </a:p>
        </p:txBody>
      </p:sp>
      <p:sp>
        <p:nvSpPr>
          <p:cNvPr id="90" name="ZoneTexte 89"/>
          <p:cNvSpPr txBox="1">
            <a:spLocks noChangeArrowheads="1"/>
          </p:cNvSpPr>
          <p:nvPr/>
        </p:nvSpPr>
        <p:spPr bwMode="auto">
          <a:xfrm>
            <a:off x="3743325" y="4357688"/>
            <a:ext cx="11913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effectLst/>
                <a:latin typeface="+mj-lt"/>
              </a:rPr>
              <a:t>3</a:t>
            </a:r>
            <a:r>
              <a:rPr lang="en-US" i="1" baseline="30000" dirty="0">
                <a:effectLst/>
                <a:latin typeface="+mj-lt"/>
              </a:rPr>
              <a:t>d</a:t>
            </a:r>
            <a:r>
              <a:rPr lang="en-US" i="1" dirty="0">
                <a:effectLst/>
                <a:latin typeface="+mj-lt"/>
              </a:rPr>
              <a:t> nodes</a:t>
            </a:r>
            <a:endParaRPr lang="fr-FR" i="1" baseline="-25000" dirty="0">
              <a:effectLst/>
              <a:latin typeface="+mj-lt"/>
            </a:endParaRPr>
          </a:p>
        </p:txBody>
      </p:sp>
      <p:grpSp>
        <p:nvGrpSpPr>
          <p:cNvPr id="4" name="Groupe 129"/>
          <p:cNvGrpSpPr>
            <a:grpSpLocks/>
          </p:cNvGrpSpPr>
          <p:nvPr/>
        </p:nvGrpSpPr>
        <p:grpSpPr bwMode="auto">
          <a:xfrm>
            <a:off x="6870695" y="5202237"/>
            <a:ext cx="327334" cy="471639"/>
            <a:chOff x="7128259" y="5202808"/>
            <a:chExt cx="327447" cy="471046"/>
          </a:xfrm>
        </p:grpSpPr>
        <p:cxnSp>
          <p:nvCxnSpPr>
            <p:cNvPr id="126" name="Connecteur droit 125"/>
            <p:cNvCxnSpPr/>
            <p:nvPr/>
          </p:nvCxnSpPr>
          <p:spPr>
            <a:xfrm rot="5400000">
              <a:off x="7215727" y="5274156"/>
              <a:ext cx="14269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66" name="ZoneTexte 126"/>
            <p:cNvSpPr txBox="1">
              <a:spLocks noChangeArrowheads="1"/>
            </p:cNvSpPr>
            <p:nvPr/>
          </p:nvSpPr>
          <p:spPr bwMode="auto">
            <a:xfrm>
              <a:off x="7128259" y="5274247"/>
              <a:ext cx="327447" cy="399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effectLst/>
                  <a:latin typeface="+mj-lt"/>
                </a:rPr>
                <a:t>p</a:t>
              </a:r>
              <a:endParaRPr lang="fr-FR" dirty="0">
                <a:solidFill>
                  <a:srgbClr val="FF0000"/>
                </a:solidFill>
                <a:effectLst/>
                <a:latin typeface="+mj-lt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97663" y="4610100"/>
            <a:ext cx="126047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ffectLst/>
              <a:latin typeface="+mj-lt"/>
            </a:endParaRPr>
          </a:p>
        </p:txBody>
      </p:sp>
      <p:sp>
        <p:nvSpPr>
          <p:cNvPr id="142" name="ZoneTexte 141"/>
          <p:cNvSpPr txBox="1">
            <a:spLocks noChangeArrowheads="1"/>
          </p:cNvSpPr>
          <p:nvPr/>
        </p:nvSpPr>
        <p:spPr bwMode="auto">
          <a:xfrm>
            <a:off x="7897813" y="4286250"/>
            <a:ext cx="11913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effectLst/>
                <a:latin typeface="+mj-lt"/>
              </a:rPr>
              <a:t>2</a:t>
            </a:r>
            <a:r>
              <a:rPr lang="en-US" i="1" baseline="30000" dirty="0">
                <a:effectLst/>
                <a:latin typeface="+mj-lt"/>
              </a:rPr>
              <a:t>d</a:t>
            </a:r>
            <a:r>
              <a:rPr lang="en-US" i="1" dirty="0">
                <a:effectLst/>
                <a:latin typeface="+mj-lt"/>
              </a:rPr>
              <a:t> nodes</a:t>
            </a:r>
            <a:endParaRPr lang="fr-FR" i="1" baseline="-25000" dirty="0">
              <a:effectLst/>
              <a:latin typeface="+mj-lt"/>
            </a:endParaRPr>
          </a:p>
        </p:txBody>
      </p:sp>
      <p:sp>
        <p:nvSpPr>
          <p:cNvPr id="143" name="Espace réservé du contenu 2"/>
          <p:cNvSpPr txBox="1">
            <a:spLocks/>
          </p:cNvSpPr>
          <p:nvPr/>
        </p:nvSpPr>
        <p:spPr bwMode="auto">
          <a:xfrm>
            <a:off x="852488" y="5857875"/>
            <a:ext cx="7300912" cy="57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800" dirty="0">
                <a:effectLst/>
                <a:latin typeface="+mj-lt"/>
              </a:rPr>
              <a:t>Linear interpolation requires less data !</a:t>
            </a:r>
          </a:p>
        </p:txBody>
      </p:sp>
      <p:grpSp>
        <p:nvGrpSpPr>
          <p:cNvPr id="5" name="Groupe 170"/>
          <p:cNvGrpSpPr/>
          <p:nvPr/>
        </p:nvGrpSpPr>
        <p:grpSpPr>
          <a:xfrm>
            <a:off x="5126610" y="1214422"/>
            <a:ext cx="3731670" cy="1214446"/>
            <a:chOff x="5643570" y="1851025"/>
            <a:chExt cx="2214578" cy="720719"/>
          </a:xfrm>
        </p:grpSpPr>
        <p:sp>
          <p:nvSpPr>
            <p:cNvPr id="89" name="Trapèze 88"/>
            <p:cNvSpPr/>
            <p:nvPr/>
          </p:nvSpPr>
          <p:spPr>
            <a:xfrm>
              <a:off x="5643570" y="2214554"/>
              <a:ext cx="2214578" cy="357190"/>
            </a:xfrm>
            <a:prstGeom prst="trapezoid">
              <a:avLst>
                <a:gd name="adj" fmla="val 109971"/>
              </a:avLst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  <a:latin typeface="+mj-lt"/>
              </a:endParaRPr>
            </a:p>
          </p:txBody>
        </p:sp>
        <p:sp>
          <p:nvSpPr>
            <p:cNvPr id="127" name="Trapèze 126"/>
            <p:cNvSpPr/>
            <p:nvPr/>
          </p:nvSpPr>
          <p:spPr>
            <a:xfrm>
              <a:off x="5991716" y="2067156"/>
              <a:ext cx="1500198" cy="285752"/>
            </a:xfrm>
            <a:prstGeom prst="trapezoid">
              <a:avLst>
                <a:gd name="adj" fmla="val 109971"/>
              </a:avLst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  <a:latin typeface="+mj-lt"/>
              </a:endParaRPr>
            </a:p>
          </p:txBody>
        </p:sp>
        <p:sp>
          <p:nvSpPr>
            <p:cNvPr id="128" name="Trapèze 127"/>
            <p:cNvSpPr/>
            <p:nvPr/>
          </p:nvSpPr>
          <p:spPr>
            <a:xfrm>
              <a:off x="6342075" y="1935815"/>
              <a:ext cx="785818" cy="191425"/>
            </a:xfrm>
            <a:prstGeom prst="trapezoid">
              <a:avLst>
                <a:gd name="adj" fmla="val 109971"/>
              </a:avLst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  <a:latin typeface="+mj-lt"/>
              </a:endParaRPr>
            </a:p>
          </p:txBody>
        </p:sp>
        <p:sp>
          <p:nvSpPr>
            <p:cNvPr id="129" name="Trapèze 128"/>
            <p:cNvSpPr/>
            <p:nvPr/>
          </p:nvSpPr>
          <p:spPr>
            <a:xfrm>
              <a:off x="6572264" y="1893420"/>
              <a:ext cx="317502" cy="69836"/>
            </a:xfrm>
            <a:prstGeom prst="trapezoid">
              <a:avLst>
                <a:gd name="adj" fmla="val 109971"/>
              </a:avLst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effectLst/>
                <a:latin typeface="+mj-lt"/>
              </a:endParaRPr>
            </a:p>
          </p:txBody>
        </p:sp>
        <p:cxnSp>
          <p:nvCxnSpPr>
            <p:cNvPr id="132" name="Connecteur droit 131"/>
            <p:cNvCxnSpPr/>
            <p:nvPr/>
          </p:nvCxnSpPr>
          <p:spPr>
            <a:xfrm flipV="1">
              <a:off x="5681670" y="1851025"/>
              <a:ext cx="1049330" cy="690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rot="10800000">
              <a:off x="6727826" y="1854200"/>
              <a:ext cx="1092224" cy="7023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flipV="1">
              <a:off x="6031240" y="1854200"/>
              <a:ext cx="702935" cy="3755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 rot="10800000">
              <a:off x="6734176" y="1854200"/>
              <a:ext cx="743924" cy="3832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/>
      <p:bldP spid="141" grpId="0" animBg="1"/>
      <p:bldP spid="142" grpId="0"/>
      <p:bldP spid="1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44" y="2431556"/>
            <a:ext cx="8858312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Encoding:</a:t>
            </a:r>
          </a:p>
          <a:p>
            <a:pPr lvl="1"/>
            <a:r>
              <a:rPr lang="en-US" dirty="0" smtClean="0"/>
              <a:t>Compressing Tree Data</a:t>
            </a:r>
          </a:p>
          <a:p>
            <a:pPr lvl="1"/>
            <a:r>
              <a:rPr lang="en-US" dirty="0" smtClean="0"/>
              <a:t>Compressing Tree Topology</a:t>
            </a:r>
          </a:p>
          <a:p>
            <a:r>
              <a:rPr lang="en-US" dirty="0" smtClean="0"/>
              <a:t>Decoding: </a:t>
            </a:r>
          </a:p>
          <a:p>
            <a:pPr lvl="1"/>
            <a:r>
              <a:rPr lang="en-US" dirty="0" smtClean="0"/>
              <a:t>Random access</a:t>
            </a:r>
          </a:p>
          <a:p>
            <a:pPr lvl="1"/>
            <a:r>
              <a:rPr lang="en-US" dirty="0" smtClean="0"/>
              <a:t>Caching strategies</a:t>
            </a:r>
          </a:p>
          <a:p>
            <a:r>
              <a:rPr lang="en-US" dirty="0" smtClean="0"/>
              <a:t>Applications and Results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Compressed Random-Access Trees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237"/>
          <p:cNvGrpSpPr/>
          <p:nvPr/>
        </p:nvGrpSpPr>
        <p:grpSpPr>
          <a:xfrm>
            <a:off x="5357813" y="1357313"/>
            <a:ext cx="3571875" cy="1501775"/>
            <a:chOff x="5357813" y="1357313"/>
            <a:chExt cx="3571875" cy="1501775"/>
          </a:xfrm>
        </p:grpSpPr>
        <p:cxnSp>
          <p:nvCxnSpPr>
            <p:cNvPr id="87" name="Connecteur droit 86"/>
            <p:cNvCxnSpPr>
              <a:stCxn id="86" idx="4"/>
              <a:endCxn id="85" idx="0"/>
            </p:cNvCxnSpPr>
            <p:nvPr/>
          </p:nvCxnSpPr>
          <p:spPr>
            <a:xfrm rot="5400000">
              <a:off x="8680450" y="1677988"/>
              <a:ext cx="3571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>
              <a:stCxn id="85" idx="4"/>
              <a:endCxn id="84" idx="0"/>
            </p:cNvCxnSpPr>
            <p:nvPr/>
          </p:nvCxnSpPr>
          <p:spPr>
            <a:xfrm rot="5400000">
              <a:off x="8680450" y="2178050"/>
              <a:ext cx="357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/>
            <p:cNvCxnSpPr/>
            <p:nvPr/>
          </p:nvCxnSpPr>
          <p:spPr>
            <a:xfrm rot="16200000" flipH="1">
              <a:off x="6122987" y="836613"/>
              <a:ext cx="377825" cy="1663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>
              <a:stCxn id="66" idx="5"/>
              <a:endCxn id="63" idx="0"/>
            </p:cNvCxnSpPr>
            <p:nvPr/>
          </p:nvCxnSpPr>
          <p:spPr>
            <a:xfrm rot="16200000" flipH="1">
              <a:off x="7408862" y="1765301"/>
              <a:ext cx="377825" cy="806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5410200" y="2438400"/>
              <a:ext cx="3448055" cy="999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/>
            <p:cNvSpPr/>
            <p:nvPr/>
          </p:nvSpPr>
          <p:spPr>
            <a:xfrm>
              <a:off x="5357813" y="2357438"/>
              <a:ext cx="142875" cy="14287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61" name="Ellipse 60"/>
            <p:cNvSpPr/>
            <p:nvPr/>
          </p:nvSpPr>
          <p:spPr>
            <a:xfrm>
              <a:off x="6215063" y="2357438"/>
              <a:ext cx="142875" cy="1428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7072313" y="2357438"/>
              <a:ext cx="142875" cy="14287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7929563" y="2357438"/>
              <a:ext cx="142875" cy="14287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cxnSp>
          <p:nvCxnSpPr>
            <p:cNvPr id="64" name="Connecteur droit 63"/>
            <p:cNvCxnSpPr/>
            <p:nvPr/>
          </p:nvCxnSpPr>
          <p:spPr>
            <a:xfrm>
              <a:off x="5357813" y="1928813"/>
              <a:ext cx="3571875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Ellipse 64"/>
            <p:cNvSpPr/>
            <p:nvPr/>
          </p:nvSpPr>
          <p:spPr>
            <a:xfrm>
              <a:off x="5357813" y="1857375"/>
              <a:ext cx="142875" cy="14287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7072313" y="1857375"/>
              <a:ext cx="142875" cy="14287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5357813" y="1428750"/>
              <a:ext cx="3571875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Ellipse 67"/>
            <p:cNvSpPr/>
            <p:nvPr/>
          </p:nvSpPr>
          <p:spPr>
            <a:xfrm>
              <a:off x="5357813" y="1357313"/>
              <a:ext cx="142875" cy="142875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cxnSp>
          <p:nvCxnSpPr>
            <p:cNvPr id="69" name="Connecteur droit 68"/>
            <p:cNvCxnSpPr>
              <a:stCxn id="68" idx="4"/>
              <a:endCxn id="65" idx="0"/>
            </p:cNvCxnSpPr>
            <p:nvPr/>
          </p:nvCxnSpPr>
          <p:spPr>
            <a:xfrm rot="5400000">
              <a:off x="5249863" y="1670053"/>
              <a:ext cx="357187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>
              <a:stCxn id="65" idx="4"/>
              <a:endCxn id="60" idx="0"/>
            </p:cNvCxnSpPr>
            <p:nvPr/>
          </p:nvCxnSpPr>
          <p:spPr>
            <a:xfrm rot="5400000">
              <a:off x="5249863" y="217805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>
              <a:stCxn id="65" idx="5"/>
              <a:endCxn id="61" idx="0"/>
            </p:cNvCxnSpPr>
            <p:nvPr/>
          </p:nvCxnSpPr>
          <p:spPr>
            <a:xfrm rot="16200000" flipH="1">
              <a:off x="5694362" y="1765301"/>
              <a:ext cx="377825" cy="806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>
              <a:stCxn id="66" idx="4"/>
              <a:endCxn id="62" idx="0"/>
            </p:cNvCxnSpPr>
            <p:nvPr/>
          </p:nvCxnSpPr>
          <p:spPr>
            <a:xfrm rot="5400000">
              <a:off x="6964363" y="217805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Ellipse 83"/>
            <p:cNvSpPr/>
            <p:nvPr/>
          </p:nvSpPr>
          <p:spPr>
            <a:xfrm>
              <a:off x="8786813" y="2357438"/>
              <a:ext cx="142875" cy="1428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85" name="Ellipse 84"/>
            <p:cNvSpPr/>
            <p:nvPr/>
          </p:nvSpPr>
          <p:spPr>
            <a:xfrm>
              <a:off x="8786813" y="1857375"/>
              <a:ext cx="142875" cy="1428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86" name="Ellipse 85"/>
            <p:cNvSpPr/>
            <p:nvPr/>
          </p:nvSpPr>
          <p:spPr>
            <a:xfrm>
              <a:off x="8786813" y="1357313"/>
              <a:ext cx="142875" cy="1428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cxnSp>
          <p:nvCxnSpPr>
            <p:cNvPr id="76" name="Connecteur droit 75"/>
            <p:cNvCxnSpPr>
              <a:stCxn id="61" idx="5"/>
              <a:endCxn id="54" idx="0"/>
            </p:cNvCxnSpPr>
            <p:nvPr/>
          </p:nvCxnSpPr>
          <p:spPr bwMode="auto">
            <a:xfrm rot="16200000" flipH="1">
              <a:off x="6337330" y="2479675"/>
              <a:ext cx="377825" cy="377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>
              <a:stCxn id="60" idx="4"/>
              <a:endCxn id="83" idx="0"/>
            </p:cNvCxnSpPr>
            <p:nvPr/>
          </p:nvCxnSpPr>
          <p:spPr bwMode="auto">
            <a:xfrm rot="5400000">
              <a:off x="5249893" y="267970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>
              <a:stCxn id="60" idx="5"/>
              <a:endCxn id="45" idx="0"/>
            </p:cNvCxnSpPr>
            <p:nvPr/>
          </p:nvCxnSpPr>
          <p:spPr bwMode="auto">
            <a:xfrm rot="16200000" flipH="1">
              <a:off x="5480080" y="2479675"/>
              <a:ext cx="377825" cy="377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>
              <a:stCxn id="61" idx="4"/>
              <a:endCxn id="53" idx="0"/>
            </p:cNvCxnSpPr>
            <p:nvPr/>
          </p:nvCxnSpPr>
          <p:spPr bwMode="auto">
            <a:xfrm rot="5400000">
              <a:off x="6107143" y="267970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stCxn id="62" idx="4"/>
              <a:endCxn id="55" idx="0"/>
            </p:cNvCxnSpPr>
            <p:nvPr/>
          </p:nvCxnSpPr>
          <p:spPr bwMode="auto">
            <a:xfrm rot="5400000">
              <a:off x="6964393" y="267970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>
              <a:stCxn id="62" idx="5"/>
              <a:endCxn id="56" idx="0"/>
            </p:cNvCxnSpPr>
            <p:nvPr/>
          </p:nvCxnSpPr>
          <p:spPr bwMode="auto">
            <a:xfrm rot="16200000" flipH="1">
              <a:off x="7194580" y="2479675"/>
              <a:ext cx="377825" cy="377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>
              <a:stCxn id="63" idx="4"/>
              <a:endCxn id="57" idx="0"/>
            </p:cNvCxnSpPr>
            <p:nvPr/>
          </p:nvCxnSpPr>
          <p:spPr bwMode="auto">
            <a:xfrm rot="5400000">
              <a:off x="7821643" y="2679700"/>
              <a:ext cx="357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>
              <a:stCxn id="63" idx="5"/>
              <a:endCxn id="58" idx="0"/>
            </p:cNvCxnSpPr>
            <p:nvPr/>
          </p:nvCxnSpPr>
          <p:spPr bwMode="auto">
            <a:xfrm rot="16200000" flipH="1">
              <a:off x="8051830" y="2479675"/>
              <a:ext cx="377825" cy="377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>
              <a:stCxn id="84" idx="4"/>
              <a:endCxn id="90" idx="0"/>
            </p:cNvCxnSpPr>
            <p:nvPr/>
          </p:nvCxnSpPr>
          <p:spPr bwMode="auto">
            <a:xfrm rot="5400000">
              <a:off x="8680480" y="2679700"/>
              <a:ext cx="357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188"/>
          <p:cNvGrpSpPr>
            <a:grpSpLocks/>
          </p:cNvGrpSpPr>
          <p:nvPr/>
        </p:nvGrpSpPr>
        <p:grpSpPr bwMode="auto">
          <a:xfrm>
            <a:off x="5357843" y="2857579"/>
            <a:ext cx="3571875" cy="142796"/>
            <a:chOff x="5357786" y="2857496"/>
            <a:chExt cx="3571932" cy="142876"/>
          </a:xfrm>
        </p:grpSpPr>
        <p:cxnSp>
          <p:nvCxnSpPr>
            <p:cNvPr id="44" name="Connecteur droit 43"/>
            <p:cNvCxnSpPr/>
            <p:nvPr/>
          </p:nvCxnSpPr>
          <p:spPr>
            <a:xfrm>
              <a:off x="5357786" y="2928895"/>
              <a:ext cx="3571932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Ellipse 44"/>
            <p:cNvSpPr/>
            <p:nvPr/>
          </p:nvSpPr>
          <p:spPr>
            <a:xfrm>
              <a:off x="5786418" y="2857417"/>
              <a:ext cx="142877" cy="14295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53" name="Ellipse 52"/>
            <p:cNvSpPr/>
            <p:nvPr/>
          </p:nvSpPr>
          <p:spPr>
            <a:xfrm>
              <a:off x="6215050" y="2857417"/>
              <a:ext cx="142877" cy="14295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6643682" y="2857417"/>
              <a:ext cx="142877" cy="14295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7072313" y="2857417"/>
              <a:ext cx="142877" cy="14295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7500945" y="2857417"/>
              <a:ext cx="142877" cy="14295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7929577" y="2857417"/>
              <a:ext cx="142877" cy="1429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8358209" y="2857417"/>
              <a:ext cx="142877" cy="14295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83" name="Ellipse 82"/>
            <p:cNvSpPr/>
            <p:nvPr/>
          </p:nvSpPr>
          <p:spPr>
            <a:xfrm>
              <a:off x="5357786" y="2857417"/>
              <a:ext cx="142877" cy="14295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  <p:sp>
          <p:nvSpPr>
            <p:cNvPr id="90" name="Ellipse 89"/>
            <p:cNvSpPr/>
            <p:nvPr/>
          </p:nvSpPr>
          <p:spPr>
            <a:xfrm>
              <a:off x="8786841" y="2857417"/>
              <a:ext cx="142877" cy="14295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>
                <a:effectLst/>
                <a:latin typeface="+mj-lt"/>
              </a:endParaRPr>
            </a:p>
          </p:txBody>
        </p:sp>
      </p:grpSp>
      <p:sp>
        <p:nvSpPr>
          <p:cNvPr id="389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Compressing Tree Data</a:t>
            </a:r>
            <a:endParaRPr lang="fr-FR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0" y="990600"/>
            <a:ext cx="4419600" cy="5836462"/>
          </a:xfrm>
        </p:spPr>
        <p:txBody>
          <a:bodyPr wrap="none"/>
          <a:lstStyle/>
          <a:p>
            <a:pPr>
              <a:buNone/>
            </a:pPr>
            <a:r>
              <a:rPr lang="en-US" sz="2400" dirty="0" smtClean="0"/>
              <a:t>2 steps:</a:t>
            </a:r>
          </a:p>
          <a:p>
            <a:r>
              <a:rPr lang="en-US" sz="2400" dirty="0" smtClean="0"/>
              <a:t>Fine-to-coarse:</a:t>
            </a:r>
          </a:p>
          <a:p>
            <a:pPr lvl="1"/>
            <a:r>
              <a:rPr lang="en-US" sz="2400" dirty="0" smtClean="0"/>
              <a:t>Compute desired colors</a:t>
            </a:r>
          </a:p>
          <a:p>
            <a:r>
              <a:rPr lang="en-US" sz="2400" dirty="0" smtClean="0"/>
              <a:t>Coarse-to-fine:</a:t>
            </a:r>
          </a:p>
          <a:p>
            <a:pPr lvl="1"/>
            <a:r>
              <a:rPr lang="en-US" sz="2400" dirty="0" smtClean="0"/>
              <a:t>Predict color from parents</a:t>
            </a:r>
          </a:p>
          <a:p>
            <a:pPr lvl="1"/>
            <a:r>
              <a:rPr lang="en-US" sz="2400" dirty="0" smtClean="0"/>
              <a:t>Compute residuals</a:t>
            </a:r>
          </a:p>
          <a:p>
            <a:pPr lvl="1"/>
            <a:r>
              <a:rPr lang="en-US" sz="2400" dirty="0" err="1" smtClean="0"/>
              <a:t>Compute</a:t>
            </a:r>
            <a:r>
              <a:rPr lang="en-US" sz="2400" dirty="0" smtClean="0"/>
              <a:t> codebook</a:t>
            </a:r>
          </a:p>
          <a:p>
            <a:pPr lvl="1"/>
            <a:endParaRPr lang="en-US" sz="2400" dirty="0" smtClean="0">
              <a:sym typeface="Wingdings" pitchFamily="2" charset="2"/>
            </a:endParaRPr>
          </a:p>
          <a:p>
            <a:pPr lvl="1"/>
            <a:endParaRPr lang="en-US" sz="2400" dirty="0" smtClean="0">
              <a:sym typeface="Wingdings" pitchFamily="2" charset="2"/>
            </a:endParaRPr>
          </a:p>
          <a:p>
            <a:pPr lvl="1"/>
            <a:endParaRPr lang="en-US" sz="2400" dirty="0" smtClean="0">
              <a:sym typeface="Wingdings" pitchFamily="2" charset="2"/>
            </a:endParaRPr>
          </a:p>
          <a:p>
            <a:pPr lvl="1">
              <a:buNone/>
            </a:pPr>
            <a:r>
              <a:rPr lang="en-US" sz="2400" dirty="0" smtClean="0">
                <a:sym typeface="Wingdings" pitchFamily="2" charset="2"/>
              </a:rPr>
              <a:t> </a:t>
            </a:r>
            <a:r>
              <a:rPr lang="en-US" sz="2400" dirty="0" smtClean="0"/>
              <a:t>Opportunity to recover codebook loss</a:t>
            </a:r>
          </a:p>
          <a:p>
            <a:endParaRPr lang="en-US" sz="2400" dirty="0" smtClean="0"/>
          </a:p>
          <a:p>
            <a:pPr lvl="2"/>
            <a:endParaRPr lang="en-US" sz="2000" dirty="0" smtClean="0"/>
          </a:p>
        </p:txBody>
      </p:sp>
      <p:grpSp>
        <p:nvGrpSpPr>
          <p:cNvPr id="6" name="Groupe 110"/>
          <p:cNvGrpSpPr>
            <a:grpSpLocks/>
          </p:cNvGrpSpPr>
          <p:nvPr/>
        </p:nvGrpSpPr>
        <p:grpSpPr bwMode="auto">
          <a:xfrm>
            <a:off x="5435606" y="1993890"/>
            <a:ext cx="3429024" cy="377825"/>
            <a:chOff x="5429224" y="1979316"/>
            <a:chExt cx="3429088" cy="378114"/>
          </a:xfrm>
        </p:grpSpPr>
        <p:cxnSp>
          <p:nvCxnSpPr>
            <p:cNvPr id="166" name="Connecteur droit avec flèche 165"/>
            <p:cNvCxnSpPr/>
            <p:nvPr/>
          </p:nvCxnSpPr>
          <p:spPr>
            <a:xfrm rot="16200000" flipH="1">
              <a:off x="5250493" y="2178700"/>
              <a:ext cx="35746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avec flèche 166"/>
            <p:cNvCxnSpPr/>
            <p:nvPr/>
          </p:nvCxnSpPr>
          <p:spPr>
            <a:xfrm rot="16200000" flipH="1">
              <a:off x="5694204" y="1765138"/>
              <a:ext cx="378114" cy="80647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avec flèche 167"/>
            <p:cNvCxnSpPr/>
            <p:nvPr/>
          </p:nvCxnSpPr>
          <p:spPr>
            <a:xfrm rot="16200000" flipH="1">
              <a:off x="6965037" y="2178700"/>
              <a:ext cx="35746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avec flèche 168"/>
            <p:cNvCxnSpPr/>
            <p:nvPr/>
          </p:nvCxnSpPr>
          <p:spPr>
            <a:xfrm rot="16200000" flipH="1">
              <a:off x="8679581" y="2178700"/>
              <a:ext cx="35746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avec flèche 170"/>
            <p:cNvCxnSpPr/>
            <p:nvPr/>
          </p:nvCxnSpPr>
          <p:spPr>
            <a:xfrm rot="5400000">
              <a:off x="6500674" y="1765138"/>
              <a:ext cx="378114" cy="80647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avec flèche 172"/>
            <p:cNvCxnSpPr/>
            <p:nvPr/>
          </p:nvCxnSpPr>
          <p:spPr>
            <a:xfrm rot="5400000">
              <a:off x="8215218" y="1765138"/>
              <a:ext cx="378114" cy="80647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avec flèche 173"/>
            <p:cNvCxnSpPr/>
            <p:nvPr/>
          </p:nvCxnSpPr>
          <p:spPr>
            <a:xfrm rot="16200000" flipH="1">
              <a:off x="7408748" y="1765138"/>
              <a:ext cx="378114" cy="80647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174"/>
          <p:cNvGrpSpPr/>
          <p:nvPr/>
        </p:nvGrpSpPr>
        <p:grpSpPr>
          <a:xfrm>
            <a:off x="5429250" y="2479667"/>
            <a:ext cx="3429030" cy="377829"/>
            <a:chOff x="5429250" y="2479671"/>
            <a:chExt cx="3429030" cy="377829"/>
          </a:xfrm>
        </p:grpSpPr>
        <p:grpSp>
          <p:nvGrpSpPr>
            <p:cNvPr id="8" name="Groupe 110"/>
            <p:cNvGrpSpPr>
              <a:grpSpLocks/>
            </p:cNvGrpSpPr>
            <p:nvPr/>
          </p:nvGrpSpPr>
          <p:grpSpPr bwMode="auto">
            <a:xfrm>
              <a:off x="5429250" y="2479675"/>
              <a:ext cx="1714500" cy="377825"/>
              <a:chOff x="5429224" y="1979316"/>
              <a:chExt cx="3429088" cy="378114"/>
            </a:xfrm>
          </p:grpSpPr>
          <p:cxnSp>
            <p:nvCxnSpPr>
              <p:cNvPr id="187" name="Connecteur droit avec flèche 186"/>
              <p:cNvCxnSpPr/>
              <p:nvPr/>
            </p:nvCxnSpPr>
            <p:spPr>
              <a:xfrm rot="16200000" flipH="1">
                <a:off x="5250493" y="2178700"/>
                <a:ext cx="35746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avec flèche 191"/>
              <p:cNvCxnSpPr/>
              <p:nvPr/>
            </p:nvCxnSpPr>
            <p:spPr>
              <a:xfrm rot="16200000" flipH="1">
                <a:off x="5694204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avec flèche 192"/>
              <p:cNvCxnSpPr/>
              <p:nvPr/>
            </p:nvCxnSpPr>
            <p:spPr>
              <a:xfrm rot="16200000" flipH="1">
                <a:off x="6965037" y="2178700"/>
                <a:ext cx="35746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avec flèche 193"/>
              <p:cNvCxnSpPr/>
              <p:nvPr/>
            </p:nvCxnSpPr>
            <p:spPr>
              <a:xfrm rot="16200000" flipH="1">
                <a:off x="8679581" y="2178700"/>
                <a:ext cx="35746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avec flèche 198"/>
              <p:cNvCxnSpPr/>
              <p:nvPr/>
            </p:nvCxnSpPr>
            <p:spPr>
              <a:xfrm rot="5400000">
                <a:off x="6500674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avec flèche 199"/>
              <p:cNvCxnSpPr/>
              <p:nvPr/>
            </p:nvCxnSpPr>
            <p:spPr>
              <a:xfrm rot="5400000">
                <a:off x="8215218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avec flèche 200"/>
              <p:cNvCxnSpPr/>
              <p:nvPr/>
            </p:nvCxnSpPr>
            <p:spPr>
              <a:xfrm rot="16200000" flipH="1">
                <a:off x="7408748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 110"/>
            <p:cNvGrpSpPr>
              <a:grpSpLocks/>
            </p:cNvGrpSpPr>
            <p:nvPr/>
          </p:nvGrpSpPr>
          <p:grpSpPr bwMode="auto">
            <a:xfrm>
              <a:off x="7143780" y="2479671"/>
              <a:ext cx="1714500" cy="377825"/>
              <a:chOff x="5429224" y="1979316"/>
              <a:chExt cx="3429088" cy="378114"/>
            </a:xfrm>
          </p:grpSpPr>
          <p:cxnSp>
            <p:nvCxnSpPr>
              <p:cNvPr id="203" name="Connecteur droit avec flèche 202"/>
              <p:cNvCxnSpPr/>
              <p:nvPr/>
            </p:nvCxnSpPr>
            <p:spPr>
              <a:xfrm rot="16200000" flipH="1">
                <a:off x="5250493" y="2178700"/>
                <a:ext cx="35746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avec flèche 207"/>
              <p:cNvCxnSpPr/>
              <p:nvPr/>
            </p:nvCxnSpPr>
            <p:spPr>
              <a:xfrm rot="16200000" flipH="1">
                <a:off x="5694204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cteur droit avec flèche 209"/>
              <p:cNvCxnSpPr/>
              <p:nvPr/>
            </p:nvCxnSpPr>
            <p:spPr>
              <a:xfrm rot="16200000" flipH="1">
                <a:off x="6965037" y="2178700"/>
                <a:ext cx="35746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avec flèche 210"/>
              <p:cNvCxnSpPr/>
              <p:nvPr/>
            </p:nvCxnSpPr>
            <p:spPr>
              <a:xfrm rot="16200000" flipH="1">
                <a:off x="8679581" y="2178700"/>
                <a:ext cx="35746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cteur droit avec flèche 211"/>
              <p:cNvCxnSpPr/>
              <p:nvPr/>
            </p:nvCxnSpPr>
            <p:spPr>
              <a:xfrm rot="5400000">
                <a:off x="6500674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avec flèche 216"/>
              <p:cNvCxnSpPr/>
              <p:nvPr/>
            </p:nvCxnSpPr>
            <p:spPr>
              <a:xfrm rot="5400000">
                <a:off x="8215218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necteur droit avec flèche 217"/>
              <p:cNvCxnSpPr/>
              <p:nvPr/>
            </p:nvCxnSpPr>
            <p:spPr>
              <a:xfrm rot="16200000" flipH="1">
                <a:off x="7408748" y="1765138"/>
                <a:ext cx="378114" cy="80647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e 182"/>
          <p:cNvGrpSpPr/>
          <p:nvPr/>
        </p:nvGrpSpPr>
        <p:grpSpPr>
          <a:xfrm>
            <a:off x="5429255" y="1479539"/>
            <a:ext cx="3429024" cy="377825"/>
            <a:chOff x="5429255" y="1500174"/>
            <a:chExt cx="3429024" cy="377825"/>
          </a:xfrm>
        </p:grpSpPr>
        <p:cxnSp>
          <p:nvCxnSpPr>
            <p:cNvPr id="176" name="Connecteur droit avec flèche 175"/>
            <p:cNvCxnSpPr/>
            <p:nvPr/>
          </p:nvCxnSpPr>
          <p:spPr bwMode="auto">
            <a:xfrm rot="16200000" flipH="1">
              <a:off x="5250661" y="1699406"/>
              <a:ext cx="357187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avec flèche 176"/>
            <p:cNvCxnSpPr/>
            <p:nvPr/>
          </p:nvCxnSpPr>
          <p:spPr bwMode="auto">
            <a:xfrm rot="16200000" flipH="1">
              <a:off x="6148401" y="882631"/>
              <a:ext cx="377825" cy="161291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avec flèche 177"/>
            <p:cNvCxnSpPr/>
            <p:nvPr/>
          </p:nvCxnSpPr>
          <p:spPr bwMode="auto">
            <a:xfrm rot="16200000" flipH="1">
              <a:off x="8679685" y="1699406"/>
              <a:ext cx="357187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avec flèche 179"/>
            <p:cNvCxnSpPr/>
            <p:nvPr/>
          </p:nvCxnSpPr>
          <p:spPr bwMode="auto">
            <a:xfrm rot="5400000">
              <a:off x="7761310" y="882631"/>
              <a:ext cx="377825" cy="161291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40" name="ZoneTexte 180"/>
          <p:cNvSpPr txBox="1">
            <a:spLocks noChangeArrowheads="1"/>
          </p:cNvSpPr>
          <p:nvPr/>
        </p:nvSpPr>
        <p:spPr bwMode="auto">
          <a:xfrm>
            <a:off x="7807325" y="357441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2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38949" name="ZoneTexte 198"/>
          <p:cNvSpPr txBox="1">
            <a:spLocks noChangeArrowheads="1"/>
          </p:cNvSpPr>
          <p:nvPr/>
        </p:nvSpPr>
        <p:spPr bwMode="auto">
          <a:xfrm>
            <a:off x="6858000" y="357187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1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38954" name="ZoneTexte 223"/>
          <p:cNvSpPr txBox="1">
            <a:spLocks noChangeArrowheads="1"/>
          </p:cNvSpPr>
          <p:nvPr/>
        </p:nvSpPr>
        <p:spPr bwMode="auto">
          <a:xfrm>
            <a:off x="5857875" y="357187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</a:t>
            </a:r>
            <a:r>
              <a:rPr lang="en-US" sz="1800" dirty="0" smtClean="0">
                <a:effectLst/>
                <a:latin typeface="+mj-lt"/>
              </a:rPr>
              <a:t>0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38961" name="ZoneTexte 244"/>
          <p:cNvSpPr txBox="1">
            <a:spLocks noChangeArrowheads="1"/>
          </p:cNvSpPr>
          <p:nvPr/>
        </p:nvSpPr>
        <p:spPr bwMode="auto">
          <a:xfrm>
            <a:off x="6643688" y="3214688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Codebooks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38962" name="ZoneTexte 245"/>
          <p:cNvSpPr txBox="1">
            <a:spLocks noChangeArrowheads="1"/>
          </p:cNvSpPr>
          <p:nvPr/>
        </p:nvSpPr>
        <p:spPr bwMode="auto">
          <a:xfrm>
            <a:off x="4445564" y="1214438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0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38963" name="ZoneTexte 246"/>
          <p:cNvSpPr txBox="1">
            <a:spLocks noChangeArrowheads="1"/>
          </p:cNvSpPr>
          <p:nvPr/>
        </p:nvSpPr>
        <p:spPr bwMode="auto">
          <a:xfrm>
            <a:off x="4445564" y="1714500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1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38964" name="ZoneTexte 247"/>
          <p:cNvSpPr txBox="1">
            <a:spLocks noChangeArrowheads="1"/>
          </p:cNvSpPr>
          <p:nvPr/>
        </p:nvSpPr>
        <p:spPr bwMode="auto">
          <a:xfrm>
            <a:off x="4445564" y="2214563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2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227" name="ZoneTexte 247"/>
          <p:cNvSpPr txBox="1">
            <a:spLocks noChangeArrowheads="1"/>
          </p:cNvSpPr>
          <p:nvPr/>
        </p:nvSpPr>
        <p:spPr bwMode="auto">
          <a:xfrm>
            <a:off x="4445562" y="2714620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</a:t>
            </a:r>
            <a:r>
              <a:rPr lang="en-US" sz="1800" dirty="0" smtClean="0">
                <a:effectLst/>
                <a:latin typeface="+mj-lt"/>
              </a:rPr>
              <a:t>3</a:t>
            </a:r>
            <a:endParaRPr lang="fr-FR" sz="1800" dirty="0">
              <a:effectLst/>
              <a:latin typeface="+mj-lt"/>
            </a:endParaRPr>
          </a:p>
        </p:txBody>
      </p:sp>
      <p:grpSp>
        <p:nvGrpSpPr>
          <p:cNvPr id="151" name="Groupe 312"/>
          <p:cNvGrpSpPr/>
          <p:nvPr/>
        </p:nvGrpSpPr>
        <p:grpSpPr>
          <a:xfrm>
            <a:off x="5357818" y="1508281"/>
            <a:ext cx="3714774" cy="276999"/>
            <a:chOff x="5357818" y="1508281"/>
            <a:chExt cx="3714774" cy="276999"/>
          </a:xfrm>
        </p:grpSpPr>
        <p:sp>
          <p:nvSpPr>
            <p:cNvPr id="306" name="ZoneTexte 113"/>
            <p:cNvSpPr txBox="1">
              <a:spLocks noChangeArrowheads="1"/>
            </p:cNvSpPr>
            <p:nvPr/>
          </p:nvSpPr>
          <p:spPr bwMode="auto">
            <a:xfrm>
              <a:off x="5357818" y="1508281"/>
              <a:ext cx="2143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effectLst/>
                  <a:latin typeface="+mj-lt"/>
                </a:rPr>
                <a:t>1</a:t>
              </a:r>
              <a:endParaRPr lang="fr-FR" sz="1200" dirty="0">
                <a:solidFill>
                  <a:schemeClr val="accent1"/>
                </a:solidFill>
                <a:effectLst/>
                <a:latin typeface="+mj-lt"/>
              </a:endParaRPr>
            </a:p>
          </p:txBody>
        </p:sp>
        <p:sp>
          <p:nvSpPr>
            <p:cNvPr id="307" name="ZoneTexte 114"/>
            <p:cNvSpPr txBox="1">
              <a:spLocks noChangeArrowheads="1"/>
            </p:cNvSpPr>
            <p:nvPr/>
          </p:nvSpPr>
          <p:spPr bwMode="auto">
            <a:xfrm>
              <a:off x="8786842" y="1508281"/>
              <a:ext cx="2857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effectLst/>
                  <a:latin typeface="+mj-lt"/>
                </a:rPr>
                <a:t>1</a:t>
              </a:r>
              <a:endParaRPr lang="fr-FR" sz="1200" dirty="0">
                <a:solidFill>
                  <a:schemeClr val="accent1"/>
                </a:solidFill>
                <a:effectLst/>
                <a:latin typeface="+mj-lt"/>
              </a:endParaRPr>
            </a:p>
          </p:txBody>
        </p:sp>
        <p:sp>
          <p:nvSpPr>
            <p:cNvPr id="311" name="ZoneTexte 118"/>
            <p:cNvSpPr txBox="1">
              <a:spLocks noChangeArrowheads="1"/>
            </p:cNvSpPr>
            <p:nvPr/>
          </p:nvSpPr>
          <p:spPr bwMode="auto">
            <a:xfrm>
              <a:off x="7389148" y="1508281"/>
              <a:ext cx="4489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effectLst/>
                  <a:latin typeface="+mj-lt"/>
                </a:rPr>
                <a:t>0.5</a:t>
              </a:r>
              <a:endParaRPr lang="fr-FR" sz="1200" dirty="0">
                <a:solidFill>
                  <a:schemeClr val="accent1"/>
                </a:solidFill>
                <a:effectLst/>
                <a:latin typeface="+mj-lt"/>
              </a:endParaRPr>
            </a:p>
          </p:txBody>
        </p:sp>
        <p:sp>
          <p:nvSpPr>
            <p:cNvPr id="312" name="ZoneTexte 119"/>
            <p:cNvSpPr txBox="1">
              <a:spLocks noChangeArrowheads="1"/>
            </p:cNvSpPr>
            <p:nvPr/>
          </p:nvSpPr>
          <p:spPr bwMode="auto">
            <a:xfrm>
              <a:off x="6519071" y="1508281"/>
              <a:ext cx="484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effectLst/>
                  <a:latin typeface="+mj-lt"/>
                </a:rPr>
                <a:t>0.5</a:t>
              </a:r>
              <a:endParaRPr lang="fr-FR" sz="1200" dirty="0">
                <a:solidFill>
                  <a:schemeClr val="accent1"/>
                </a:solidFill>
                <a:effectLst/>
                <a:latin typeface="+mj-lt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5491170" y="1120140"/>
            <a:ext cx="3325411" cy="181217"/>
            <a:chOff x="5491170" y="1120140"/>
            <a:chExt cx="3325411" cy="181217"/>
          </a:xfrm>
          <a:solidFill>
            <a:schemeClr val="bg1"/>
          </a:solidFill>
        </p:grpSpPr>
        <p:sp>
          <p:nvSpPr>
            <p:cNvPr id="237" name="Rectangle 236"/>
            <p:cNvSpPr/>
            <p:nvPr/>
          </p:nvSpPr>
          <p:spPr bwMode="auto">
            <a:xfrm>
              <a:off x="5491170" y="112014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+1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19" name="Rectangle 218"/>
            <p:cNvSpPr/>
            <p:nvPr/>
          </p:nvSpPr>
          <p:spPr bwMode="auto">
            <a:xfrm>
              <a:off x="5671189" y="112014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-1</a:t>
              </a:r>
            </a:p>
          </p:txBody>
        </p:sp>
        <p:sp>
          <p:nvSpPr>
            <p:cNvPr id="240" name="Rectangle 239"/>
            <p:cNvSpPr/>
            <p:nvPr/>
          </p:nvSpPr>
          <p:spPr bwMode="auto">
            <a:xfrm>
              <a:off x="8455350" y="112014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-1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41" name="Rectangle 240"/>
            <p:cNvSpPr/>
            <p:nvPr/>
          </p:nvSpPr>
          <p:spPr bwMode="auto">
            <a:xfrm>
              <a:off x="8635369" y="112014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 </a:t>
              </a: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5491170" y="1592580"/>
            <a:ext cx="3325411" cy="181217"/>
            <a:chOff x="5491170" y="838200"/>
            <a:chExt cx="3325411" cy="181217"/>
          </a:xfrm>
          <a:solidFill>
            <a:schemeClr val="bg1"/>
          </a:solidFill>
        </p:grpSpPr>
        <p:sp>
          <p:nvSpPr>
            <p:cNvPr id="255" name="Rectangle 254"/>
            <p:cNvSpPr/>
            <p:nvPr/>
          </p:nvSpPr>
          <p:spPr bwMode="auto">
            <a:xfrm>
              <a:off x="5491170" y="83820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+1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60" name="Rectangle 259"/>
            <p:cNvSpPr/>
            <p:nvPr/>
          </p:nvSpPr>
          <p:spPr bwMode="auto">
            <a:xfrm>
              <a:off x="5671189" y="83820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-3</a:t>
              </a:r>
            </a:p>
          </p:txBody>
        </p:sp>
        <p:sp>
          <p:nvSpPr>
            <p:cNvPr id="261" name="Rectangle 260"/>
            <p:cNvSpPr/>
            <p:nvPr/>
          </p:nvSpPr>
          <p:spPr bwMode="auto">
            <a:xfrm>
              <a:off x="8455350" y="83820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+1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62" name="Rectangle 261"/>
            <p:cNvSpPr/>
            <p:nvPr/>
          </p:nvSpPr>
          <p:spPr bwMode="auto">
            <a:xfrm>
              <a:off x="8635369" y="83820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 </a:t>
              </a:r>
            </a:p>
          </p:txBody>
        </p:sp>
        <p:sp>
          <p:nvSpPr>
            <p:cNvPr id="267" name="Rectangle 266"/>
            <p:cNvSpPr/>
            <p:nvPr/>
          </p:nvSpPr>
          <p:spPr bwMode="auto">
            <a:xfrm>
              <a:off x="6961830" y="83820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+2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68" name="Rectangle 267"/>
            <p:cNvSpPr/>
            <p:nvPr/>
          </p:nvSpPr>
          <p:spPr bwMode="auto">
            <a:xfrm>
              <a:off x="7141849" y="83820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 -1</a:t>
              </a:r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5491170" y="2049780"/>
            <a:ext cx="3325411" cy="181217"/>
            <a:chOff x="5491170" y="601980"/>
            <a:chExt cx="3325411" cy="181217"/>
          </a:xfrm>
          <a:solidFill>
            <a:schemeClr val="bg1"/>
          </a:solidFill>
        </p:grpSpPr>
        <p:sp>
          <p:nvSpPr>
            <p:cNvPr id="269" name="Rectangle 268"/>
            <p:cNvSpPr/>
            <p:nvPr/>
          </p:nvSpPr>
          <p:spPr bwMode="auto">
            <a:xfrm>
              <a:off x="5491170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+1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74" name="Rectangle 273"/>
            <p:cNvSpPr/>
            <p:nvPr/>
          </p:nvSpPr>
          <p:spPr bwMode="auto">
            <a:xfrm>
              <a:off x="5671189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-1</a:t>
              </a:r>
            </a:p>
          </p:txBody>
        </p:sp>
        <p:sp>
          <p:nvSpPr>
            <p:cNvPr id="275" name="Rectangle 274"/>
            <p:cNvSpPr/>
            <p:nvPr/>
          </p:nvSpPr>
          <p:spPr bwMode="auto">
            <a:xfrm>
              <a:off x="8455350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+1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76" name="Rectangle 275"/>
            <p:cNvSpPr/>
            <p:nvPr/>
          </p:nvSpPr>
          <p:spPr bwMode="auto">
            <a:xfrm>
              <a:off x="8635369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 </a:t>
              </a:r>
            </a:p>
          </p:txBody>
        </p:sp>
        <p:sp>
          <p:nvSpPr>
            <p:cNvPr id="281" name="Rectangle 280"/>
            <p:cNvSpPr/>
            <p:nvPr/>
          </p:nvSpPr>
          <p:spPr bwMode="auto">
            <a:xfrm>
              <a:off x="6961830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+2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82" name="Rectangle 281"/>
            <p:cNvSpPr/>
            <p:nvPr/>
          </p:nvSpPr>
          <p:spPr bwMode="auto">
            <a:xfrm>
              <a:off x="7141849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 -1</a:t>
              </a:r>
            </a:p>
          </p:txBody>
        </p:sp>
        <p:sp>
          <p:nvSpPr>
            <p:cNvPr id="283" name="Rectangle 282"/>
            <p:cNvSpPr/>
            <p:nvPr/>
          </p:nvSpPr>
          <p:spPr bwMode="auto">
            <a:xfrm>
              <a:off x="6108390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0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6288409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289" name="Rectangle 288"/>
            <p:cNvSpPr/>
            <p:nvPr/>
          </p:nvSpPr>
          <p:spPr bwMode="auto">
            <a:xfrm>
              <a:off x="7807650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-1</a:t>
              </a:r>
              <a:endParaRPr lang="fr-FR" sz="1400" dirty="0"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90" name="Rectangle 289"/>
            <p:cNvSpPr/>
            <p:nvPr/>
          </p:nvSpPr>
          <p:spPr bwMode="auto">
            <a:xfrm>
              <a:off x="7987669" y="601980"/>
              <a:ext cx="181212" cy="18121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 smtClean="0">
                  <a:solidFill>
                    <a:schemeClr val="tx1"/>
                  </a:solidFill>
                  <a:effectLst/>
                  <a:latin typeface="+mj-lt"/>
                </a:rPr>
                <a:t>-2</a:t>
              </a:r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5357813" y="2000238"/>
            <a:ext cx="3862558" cy="307777"/>
            <a:chOff x="5357813" y="2000238"/>
            <a:chExt cx="3862558" cy="307777"/>
          </a:xfrm>
        </p:grpSpPr>
        <p:sp>
          <p:nvSpPr>
            <p:cNvPr id="229" name="ZoneTexte 182"/>
            <p:cNvSpPr txBox="1">
              <a:spLocks noChangeArrowheads="1"/>
            </p:cNvSpPr>
            <p:nvPr/>
          </p:nvSpPr>
          <p:spPr bwMode="auto">
            <a:xfrm>
              <a:off x="5357813" y="200023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30" name="ZoneTexte 183"/>
            <p:cNvSpPr txBox="1">
              <a:spLocks noChangeArrowheads="1"/>
            </p:cNvSpPr>
            <p:nvPr/>
          </p:nvSpPr>
          <p:spPr bwMode="auto">
            <a:xfrm>
              <a:off x="6215063" y="200023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effectLst/>
                  <a:latin typeface="+mj-lt"/>
                </a:rPr>
                <a:t>#1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31" name="ZoneTexte 184"/>
            <p:cNvSpPr txBox="1">
              <a:spLocks noChangeArrowheads="1"/>
            </p:cNvSpPr>
            <p:nvPr/>
          </p:nvSpPr>
          <p:spPr bwMode="auto">
            <a:xfrm>
              <a:off x="7097713" y="200023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32" name="ZoneTexte 185"/>
            <p:cNvSpPr txBox="1">
              <a:spLocks noChangeArrowheads="1"/>
            </p:cNvSpPr>
            <p:nvPr/>
          </p:nvSpPr>
          <p:spPr bwMode="auto">
            <a:xfrm>
              <a:off x="7929563" y="200023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#1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33" name="ZoneTexte 186"/>
            <p:cNvSpPr txBox="1">
              <a:spLocks noChangeArrowheads="1"/>
            </p:cNvSpPr>
            <p:nvPr/>
          </p:nvSpPr>
          <p:spPr bwMode="auto">
            <a:xfrm>
              <a:off x="8836933" y="200023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5365750" y="1541649"/>
            <a:ext cx="3852443" cy="315715"/>
            <a:chOff x="5365750" y="1541649"/>
            <a:chExt cx="3852443" cy="315715"/>
          </a:xfrm>
        </p:grpSpPr>
        <p:sp>
          <p:nvSpPr>
            <p:cNvPr id="38956" name="ZoneTexte 239"/>
            <p:cNvSpPr txBox="1">
              <a:spLocks noChangeArrowheads="1"/>
            </p:cNvSpPr>
            <p:nvPr/>
          </p:nvSpPr>
          <p:spPr bwMode="auto">
            <a:xfrm>
              <a:off x="5365750" y="1541649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38957" name="ZoneTexte 240"/>
            <p:cNvSpPr txBox="1">
              <a:spLocks noChangeArrowheads="1"/>
            </p:cNvSpPr>
            <p:nvPr/>
          </p:nvSpPr>
          <p:spPr bwMode="auto">
            <a:xfrm>
              <a:off x="7054850" y="1547999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#1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38958" name="ZoneTexte 241"/>
            <p:cNvSpPr txBox="1">
              <a:spLocks noChangeArrowheads="1"/>
            </p:cNvSpPr>
            <p:nvPr/>
          </p:nvSpPr>
          <p:spPr bwMode="auto">
            <a:xfrm>
              <a:off x="8834755" y="1549587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5357813" y="1112838"/>
            <a:ext cx="3850538" cy="314127"/>
            <a:chOff x="5357813" y="1112838"/>
            <a:chExt cx="3850538" cy="314127"/>
          </a:xfrm>
        </p:grpSpPr>
        <p:sp>
          <p:nvSpPr>
            <p:cNvPr id="234" name="ZoneTexte 242"/>
            <p:cNvSpPr txBox="1">
              <a:spLocks noChangeArrowheads="1"/>
            </p:cNvSpPr>
            <p:nvPr/>
          </p:nvSpPr>
          <p:spPr bwMode="auto">
            <a:xfrm>
              <a:off x="5357813" y="111918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35" name="ZoneTexte 243"/>
            <p:cNvSpPr txBox="1">
              <a:spLocks noChangeArrowheads="1"/>
            </p:cNvSpPr>
            <p:nvPr/>
          </p:nvSpPr>
          <p:spPr bwMode="auto">
            <a:xfrm>
              <a:off x="8824913" y="111283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effectLst/>
                  <a:latin typeface="+mj-lt"/>
                </a:rPr>
                <a:t>#1</a:t>
              </a:r>
              <a:endParaRPr lang="fr-FR" sz="1400" dirty="0">
                <a:effectLst/>
                <a:latin typeface="+mj-lt"/>
              </a:endParaRPr>
            </a:p>
          </p:txBody>
        </p:sp>
      </p:grpSp>
      <p:sp>
        <p:nvSpPr>
          <p:cNvPr id="297" name="Rectangle 296"/>
          <p:cNvSpPr/>
          <p:nvPr/>
        </p:nvSpPr>
        <p:spPr bwMode="auto">
          <a:xfrm>
            <a:off x="614172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302" name="Rectangle 301"/>
          <p:cNvSpPr/>
          <p:nvPr/>
        </p:nvSpPr>
        <p:spPr bwMode="auto">
          <a:xfrm>
            <a:off x="632460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-1</a:t>
            </a:r>
          </a:p>
        </p:txBody>
      </p:sp>
      <p:sp>
        <p:nvSpPr>
          <p:cNvPr id="303" name="Rectangle 302"/>
          <p:cNvSpPr/>
          <p:nvPr/>
        </p:nvSpPr>
        <p:spPr bwMode="auto">
          <a:xfrm>
            <a:off x="614172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-1</a:t>
            </a:r>
          </a:p>
        </p:txBody>
      </p:sp>
      <p:sp>
        <p:nvSpPr>
          <p:cNvPr id="304" name="Rectangle 303"/>
          <p:cNvSpPr/>
          <p:nvPr/>
        </p:nvSpPr>
        <p:spPr bwMode="auto">
          <a:xfrm>
            <a:off x="632460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5882640" y="3939540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#0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882640" y="4130957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#1</a:t>
            </a:r>
          </a:p>
        </p:txBody>
      </p:sp>
      <p:sp>
        <p:nvSpPr>
          <p:cNvPr id="309" name="Rectangle 308"/>
          <p:cNvSpPr/>
          <p:nvPr/>
        </p:nvSpPr>
        <p:spPr bwMode="auto">
          <a:xfrm>
            <a:off x="713232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310" name="Rectangle 309"/>
          <p:cNvSpPr/>
          <p:nvPr/>
        </p:nvSpPr>
        <p:spPr bwMode="auto">
          <a:xfrm>
            <a:off x="731520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-3</a:t>
            </a:r>
          </a:p>
        </p:txBody>
      </p:sp>
      <p:sp>
        <p:nvSpPr>
          <p:cNvPr id="313" name="Rectangle 312"/>
          <p:cNvSpPr/>
          <p:nvPr/>
        </p:nvSpPr>
        <p:spPr bwMode="auto">
          <a:xfrm>
            <a:off x="713232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+2</a:t>
            </a:r>
          </a:p>
        </p:txBody>
      </p:sp>
      <p:sp>
        <p:nvSpPr>
          <p:cNvPr id="314" name="Rectangle 313"/>
          <p:cNvSpPr/>
          <p:nvPr/>
        </p:nvSpPr>
        <p:spPr bwMode="auto">
          <a:xfrm>
            <a:off x="731520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6873240" y="3939540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#0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6873240" y="4130957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#1</a:t>
            </a:r>
          </a:p>
        </p:txBody>
      </p:sp>
      <p:sp>
        <p:nvSpPr>
          <p:cNvPr id="317" name="Rectangle 316"/>
          <p:cNvSpPr/>
          <p:nvPr/>
        </p:nvSpPr>
        <p:spPr bwMode="auto">
          <a:xfrm>
            <a:off x="808482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318" name="Rectangle 317"/>
          <p:cNvSpPr/>
          <p:nvPr/>
        </p:nvSpPr>
        <p:spPr bwMode="auto">
          <a:xfrm>
            <a:off x="826770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-1</a:t>
            </a:r>
          </a:p>
        </p:txBody>
      </p:sp>
      <p:sp>
        <p:nvSpPr>
          <p:cNvPr id="319" name="Rectangle 318"/>
          <p:cNvSpPr/>
          <p:nvPr/>
        </p:nvSpPr>
        <p:spPr bwMode="auto">
          <a:xfrm>
            <a:off x="808482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320" name="Rectangle 319"/>
          <p:cNvSpPr/>
          <p:nvPr/>
        </p:nvSpPr>
        <p:spPr bwMode="auto">
          <a:xfrm>
            <a:off x="826770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7825740" y="3939540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#0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7825740" y="4130957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0" grpId="0"/>
      <p:bldP spid="38949" grpId="0"/>
      <p:bldP spid="38954" grpId="0"/>
      <p:bldP spid="38961" grpId="0"/>
      <p:bldP spid="38962" grpId="0"/>
      <p:bldP spid="38963" grpId="0"/>
      <p:bldP spid="38964" grpId="0"/>
      <p:bldP spid="227" grpId="0"/>
      <p:bldP spid="297" grpId="0" animBg="1"/>
      <p:bldP spid="302" grpId="0" animBg="1"/>
      <p:bldP spid="303" grpId="0" animBg="1"/>
      <p:bldP spid="304" grpId="0" animBg="1"/>
      <p:bldP spid="305" grpId="0"/>
      <p:bldP spid="308" grpId="0"/>
      <p:bldP spid="309" grpId="0" animBg="1"/>
      <p:bldP spid="310" grpId="0" animBg="1"/>
      <p:bldP spid="313" grpId="0" animBg="1"/>
      <p:bldP spid="314" grpId="0" animBg="1"/>
      <p:bldP spid="315" grpId="0"/>
      <p:bldP spid="316" grpId="0"/>
      <p:bldP spid="317" grpId="0" animBg="1"/>
      <p:bldP spid="318" grpId="0" animBg="1"/>
      <p:bldP spid="319" grpId="0" animBg="1"/>
      <p:bldP spid="320" grpId="0" animBg="1"/>
      <p:bldP spid="321" grpId="0"/>
      <p:bldP spid="3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Connecteur droit 80"/>
          <p:cNvCxnSpPr>
            <a:stCxn id="66" idx="5"/>
            <a:endCxn id="63" idx="0"/>
          </p:cNvCxnSpPr>
          <p:nvPr/>
        </p:nvCxnSpPr>
        <p:spPr>
          <a:xfrm rot="16200000" flipH="1">
            <a:off x="7408862" y="1765301"/>
            <a:ext cx="377825" cy="80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68" idx="5"/>
            <a:endCxn id="66" idx="0"/>
          </p:cNvCxnSpPr>
          <p:nvPr/>
        </p:nvCxnSpPr>
        <p:spPr>
          <a:xfrm rot="16200000" flipH="1">
            <a:off x="6122987" y="836613"/>
            <a:ext cx="377825" cy="1663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Compressing Tree Data</a:t>
            </a:r>
            <a:endParaRPr lang="fr-FR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76200" y="1250138"/>
            <a:ext cx="3962400" cy="3321862"/>
          </a:xfrm>
        </p:spPr>
        <p:txBody>
          <a:bodyPr/>
          <a:lstStyle/>
          <a:p>
            <a:r>
              <a:rPr lang="en-US" dirty="0" smtClean="0"/>
              <a:t>After compression:</a:t>
            </a:r>
          </a:p>
          <a:p>
            <a:pPr lvl="1"/>
            <a:r>
              <a:rPr lang="en-US" dirty="0" smtClean="0"/>
              <a:t>Crop last level</a:t>
            </a:r>
          </a:p>
          <a:p>
            <a:pPr lvl="1"/>
            <a:r>
              <a:rPr lang="en-US" dirty="0" smtClean="0"/>
              <a:t>Prune the tree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cxnSp>
        <p:nvCxnSpPr>
          <p:cNvPr id="59" name="Connecteur droit 58"/>
          <p:cNvCxnSpPr/>
          <p:nvPr/>
        </p:nvCxnSpPr>
        <p:spPr>
          <a:xfrm>
            <a:off x="5357813" y="2428875"/>
            <a:ext cx="3571875" cy="158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5357813" y="2357438"/>
            <a:ext cx="142875" cy="142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6215063" y="2357438"/>
            <a:ext cx="142875" cy="142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7072313" y="2357438"/>
            <a:ext cx="142875" cy="14287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7929563" y="2357438"/>
            <a:ext cx="142875" cy="1428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cxnSp>
        <p:nvCxnSpPr>
          <p:cNvPr id="64" name="Connecteur droit 63"/>
          <p:cNvCxnSpPr/>
          <p:nvPr/>
        </p:nvCxnSpPr>
        <p:spPr>
          <a:xfrm>
            <a:off x="5357813" y="1928813"/>
            <a:ext cx="3571875" cy="158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/>
          <p:cNvSpPr/>
          <p:nvPr/>
        </p:nvSpPr>
        <p:spPr>
          <a:xfrm>
            <a:off x="5357813" y="1857375"/>
            <a:ext cx="142875" cy="142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7072313" y="1857375"/>
            <a:ext cx="142875" cy="1428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cxnSp>
        <p:nvCxnSpPr>
          <p:cNvPr id="67" name="Connecteur droit 66"/>
          <p:cNvCxnSpPr/>
          <p:nvPr/>
        </p:nvCxnSpPr>
        <p:spPr>
          <a:xfrm>
            <a:off x="5357813" y="1428750"/>
            <a:ext cx="3571875" cy="158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5357813" y="1357313"/>
            <a:ext cx="142875" cy="14287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cxnSp>
        <p:nvCxnSpPr>
          <p:cNvPr id="69" name="Connecteur droit 68"/>
          <p:cNvCxnSpPr>
            <a:stCxn id="68" idx="4"/>
            <a:endCxn id="65" idx="0"/>
          </p:cNvCxnSpPr>
          <p:nvPr/>
        </p:nvCxnSpPr>
        <p:spPr>
          <a:xfrm rot="5400000">
            <a:off x="5249863" y="1677988"/>
            <a:ext cx="3571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>
            <a:stCxn id="65" idx="4"/>
            <a:endCxn id="60" idx="0"/>
          </p:cNvCxnSpPr>
          <p:nvPr/>
        </p:nvCxnSpPr>
        <p:spPr>
          <a:xfrm rot="5400000">
            <a:off x="5249863" y="2178050"/>
            <a:ext cx="357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>
            <a:stCxn id="65" idx="5"/>
            <a:endCxn id="61" idx="0"/>
          </p:cNvCxnSpPr>
          <p:nvPr/>
        </p:nvCxnSpPr>
        <p:spPr>
          <a:xfrm rot="16200000" flipH="1">
            <a:off x="5694362" y="1765301"/>
            <a:ext cx="377825" cy="80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>
            <a:stCxn id="66" idx="4"/>
            <a:endCxn id="62" idx="0"/>
          </p:cNvCxnSpPr>
          <p:nvPr/>
        </p:nvCxnSpPr>
        <p:spPr>
          <a:xfrm rot="5400000">
            <a:off x="6964363" y="2178050"/>
            <a:ext cx="357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/>
          <p:cNvSpPr/>
          <p:nvPr/>
        </p:nvSpPr>
        <p:spPr>
          <a:xfrm>
            <a:off x="8786813" y="2357438"/>
            <a:ext cx="142875" cy="1428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8786813" y="1857375"/>
            <a:ext cx="142875" cy="1428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8786813" y="1357313"/>
            <a:ext cx="142875" cy="1428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effectLst/>
              <a:latin typeface="+mj-lt"/>
            </a:endParaRPr>
          </a:p>
        </p:txBody>
      </p:sp>
      <p:cxnSp>
        <p:nvCxnSpPr>
          <p:cNvPr id="87" name="Connecteur droit 86"/>
          <p:cNvCxnSpPr>
            <a:stCxn id="86" idx="4"/>
            <a:endCxn id="85" idx="0"/>
          </p:cNvCxnSpPr>
          <p:nvPr/>
        </p:nvCxnSpPr>
        <p:spPr>
          <a:xfrm rot="5400000">
            <a:off x="8680450" y="1677988"/>
            <a:ext cx="3571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>
            <a:stCxn id="85" idx="4"/>
            <a:endCxn id="84" idx="0"/>
          </p:cNvCxnSpPr>
          <p:nvPr/>
        </p:nvCxnSpPr>
        <p:spPr>
          <a:xfrm rot="5400000">
            <a:off x="8680450" y="2178050"/>
            <a:ext cx="3571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92"/>
          <p:cNvGrpSpPr>
            <a:grpSpLocks/>
          </p:cNvGrpSpPr>
          <p:nvPr/>
        </p:nvGrpSpPr>
        <p:grpSpPr bwMode="auto">
          <a:xfrm>
            <a:off x="5357813" y="2479675"/>
            <a:ext cx="3571875" cy="520700"/>
            <a:chOff x="5357786" y="2479382"/>
            <a:chExt cx="3571932" cy="520990"/>
          </a:xfrm>
        </p:grpSpPr>
        <p:cxnSp>
          <p:nvCxnSpPr>
            <p:cNvPr id="76" name="Connecteur droit 75"/>
            <p:cNvCxnSpPr>
              <a:stCxn id="61" idx="5"/>
              <a:endCxn id="54" idx="0"/>
            </p:cNvCxnSpPr>
            <p:nvPr/>
          </p:nvCxnSpPr>
          <p:spPr>
            <a:xfrm rot="16200000" flipH="1">
              <a:off x="6337186" y="2479484"/>
              <a:ext cx="378035" cy="3778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 189"/>
            <p:cNvGrpSpPr>
              <a:grpSpLocks/>
            </p:cNvGrpSpPr>
            <p:nvPr/>
          </p:nvGrpSpPr>
          <p:grpSpPr bwMode="auto">
            <a:xfrm>
              <a:off x="5357786" y="2479382"/>
              <a:ext cx="3571932" cy="520990"/>
              <a:chOff x="5357786" y="2479382"/>
              <a:chExt cx="3571932" cy="520990"/>
            </a:xfrm>
          </p:grpSpPr>
          <p:cxnSp>
            <p:nvCxnSpPr>
              <p:cNvPr id="72" name="Connecteur droit 71"/>
              <p:cNvCxnSpPr>
                <a:stCxn id="60" idx="4"/>
                <a:endCxn id="83" idx="0"/>
              </p:cNvCxnSpPr>
              <p:nvPr/>
            </p:nvCxnSpPr>
            <p:spPr>
              <a:xfrm rot="5400000">
                <a:off x="5249738" y="2679519"/>
                <a:ext cx="35738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/>
              <p:cNvCxnSpPr>
                <a:stCxn id="60" idx="5"/>
                <a:endCxn id="45" idx="0"/>
              </p:cNvCxnSpPr>
              <p:nvPr/>
            </p:nvCxnSpPr>
            <p:spPr>
              <a:xfrm rot="16200000" flipH="1">
                <a:off x="5479923" y="2479484"/>
                <a:ext cx="378035" cy="3778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>
                <a:stCxn id="61" idx="4"/>
                <a:endCxn id="53" idx="0"/>
              </p:cNvCxnSpPr>
              <p:nvPr/>
            </p:nvCxnSpPr>
            <p:spPr>
              <a:xfrm rot="5400000">
                <a:off x="6107001" y="2679519"/>
                <a:ext cx="35738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>
                <a:stCxn id="62" idx="4"/>
                <a:endCxn id="55" idx="0"/>
              </p:cNvCxnSpPr>
              <p:nvPr/>
            </p:nvCxnSpPr>
            <p:spPr>
              <a:xfrm rot="5400000">
                <a:off x="6964265" y="2679519"/>
                <a:ext cx="35738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>
                <a:stCxn id="62" idx="5"/>
                <a:endCxn id="56" idx="0"/>
              </p:cNvCxnSpPr>
              <p:nvPr/>
            </p:nvCxnSpPr>
            <p:spPr>
              <a:xfrm rot="16200000" flipH="1">
                <a:off x="7194450" y="2479484"/>
                <a:ext cx="378035" cy="3778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>
                <a:stCxn id="63" idx="4"/>
                <a:endCxn id="57" idx="0"/>
              </p:cNvCxnSpPr>
              <p:nvPr/>
            </p:nvCxnSpPr>
            <p:spPr>
              <a:xfrm rot="5400000">
                <a:off x="7821529" y="2679519"/>
                <a:ext cx="357387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>
                <a:stCxn id="63" idx="5"/>
                <a:endCxn id="58" idx="0"/>
              </p:cNvCxnSpPr>
              <p:nvPr/>
            </p:nvCxnSpPr>
            <p:spPr>
              <a:xfrm rot="16200000" flipH="1">
                <a:off x="8051714" y="2479484"/>
                <a:ext cx="378035" cy="3778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>
                <a:stCxn id="84" idx="4"/>
                <a:endCxn id="90" idx="0"/>
              </p:cNvCxnSpPr>
              <p:nvPr/>
            </p:nvCxnSpPr>
            <p:spPr>
              <a:xfrm rot="5400000">
                <a:off x="8680379" y="2679519"/>
                <a:ext cx="357387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e 188"/>
              <p:cNvGrpSpPr>
                <a:grpSpLocks/>
              </p:cNvGrpSpPr>
              <p:nvPr/>
            </p:nvGrpSpPr>
            <p:grpSpPr bwMode="auto">
              <a:xfrm>
                <a:off x="5357786" y="2857496"/>
                <a:ext cx="3571932" cy="142876"/>
                <a:chOff x="5357786" y="2857496"/>
                <a:chExt cx="3571932" cy="142876"/>
              </a:xfrm>
            </p:grpSpPr>
            <p:cxnSp>
              <p:nvCxnSpPr>
                <p:cNvPr id="44" name="Connecteur droit 43"/>
                <p:cNvCxnSpPr/>
                <p:nvPr/>
              </p:nvCxnSpPr>
              <p:spPr>
                <a:xfrm>
                  <a:off x="5357786" y="2928895"/>
                  <a:ext cx="3571932" cy="1588"/>
                </a:xfrm>
                <a:prstGeom prst="line">
                  <a:avLst/>
                </a:prstGeom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Ellipse 44"/>
                <p:cNvSpPr/>
                <p:nvPr/>
              </p:nvSpPr>
              <p:spPr>
                <a:xfrm>
                  <a:off x="5786418" y="2857417"/>
                  <a:ext cx="142877" cy="142955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53" name="Ellipse 52"/>
                <p:cNvSpPr/>
                <p:nvPr/>
              </p:nvSpPr>
              <p:spPr>
                <a:xfrm>
                  <a:off x="6215050" y="2857417"/>
                  <a:ext cx="142877" cy="142955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54" name="Ellipse 53"/>
                <p:cNvSpPr/>
                <p:nvPr/>
              </p:nvSpPr>
              <p:spPr>
                <a:xfrm>
                  <a:off x="6643682" y="2857417"/>
                  <a:ext cx="142877" cy="14295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55" name="Ellipse 54"/>
                <p:cNvSpPr/>
                <p:nvPr/>
              </p:nvSpPr>
              <p:spPr>
                <a:xfrm>
                  <a:off x="7072313" y="2857417"/>
                  <a:ext cx="142877" cy="142955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56" name="Ellipse 55"/>
                <p:cNvSpPr/>
                <p:nvPr/>
              </p:nvSpPr>
              <p:spPr>
                <a:xfrm>
                  <a:off x="7500945" y="2857417"/>
                  <a:ext cx="142877" cy="142955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57" name="Ellipse 56"/>
                <p:cNvSpPr/>
                <p:nvPr/>
              </p:nvSpPr>
              <p:spPr>
                <a:xfrm>
                  <a:off x="7929577" y="2857417"/>
                  <a:ext cx="142877" cy="14295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>
                  <a:off x="8358209" y="2857417"/>
                  <a:ext cx="142877" cy="142955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83" name="Ellipse 82"/>
                <p:cNvSpPr/>
                <p:nvPr/>
              </p:nvSpPr>
              <p:spPr>
                <a:xfrm>
                  <a:off x="5357786" y="2857417"/>
                  <a:ext cx="142877" cy="142955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  <p:sp>
              <p:nvSpPr>
                <p:cNvPr id="90" name="Ellipse 89"/>
                <p:cNvSpPr/>
                <p:nvPr/>
              </p:nvSpPr>
              <p:spPr>
                <a:xfrm>
                  <a:off x="8786841" y="2857417"/>
                  <a:ext cx="142877" cy="142955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dirty="0">
                    <a:effectLst/>
                    <a:latin typeface="+mj-lt"/>
                  </a:endParaRPr>
                </a:p>
              </p:txBody>
            </p:sp>
          </p:grpSp>
        </p:grpSp>
      </p:grpSp>
      <p:grpSp>
        <p:nvGrpSpPr>
          <p:cNvPr id="22" name="Groupe 235"/>
          <p:cNvGrpSpPr/>
          <p:nvPr/>
        </p:nvGrpSpPr>
        <p:grpSpPr>
          <a:xfrm>
            <a:off x="5365750" y="1541649"/>
            <a:ext cx="3852443" cy="315715"/>
            <a:chOff x="5365750" y="1619250"/>
            <a:chExt cx="3852443" cy="315715"/>
          </a:xfrm>
        </p:grpSpPr>
        <p:sp>
          <p:nvSpPr>
            <p:cNvPr id="237" name="ZoneTexte 239"/>
            <p:cNvSpPr txBox="1">
              <a:spLocks noChangeArrowheads="1"/>
            </p:cNvSpPr>
            <p:nvPr/>
          </p:nvSpPr>
          <p:spPr bwMode="auto">
            <a:xfrm>
              <a:off x="5365750" y="1619250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38" name="ZoneTexte 240"/>
            <p:cNvSpPr txBox="1">
              <a:spLocks noChangeArrowheads="1"/>
            </p:cNvSpPr>
            <p:nvPr/>
          </p:nvSpPr>
          <p:spPr bwMode="auto">
            <a:xfrm>
              <a:off x="7054850" y="1625600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#1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39" name="ZoneTexte 241"/>
            <p:cNvSpPr txBox="1">
              <a:spLocks noChangeArrowheads="1"/>
            </p:cNvSpPr>
            <p:nvPr/>
          </p:nvSpPr>
          <p:spPr bwMode="auto">
            <a:xfrm>
              <a:off x="8834755" y="162718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</p:grpSp>
      <p:sp>
        <p:nvSpPr>
          <p:cNvPr id="241" name="ZoneTexte 182"/>
          <p:cNvSpPr txBox="1">
            <a:spLocks noChangeArrowheads="1"/>
          </p:cNvSpPr>
          <p:nvPr/>
        </p:nvSpPr>
        <p:spPr bwMode="auto">
          <a:xfrm>
            <a:off x="5357813" y="2000240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effectLst/>
                <a:latin typeface="+mj-lt"/>
              </a:rPr>
              <a:t>#0</a:t>
            </a:r>
            <a:endParaRPr lang="fr-FR" sz="1400" dirty="0">
              <a:effectLst/>
              <a:latin typeface="+mj-lt"/>
            </a:endParaRPr>
          </a:p>
        </p:txBody>
      </p:sp>
      <p:sp>
        <p:nvSpPr>
          <p:cNvPr id="242" name="ZoneTexte 183"/>
          <p:cNvSpPr txBox="1">
            <a:spLocks noChangeArrowheads="1"/>
          </p:cNvSpPr>
          <p:nvPr/>
        </p:nvSpPr>
        <p:spPr bwMode="auto">
          <a:xfrm>
            <a:off x="6215063" y="2000240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effectLst/>
                <a:latin typeface="+mj-lt"/>
              </a:rPr>
              <a:t>#1</a:t>
            </a:r>
            <a:endParaRPr lang="fr-FR" sz="1400" dirty="0">
              <a:effectLst/>
              <a:latin typeface="+mj-lt"/>
            </a:endParaRPr>
          </a:p>
        </p:txBody>
      </p:sp>
      <p:sp>
        <p:nvSpPr>
          <p:cNvPr id="243" name="ZoneTexte 184"/>
          <p:cNvSpPr txBox="1">
            <a:spLocks noChangeArrowheads="1"/>
          </p:cNvSpPr>
          <p:nvPr/>
        </p:nvSpPr>
        <p:spPr bwMode="auto">
          <a:xfrm>
            <a:off x="7097713" y="2000240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effectLst/>
                <a:latin typeface="+mj-lt"/>
              </a:rPr>
              <a:t>#0</a:t>
            </a:r>
            <a:endParaRPr lang="fr-FR" sz="1400" dirty="0">
              <a:effectLst/>
              <a:latin typeface="+mj-lt"/>
            </a:endParaRPr>
          </a:p>
        </p:txBody>
      </p:sp>
      <p:sp>
        <p:nvSpPr>
          <p:cNvPr id="244" name="ZoneTexte 185"/>
          <p:cNvSpPr txBox="1">
            <a:spLocks noChangeArrowheads="1"/>
          </p:cNvSpPr>
          <p:nvPr/>
        </p:nvSpPr>
        <p:spPr bwMode="auto">
          <a:xfrm>
            <a:off x="7929563" y="2000240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effectLst/>
                <a:latin typeface="+mj-lt"/>
              </a:rPr>
              <a:t>#1</a:t>
            </a:r>
            <a:endParaRPr lang="fr-FR" sz="1400" dirty="0">
              <a:effectLst/>
              <a:latin typeface="+mj-lt"/>
            </a:endParaRPr>
          </a:p>
        </p:txBody>
      </p:sp>
      <p:sp>
        <p:nvSpPr>
          <p:cNvPr id="245" name="ZoneTexte 186"/>
          <p:cNvSpPr txBox="1">
            <a:spLocks noChangeArrowheads="1"/>
          </p:cNvSpPr>
          <p:nvPr/>
        </p:nvSpPr>
        <p:spPr bwMode="auto">
          <a:xfrm>
            <a:off x="8836934" y="2000240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effectLst/>
                <a:latin typeface="+mj-lt"/>
              </a:rPr>
              <a:t>#0</a:t>
            </a:r>
            <a:endParaRPr lang="fr-FR" sz="1400" dirty="0">
              <a:effectLst/>
              <a:latin typeface="+mj-lt"/>
            </a:endParaRPr>
          </a:p>
        </p:txBody>
      </p:sp>
      <p:grpSp>
        <p:nvGrpSpPr>
          <p:cNvPr id="23" name="Groupe 245"/>
          <p:cNvGrpSpPr/>
          <p:nvPr/>
        </p:nvGrpSpPr>
        <p:grpSpPr>
          <a:xfrm>
            <a:off x="5357813" y="1112838"/>
            <a:ext cx="3850538" cy="314127"/>
            <a:chOff x="5357813" y="1112838"/>
            <a:chExt cx="3850538" cy="314127"/>
          </a:xfrm>
        </p:grpSpPr>
        <p:sp>
          <p:nvSpPr>
            <p:cNvPr id="247" name="ZoneTexte 242"/>
            <p:cNvSpPr txBox="1">
              <a:spLocks noChangeArrowheads="1"/>
            </p:cNvSpPr>
            <p:nvPr/>
          </p:nvSpPr>
          <p:spPr bwMode="auto">
            <a:xfrm>
              <a:off x="5357813" y="111918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effectLst/>
                  <a:latin typeface="+mj-lt"/>
                </a:rPr>
                <a:t>#0</a:t>
              </a:r>
              <a:endParaRPr lang="fr-FR" sz="1400" dirty="0">
                <a:effectLst/>
                <a:latin typeface="+mj-lt"/>
              </a:endParaRPr>
            </a:p>
          </p:txBody>
        </p:sp>
        <p:sp>
          <p:nvSpPr>
            <p:cNvPr id="248" name="ZoneTexte 243"/>
            <p:cNvSpPr txBox="1">
              <a:spLocks noChangeArrowheads="1"/>
            </p:cNvSpPr>
            <p:nvPr/>
          </p:nvSpPr>
          <p:spPr bwMode="auto">
            <a:xfrm>
              <a:off x="8824913" y="1112838"/>
              <a:ext cx="3834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effectLst/>
                  <a:latin typeface="+mj-lt"/>
                </a:rPr>
                <a:t>#1</a:t>
              </a:r>
              <a:endParaRPr lang="fr-FR" sz="1400" dirty="0">
                <a:effectLst/>
                <a:latin typeface="+mj-lt"/>
              </a:endParaRPr>
            </a:p>
          </p:txBody>
        </p:sp>
      </p:grpSp>
      <p:sp>
        <p:nvSpPr>
          <p:cNvPr id="121" name="ZoneTexte 245"/>
          <p:cNvSpPr txBox="1">
            <a:spLocks noChangeArrowheads="1"/>
          </p:cNvSpPr>
          <p:nvPr/>
        </p:nvSpPr>
        <p:spPr bwMode="auto">
          <a:xfrm>
            <a:off x="4445564" y="1214438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0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22" name="ZoneTexte 246"/>
          <p:cNvSpPr txBox="1">
            <a:spLocks noChangeArrowheads="1"/>
          </p:cNvSpPr>
          <p:nvPr/>
        </p:nvSpPr>
        <p:spPr bwMode="auto">
          <a:xfrm>
            <a:off x="4445564" y="1714500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1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23" name="ZoneTexte 247"/>
          <p:cNvSpPr txBox="1">
            <a:spLocks noChangeArrowheads="1"/>
          </p:cNvSpPr>
          <p:nvPr/>
        </p:nvSpPr>
        <p:spPr bwMode="auto">
          <a:xfrm>
            <a:off x="4445564" y="2214563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2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24" name="ZoneTexte 247"/>
          <p:cNvSpPr txBox="1">
            <a:spLocks noChangeArrowheads="1"/>
          </p:cNvSpPr>
          <p:nvPr/>
        </p:nvSpPr>
        <p:spPr bwMode="auto">
          <a:xfrm>
            <a:off x="4445562" y="2714620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</a:t>
            </a:r>
            <a:r>
              <a:rPr lang="en-US" sz="1800" dirty="0" smtClean="0">
                <a:effectLst/>
                <a:latin typeface="+mj-lt"/>
              </a:rPr>
              <a:t>3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26" name="ZoneTexte 180"/>
          <p:cNvSpPr txBox="1">
            <a:spLocks noChangeArrowheads="1"/>
          </p:cNvSpPr>
          <p:nvPr/>
        </p:nvSpPr>
        <p:spPr bwMode="auto">
          <a:xfrm>
            <a:off x="7807325" y="357441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2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27" name="ZoneTexte 198"/>
          <p:cNvSpPr txBox="1">
            <a:spLocks noChangeArrowheads="1"/>
          </p:cNvSpPr>
          <p:nvPr/>
        </p:nvSpPr>
        <p:spPr bwMode="auto">
          <a:xfrm>
            <a:off x="6858000" y="357187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1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28" name="ZoneTexte 223"/>
          <p:cNvSpPr txBox="1">
            <a:spLocks noChangeArrowheads="1"/>
          </p:cNvSpPr>
          <p:nvPr/>
        </p:nvSpPr>
        <p:spPr bwMode="auto">
          <a:xfrm>
            <a:off x="5857875" y="357187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Level </a:t>
            </a:r>
            <a:r>
              <a:rPr lang="en-US" sz="1800" dirty="0" smtClean="0">
                <a:effectLst/>
                <a:latin typeface="+mj-lt"/>
              </a:rPr>
              <a:t>0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29" name="ZoneTexte 244"/>
          <p:cNvSpPr txBox="1">
            <a:spLocks noChangeArrowheads="1"/>
          </p:cNvSpPr>
          <p:nvPr/>
        </p:nvSpPr>
        <p:spPr bwMode="auto">
          <a:xfrm>
            <a:off x="6643688" y="3214688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Codebooks</a:t>
            </a:r>
            <a:endParaRPr lang="fr-FR" sz="1800" dirty="0">
              <a:effectLst/>
              <a:latin typeface="+mj-lt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614172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131" name="Rectangle 130"/>
          <p:cNvSpPr/>
          <p:nvPr/>
        </p:nvSpPr>
        <p:spPr bwMode="auto">
          <a:xfrm>
            <a:off x="632460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-1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614172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632460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882640" y="3939540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5882640" y="4130957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#1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713232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731520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-3</a:t>
            </a:r>
          </a:p>
        </p:txBody>
      </p:sp>
      <p:sp>
        <p:nvSpPr>
          <p:cNvPr id="145" name="Rectangle 144"/>
          <p:cNvSpPr/>
          <p:nvPr/>
        </p:nvSpPr>
        <p:spPr bwMode="auto">
          <a:xfrm>
            <a:off x="713232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+2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731520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873240" y="3939540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#0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873240" y="4130957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#1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808482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+1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8267700" y="397093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-1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808482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8267700" y="4153817"/>
            <a:ext cx="181212" cy="181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tx1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825740" y="3939540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#0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825740" y="4130957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400" dirty="0" smtClean="0">
                <a:effectLst/>
              </a:rPr>
              <a:t>#1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242" grpId="0"/>
      <p:bldP spid="2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grid_ma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grid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grid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grid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grid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grid_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grid_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grid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grid_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grid_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grid_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grid_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grid_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1905000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pPr algn="ctr"/>
            <a:r>
              <a:rPr lang="en-US" sz="4000" dirty="0">
                <a:effectLst/>
                <a:latin typeface="+mn-lt"/>
              </a:rPr>
              <a:t>3.73 bits/pixel - 123 KB - 38.8 dB</a:t>
            </a:r>
            <a:endParaRPr lang="fr-FR" sz="4000" dirty="0">
              <a:effectLst/>
              <a:latin typeface="+mn-lt"/>
            </a:endParaRPr>
          </a:p>
        </p:txBody>
      </p:sp>
      <p:sp useBgFill="1"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3.25 bits/pixel - 109 KB - 38.7 dB</a:t>
            </a:r>
            <a:endParaRPr lang="fr-FR" sz="4000" dirty="0">
              <a:effectLst/>
              <a:latin typeface="+mn-lt"/>
            </a:endParaRPr>
          </a:p>
        </p:txBody>
      </p:sp>
      <p:sp useBgFill="1"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3.00 bits/pixel - 101 KB - 38.6 dB</a:t>
            </a:r>
          </a:p>
        </p:txBody>
      </p:sp>
      <p:sp useBgFill="1"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2.75 bits/pixel -   93 KB - 38.4 dB</a:t>
            </a:r>
          </a:p>
        </p:txBody>
      </p:sp>
      <p:sp useBgFill="1"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2.50 bits/pixel -   84 KB - 38.3 dB</a:t>
            </a:r>
          </a:p>
        </p:txBody>
      </p:sp>
      <p:sp useBgFill="1"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2.25 bits/pixel -   75 KB - 38.0 dB</a:t>
            </a:r>
          </a:p>
        </p:txBody>
      </p:sp>
      <p:sp useBgFill="1"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2.00 bits/pixel -   66 KB - 37.7 dB</a:t>
            </a:r>
          </a:p>
        </p:txBody>
      </p:sp>
      <p:sp useBgFill="1"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1.75 bits/pixel -   58 KB - 37.3 dB</a:t>
            </a:r>
          </a:p>
        </p:txBody>
      </p:sp>
      <p:sp useBgFill="1"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1.50 bits/pixel -   49 KB - 36.5 dB</a:t>
            </a:r>
          </a:p>
        </p:txBody>
      </p:sp>
      <p:sp useBgFill="1"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1.25 bits/pixel -   41 KB - 35.6 dB</a:t>
            </a:r>
          </a:p>
        </p:txBody>
      </p:sp>
      <p:sp useBgFill="1"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1.00 bits/pixel -   32 KB - 34.2 dB</a:t>
            </a:r>
          </a:p>
        </p:txBody>
      </p:sp>
      <p:sp useBgFill="1"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0.75 bits/pixel -   22 KB - 31.9 dB</a:t>
            </a:r>
          </a:p>
        </p:txBody>
      </p:sp>
      <p:sp useBgFill="1"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effectLst/>
              <a:latin typeface="+mn-lt"/>
            </a:endParaRPr>
          </a:p>
          <a:p>
            <a:r>
              <a:rPr lang="de-DE" sz="4000" dirty="0" smtClean="0">
                <a:effectLst/>
                <a:latin typeface="+mn-lt"/>
              </a:rPr>
              <a:t>0.50 bits/pixel -   14 KB - 27.6 dB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10600" y="1138535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/>
    </p:bldLst>
  </p:timing>
</p:sld>
</file>

<file path=ppt/theme/theme1.xml><?xml version="1.0" encoding="utf-8"?>
<a:theme xmlns:a="http://schemas.openxmlformats.org/drawingml/2006/main" name="hh20070706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em_vis199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  <a:txDef>
      <a:spPr>
        <a:noFill/>
      </a:spPr>
      <a:bodyPr wrap="none" lIns="18288" tIns="18288" rIns="18288" bIns="18288" rtlCol="0">
        <a:spAutoFit/>
      </a:bodyPr>
      <a:lstStyle>
        <a:defPPr marL="0">
          <a:defRPr sz="2400" dirty="0" smtClean="0">
            <a:effectLst/>
          </a:defRPr>
        </a:defPPr>
      </a:lstStyle>
    </a:txDef>
  </a:objectDefaults>
  <a:extraClrSchemeLst>
    <a:extraClrScheme>
      <a:clrScheme name="qem_vis199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4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6">
        <a:dk1>
          <a:srgbClr val="000000"/>
        </a:dk1>
        <a:lt1>
          <a:srgbClr val="FFFFFF"/>
        </a:lt1>
        <a:dk2>
          <a:srgbClr val="772655"/>
        </a:dk2>
        <a:lt2>
          <a:srgbClr val="5FFFF0"/>
        </a:lt2>
        <a:accent1>
          <a:srgbClr val="952CA7"/>
        </a:accent1>
        <a:accent2>
          <a:srgbClr val="FAFD00"/>
        </a:accent2>
        <a:accent3>
          <a:srgbClr val="BDACB4"/>
        </a:accent3>
        <a:accent4>
          <a:srgbClr val="DADADA"/>
        </a:accent4>
        <a:accent5>
          <a:srgbClr val="C8ACD0"/>
        </a:accent5>
        <a:accent6>
          <a:srgbClr val="E3E500"/>
        </a:accent6>
        <a:hlink>
          <a:srgbClr val="FEAA2E"/>
        </a:hlink>
        <a:folHlink>
          <a:srgbClr val="D989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7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8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9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DBDBD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43218</TotalTime>
  <Words>940</Words>
  <Application>Microsoft PowerPoint</Application>
  <PresentationFormat>On-screen Show (4:3)</PresentationFormat>
  <Paragraphs>400</Paragraphs>
  <Slides>24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hh20070706</vt:lpstr>
      <vt:lpstr>Compressed Random-Access Trees for Spatially Coherent Data</vt:lpstr>
      <vt:lpstr>Motivation: Spatially Coherent Images</vt:lpstr>
      <vt:lpstr>Existing Compression Schemes</vt:lpstr>
      <vt:lpstr>Compressed Random-Access Trees</vt:lpstr>
      <vt:lpstr>Compressed Random-Access Trees</vt:lpstr>
      <vt:lpstr>Compressed Random-Access Trees</vt:lpstr>
      <vt:lpstr>Compressing Tree Data</vt:lpstr>
      <vt:lpstr>Compressing Tree Data</vt:lpstr>
      <vt:lpstr>Slide 9</vt:lpstr>
      <vt:lpstr>Compressed Random-Access Trees</vt:lpstr>
      <vt:lpstr>Compressing Tree Topology</vt:lpstr>
      <vt:lpstr>Compressing Tree Topology</vt:lpstr>
      <vt:lpstr>Compressing Tree Topology</vt:lpstr>
      <vt:lpstr>Compressed Random-Access Trees</vt:lpstr>
      <vt:lpstr>Efficient Access</vt:lpstr>
      <vt:lpstr>Caching strategies</vt:lpstr>
      <vt:lpstr>Efficient Access</vt:lpstr>
      <vt:lpstr>Compressed Random-Access Trees</vt:lpstr>
      <vt:lpstr>Applications</vt:lpstr>
      <vt:lpstr>HDR Images</vt:lpstr>
      <vt:lpstr>HDR Images</vt:lpstr>
      <vt:lpstr>Slide 22</vt:lpstr>
      <vt:lpstr>Limitations and Future Work</vt:lpstr>
      <vt:lpstr>Summary: Compressed random-access trees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Hugues Hoppe</dc:creator>
  <cp:lastModifiedBy>Hugues Hoppe</cp:lastModifiedBy>
  <cp:revision>2290</cp:revision>
  <dcterms:created xsi:type="dcterms:W3CDTF">1999-08-16T18:11:54Z</dcterms:created>
  <dcterms:modified xsi:type="dcterms:W3CDTF">2007-08-14T23:18:09Z</dcterms:modified>
</cp:coreProperties>
</file>