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</p:sldIdLst>
  <p:sldSz cx="43891200" cy="32918400"/>
  <p:notesSz cx="7010400" cy="92964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80" autoAdjust="0"/>
    <p:restoredTop sz="94660"/>
  </p:normalViewPr>
  <p:slideViewPr>
    <p:cSldViewPr snapToObjects="1">
      <p:cViewPr varScale="1">
        <p:scale>
          <a:sx n="40" d="100"/>
          <a:sy n="40" d="100"/>
        </p:scale>
        <p:origin x="-1488" y="-18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2010-02-15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5F5B7F6B-925D-3F45-86E5-F227F1ECB8BC}" type="datetimeFigureOut">
              <a:rPr lang="en-US" smtClean="0"/>
              <a:pPr/>
              <a:t>2010-02-15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8E917508-63F1-B94C-8577-C6E910369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heme" Target="../theme/them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emoPosterHeader.bmp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52399"/>
            <a:ext cx="43891199" cy="2438399"/>
          </a:xfrm>
          <a:prstGeom prst="rect">
            <a:avLst/>
          </a:prstGeom>
        </p:spPr>
      </p:pic>
      <p:pic>
        <p:nvPicPr>
          <p:cNvPr id="7" name="Picture 6" descr="DemoPosterFooter.bmp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1257688"/>
            <a:ext cx="43891199" cy="1660711"/>
          </a:xfrm>
          <a:prstGeom prst="rect">
            <a:avLst/>
          </a:prstGeom>
        </p:spPr>
      </p:pic>
      <p:pic>
        <p:nvPicPr>
          <p:cNvPr id="9" name="Picture 8" descr="TF2020Logo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118800" y="-67029"/>
            <a:ext cx="7391400" cy="2353029"/>
          </a:xfrm>
          <a:prstGeom prst="rect">
            <a:avLst/>
          </a:prstGeom>
        </p:spPr>
      </p:pic>
      <p:pic>
        <p:nvPicPr>
          <p:cNvPr id="12" name="Picture 11" descr="Logo_White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47800" y="31371988"/>
            <a:ext cx="5143500" cy="1432111"/>
          </a:xfrm>
          <a:prstGeom prst="rect">
            <a:avLst/>
          </a:prstGeom>
        </p:spPr>
      </p:pic>
      <p:pic>
        <p:nvPicPr>
          <p:cNvPr id="10" name="Picture 9" descr="MSLogo.gif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9090600" y="31745143"/>
            <a:ext cx="3160517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3452" y="2286000"/>
            <a:ext cx="363716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/>
              <a:t>Multiscale Continuity in Bing Maps Imagery</a:t>
            </a:r>
            <a:endParaRPr lang="en-US" sz="15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42472222" y="30841890"/>
            <a:ext cx="1418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[Booth 125]</a:t>
            </a:r>
            <a:endParaRPr lang="en-US" sz="2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26826462" y="10907474"/>
            <a:ext cx="63793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400" i="1" dirty="0" smtClean="0">
                <a:latin typeface="+mn-lt"/>
                <a:cs typeface="Times New Roman" pitchFamily="18" charset="0"/>
              </a:rPr>
              <a:t>Google Earth:</a:t>
            </a:r>
            <a:br>
              <a:rPr lang="en-US" sz="5400" i="1" dirty="0" smtClean="0">
                <a:latin typeface="+mn-lt"/>
                <a:cs typeface="Times New Roman" pitchFamily="18" charset="0"/>
              </a:rPr>
            </a:br>
            <a:r>
              <a:rPr lang="en-US" sz="5400" b="1" i="1" dirty="0" smtClean="0">
                <a:latin typeface="+mn-lt"/>
                <a:cs typeface="Times New Roman" pitchFamily="18" charset="0"/>
              </a:rPr>
              <a:t>spatial</a:t>
            </a:r>
            <a:r>
              <a:rPr lang="en-US" sz="5400" i="1" dirty="0" smtClean="0">
                <a:latin typeface="+mn-lt"/>
                <a:cs typeface="Times New Roman" pitchFamily="18" charset="0"/>
              </a:rPr>
              <a:t> discontinuities</a:t>
            </a:r>
            <a:endParaRPr lang="en-US" sz="5400" i="1" baseline="-250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6181364" y="10907474"/>
            <a:ext cx="58577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400" i="1" dirty="0" smtClean="0">
                <a:latin typeface="+mn-lt"/>
                <a:cs typeface="Times New Roman" pitchFamily="18" charset="0"/>
              </a:rPr>
              <a:t>Bing Maps:</a:t>
            </a:r>
            <a:br>
              <a:rPr lang="en-US" sz="5400" i="1" dirty="0" smtClean="0">
                <a:latin typeface="+mn-lt"/>
                <a:cs typeface="Times New Roman" pitchFamily="18" charset="0"/>
              </a:rPr>
            </a:br>
            <a:r>
              <a:rPr lang="en-US" sz="5400" b="1" i="1" dirty="0" smtClean="0">
                <a:latin typeface="+mn-lt"/>
                <a:cs typeface="Times New Roman" pitchFamily="18" charset="0"/>
              </a:rPr>
              <a:t>scale</a:t>
            </a:r>
            <a:r>
              <a:rPr lang="en-US" sz="5400" i="1" dirty="0" smtClean="0">
                <a:latin typeface="+mn-lt"/>
                <a:cs typeface="Times New Roman" pitchFamily="18" charset="0"/>
              </a:rPr>
              <a:t> discontinuities</a:t>
            </a:r>
            <a:endParaRPr lang="en-US" sz="5400" i="1" baseline="-25000" dirty="0" smtClean="0">
              <a:latin typeface="+mn-lt"/>
              <a:cs typeface="Times New Roman" pitchFamily="18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4848621" y="5755587"/>
            <a:ext cx="8434412" cy="5031052"/>
            <a:chOff x="34773526" y="5710793"/>
            <a:chExt cx="8584602" cy="5120640"/>
          </a:xfrm>
        </p:grpSpPr>
        <p:pic>
          <p:nvPicPr>
            <p:cNvPr id="141" name="Picture 2" descr="C:\hh\proj\pyramid\figures\transition1regular.png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>
              <a:off x="34773526" y="5710793"/>
              <a:ext cx="8584602" cy="5120640"/>
            </a:xfrm>
            <a:prstGeom prst="rect">
              <a:avLst/>
            </a:prstGeom>
            <a:ln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43" name="Straight Arrow Connector 142"/>
            <p:cNvCxnSpPr/>
            <p:nvPr/>
          </p:nvCxnSpPr>
          <p:spPr>
            <a:xfrm rot="16200000" flipV="1">
              <a:off x="36746017" y="8635550"/>
              <a:ext cx="1243263" cy="437147"/>
            </a:xfrm>
            <a:prstGeom prst="straightConnector1">
              <a:avLst/>
            </a:prstGeom>
            <a:ln w="101600">
              <a:solidFill>
                <a:schemeClr val="accent6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rot="5400000" flipH="1" flipV="1">
              <a:off x="41119496" y="8515912"/>
              <a:ext cx="1243262" cy="497305"/>
            </a:xfrm>
            <a:prstGeom prst="straightConnector1">
              <a:avLst/>
            </a:prstGeom>
            <a:ln w="101600">
              <a:solidFill>
                <a:schemeClr val="accent6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Rectangle 146"/>
          <p:cNvSpPr/>
          <p:nvPr/>
        </p:nvSpPr>
        <p:spPr bwMode="auto">
          <a:xfrm>
            <a:off x="228600" y="20534789"/>
            <a:ext cx="6924651" cy="92975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11359862" y="21227924"/>
            <a:ext cx="7965082" cy="31489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17472597" y="18049061"/>
            <a:ext cx="6939477" cy="11884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50" name="Picture 149" descr="C:\hh\proj\pyramid\figures\laplacian0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1924" y="21413157"/>
            <a:ext cx="2780150" cy="2778517"/>
          </a:xfrm>
          <a:prstGeom prst="rect">
            <a:avLst/>
          </a:prstGeom>
          <a:ln>
            <a:noFill/>
          </a:ln>
          <a:effectLst>
            <a:outerShdw blurRad="38100" dist="12700" dir="24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151" name="Picture 150" descr="C:\hh\proj\pyramid\figures\corrected0.pn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12284060" y="21413157"/>
            <a:ext cx="2778517" cy="2778517"/>
          </a:xfrm>
          <a:prstGeom prst="rect">
            <a:avLst/>
          </a:prstGeom>
          <a:ln>
            <a:noFill/>
          </a:ln>
          <a:effectLst>
            <a:outerShdw blurRad="38100" dist="12700" dir="24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152" name="Picture 151" descr="C:\hh\proj\pyramid\figures\laplacian3.scaled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1924" y="26784957"/>
            <a:ext cx="2776302" cy="2778517"/>
          </a:xfrm>
          <a:prstGeom prst="rect">
            <a:avLst/>
          </a:prstGeom>
          <a:ln>
            <a:noFill/>
          </a:ln>
          <a:effectLst>
            <a:outerShdw blurRad="38100" dist="12700" dir="24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153" name="Picture 152" descr="C:\hh\proj\pyramid\figures\laplacian1.png"/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17863102" y="23491211"/>
            <a:ext cx="2777586" cy="2777586"/>
          </a:xfrm>
          <a:prstGeom prst="rect">
            <a:avLst/>
          </a:prstGeom>
          <a:ln>
            <a:noFill/>
          </a:ln>
          <a:effectLst>
            <a:outerShdw blurRad="38100" dist="12700" dir="24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154" name="Picture 153" descr="C:\hh\proj\pyramid\figures\laplacian2.png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17863102" y="26930512"/>
            <a:ext cx="2775019" cy="2775018"/>
          </a:xfrm>
          <a:prstGeom prst="rect">
            <a:avLst/>
          </a:prstGeom>
          <a:ln>
            <a:noFill/>
          </a:ln>
          <a:effectLst>
            <a:outerShdw blurRad="38100" dist="12700" dir="2400000" algn="tl" rotWithShape="0">
              <a:prstClr val="black">
                <a:alpha val="60000"/>
              </a:prstClr>
            </a:outerShdw>
          </a:effectLst>
        </p:spPr>
      </p:pic>
      <p:sp>
        <p:nvSpPr>
          <p:cNvPr id="155" name="Rounded Rectangle 154"/>
          <p:cNvSpPr/>
          <p:nvPr/>
        </p:nvSpPr>
        <p:spPr bwMode="auto">
          <a:xfrm>
            <a:off x="7739299" y="22709799"/>
            <a:ext cx="3077284" cy="2139161"/>
          </a:xfrm>
          <a:prstGeom prst="roundRect">
            <a:avLst>
              <a:gd name="adj" fmla="val 13441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S</a:t>
            </a:r>
            <a:r>
              <a:rPr kumimoji="0" lang="en-US" sz="5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tructure transfer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2761872" y="20362547"/>
            <a:ext cx="1858106" cy="1019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u="sng" dirty="0" smtClean="0">
                <a:cs typeface="Times New Roman" pitchFamily="18" charset="0"/>
              </a:rPr>
              <a:t>Input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9728426" y="17830800"/>
            <a:ext cx="2427819" cy="1019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u="sng" dirty="0" smtClean="0">
                <a:cs typeface="Times New Roman" pitchFamily="18" charset="0"/>
              </a:rPr>
              <a:t>Output</a:t>
            </a:r>
          </a:p>
        </p:txBody>
      </p:sp>
      <p:cxnSp>
        <p:nvCxnSpPr>
          <p:cNvPr id="164" name="Straight Arrow Connector 163"/>
          <p:cNvCxnSpPr/>
          <p:nvPr/>
        </p:nvCxnSpPr>
        <p:spPr bwMode="auto">
          <a:xfrm>
            <a:off x="7135799" y="22889058"/>
            <a:ext cx="478022" cy="39437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5" name="TextBox 164"/>
          <p:cNvSpPr txBox="1"/>
          <p:nvPr/>
        </p:nvSpPr>
        <p:spPr>
          <a:xfrm>
            <a:off x="15129457" y="22225798"/>
            <a:ext cx="660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i="1" dirty="0" err="1" smtClean="0">
                <a:cs typeface="Times New Roman" pitchFamily="18" charset="0"/>
              </a:rPr>
              <a:t>x</a:t>
            </a:r>
            <a:r>
              <a:rPr lang="en-US" sz="5400" i="1" baseline="-25000" dirty="0" err="1" smtClean="0">
                <a:cs typeface="Times New Roman" pitchFamily="18" charset="0"/>
              </a:rPr>
              <a:t>c</a:t>
            </a:r>
            <a:endParaRPr lang="en-US" sz="5400" i="1" baseline="-25000" dirty="0" smtClean="0">
              <a:cs typeface="Times New Roman" pitchFamily="18" charset="0"/>
            </a:endParaRPr>
          </a:p>
        </p:txBody>
      </p:sp>
      <p:sp>
        <p:nvSpPr>
          <p:cNvPr id="166" name="Rounded Rectangle 165"/>
          <p:cNvSpPr/>
          <p:nvPr/>
        </p:nvSpPr>
        <p:spPr bwMode="auto">
          <a:xfrm>
            <a:off x="13345590" y="25386799"/>
            <a:ext cx="3244593" cy="2318295"/>
          </a:xfrm>
          <a:prstGeom prst="roundRect">
            <a:avLst>
              <a:gd name="adj" fmla="val 12796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ts val="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Clipped</a:t>
            </a:r>
            <a:r>
              <a:rPr kumimoji="0" lang="en-US" sz="5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 Laplacian blending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67" name="Freeform 166"/>
          <p:cNvSpPr/>
          <p:nvPr/>
        </p:nvSpPr>
        <p:spPr bwMode="auto">
          <a:xfrm>
            <a:off x="7303106" y="27328710"/>
            <a:ext cx="5921528" cy="740937"/>
          </a:xfrm>
          <a:custGeom>
            <a:avLst/>
            <a:gdLst>
              <a:gd name="connsiteX0" fmla="*/ 0 w 2187678"/>
              <a:gd name="connsiteY0" fmla="*/ 250722 h 250722"/>
              <a:gd name="connsiteX1" fmla="*/ 1946788 w 2187678"/>
              <a:gd name="connsiteY1" fmla="*/ 250722 h 250722"/>
              <a:gd name="connsiteX2" fmla="*/ 2187678 w 2187678"/>
              <a:gd name="connsiteY2" fmla="*/ 0 h 25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7678" h="250722">
                <a:moveTo>
                  <a:pt x="0" y="250722"/>
                </a:moveTo>
                <a:lnTo>
                  <a:pt x="1946788" y="250722"/>
                </a:lnTo>
                <a:lnTo>
                  <a:pt x="2187678" y="0"/>
                </a:ln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</a:endParaRPr>
          </a:p>
        </p:txBody>
      </p:sp>
      <p:cxnSp>
        <p:nvCxnSpPr>
          <p:cNvPr id="168" name="Straight Arrow Connector 167"/>
          <p:cNvCxnSpPr/>
          <p:nvPr/>
        </p:nvCxnSpPr>
        <p:spPr bwMode="auto">
          <a:xfrm rot="16200000" flipH="1">
            <a:off x="13119590" y="24654761"/>
            <a:ext cx="740937" cy="555704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9" name="Rounded Rectangle 168"/>
          <p:cNvSpPr/>
          <p:nvPr/>
        </p:nvSpPr>
        <p:spPr bwMode="auto">
          <a:xfrm>
            <a:off x="6515944" y="25595266"/>
            <a:ext cx="4005630" cy="742138"/>
          </a:xfrm>
          <a:prstGeom prst="roundRect">
            <a:avLst>
              <a:gd name="adj" fmla="val 1344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Downsample</a:t>
            </a:r>
          </a:p>
        </p:txBody>
      </p:sp>
      <p:cxnSp>
        <p:nvCxnSpPr>
          <p:cNvPr id="170" name="Straight Arrow Connector 169"/>
          <p:cNvCxnSpPr/>
          <p:nvPr/>
        </p:nvCxnSpPr>
        <p:spPr bwMode="auto">
          <a:xfrm>
            <a:off x="10912185" y="23498548"/>
            <a:ext cx="1003380" cy="386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1" name="Straight Arrow Connector 170"/>
          <p:cNvCxnSpPr/>
          <p:nvPr/>
        </p:nvCxnSpPr>
        <p:spPr bwMode="auto">
          <a:xfrm rot="5400000" flipH="1" flipV="1">
            <a:off x="7688272" y="25084748"/>
            <a:ext cx="579607" cy="27533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2" name="Picture 171" descr="C:\hh\proj\pyramid\figures\corrected0.png"/>
          <p:cNvPicPr preferRelativeResize="0"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8490402" y="20347913"/>
            <a:ext cx="1389258" cy="1389258"/>
          </a:xfrm>
          <a:prstGeom prst="rect">
            <a:avLst/>
          </a:prstGeom>
          <a:ln>
            <a:noFill/>
          </a:ln>
          <a:effectLst>
            <a:outerShdw blurRad="38100" dist="12700" dir="24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173" name="Picture 172" descr="C:\hh\proj\pyramid\figures\corrected0.png"/>
          <p:cNvPicPr preferRelativeResize="0"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8837716" y="19446989"/>
            <a:ext cx="694629" cy="694629"/>
          </a:xfrm>
          <a:prstGeom prst="rect">
            <a:avLst/>
          </a:prstGeom>
          <a:ln>
            <a:noFill/>
          </a:ln>
          <a:effectLst>
            <a:outerShdw blurRad="38100" dist="12700" dir="2400000" algn="tl" rotWithShape="0">
              <a:prstClr val="black">
                <a:alpha val="60000"/>
              </a:prstClr>
            </a:outerShdw>
          </a:effectLst>
        </p:spPr>
      </p:pic>
      <p:pic>
        <p:nvPicPr>
          <p:cNvPr id="174" name="Picture 173" descr="C:\hh\proj\pyramid\figures\corrected0.png"/>
          <p:cNvPicPr preferRelativeResize="0"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9011373" y="18914439"/>
            <a:ext cx="347315" cy="347315"/>
          </a:xfrm>
          <a:prstGeom prst="rect">
            <a:avLst/>
          </a:prstGeom>
          <a:ln>
            <a:noFill/>
          </a:ln>
          <a:effectLst>
            <a:outerShdw blurRad="38100" dist="12700" dir="2400000" algn="tl" rotWithShape="0">
              <a:prstClr val="black">
                <a:alpha val="60000"/>
              </a:prstClr>
            </a:outerShdw>
          </a:effectLst>
        </p:spPr>
      </p:pic>
      <p:cxnSp>
        <p:nvCxnSpPr>
          <p:cNvPr id="175" name="Straight Arrow Connector 174"/>
          <p:cNvCxnSpPr/>
          <p:nvPr/>
        </p:nvCxnSpPr>
        <p:spPr bwMode="auto">
          <a:xfrm rot="5400000" flipH="1" flipV="1">
            <a:off x="13026972" y="20755872"/>
            <a:ext cx="370469" cy="370469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Group 57"/>
          <p:cNvGrpSpPr/>
          <p:nvPr/>
        </p:nvGrpSpPr>
        <p:grpSpPr>
          <a:xfrm>
            <a:off x="17229852" y="19699593"/>
            <a:ext cx="926172" cy="1141282"/>
            <a:chOff x="6019800" y="1524000"/>
            <a:chExt cx="533400" cy="469490"/>
          </a:xfrm>
        </p:grpSpPr>
        <p:cxnSp>
          <p:nvCxnSpPr>
            <p:cNvPr id="177" name="Straight Arrow Connector 176"/>
            <p:cNvCxnSpPr/>
            <p:nvPr/>
          </p:nvCxnSpPr>
          <p:spPr bwMode="auto">
            <a:xfrm>
              <a:off x="6019800" y="1752600"/>
              <a:ext cx="533400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8" name="Straight Arrow Connector 177"/>
            <p:cNvCxnSpPr/>
            <p:nvPr/>
          </p:nvCxnSpPr>
          <p:spPr bwMode="auto">
            <a:xfrm>
              <a:off x="6022258" y="1841090"/>
              <a:ext cx="457200" cy="152400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9" name="Straight Arrow Connector 178"/>
            <p:cNvCxnSpPr/>
            <p:nvPr/>
          </p:nvCxnSpPr>
          <p:spPr bwMode="auto">
            <a:xfrm flipV="1">
              <a:off x="6022258" y="1524000"/>
              <a:ext cx="457200" cy="152400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80" name="Straight Arrow Connector 179"/>
          <p:cNvCxnSpPr/>
          <p:nvPr/>
        </p:nvCxnSpPr>
        <p:spPr bwMode="auto">
          <a:xfrm rot="5400000" flipH="1" flipV="1">
            <a:off x="7102692" y="26554673"/>
            <a:ext cx="579607" cy="275336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up 58"/>
          <p:cNvGrpSpPr/>
          <p:nvPr/>
        </p:nvGrpSpPr>
        <p:grpSpPr>
          <a:xfrm>
            <a:off x="16731661" y="26032069"/>
            <a:ext cx="926172" cy="1141282"/>
            <a:chOff x="6019800" y="1524000"/>
            <a:chExt cx="533400" cy="469490"/>
          </a:xfrm>
        </p:grpSpPr>
        <p:cxnSp>
          <p:nvCxnSpPr>
            <p:cNvPr id="182" name="Straight Arrow Connector 181"/>
            <p:cNvCxnSpPr/>
            <p:nvPr/>
          </p:nvCxnSpPr>
          <p:spPr bwMode="auto">
            <a:xfrm>
              <a:off x="6019800" y="1752600"/>
              <a:ext cx="533400" cy="1588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3" name="Straight Arrow Connector 182"/>
            <p:cNvCxnSpPr/>
            <p:nvPr/>
          </p:nvCxnSpPr>
          <p:spPr bwMode="auto">
            <a:xfrm>
              <a:off x="6022258" y="1841090"/>
              <a:ext cx="457200" cy="152400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4" name="Straight Arrow Connector 183"/>
            <p:cNvCxnSpPr/>
            <p:nvPr/>
          </p:nvCxnSpPr>
          <p:spPr bwMode="auto">
            <a:xfrm flipV="1">
              <a:off x="6022258" y="1524000"/>
              <a:ext cx="457200" cy="152400"/>
            </a:xfrm>
            <a:prstGeom prst="straightConnector1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5" name="Rounded Rectangle 184"/>
          <p:cNvSpPr/>
          <p:nvPr/>
        </p:nvSpPr>
        <p:spPr bwMode="auto">
          <a:xfrm>
            <a:off x="13104656" y="19894823"/>
            <a:ext cx="4005630" cy="742138"/>
          </a:xfrm>
          <a:prstGeom prst="roundRect">
            <a:avLst>
              <a:gd name="adj" fmla="val 13441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cs typeface="Times New Roman" pitchFamily="18" charset="0"/>
              </a:rPr>
              <a:t>Downsample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19628605" y="18515138"/>
            <a:ext cx="7184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i="1" dirty="0" smtClean="0">
                <a:cs typeface="Times New Roman" pitchFamily="18" charset="0"/>
              </a:rPr>
              <a:t>x</a:t>
            </a:r>
            <a:r>
              <a:rPr lang="en-US" sz="5400" i="1" baseline="-25000" dirty="0" smtClean="0">
                <a:cs typeface="Times New Roman" pitchFamily="18" charset="0"/>
              </a:rPr>
              <a:t>0</a:t>
            </a:r>
            <a:endParaRPr lang="en-US" sz="5400" dirty="0"/>
          </a:p>
        </p:txBody>
      </p:sp>
      <p:sp>
        <p:nvSpPr>
          <p:cNvPr id="187" name="Rectangle 186"/>
          <p:cNvSpPr/>
          <p:nvPr/>
        </p:nvSpPr>
        <p:spPr>
          <a:xfrm>
            <a:off x="19977881" y="20570637"/>
            <a:ext cx="10359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i="1" dirty="0" smtClean="0">
                <a:cs typeface="Times New Roman" pitchFamily="18" charset="0"/>
              </a:rPr>
              <a:t>x</a:t>
            </a:r>
            <a:r>
              <a:rPr lang="en-US" sz="5400" i="1" baseline="-25000" dirty="0" smtClean="0">
                <a:cs typeface="Times New Roman" pitchFamily="18" charset="0"/>
              </a:rPr>
              <a:t>c</a:t>
            </a:r>
            <a:r>
              <a:rPr lang="en-US" sz="5400" baseline="-25000" dirty="0" smtClean="0">
                <a:cs typeface="Times New Roman" pitchFamily="18" charset="0"/>
              </a:rPr>
              <a:t>-1</a:t>
            </a:r>
            <a:endParaRPr lang="en-US" sz="5400" dirty="0"/>
          </a:p>
        </p:txBody>
      </p:sp>
      <p:sp>
        <p:nvSpPr>
          <p:cNvPr id="188" name="Rectangle 187"/>
          <p:cNvSpPr/>
          <p:nvPr/>
        </p:nvSpPr>
        <p:spPr>
          <a:xfrm rot="4373484">
            <a:off x="20075361" y="19663133"/>
            <a:ext cx="6623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…</a:t>
            </a:r>
            <a:endParaRPr lang="en-US" sz="5400" dirty="0"/>
          </a:p>
        </p:txBody>
      </p:sp>
      <p:sp>
        <p:nvSpPr>
          <p:cNvPr id="189" name="Rectangle 188"/>
          <p:cNvSpPr/>
          <p:nvPr/>
        </p:nvSpPr>
        <p:spPr>
          <a:xfrm>
            <a:off x="20717394" y="24358979"/>
            <a:ext cx="11241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i="1" dirty="0" smtClean="0">
                <a:cs typeface="Times New Roman" pitchFamily="18" charset="0"/>
              </a:rPr>
              <a:t>x</a:t>
            </a:r>
            <a:r>
              <a:rPr lang="en-US" sz="5400" i="1" baseline="-25000" dirty="0" smtClean="0">
                <a:cs typeface="Times New Roman" pitchFamily="18" charset="0"/>
              </a:rPr>
              <a:t>c</a:t>
            </a:r>
            <a:r>
              <a:rPr lang="en-US" sz="5400" baseline="-25000" dirty="0" smtClean="0">
                <a:cs typeface="Times New Roman" pitchFamily="18" charset="0"/>
              </a:rPr>
              <a:t>+1</a:t>
            </a:r>
            <a:endParaRPr lang="en-US" sz="5400" dirty="0"/>
          </a:p>
        </p:txBody>
      </p:sp>
      <p:sp>
        <p:nvSpPr>
          <p:cNvPr id="190" name="Rectangle 189"/>
          <p:cNvSpPr/>
          <p:nvPr/>
        </p:nvSpPr>
        <p:spPr>
          <a:xfrm>
            <a:off x="20717394" y="27790158"/>
            <a:ext cx="10005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i="1" dirty="0" smtClean="0">
                <a:cs typeface="Times New Roman" pitchFamily="18" charset="0"/>
              </a:rPr>
              <a:t>x</a:t>
            </a:r>
            <a:r>
              <a:rPr lang="en-US" sz="5400" i="1" baseline="-25000" dirty="0" smtClean="0">
                <a:cs typeface="Times New Roman" pitchFamily="18" charset="0"/>
              </a:rPr>
              <a:t>f</a:t>
            </a:r>
            <a:r>
              <a:rPr lang="en-US" sz="5400" baseline="-25000" dirty="0" smtClean="0">
                <a:cs typeface="Times New Roman" pitchFamily="18" charset="0"/>
              </a:rPr>
              <a:t>-1</a:t>
            </a:r>
            <a:endParaRPr lang="en-US" sz="5400" dirty="0"/>
          </a:p>
        </p:txBody>
      </p:sp>
      <p:sp>
        <p:nvSpPr>
          <p:cNvPr id="191" name="Rectangle 190"/>
          <p:cNvSpPr/>
          <p:nvPr/>
        </p:nvSpPr>
        <p:spPr>
          <a:xfrm rot="5400000">
            <a:off x="21101359" y="26182191"/>
            <a:ext cx="6623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…</a:t>
            </a:r>
            <a:endParaRPr lang="en-US" sz="5400" dirty="0"/>
          </a:p>
        </p:txBody>
      </p:sp>
      <p:sp>
        <p:nvSpPr>
          <p:cNvPr id="192" name="Rectangle 191"/>
          <p:cNvSpPr/>
          <p:nvPr/>
        </p:nvSpPr>
        <p:spPr>
          <a:xfrm rot="5400000">
            <a:off x="19151425" y="26182191"/>
            <a:ext cx="6623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/>
              <a:t>…</a:t>
            </a:r>
            <a:endParaRPr lang="en-US" sz="5400" dirty="0"/>
          </a:p>
        </p:txBody>
      </p:sp>
      <p:grpSp>
        <p:nvGrpSpPr>
          <p:cNvPr id="84" name="Group 83"/>
          <p:cNvGrpSpPr/>
          <p:nvPr/>
        </p:nvGrpSpPr>
        <p:grpSpPr>
          <a:xfrm>
            <a:off x="25755272" y="5755548"/>
            <a:ext cx="8521692" cy="5026714"/>
            <a:chOff x="25679400" y="5710793"/>
            <a:chExt cx="8673435" cy="5116223"/>
          </a:xfrm>
        </p:grpSpPr>
        <p:pic>
          <p:nvPicPr>
            <p:cNvPr id="138" name="Picture 2" descr="C:\hh\tmp\v.jpg"/>
            <p:cNvPicPr>
              <a:picLocks noChangeAspect="1" noChangeArrowheads="1"/>
            </p:cNvPicPr>
            <p:nvPr/>
          </p:nvPicPr>
          <p:blipFill>
            <a:blip r:embed="rId11">
              <a:lum bright="10000"/>
            </a:blip>
            <a:srcRect l="15347" t="8369" b="14482"/>
            <a:stretch>
              <a:fillRect/>
            </a:stretch>
          </p:blipFill>
          <p:spPr bwMode="auto">
            <a:xfrm>
              <a:off x="25679400" y="5710793"/>
              <a:ext cx="8673435" cy="5116223"/>
            </a:xfrm>
            <a:prstGeom prst="rect">
              <a:avLst/>
            </a:prstGeom>
            <a:ln>
              <a:noFill/>
            </a:ln>
            <a:effectLst>
              <a:outerShdw blurRad="177800" sx="103000" sy="103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95" name="Straight Arrow Connector 194"/>
            <p:cNvCxnSpPr/>
            <p:nvPr/>
          </p:nvCxnSpPr>
          <p:spPr>
            <a:xfrm flipV="1">
              <a:off x="31845508" y="8823101"/>
              <a:ext cx="850282" cy="520678"/>
            </a:xfrm>
            <a:prstGeom prst="straightConnector1">
              <a:avLst/>
            </a:prstGeom>
            <a:ln w="101600">
              <a:solidFill>
                <a:schemeClr val="accent6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 flipV="1">
              <a:off x="29344299" y="8984100"/>
              <a:ext cx="888049" cy="476015"/>
            </a:xfrm>
            <a:prstGeom prst="straightConnector1">
              <a:avLst/>
            </a:prstGeom>
            <a:ln w="101600">
              <a:solidFill>
                <a:schemeClr val="accent6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TextBox 219"/>
          <p:cNvSpPr txBox="1"/>
          <p:nvPr/>
        </p:nvSpPr>
        <p:spPr>
          <a:xfrm>
            <a:off x="25788285" y="13094328"/>
            <a:ext cx="17493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latin typeface="+mn-lt"/>
                <a:cs typeface="Times New Roman" pitchFamily="18" charset="0"/>
              </a:rPr>
              <a:t>We optimize both </a:t>
            </a:r>
            <a:r>
              <a:rPr lang="en-US" sz="7200" b="1" dirty="0" smtClean="0">
                <a:latin typeface="+mn-lt"/>
                <a:cs typeface="Times New Roman" pitchFamily="18" charset="0"/>
              </a:rPr>
              <a:t>spatial </a:t>
            </a:r>
            <a:r>
              <a:rPr lang="en-US" sz="7200" dirty="0" smtClean="0">
                <a:latin typeface="+mn-lt"/>
                <a:cs typeface="Times New Roman" pitchFamily="18" charset="0"/>
              </a:rPr>
              <a:t>and </a:t>
            </a:r>
            <a:r>
              <a:rPr lang="en-US" sz="7200" b="1" dirty="0" smtClean="0">
                <a:latin typeface="+mn-lt"/>
                <a:cs typeface="Times New Roman" pitchFamily="18" charset="0"/>
              </a:rPr>
              <a:t>scale</a:t>
            </a:r>
            <a:r>
              <a:rPr lang="en-US" sz="7200" dirty="0" smtClean="0">
                <a:latin typeface="+mn-lt"/>
                <a:cs typeface="Times New Roman" pitchFamily="18" charset="0"/>
              </a:rPr>
              <a:t> continuity:</a:t>
            </a:r>
            <a:endParaRPr lang="en-US" sz="7200" i="1" baseline="-25000" dirty="0" smtClean="0">
              <a:latin typeface="+mn-lt"/>
              <a:cs typeface="Times New Roman" pitchFamily="18" charset="0"/>
            </a:endParaRPr>
          </a:p>
        </p:txBody>
      </p:sp>
      <p:cxnSp>
        <p:nvCxnSpPr>
          <p:cNvPr id="223" name="Straight Connector 222"/>
          <p:cNvCxnSpPr>
            <a:stCxn id="155" idx="0"/>
            <a:endCxn id="224" idx="2"/>
          </p:cNvCxnSpPr>
          <p:nvPr/>
        </p:nvCxnSpPr>
        <p:spPr>
          <a:xfrm rot="16200000" flipV="1">
            <a:off x="7631934" y="21063792"/>
            <a:ext cx="3100860" cy="191154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4" name="TextBox 223"/>
          <p:cNvSpPr txBox="1"/>
          <p:nvPr/>
        </p:nvSpPr>
        <p:spPr>
          <a:xfrm>
            <a:off x="5565727" y="18383071"/>
            <a:ext cx="7042120" cy="1225868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70000"/>
                </a:schemeClr>
              </a:gs>
            </a:gsLst>
          </a:gradFill>
          <a:effectLst>
            <a:outerShdw blurRad="228600" dist="254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(1) Reduce ghosting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0251783" y="29413200"/>
            <a:ext cx="6817017" cy="1225868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70000"/>
                </a:schemeClr>
              </a:gs>
            </a:gsLst>
          </a:gradFill>
          <a:effectLst>
            <a:outerShdw blurRad="228600" dist="25400" dir="54000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(2) Reduce blurring</a:t>
            </a:r>
          </a:p>
        </p:txBody>
      </p:sp>
      <p:cxnSp>
        <p:nvCxnSpPr>
          <p:cNvPr id="228" name="Straight Connector 227"/>
          <p:cNvCxnSpPr>
            <a:stCxn id="227" idx="0"/>
            <a:endCxn id="166" idx="2"/>
          </p:cNvCxnSpPr>
          <p:nvPr/>
        </p:nvCxnSpPr>
        <p:spPr>
          <a:xfrm rot="5400000" flipH="1" flipV="1">
            <a:off x="13460036" y="27905350"/>
            <a:ext cx="1708106" cy="1307595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9" name="Picture 3" descr="C:\hh\proj\pyramid\figures\transition1blended.png"/>
          <p:cNvPicPr>
            <a:picLocks noChangeAspect="1" noChangeArrowheads="1"/>
          </p:cNvPicPr>
          <p:nvPr/>
        </p:nvPicPr>
        <p:blipFill>
          <a:blip r:embed="rId12">
            <a:lum bright="10000"/>
          </a:blip>
          <a:srcRect/>
          <a:stretch>
            <a:fillRect/>
          </a:stretch>
        </p:blipFill>
        <p:spPr bwMode="auto">
          <a:xfrm>
            <a:off x="34836437" y="14500286"/>
            <a:ext cx="8521692" cy="5083114"/>
          </a:xfrm>
          <a:prstGeom prst="rect">
            <a:avLst/>
          </a:prstGeom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2" name="Rectangle 241"/>
          <p:cNvSpPr/>
          <p:nvPr/>
        </p:nvSpPr>
        <p:spPr>
          <a:xfrm>
            <a:off x="369204" y="21986807"/>
            <a:ext cx="370165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400" i="1" dirty="0" smtClean="0">
                <a:cs typeface="Times New Roman" pitchFamily="18" charset="0"/>
              </a:rPr>
              <a:t>Coarse-scale</a:t>
            </a:r>
            <a:br>
              <a:rPr lang="en-US" sz="5400" i="1" dirty="0" smtClean="0">
                <a:cs typeface="Times New Roman" pitchFamily="18" charset="0"/>
              </a:rPr>
            </a:br>
            <a:r>
              <a:rPr lang="en-US" sz="5400" i="1" dirty="0" smtClean="0">
                <a:cs typeface="Times New Roman" pitchFamily="18" charset="0"/>
              </a:rPr>
              <a:t>image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096326" y="27358607"/>
            <a:ext cx="297453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400" i="1" dirty="0" smtClean="0">
                <a:cs typeface="Times New Roman" pitchFamily="18" charset="0"/>
              </a:rPr>
              <a:t>Fine-scale</a:t>
            </a:r>
            <a:br>
              <a:rPr lang="en-US" sz="5400" i="1" dirty="0" smtClean="0">
                <a:cs typeface="Times New Roman" pitchFamily="18" charset="0"/>
              </a:rPr>
            </a:br>
            <a:r>
              <a:rPr lang="en-US" sz="5400" i="1" dirty="0" smtClean="0">
                <a:cs typeface="Times New Roman" pitchFamily="18" charset="0"/>
              </a:rPr>
              <a:t>image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1793200" y="22365087"/>
            <a:ext cx="2494657" cy="2323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400" i="1" dirty="0" smtClean="0">
                <a:cs typeface="Times New Roman" pitchFamily="18" charset="0"/>
              </a:rPr>
              <a:t>Smooth</a:t>
            </a:r>
            <a:br>
              <a:rPr lang="en-US" sz="5400" i="1" dirty="0" smtClean="0">
                <a:cs typeface="Times New Roman" pitchFamily="18" charset="0"/>
              </a:rPr>
            </a:br>
            <a:r>
              <a:rPr lang="en-US" sz="5400" i="1" dirty="0" smtClean="0">
                <a:cs typeface="Times New Roman" pitchFamily="18" charset="0"/>
              </a:rPr>
              <a:t>image</a:t>
            </a:r>
            <a:br>
              <a:rPr lang="en-US" sz="5400" i="1" dirty="0" smtClean="0">
                <a:cs typeface="Times New Roman" pitchFamily="18" charset="0"/>
              </a:rPr>
            </a:br>
            <a:r>
              <a:rPr lang="en-US" sz="5400" i="1" dirty="0" smtClean="0">
                <a:cs typeface="Times New Roman" pitchFamily="18" charset="0"/>
              </a:rPr>
              <a:t>pyramid</a:t>
            </a:r>
          </a:p>
        </p:txBody>
      </p:sp>
      <p:grpSp>
        <p:nvGrpSpPr>
          <p:cNvPr id="6" name="Group 86"/>
          <p:cNvGrpSpPr/>
          <p:nvPr/>
        </p:nvGrpSpPr>
        <p:grpSpPr>
          <a:xfrm>
            <a:off x="533400" y="3312401"/>
            <a:ext cx="23645594" cy="17718799"/>
            <a:chOff x="990600" y="3312401"/>
            <a:chExt cx="23645594" cy="17718799"/>
          </a:xfrm>
        </p:grpSpPr>
        <p:sp>
          <p:nvSpPr>
            <p:cNvPr id="112" name="TextBox 111"/>
            <p:cNvSpPr txBox="1"/>
            <p:nvPr/>
          </p:nvSpPr>
          <p:spPr>
            <a:xfrm>
              <a:off x="17983200" y="6916990"/>
              <a:ext cx="6652994" cy="1236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7200" dirty="0" smtClean="0">
                  <a:latin typeface="+mn-lt"/>
                  <a:cs typeface="Times New Roman" pitchFamily="18" charset="0"/>
                </a:rPr>
                <a:t>Satellite imagery</a:t>
              </a:r>
              <a:endParaRPr lang="en-US" sz="7200" i="1" baseline="-25000" dirty="0" smtClean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843517" y="12496800"/>
              <a:ext cx="5792677" cy="1236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7200" dirty="0" smtClean="0">
                  <a:latin typeface="+mn-lt"/>
                  <a:cs typeface="Times New Roman" pitchFamily="18" charset="0"/>
                </a:rPr>
                <a:t>Aerial imagery</a:t>
              </a:r>
              <a:endParaRPr lang="en-US" sz="7200" i="1" baseline="-25000" dirty="0" smtClean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14" name="Up-Down Arrow 113"/>
            <p:cNvSpPr/>
            <p:nvPr/>
          </p:nvSpPr>
          <p:spPr bwMode="auto">
            <a:xfrm>
              <a:off x="19431000" y="8414974"/>
              <a:ext cx="600549" cy="3929426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mtClean="0">
                <a:solidFill>
                  <a:schemeClr val="lt1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0281058" y="9319357"/>
              <a:ext cx="3897798" cy="2092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7800"/>
                </a:lnSpc>
              </a:pPr>
              <a:r>
                <a:rPr lang="en-US" sz="7200" b="1" dirty="0" smtClean="0"/>
                <a:t>Smooth</a:t>
              </a:r>
              <a:br>
                <a:rPr lang="en-US" sz="7200" b="1" dirty="0" smtClean="0"/>
              </a:br>
              <a:r>
                <a:rPr lang="en-US" sz="7200" b="1" dirty="0" smtClean="0"/>
                <a:t>transition</a:t>
              </a:r>
            </a:p>
          </p:txBody>
        </p:sp>
        <p:pic>
          <p:nvPicPr>
            <p:cNvPr id="116" name="Picture 3" descr="C:\hh\proj\pyramid\chhan\data\redmond\original\3.pn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039814" y="5313497"/>
              <a:ext cx="15717702" cy="1571770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perspectiveRelaxed" fov="1080000">
                <a:rot lat="17400000" lon="0" rev="0"/>
              </a:camera>
              <a:lightRig rig="threePt" dir="t"/>
            </a:scene3d>
            <a:sp3d prstMaterial="matte"/>
          </p:spPr>
        </p:pic>
        <p:pic>
          <p:nvPicPr>
            <p:cNvPr id="117" name="Picture 3" descr="C:\hh\proj\pyramid\chhan\data\redmond\original\3.png"/>
            <p:cNvPicPr>
              <a:picLocks noChangeAspect="1" noChangeArrowheads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982149" y="6314046"/>
              <a:ext cx="7858851" cy="785885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perspectiveRelaxed" fov="2160000">
                <a:rot lat="17400000" lon="0" rev="0"/>
              </a:camera>
              <a:lightRig rig="threePt" dir="t"/>
            </a:scene3d>
            <a:sp3d prstMaterial="matte"/>
          </p:spPr>
        </p:pic>
        <p:pic>
          <p:nvPicPr>
            <p:cNvPr id="122" name="Picture 3" descr="C:\hh\proj\pyramid\chhan\data\redmond\original\3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8928670" y="6841607"/>
              <a:ext cx="3929426" cy="392942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perspectiveRelaxed" fov="3900000">
                <a:rot lat="17400000" lon="0" rev="0"/>
              </a:camera>
              <a:lightRig rig="threePt" dir="t"/>
            </a:scene3d>
            <a:sp3d z="-6350" prstMaterial="matte"/>
          </p:spPr>
        </p:pic>
        <p:cxnSp>
          <p:nvCxnSpPr>
            <p:cNvPr id="118" name="Straight Connector 117"/>
            <p:cNvCxnSpPr/>
            <p:nvPr/>
          </p:nvCxnSpPr>
          <p:spPr bwMode="auto">
            <a:xfrm rot="10800000" flipV="1">
              <a:off x="4370748" y="7350975"/>
              <a:ext cx="6468059" cy="3582020"/>
            </a:xfrm>
            <a:prstGeom prst="line">
              <a:avLst/>
            </a:prstGeom>
            <a:noFill/>
            <a:ln w="50800" cap="rnd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 bwMode="auto">
            <a:xfrm>
              <a:off x="10838807" y="7314594"/>
              <a:ext cx="6573689" cy="3632490"/>
            </a:xfrm>
            <a:prstGeom prst="line">
              <a:avLst/>
            </a:prstGeom>
            <a:noFill/>
            <a:ln w="50800" cap="rnd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28" name="Picture 2" descr="C:\hh\desktop\redmond_level13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5053819" y="3312401"/>
              <a:ext cx="11953688" cy="73108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perspectiveRelaxed" fov="1200000">
                <a:rot lat="17400000" lon="0" rev="0"/>
              </a:camera>
              <a:lightRig rig="threePt" dir="t"/>
            </a:scene3d>
            <a:sp3d prstMaterial="matte"/>
          </p:spPr>
        </p:pic>
        <p:pic>
          <p:nvPicPr>
            <p:cNvPr id="129" name="Picture 2" descr="\\A2734207\users\Public\demo\redmond\original\0.pn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9916309" y="7096293"/>
              <a:ext cx="1964713" cy="1964713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perspectiveRelaxed" fov="2700000">
                <a:rot lat="17099985" lon="0" rev="0"/>
              </a:camera>
              <a:lightRig rig="threePt" dir="t"/>
            </a:scene3d>
            <a:sp3d prstMaterial="matte"/>
          </p:spPr>
        </p:pic>
        <p:cxnSp>
          <p:nvCxnSpPr>
            <p:cNvPr id="130" name="Straight Connector 129"/>
            <p:cNvCxnSpPr/>
            <p:nvPr/>
          </p:nvCxnSpPr>
          <p:spPr bwMode="auto">
            <a:xfrm rot="10800000" flipV="1">
              <a:off x="990600" y="7296399"/>
              <a:ext cx="9920977" cy="9242015"/>
            </a:xfrm>
            <a:prstGeom prst="line">
              <a:avLst/>
            </a:prstGeom>
            <a:noFill/>
            <a:ln w="508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10856998" y="7332786"/>
              <a:ext cx="9963827" cy="9226765"/>
            </a:xfrm>
            <a:prstGeom prst="line">
              <a:avLst/>
            </a:prstGeom>
            <a:noFill/>
            <a:ln w="508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7" name="Group 40"/>
            <p:cNvGrpSpPr/>
            <p:nvPr/>
          </p:nvGrpSpPr>
          <p:grpSpPr>
            <a:xfrm>
              <a:off x="10004335" y="7320461"/>
              <a:ext cx="1844997" cy="563358"/>
              <a:chOff x="3480620" y="304800"/>
              <a:chExt cx="644012" cy="196645"/>
            </a:xfrm>
          </p:grpSpPr>
          <p:cxnSp>
            <p:nvCxnSpPr>
              <p:cNvPr id="133" name="Straight Connector 132"/>
              <p:cNvCxnSpPr/>
              <p:nvPr/>
            </p:nvCxnSpPr>
            <p:spPr bwMode="auto">
              <a:xfrm rot="10800000" flipV="1">
                <a:off x="3480620" y="317499"/>
                <a:ext cx="291281" cy="164281"/>
              </a:xfrm>
              <a:prstGeom prst="line">
                <a:avLst/>
              </a:prstGeom>
              <a:noFill/>
              <a:ln w="50800" cap="rnd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 bwMode="auto">
              <a:xfrm>
                <a:off x="3771900" y="304800"/>
                <a:ext cx="352732" cy="196645"/>
              </a:xfrm>
              <a:prstGeom prst="line">
                <a:avLst/>
              </a:prstGeom>
              <a:noFill/>
              <a:ln w="50800" cap="rnd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pic>
        <p:nvPicPr>
          <p:cNvPr id="1026" name="Picture 2" descr="C:\hh\proj\pyramid\data\results20091231\city\city_filtercrop.png"/>
          <p:cNvPicPr>
            <a:picLocks noChangeAspect="1" noChangeArrowheads="1"/>
          </p:cNvPicPr>
          <p:nvPr/>
        </p:nvPicPr>
        <p:blipFill>
          <a:blip r:embed="rId15">
            <a:lum bright="10000"/>
          </a:blip>
          <a:srcRect t="18750" b="18750"/>
          <a:stretch>
            <a:fillRect/>
          </a:stretch>
        </p:blipFill>
        <p:spPr bwMode="auto">
          <a:xfrm>
            <a:off x="26078444" y="14500286"/>
            <a:ext cx="8132984" cy="5083114"/>
          </a:xfrm>
          <a:prstGeom prst="rect">
            <a:avLst/>
          </a:prstGeom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92" name="TextBox 91"/>
          <p:cNvSpPr txBox="1"/>
          <p:nvPr/>
        </p:nvSpPr>
        <p:spPr>
          <a:xfrm>
            <a:off x="36139865" y="3453063"/>
            <a:ext cx="773128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4800" dirty="0" smtClean="0"/>
              <a:t>(Charles Han &amp; Hugues Hoppe)</a:t>
            </a:r>
            <a:endParaRPr lang="en-US" sz="4800" dirty="0"/>
          </a:p>
        </p:txBody>
      </p:sp>
      <p:pic>
        <p:nvPicPr>
          <p:cNvPr id="88" name="Picture 87" descr="C:\hh\proj\pyramid\figures\linear1.png"/>
          <p:cNvPicPr/>
          <p:nvPr/>
        </p:nvPicPr>
        <p:blipFill>
          <a:blip r:embed="rId16">
            <a:lum bright="10000"/>
          </a:blip>
          <a:stretch>
            <a:fillRect/>
          </a:stretch>
        </p:blipFill>
        <p:spPr bwMode="auto">
          <a:xfrm>
            <a:off x="27506217" y="22162777"/>
            <a:ext cx="6326583" cy="6326583"/>
          </a:xfrm>
          <a:prstGeom prst="rect">
            <a:avLst/>
          </a:prstGeom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9" name="Picture 88" descr="C:\hh\proj\pyramid\figures\laplacian1.png"/>
          <p:cNvPicPr/>
          <p:nvPr/>
        </p:nvPicPr>
        <p:blipFill>
          <a:blip r:embed="rId17">
            <a:lum bright="10000"/>
          </a:blip>
          <a:stretch>
            <a:fillRect/>
          </a:stretch>
        </p:blipFill>
        <p:spPr bwMode="auto">
          <a:xfrm>
            <a:off x="35235942" y="22162777"/>
            <a:ext cx="6326583" cy="6326583"/>
          </a:xfrm>
          <a:prstGeom prst="rect">
            <a:avLst/>
          </a:prstGeom>
          <a:ln>
            <a:noFill/>
          </a:ln>
          <a:effectLst>
            <a:outerShdw blurRad="177800" sx="103000" sy="103000" algn="ctr" rotWithShape="0">
              <a:prstClr val="black">
                <a:alpha val="40000"/>
              </a:prstClr>
            </a:outerShdw>
          </a:effectLst>
        </p:spPr>
      </p:pic>
      <p:sp>
        <p:nvSpPr>
          <p:cNvPr id="90" name="TextBox 89"/>
          <p:cNvSpPr txBox="1"/>
          <p:nvPr/>
        </p:nvSpPr>
        <p:spPr>
          <a:xfrm>
            <a:off x="27889200" y="20742329"/>
            <a:ext cx="13304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latin typeface="+mn-lt"/>
                <a:cs typeface="Times New Roman" pitchFamily="18" charset="0"/>
              </a:rPr>
              <a:t>Comparison of intermediate levels:</a:t>
            </a:r>
            <a:endParaRPr lang="en-US" sz="7200" i="1" baseline="-250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8746259" y="28696384"/>
            <a:ext cx="38465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400" i="1" dirty="0" smtClean="0">
                <a:latin typeface="+mn-lt"/>
                <a:cs typeface="Times New Roman" pitchFamily="18" charset="0"/>
              </a:rPr>
              <a:t>Simple linear</a:t>
            </a:r>
            <a:br>
              <a:rPr lang="en-US" sz="5400" i="1" dirty="0" smtClean="0">
                <a:latin typeface="+mn-lt"/>
                <a:cs typeface="Times New Roman" pitchFamily="18" charset="0"/>
              </a:rPr>
            </a:br>
            <a:r>
              <a:rPr lang="en-US" sz="5400" i="1" dirty="0" smtClean="0">
                <a:latin typeface="+mn-lt"/>
                <a:cs typeface="Times New Roman" pitchFamily="18" charset="0"/>
              </a:rPr>
              <a:t>interpolation</a:t>
            </a:r>
            <a:endParaRPr lang="en-US" sz="5400" i="1" baseline="-250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4594800" y="28696384"/>
            <a:ext cx="761458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5400" i="1" dirty="0" smtClean="0">
                <a:cs typeface="Times New Roman" pitchFamily="18" charset="0"/>
              </a:rPr>
              <a:t>Our s</a:t>
            </a:r>
            <a:r>
              <a:rPr lang="en-US" sz="5400" i="1" dirty="0" smtClean="0">
                <a:latin typeface="+mn-lt"/>
                <a:cs typeface="Times New Roman" pitchFamily="18" charset="0"/>
              </a:rPr>
              <a:t>tructure transfer +</a:t>
            </a:r>
            <a:br>
              <a:rPr lang="en-US" sz="5400" i="1" dirty="0" smtClean="0">
                <a:latin typeface="+mn-lt"/>
                <a:cs typeface="Times New Roman" pitchFamily="18" charset="0"/>
              </a:rPr>
            </a:br>
            <a:r>
              <a:rPr lang="en-US" sz="5400" i="1" dirty="0" smtClean="0">
                <a:latin typeface="+mn-lt"/>
                <a:cs typeface="Times New Roman" pitchFamily="18" charset="0"/>
              </a:rPr>
              <a:t>clipped Laplacian blending</a:t>
            </a:r>
            <a:endParaRPr lang="en-US" sz="5400" i="1" baseline="-25000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121902612BC449BDE2377D7B4C2377" ma:contentTypeVersion="1" ma:contentTypeDescription="Create a new document." ma:contentTypeScope="" ma:versionID="8e2c02d5d3dc0b81c2b481715b446cf7">
  <xsd:schema xmlns:xsd="http://www.w3.org/2001/XMLSchema" xmlns:xs="http://www.w3.org/2001/XMLSchema" xmlns:p="http://schemas.microsoft.com/office/2006/metadata/properties" xmlns:ns2="514f1569-2f64-4830-a063-3faf6e2c62dc" targetNamespace="http://schemas.microsoft.com/office/2006/metadata/properties" ma:root="true" ma:fieldsID="34b5b7952e6db3ce7eb3cf69d20dc7ee" ns2:_="">
    <xsd:import namespace="514f1569-2f64-4830-a063-3faf6e2c62dc"/>
    <xsd:element name="properties">
      <xsd:complexType>
        <xsd:sequence>
          <xsd:element name="documentManagement">
            <xsd:complexType>
              <xsd:all>
                <xsd:element ref="ns2:Show_x0020_on_x0020_Ho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f1569-2f64-4830-a063-3faf6e2c62dc" elementFormDefault="qualified">
    <xsd:import namespace="http://schemas.microsoft.com/office/2006/documentManagement/types"/>
    <xsd:import namespace="http://schemas.microsoft.com/office/infopath/2007/PartnerControls"/>
    <xsd:element name="Show_x0020_on_x0020_Home" ma:index="8" nillable="true" ma:displayName="Show on Home" ma:default="0" ma:internalName="Show_x0020_on_x0020_Hom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ow_x0020_on_x0020_Home xmlns="514f1569-2f64-4830-a063-3faf6e2c62dc">false</Show_x0020_on_x0020_Home>
  </documentManagement>
</p:properties>
</file>

<file path=customXml/itemProps1.xml><?xml version="1.0" encoding="utf-8"?>
<ds:datastoreItem xmlns:ds="http://schemas.openxmlformats.org/officeDocument/2006/customXml" ds:itemID="{B9BEB8A8-3AF6-447C-8806-E35942143A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4f1569-2f64-4830-a063-3faf6e2c62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DCC9B2-2217-4D3E-B121-9CA340F96E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B855A9-A026-4A01-A8F4-F714DE13D44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514f1569-2f64-4830-a063-3faf6e2c62dc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77</Words>
  <Application>Microsoft Office PowerPoint</Application>
  <PresentationFormat>Custom</PresentationFormat>
  <Paragraphs>31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Subert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Paulette Lee</dc:creator>
  <cp:lastModifiedBy>Hugues Hoppe</cp:lastModifiedBy>
  <cp:revision>74</cp:revision>
  <dcterms:created xsi:type="dcterms:W3CDTF">2010-01-06T20:26:34Z</dcterms:created>
  <dcterms:modified xsi:type="dcterms:W3CDTF">2010-02-15T21:10:47Z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0x01010014121902612BC449BDE2377D7B4C2377</vt:lpwstr>
  </property>
</Properties>
</file>