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2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51"/>
  </p:notesMasterIdLst>
  <p:handoutMasterIdLst>
    <p:handoutMasterId r:id="rId52"/>
  </p:handoutMasterIdLst>
  <p:sldIdLst>
    <p:sldId id="270" r:id="rId2"/>
    <p:sldId id="286" r:id="rId3"/>
    <p:sldId id="431" r:id="rId4"/>
    <p:sldId id="322" r:id="rId5"/>
    <p:sldId id="433" r:id="rId6"/>
    <p:sldId id="434" r:id="rId7"/>
    <p:sldId id="288" r:id="rId8"/>
    <p:sldId id="291" r:id="rId9"/>
    <p:sldId id="411" r:id="rId10"/>
    <p:sldId id="412" r:id="rId11"/>
    <p:sldId id="413" r:id="rId12"/>
    <p:sldId id="414" r:id="rId13"/>
    <p:sldId id="331" r:id="rId14"/>
    <p:sldId id="327" r:id="rId15"/>
    <p:sldId id="295" r:id="rId16"/>
    <p:sldId id="389" r:id="rId17"/>
    <p:sldId id="432" r:id="rId18"/>
    <p:sldId id="446" r:id="rId19"/>
    <p:sldId id="436" r:id="rId20"/>
    <p:sldId id="437" r:id="rId21"/>
    <p:sldId id="438" r:id="rId22"/>
    <p:sldId id="439" r:id="rId23"/>
    <p:sldId id="440" r:id="rId24"/>
    <p:sldId id="447" r:id="rId25"/>
    <p:sldId id="448" r:id="rId26"/>
    <p:sldId id="449" r:id="rId27"/>
    <p:sldId id="441" r:id="rId28"/>
    <p:sldId id="442" r:id="rId29"/>
    <p:sldId id="443" r:id="rId30"/>
    <p:sldId id="444" r:id="rId31"/>
    <p:sldId id="445" r:id="rId32"/>
    <p:sldId id="391" r:id="rId33"/>
    <p:sldId id="394" r:id="rId34"/>
    <p:sldId id="396" r:id="rId35"/>
    <p:sldId id="397" r:id="rId36"/>
    <p:sldId id="398" r:id="rId37"/>
    <p:sldId id="420" r:id="rId38"/>
    <p:sldId id="421" r:id="rId39"/>
    <p:sldId id="422" r:id="rId40"/>
    <p:sldId id="418" r:id="rId41"/>
    <p:sldId id="423" r:id="rId42"/>
    <p:sldId id="451" r:id="rId43"/>
    <p:sldId id="424" r:id="rId44"/>
    <p:sldId id="426" r:id="rId45"/>
    <p:sldId id="427" r:id="rId46"/>
    <p:sldId id="407" r:id="rId47"/>
    <p:sldId id="408" r:id="rId48"/>
    <p:sldId id="419" r:id="rId49"/>
    <p:sldId id="430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65"/>
    <a:srgbClr val="FFC8C8"/>
    <a:srgbClr val="C8C8C8"/>
    <a:srgbClr val="00FF00"/>
    <a:srgbClr val="66FF33"/>
    <a:srgbClr val="FF0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09" autoAdjust="0"/>
    <p:restoredTop sz="94660"/>
  </p:normalViewPr>
  <p:slideViewPr>
    <p:cSldViewPr snapToGrid="0">
      <p:cViewPr>
        <p:scale>
          <a:sx n="150" d="100"/>
          <a:sy n="150" d="100"/>
        </p:scale>
        <p:origin x="-2160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889012208657049E-2"/>
          <c:y val="4.730831973898858E-2"/>
          <c:w val="0.86570477247502775"/>
          <c:h val="0.80750407830342574"/>
        </c:manualLayout>
      </c:layout>
      <c:scatterChart>
        <c:scatterStyle val="lineMarker"/>
        <c:varyColors val="0"/>
        <c:ser>
          <c:idx val="0"/>
          <c:order val="0"/>
          <c:tx>
            <c:v>Time Taken</c:v>
          </c:tx>
          <c:spPr>
            <a:ln w="22191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Sheet2!$A$2:$A$16</c:f>
              <c:numCache>
                <c:formatCode>General</c:formatCode>
                <c:ptCount val="15"/>
                <c:pt idx="0">
                  <c:v>114634</c:v>
                </c:pt>
                <c:pt idx="1">
                  <c:v>125592</c:v>
                </c:pt>
                <c:pt idx="2">
                  <c:v>138348</c:v>
                </c:pt>
                <c:pt idx="3">
                  <c:v>153414</c:v>
                </c:pt>
                <c:pt idx="4">
                  <c:v>170078</c:v>
                </c:pt>
                <c:pt idx="5">
                  <c:v>189750</c:v>
                </c:pt>
                <c:pt idx="6">
                  <c:v>213754</c:v>
                </c:pt>
                <c:pt idx="7">
                  <c:v>241186</c:v>
                </c:pt>
                <c:pt idx="8">
                  <c:v>275148</c:v>
                </c:pt>
                <c:pt idx="9">
                  <c:v>314146</c:v>
                </c:pt>
                <c:pt idx="10">
                  <c:v>361900</c:v>
                </c:pt>
                <c:pt idx="11">
                  <c:v>419576</c:v>
                </c:pt>
                <c:pt idx="12">
                  <c:v>489528</c:v>
                </c:pt>
                <c:pt idx="13">
                  <c:v>575122</c:v>
                </c:pt>
                <c:pt idx="14">
                  <c:v>668922</c:v>
                </c:pt>
              </c:numCache>
            </c:numRef>
          </c:xVal>
          <c:yVal>
            <c:numRef>
              <c:f>Sheet2!$B$2:$B$16</c:f>
              <c:numCache>
                <c:formatCode>General</c:formatCode>
                <c:ptCount val="15"/>
                <c:pt idx="0">
                  <c:v>39.700000000000003</c:v>
                </c:pt>
                <c:pt idx="1">
                  <c:v>42.2</c:v>
                </c:pt>
                <c:pt idx="2">
                  <c:v>44.5</c:v>
                </c:pt>
                <c:pt idx="3">
                  <c:v>49</c:v>
                </c:pt>
                <c:pt idx="4">
                  <c:v>54</c:v>
                </c:pt>
                <c:pt idx="5">
                  <c:v>62</c:v>
                </c:pt>
                <c:pt idx="6">
                  <c:v>66</c:v>
                </c:pt>
                <c:pt idx="7">
                  <c:v>75</c:v>
                </c:pt>
                <c:pt idx="8">
                  <c:v>86</c:v>
                </c:pt>
                <c:pt idx="9">
                  <c:v>101</c:v>
                </c:pt>
                <c:pt idx="10">
                  <c:v>116</c:v>
                </c:pt>
                <c:pt idx="11">
                  <c:v>139</c:v>
                </c:pt>
                <c:pt idx="12">
                  <c:v>157</c:v>
                </c:pt>
                <c:pt idx="13">
                  <c:v>190</c:v>
                </c:pt>
                <c:pt idx="14">
                  <c:v>213</c:v>
                </c:pt>
              </c:numCache>
            </c:numRef>
          </c:yVal>
          <c:smooth val="0"/>
        </c:ser>
        <c:ser>
          <c:idx val="1"/>
          <c:order val="1"/>
          <c:tx>
            <c:v>Peak Memory Usage</c:v>
          </c:tx>
          <c:spPr>
            <a:ln w="22191">
              <a:solidFill>
                <a:srgbClr val="9999FF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9999FF"/>
              </a:solidFill>
              <a:ln>
                <a:solidFill>
                  <a:srgbClr val="9999FF"/>
                </a:solidFill>
                <a:prstDash val="solid"/>
              </a:ln>
            </c:spPr>
          </c:marker>
          <c:xVal>
            <c:numRef>
              <c:f>Sheet2!$A$2:$A$16</c:f>
              <c:numCache>
                <c:formatCode>General</c:formatCode>
                <c:ptCount val="15"/>
                <c:pt idx="0">
                  <c:v>114634</c:v>
                </c:pt>
                <c:pt idx="1">
                  <c:v>125592</c:v>
                </c:pt>
                <c:pt idx="2">
                  <c:v>138348</c:v>
                </c:pt>
                <c:pt idx="3">
                  <c:v>153414</c:v>
                </c:pt>
                <c:pt idx="4">
                  <c:v>170078</c:v>
                </c:pt>
                <c:pt idx="5">
                  <c:v>189750</c:v>
                </c:pt>
                <c:pt idx="6">
                  <c:v>213754</c:v>
                </c:pt>
                <c:pt idx="7">
                  <c:v>241186</c:v>
                </c:pt>
                <c:pt idx="8">
                  <c:v>275148</c:v>
                </c:pt>
                <c:pt idx="9">
                  <c:v>314146</c:v>
                </c:pt>
                <c:pt idx="10">
                  <c:v>361900</c:v>
                </c:pt>
                <c:pt idx="11">
                  <c:v>419576</c:v>
                </c:pt>
                <c:pt idx="12">
                  <c:v>489528</c:v>
                </c:pt>
                <c:pt idx="13">
                  <c:v>575122</c:v>
                </c:pt>
                <c:pt idx="14">
                  <c:v>668922</c:v>
                </c:pt>
              </c:numCache>
            </c:numRef>
          </c:xVal>
          <c:yVal>
            <c:numRef>
              <c:f>Sheet2!$C$2:$C$16</c:f>
              <c:numCache>
                <c:formatCode>General</c:formatCode>
                <c:ptCount val="15"/>
                <c:pt idx="0">
                  <c:v>192</c:v>
                </c:pt>
                <c:pt idx="1">
                  <c:v>204</c:v>
                </c:pt>
                <c:pt idx="2">
                  <c:v>219</c:v>
                </c:pt>
                <c:pt idx="3">
                  <c:v>235</c:v>
                </c:pt>
                <c:pt idx="4">
                  <c:v>256</c:v>
                </c:pt>
                <c:pt idx="5">
                  <c:v>278</c:v>
                </c:pt>
                <c:pt idx="6">
                  <c:v>305</c:v>
                </c:pt>
                <c:pt idx="7">
                  <c:v>337</c:v>
                </c:pt>
                <c:pt idx="8">
                  <c:v>374</c:v>
                </c:pt>
                <c:pt idx="9">
                  <c:v>422</c:v>
                </c:pt>
                <c:pt idx="10">
                  <c:v>473</c:v>
                </c:pt>
                <c:pt idx="11">
                  <c:v>543</c:v>
                </c:pt>
                <c:pt idx="12">
                  <c:v>625</c:v>
                </c:pt>
                <c:pt idx="13">
                  <c:v>714</c:v>
                </c:pt>
                <c:pt idx="14">
                  <c:v>796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83712"/>
        <c:axId val="6086016"/>
      </c:scatterChart>
      <c:valAx>
        <c:axId val="60837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786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Triangles</a:t>
                </a:r>
              </a:p>
            </c:rich>
          </c:tx>
          <c:layout>
            <c:manualLayout>
              <c:xMode val="edge"/>
              <c:yMode val="edge"/>
              <c:x val="0.49167591564927859"/>
              <c:y val="0.92822185970636217"/>
            </c:manualLayout>
          </c:layout>
          <c:overlay val="0"/>
          <c:spPr>
            <a:noFill/>
            <a:ln w="14794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18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86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086016"/>
        <c:crosses val="autoZero"/>
        <c:crossBetween val="midCat"/>
      </c:valAx>
      <c:valAx>
        <c:axId val="6086016"/>
        <c:scaling>
          <c:orientation val="minMax"/>
        </c:scaling>
        <c:delete val="0"/>
        <c:axPos val="l"/>
        <c:majorGridlines>
          <c:spPr>
            <a:ln w="1849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786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Time (s) / Peak Memory (MB)</a:t>
                </a:r>
              </a:p>
            </c:rich>
          </c:tx>
          <c:layout>
            <c:manualLayout>
              <c:xMode val="edge"/>
              <c:yMode val="edge"/>
              <c:x val="1.1098779134295227E-2"/>
              <c:y val="0.26101141924959215"/>
            </c:manualLayout>
          </c:layout>
          <c:overlay val="0"/>
          <c:spPr>
            <a:noFill/>
            <a:ln w="1479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8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86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083712"/>
        <c:crosses val="autoZero"/>
        <c:crossBetween val="midCat"/>
      </c:valAx>
      <c:spPr>
        <a:solidFill>
          <a:srgbClr val="C0C0C0"/>
        </a:solidFill>
        <a:ln w="7397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220865704772475"/>
          <c:y val="5.5464926590538338E-2"/>
          <c:w val="0.35516093229744727"/>
          <c:h val="0.11256117455138662"/>
        </c:manualLayout>
      </c:layout>
      <c:overlay val="0"/>
      <c:spPr>
        <a:solidFill>
          <a:srgbClr val="FFFFFF"/>
        </a:solidFill>
        <a:ln w="1849">
          <a:solidFill>
            <a:srgbClr val="000000"/>
          </a:solidFill>
          <a:prstDash val="solid"/>
        </a:ln>
      </c:spPr>
      <c:txPr>
        <a:bodyPr/>
        <a:lstStyle/>
        <a:p>
          <a:pPr>
            <a:defRPr sz="909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86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40510543840178"/>
          <c:y val="4.4045676998368678E-2"/>
          <c:w val="0.83018867924528306"/>
          <c:h val="0.77814029363784665"/>
        </c:manualLayout>
      </c:layout>
      <c:scatterChart>
        <c:scatterStyle val="lineMarker"/>
        <c:varyColors val="0"/>
        <c:ser>
          <c:idx val="0"/>
          <c:order val="0"/>
          <c:tx>
            <c:v>Fast Fourier Transform</c:v>
          </c:tx>
          <c:spPr>
            <a:ln w="23690">
              <a:solidFill>
                <a:srgbClr val="9999FF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9999FF"/>
              </a:solidFill>
              <a:ln>
                <a:solidFill>
                  <a:srgbClr val="9999FF"/>
                </a:solidFill>
                <a:prstDash val="solid"/>
              </a:ln>
            </c:spPr>
          </c:marker>
          <c:dPt>
            <c:idx val="9"/>
            <c:bubble3D val="0"/>
            <c:spPr>
              <a:ln w="23690">
                <a:solidFill>
                  <a:srgbClr val="9999FF"/>
                </a:solidFill>
                <a:prstDash val="lgDash"/>
              </a:ln>
            </c:spPr>
          </c:dPt>
          <c:xVal>
            <c:numRef>
              <c:f>Sheet1!$B$3:$B$13</c:f>
              <c:numCache>
                <c:formatCode>General</c:formatCode>
                <c:ptCount val="11"/>
                <c:pt idx="0">
                  <c:v>1720</c:v>
                </c:pt>
                <c:pt idx="1">
                  <c:v>7859</c:v>
                </c:pt>
                <c:pt idx="2">
                  <c:v>32832</c:v>
                </c:pt>
                <c:pt idx="3">
                  <c:v>134912</c:v>
                </c:pt>
                <c:pt idx="4">
                  <c:v>160208</c:v>
                </c:pt>
                <c:pt idx="5">
                  <c:v>258908</c:v>
                </c:pt>
                <c:pt idx="6">
                  <c:v>313880</c:v>
                </c:pt>
                <c:pt idx="7">
                  <c:v>384652</c:v>
                </c:pt>
                <c:pt idx="8">
                  <c:v>546652</c:v>
                </c:pt>
                <c:pt idx="9">
                  <c:v>2186608</c:v>
                </c:pt>
                <c:pt idx="10">
                  <c:v>8746432</c:v>
                </c:pt>
              </c:numCache>
            </c:numRef>
          </c:xVal>
          <c:yVal>
            <c:numRef>
              <c:f>Sheet1!$D$3:$D$13</c:f>
              <c:numCache>
                <c:formatCode>General</c:formatCode>
                <c:ptCount val="11"/>
                <c:pt idx="0">
                  <c:v>33</c:v>
                </c:pt>
                <c:pt idx="1">
                  <c:v>36</c:v>
                </c:pt>
                <c:pt idx="2">
                  <c:v>58</c:v>
                </c:pt>
                <c:pt idx="3">
                  <c:v>234</c:v>
                </c:pt>
                <c:pt idx="4">
                  <c:v>275</c:v>
                </c:pt>
                <c:pt idx="5">
                  <c:v>488</c:v>
                </c:pt>
                <c:pt idx="6">
                  <c:v>640</c:v>
                </c:pt>
                <c:pt idx="7">
                  <c:v>913</c:v>
                </c:pt>
                <c:pt idx="8">
                  <c:v>1639</c:v>
                </c:pt>
                <c:pt idx="9">
                  <c:v>12288</c:v>
                </c:pt>
                <c:pt idx="10">
                  <c:v>98304</c:v>
                </c:pt>
              </c:numCache>
            </c:numRef>
          </c:yVal>
          <c:smooth val="0"/>
        </c:ser>
        <c:ser>
          <c:idx val="1"/>
          <c:order val="1"/>
          <c:tx>
            <c:v>Poisson</c:v>
          </c:tx>
          <c:spPr>
            <a:ln w="23690">
              <a:solidFill>
                <a:srgbClr val="00008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Sheet1!$B$3:$B$12</c:f>
              <c:numCache>
                <c:formatCode>General</c:formatCode>
                <c:ptCount val="10"/>
                <c:pt idx="0">
                  <c:v>1720</c:v>
                </c:pt>
                <c:pt idx="1">
                  <c:v>7859</c:v>
                </c:pt>
                <c:pt idx="2">
                  <c:v>32832</c:v>
                </c:pt>
                <c:pt idx="3">
                  <c:v>134912</c:v>
                </c:pt>
                <c:pt idx="4">
                  <c:v>160208</c:v>
                </c:pt>
                <c:pt idx="5">
                  <c:v>258908</c:v>
                </c:pt>
                <c:pt idx="6">
                  <c:v>313880</c:v>
                </c:pt>
                <c:pt idx="7">
                  <c:v>384652</c:v>
                </c:pt>
                <c:pt idx="8">
                  <c:v>546652</c:v>
                </c:pt>
                <c:pt idx="9">
                  <c:v>2186608</c:v>
                </c:pt>
              </c:numCache>
            </c:numRef>
          </c:xVal>
          <c:yVal>
            <c:numRef>
              <c:f>Sheet1!$L$3:$L$12</c:f>
              <c:numCache>
                <c:formatCode>General</c:formatCode>
                <c:ptCount val="10"/>
                <c:pt idx="0">
                  <c:v>3</c:v>
                </c:pt>
                <c:pt idx="1">
                  <c:v>12</c:v>
                </c:pt>
                <c:pt idx="2">
                  <c:v>48</c:v>
                </c:pt>
                <c:pt idx="3">
                  <c:v>179</c:v>
                </c:pt>
                <c:pt idx="4">
                  <c:v>208</c:v>
                </c:pt>
                <c:pt idx="5">
                  <c:v>324</c:v>
                </c:pt>
                <c:pt idx="6">
                  <c:v>390</c:v>
                </c:pt>
                <c:pt idx="7">
                  <c:v>460</c:v>
                </c:pt>
                <c:pt idx="8">
                  <c:v>617</c:v>
                </c:pt>
                <c:pt idx="9">
                  <c:v>2180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031360"/>
        <c:axId val="188033664"/>
      </c:scatterChart>
      <c:valAx>
        <c:axId val="188031360"/>
        <c:scaling>
          <c:orientation val="minMax"/>
          <c:max val="600000"/>
        </c:scaling>
        <c:delete val="0"/>
        <c:axPos val="b"/>
        <c:title>
          <c:tx>
            <c:rich>
              <a:bodyPr/>
              <a:lstStyle/>
              <a:p>
                <a:pPr>
                  <a:defRPr sz="793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Triangles</a:t>
                </a:r>
              </a:p>
            </c:rich>
          </c:tx>
          <c:layout>
            <c:manualLayout>
              <c:xMode val="edge"/>
              <c:yMode val="edge"/>
              <c:x val="0.51165371809101001"/>
              <c:y val="0.89070146818923324"/>
            </c:manualLayout>
          </c:layout>
          <c:overlay val="0"/>
          <c:spPr>
            <a:noFill/>
            <a:ln w="15794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19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93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88033664"/>
        <c:crosses val="autoZero"/>
        <c:crossBetween val="midCat"/>
      </c:valAx>
      <c:valAx>
        <c:axId val="188033664"/>
        <c:scaling>
          <c:orientation val="minMax"/>
          <c:max val="2000"/>
        </c:scaling>
        <c:delete val="0"/>
        <c:axPos val="l"/>
        <c:majorGridlines>
          <c:spPr>
            <a:ln w="1974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793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Peak Memory Usage (MB)</a:t>
                </a:r>
              </a:p>
            </c:rich>
          </c:tx>
          <c:layout>
            <c:manualLayout>
              <c:xMode val="edge"/>
              <c:yMode val="edge"/>
              <c:x val="3.9955604883462822E-2"/>
              <c:y val="0.27569331158238175"/>
            </c:manualLayout>
          </c:layout>
          <c:overlay val="0"/>
          <c:spPr>
            <a:noFill/>
            <a:ln w="1579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9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93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88031360"/>
        <c:crosses val="autoZero"/>
        <c:crossBetween val="midCat"/>
      </c:valAx>
      <c:spPr>
        <a:solidFill>
          <a:srgbClr val="C0C0C0"/>
        </a:solidFill>
        <a:ln w="7897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5760266370699222"/>
          <c:y val="6.3621533442088096E-2"/>
          <c:w val="0.29855715871254163"/>
          <c:h val="0.11092985318107668"/>
        </c:manualLayout>
      </c:layout>
      <c:overlay val="0"/>
      <c:spPr>
        <a:solidFill>
          <a:srgbClr val="FFFFFF"/>
        </a:solidFill>
        <a:ln w="1974">
          <a:solidFill>
            <a:srgbClr val="000000"/>
          </a:solidFill>
          <a:prstDash val="solid"/>
        </a:ln>
      </c:spPr>
      <c:txPr>
        <a:bodyPr/>
        <a:lstStyle/>
        <a:p>
          <a:pPr>
            <a:defRPr sz="914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93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Relationship Id="rId4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7FF7E32-AACF-42AA-9054-9687ED9994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0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26E6F98-1E1E-4416-99D1-78D75573EF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61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C56559-F592-410E-BB3D-637F3F038042}" type="slidenum">
              <a:rPr lang="en-US"/>
              <a:pPr/>
              <a:t>1</a:t>
            </a:fld>
            <a:endParaRPr lang="en-US"/>
          </a:p>
        </p:txBody>
      </p:sp>
      <p:sp>
        <p:nvSpPr>
          <p:cNvPr id="25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A379CF-1E62-4B1E-879A-A5AE2C6D9A6D}" type="slidenum">
              <a:rPr lang="en-US"/>
              <a:pPr/>
              <a:t>10</a:t>
            </a:fld>
            <a:endParaRPr lang="en-US"/>
          </a:p>
        </p:txBody>
      </p:sp>
      <p:sp>
        <p:nvSpPr>
          <p:cNvPr id="3768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5437E5-3424-42FF-BC56-F7C58202BAB1}" type="slidenum">
              <a:rPr lang="en-US"/>
              <a:pPr/>
              <a:t>11</a:t>
            </a:fld>
            <a:endParaRPr lang="en-US"/>
          </a:p>
        </p:txBody>
      </p:sp>
      <p:sp>
        <p:nvSpPr>
          <p:cNvPr id="3788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6961D5-5DB1-4B2D-8CEB-5156E2ADB1A5}" type="slidenum">
              <a:rPr lang="en-US"/>
              <a:pPr/>
              <a:t>12</a:t>
            </a:fld>
            <a:endParaRPr lang="en-US"/>
          </a:p>
        </p:txBody>
      </p:sp>
      <p:sp>
        <p:nvSpPr>
          <p:cNvPr id="382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C56F3A-D6A1-43B5-B790-73B3EE20FD7E}" type="slidenum">
              <a:rPr lang="en-US"/>
              <a:pPr/>
              <a:t>13</a:t>
            </a:fld>
            <a:endParaRPr lang="en-US"/>
          </a:p>
        </p:txBody>
      </p:sp>
      <p:sp>
        <p:nvSpPr>
          <p:cNvPr id="211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EC1A8-3B02-4ED7-B638-263BDB77C285}" type="slidenum">
              <a:rPr lang="en-US"/>
              <a:pPr/>
              <a:t>14</a:t>
            </a:fld>
            <a:endParaRPr lang="en-US"/>
          </a:p>
        </p:txBody>
      </p:sp>
      <p:sp>
        <p:nvSpPr>
          <p:cNvPr id="2129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01B05E-7B79-4C34-A9F6-16A4960B8E0F}" type="slidenum">
              <a:rPr lang="en-US"/>
              <a:pPr/>
              <a:t>15</a:t>
            </a:fld>
            <a:endParaRPr lang="en-US"/>
          </a:p>
        </p:txBody>
      </p:sp>
      <p:sp>
        <p:nvSpPr>
          <p:cNvPr id="214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34500-CADD-4EC7-BBD4-7759C8D8E70F}" type="slidenum">
              <a:rPr lang="en-US"/>
              <a:pPr/>
              <a:t>16</a:t>
            </a:fld>
            <a:endParaRPr lang="en-US"/>
          </a:p>
        </p:txBody>
      </p:sp>
      <p:sp>
        <p:nvSpPr>
          <p:cNvPr id="328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7001AB-E42E-4D4C-98A1-F355F90ABE86}" type="slidenum">
              <a:rPr lang="en-US"/>
              <a:pPr/>
              <a:t>17</a:t>
            </a:fld>
            <a:endParaRPr lang="en-US"/>
          </a:p>
        </p:txBody>
      </p:sp>
      <p:sp>
        <p:nvSpPr>
          <p:cNvPr id="425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56CC9A-B598-4A4D-BD46-BC07E3A7275D}" type="slidenum">
              <a:rPr lang="en-US"/>
              <a:pPr/>
              <a:t>18</a:t>
            </a:fld>
            <a:endParaRPr lang="en-US"/>
          </a:p>
        </p:txBody>
      </p:sp>
      <p:sp>
        <p:nvSpPr>
          <p:cNvPr id="454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05DF5-5770-4C1F-A72A-C866775EA96B}" type="slidenum">
              <a:rPr lang="en-US"/>
              <a:pPr/>
              <a:t>19</a:t>
            </a:fld>
            <a:endParaRPr lang="en-US"/>
          </a:p>
        </p:txBody>
      </p:sp>
      <p:sp>
        <p:nvSpPr>
          <p:cNvPr id="434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DE6E70-C74F-4356-8040-CF769646C3EB}" type="slidenum">
              <a:rPr lang="en-US"/>
              <a:pPr/>
              <a:t>2</a:t>
            </a:fld>
            <a:endParaRPr lang="en-US"/>
          </a:p>
        </p:txBody>
      </p:sp>
      <p:sp>
        <p:nvSpPr>
          <p:cNvPr id="195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32C387-CE8D-43E3-8EA8-9DC8EAA9C608}" type="slidenum">
              <a:rPr lang="en-US"/>
              <a:pPr/>
              <a:t>20</a:t>
            </a:fld>
            <a:endParaRPr lang="en-US"/>
          </a:p>
        </p:txBody>
      </p:sp>
      <p:sp>
        <p:nvSpPr>
          <p:cNvPr id="436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7B3EE1-ACA6-493C-8F2A-921F0712ED1B}" type="slidenum">
              <a:rPr lang="en-US"/>
              <a:pPr/>
              <a:t>21</a:t>
            </a:fld>
            <a:endParaRPr lang="en-US"/>
          </a:p>
        </p:txBody>
      </p:sp>
      <p:sp>
        <p:nvSpPr>
          <p:cNvPr id="438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25C6E4-F5F4-4F84-B23D-62D3A732CF3A}" type="slidenum">
              <a:rPr lang="en-US"/>
              <a:pPr/>
              <a:t>22</a:t>
            </a:fld>
            <a:endParaRPr lang="en-US"/>
          </a:p>
        </p:txBody>
      </p:sp>
      <p:sp>
        <p:nvSpPr>
          <p:cNvPr id="440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47C96-3110-40C7-8B4E-55199B3499FF}" type="slidenum">
              <a:rPr lang="en-US"/>
              <a:pPr/>
              <a:t>23</a:t>
            </a:fld>
            <a:endParaRPr lang="en-US"/>
          </a:p>
        </p:txBody>
      </p:sp>
      <p:sp>
        <p:nvSpPr>
          <p:cNvPr id="442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0A3A8A-8937-44EE-8209-20E5E0D8D166}" type="slidenum">
              <a:rPr lang="en-US"/>
              <a:pPr/>
              <a:t>24</a:t>
            </a:fld>
            <a:endParaRPr lang="en-US"/>
          </a:p>
        </p:txBody>
      </p:sp>
      <p:sp>
        <p:nvSpPr>
          <p:cNvPr id="456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63D9F3-FDB1-40F3-B04E-348A92E2FCEF}" type="slidenum">
              <a:rPr lang="en-US"/>
              <a:pPr/>
              <a:t>25</a:t>
            </a:fld>
            <a:endParaRPr lang="en-US"/>
          </a:p>
        </p:txBody>
      </p:sp>
      <p:sp>
        <p:nvSpPr>
          <p:cNvPr id="4587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B93294-55FE-4CAE-9D7A-73A9C2A68C2D}" type="slidenum">
              <a:rPr lang="en-US"/>
              <a:pPr/>
              <a:t>26</a:t>
            </a:fld>
            <a:endParaRPr lang="en-US"/>
          </a:p>
        </p:txBody>
      </p:sp>
      <p:sp>
        <p:nvSpPr>
          <p:cNvPr id="4608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76F3E1-D830-4491-9120-E507055C8B62}" type="slidenum">
              <a:rPr lang="en-US"/>
              <a:pPr/>
              <a:t>27</a:t>
            </a:fld>
            <a:endParaRPr lang="en-US"/>
          </a:p>
        </p:txBody>
      </p:sp>
      <p:sp>
        <p:nvSpPr>
          <p:cNvPr id="444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0A2BF2-30C1-4C7E-864B-66AE5894D943}" type="slidenum">
              <a:rPr lang="en-US"/>
              <a:pPr/>
              <a:t>28</a:t>
            </a:fld>
            <a:endParaRPr lang="en-US"/>
          </a:p>
        </p:txBody>
      </p:sp>
      <p:sp>
        <p:nvSpPr>
          <p:cNvPr id="446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26B1E3-11BF-424B-8055-B4B17C4E1F8C}" type="slidenum">
              <a:rPr lang="en-US"/>
              <a:pPr/>
              <a:t>29</a:t>
            </a:fld>
            <a:endParaRPr lang="en-US"/>
          </a:p>
        </p:txBody>
      </p:sp>
      <p:sp>
        <p:nvSpPr>
          <p:cNvPr id="448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E071CC-F294-44F5-BD68-DB08AEF8BF43}" type="slidenum">
              <a:rPr lang="en-US"/>
              <a:pPr/>
              <a:t>3</a:t>
            </a:fld>
            <a:endParaRPr lang="en-US"/>
          </a:p>
        </p:txBody>
      </p:sp>
      <p:sp>
        <p:nvSpPr>
          <p:cNvPr id="423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241EA5-6F66-4AC3-8422-53D601104716}" type="slidenum">
              <a:rPr lang="en-US"/>
              <a:pPr/>
              <a:t>30</a:t>
            </a:fld>
            <a:endParaRPr lang="en-US"/>
          </a:p>
        </p:txBody>
      </p:sp>
      <p:sp>
        <p:nvSpPr>
          <p:cNvPr id="450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07B399-862D-409D-B729-6CB8669AF6EB}" type="slidenum">
              <a:rPr lang="en-US"/>
              <a:pPr/>
              <a:t>31</a:t>
            </a:fld>
            <a:endParaRPr lang="en-US"/>
          </a:p>
        </p:txBody>
      </p:sp>
      <p:sp>
        <p:nvSpPr>
          <p:cNvPr id="452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79D718-858F-4EBB-B44F-2756EC75003A}" type="slidenum">
              <a:rPr lang="en-US"/>
              <a:pPr/>
              <a:t>32</a:t>
            </a:fld>
            <a:endParaRPr lang="en-US"/>
          </a:p>
        </p:txBody>
      </p:sp>
      <p:sp>
        <p:nvSpPr>
          <p:cNvPr id="3348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91C963-9F70-4063-B937-D691B5585C65}" type="slidenum">
              <a:rPr lang="en-US"/>
              <a:pPr/>
              <a:t>33</a:t>
            </a:fld>
            <a:endParaRPr lang="en-US"/>
          </a:p>
        </p:txBody>
      </p:sp>
      <p:sp>
        <p:nvSpPr>
          <p:cNvPr id="3409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7015-9D4E-4CE1-A220-001DBE3DB3CA}" type="slidenum">
              <a:rPr lang="en-US"/>
              <a:pPr/>
              <a:t>34</a:t>
            </a:fld>
            <a:endParaRPr lang="en-US"/>
          </a:p>
        </p:txBody>
      </p:sp>
      <p:sp>
        <p:nvSpPr>
          <p:cNvPr id="345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CF1621-76AE-4CB3-A83A-4C4DFA159A74}" type="slidenum">
              <a:rPr lang="en-US"/>
              <a:pPr/>
              <a:t>35</a:t>
            </a:fld>
            <a:endParaRPr lang="en-US"/>
          </a:p>
        </p:txBody>
      </p:sp>
      <p:sp>
        <p:nvSpPr>
          <p:cNvPr id="347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095483-FE8A-4572-AABD-AD1152DB5FA8}" type="slidenum">
              <a:rPr lang="en-US"/>
              <a:pPr/>
              <a:t>36</a:t>
            </a:fld>
            <a:endParaRPr lang="en-US"/>
          </a:p>
        </p:txBody>
      </p:sp>
      <p:sp>
        <p:nvSpPr>
          <p:cNvPr id="349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A4BDF-5C86-4EB8-A221-C5E9D4141F5F}" type="slidenum">
              <a:rPr lang="en-US"/>
              <a:pPr/>
              <a:t>37</a:t>
            </a:fld>
            <a:endParaRPr lang="en-US"/>
          </a:p>
        </p:txBody>
      </p:sp>
      <p:sp>
        <p:nvSpPr>
          <p:cNvPr id="3952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23CC22-BC4F-42EE-AF68-9E38FCA1CE91}" type="slidenum">
              <a:rPr lang="en-US"/>
              <a:pPr/>
              <a:t>38</a:t>
            </a:fld>
            <a:endParaRPr lang="en-US"/>
          </a:p>
        </p:txBody>
      </p:sp>
      <p:sp>
        <p:nvSpPr>
          <p:cNvPr id="399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81E6F9-FEF5-41B7-B0AA-C6D3217B9CC4}" type="slidenum">
              <a:rPr lang="en-US"/>
              <a:pPr/>
              <a:t>39</a:t>
            </a:fld>
            <a:endParaRPr lang="en-US"/>
          </a:p>
        </p:txBody>
      </p:sp>
      <p:sp>
        <p:nvSpPr>
          <p:cNvPr id="401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D405B-DAEA-456B-B220-9E043CF7C5C0}" type="slidenum">
              <a:rPr lang="en-US"/>
              <a:pPr/>
              <a:t>4</a:t>
            </a:fld>
            <a:endParaRPr lang="en-US"/>
          </a:p>
        </p:txBody>
      </p:sp>
      <p:sp>
        <p:nvSpPr>
          <p:cNvPr id="200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E8B167-BC6F-4F82-8472-0AC7E74FD8DB}" type="slidenum">
              <a:rPr lang="en-US"/>
              <a:pPr/>
              <a:t>40</a:t>
            </a:fld>
            <a:endParaRPr lang="en-US"/>
          </a:p>
        </p:txBody>
      </p:sp>
      <p:sp>
        <p:nvSpPr>
          <p:cNvPr id="3911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44BA0-CB39-4685-A0AB-C4F578C97781}" type="slidenum">
              <a:rPr lang="en-US"/>
              <a:pPr/>
              <a:t>41</a:t>
            </a:fld>
            <a:endParaRPr lang="en-US"/>
          </a:p>
        </p:txBody>
      </p:sp>
      <p:sp>
        <p:nvSpPr>
          <p:cNvPr id="405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B6C55-524D-4973-983C-99EFAC85DC08}" type="slidenum">
              <a:rPr lang="en-US"/>
              <a:pPr/>
              <a:t>42</a:t>
            </a:fld>
            <a:endParaRPr lang="en-US"/>
          </a:p>
        </p:txBody>
      </p:sp>
      <p:sp>
        <p:nvSpPr>
          <p:cNvPr id="464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C2AB72-D217-4704-84B3-9065DF338514}" type="slidenum">
              <a:rPr lang="en-US"/>
              <a:pPr/>
              <a:t>43</a:t>
            </a:fld>
            <a:endParaRPr lang="en-US"/>
          </a:p>
        </p:txBody>
      </p:sp>
      <p:sp>
        <p:nvSpPr>
          <p:cNvPr id="409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4EE12-78BC-41F9-BCBE-05DFF9BD14AF}" type="slidenum">
              <a:rPr lang="en-US"/>
              <a:pPr/>
              <a:t>44</a:t>
            </a:fld>
            <a:endParaRPr lang="en-US"/>
          </a:p>
        </p:txBody>
      </p:sp>
      <p:sp>
        <p:nvSpPr>
          <p:cNvPr id="413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287830-8290-485E-B465-6306B9B3DD6E}" type="slidenum">
              <a:rPr lang="en-US"/>
              <a:pPr/>
              <a:t>45</a:t>
            </a:fld>
            <a:endParaRPr lang="en-US"/>
          </a:p>
        </p:txBody>
      </p:sp>
      <p:sp>
        <p:nvSpPr>
          <p:cNvPr id="415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921066-A924-42F9-BC89-AE7991A96651}" type="slidenum">
              <a:rPr lang="en-US"/>
              <a:pPr/>
              <a:t>46</a:t>
            </a:fld>
            <a:endParaRPr lang="en-US"/>
          </a:p>
        </p:txBody>
      </p:sp>
      <p:sp>
        <p:nvSpPr>
          <p:cNvPr id="3676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0E9BA-EB8F-4C7C-9771-ADE442D04825}" type="slidenum">
              <a:rPr lang="en-US"/>
              <a:pPr/>
              <a:t>47</a:t>
            </a:fld>
            <a:endParaRPr lang="en-US"/>
          </a:p>
        </p:txBody>
      </p:sp>
      <p:sp>
        <p:nvSpPr>
          <p:cNvPr id="3696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7BF2E-ACF3-44D2-BACB-6B4625920718}" type="slidenum">
              <a:rPr lang="en-US"/>
              <a:pPr/>
              <a:t>48</a:t>
            </a:fld>
            <a:endParaRPr lang="en-US"/>
          </a:p>
        </p:txBody>
      </p:sp>
      <p:sp>
        <p:nvSpPr>
          <p:cNvPr id="3932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E7F532-859C-4191-9214-FCF5019FDE41}" type="slidenum">
              <a:rPr lang="en-US"/>
              <a:pPr/>
              <a:t>49</a:t>
            </a:fld>
            <a:endParaRPr lang="en-US"/>
          </a:p>
        </p:txBody>
      </p:sp>
      <p:sp>
        <p:nvSpPr>
          <p:cNvPr id="421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08472-E673-4193-A0CD-9C3BBA6083FB}" type="slidenum">
              <a:rPr lang="en-US"/>
              <a:pPr/>
              <a:t>5</a:t>
            </a:fld>
            <a:endParaRPr lang="en-US"/>
          </a:p>
        </p:txBody>
      </p:sp>
      <p:sp>
        <p:nvSpPr>
          <p:cNvPr id="428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A80CBC-E34A-487E-BD21-13B1AA8EC532}" type="slidenum">
              <a:rPr lang="en-US"/>
              <a:pPr/>
              <a:t>6</a:t>
            </a:fld>
            <a:endParaRPr lang="en-US"/>
          </a:p>
        </p:txBody>
      </p:sp>
      <p:sp>
        <p:nvSpPr>
          <p:cNvPr id="430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4BF71E-83E2-4BCB-BDF6-DDCFD791B8CE}" type="slidenum">
              <a:rPr lang="en-US"/>
              <a:pPr/>
              <a:t>7</a:t>
            </a:fld>
            <a:endParaRPr lang="en-US"/>
          </a:p>
        </p:txBody>
      </p:sp>
      <p:sp>
        <p:nvSpPr>
          <p:cNvPr id="208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66A6F5-0682-4377-9F26-FECE47C2F4D7}" type="slidenum">
              <a:rPr lang="en-US"/>
              <a:pPr/>
              <a:t>8</a:t>
            </a:fld>
            <a:endParaRPr lang="en-US"/>
          </a:p>
        </p:txBody>
      </p:sp>
      <p:sp>
        <p:nvSpPr>
          <p:cNvPr id="209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F4B699-37D3-480E-B20B-0D56F42D4683}" type="slidenum">
              <a:rPr lang="en-US"/>
              <a:pPr/>
              <a:t>9</a:t>
            </a:fld>
            <a:endParaRPr lang="en-US"/>
          </a:p>
        </p:txBody>
      </p:sp>
      <p:sp>
        <p:nvSpPr>
          <p:cNvPr id="3747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5363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5364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/>
            </a:p>
          </p:txBody>
        </p:sp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15366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67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68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69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70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71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72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73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74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75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</p:grpSp>
      </p:grpSp>
      <p:sp>
        <p:nvSpPr>
          <p:cNvPr id="15376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377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378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2BE06B6-8086-4D61-A53F-966271ACF43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9300D4-D328-4718-B00A-748395FA8D1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11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2D5286-EB38-4F1A-8CAB-D861CB10157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53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A46830D-0FFE-4113-9979-AC51C9292F1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18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0113BA2-5D70-4A2C-97BE-B99CB6EA97C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23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E96E173-1DE3-41F9-9A19-F176F0E35F6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44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B66F78C-06FD-4ADF-AF39-A644D7277A7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9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D227E2-1104-4859-9693-14A090F62D7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1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CF688A-9984-4DCC-BC6B-D3578F163CD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1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C395CA-985A-4BB4-9DC9-D02B7EE1A5D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FC8F77-1F7E-4B92-B6BA-F9F4D79C80F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4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D1530A-CB80-44B9-919B-B79D5ADE21B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E7D2DE-68C0-423B-A9CC-1F98CF0F456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8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007401-A92F-4010-ABBC-8A2E8451780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1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968CFC-8986-4A89-A217-10197BAC042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2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6500140-C822-4F73-BA3B-6C13A3D25B02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4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/>
            </a:p>
          </p:txBody>
        </p:sp>
        <p:sp>
          <p:nvSpPr>
            <p:cNvPr id="14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14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14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14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/>
            </a:p>
          </p:txBody>
        </p:sp>
        <p:sp>
          <p:nvSpPr>
            <p:cNvPr id="14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4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435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png"/><Relationship Id="rId11" Type="http://schemas.openxmlformats.org/officeDocument/2006/relationships/image" Target="../media/image44.emf"/><Relationship Id="rId5" Type="http://schemas.openxmlformats.org/officeDocument/2006/relationships/image" Target="../media/image42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1.emf"/><Relationship Id="rId5" Type="http://schemas.openxmlformats.org/officeDocument/2006/relationships/image" Target="../media/image48.e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600"/>
              <a:t>Poisson Surface Reconstruction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4275138"/>
            <a:ext cx="6019800" cy="2101850"/>
          </a:xfrm>
        </p:spPr>
        <p:txBody>
          <a:bodyPr/>
          <a:lstStyle/>
          <a:p>
            <a:r>
              <a:rPr lang="en-US" sz="2400"/>
              <a:t>Michael Kazhdan, Matthew Bolitho</a:t>
            </a:r>
          </a:p>
          <a:p>
            <a:r>
              <a:rPr lang="en-US" sz="2400" i="1"/>
              <a:t>Johns Hopkins University</a:t>
            </a:r>
            <a:endParaRPr lang="en-US" sz="2100" i="1"/>
          </a:p>
          <a:p>
            <a:r>
              <a:rPr lang="en-US" sz="2400"/>
              <a:t>Hugues Hoppe</a:t>
            </a:r>
          </a:p>
          <a:p>
            <a:r>
              <a:rPr lang="en-US" sz="2400" i="1"/>
              <a:t>Microsoft Research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5840" name="Object 32"/>
          <p:cNvGraphicFramePr>
            <a:graphicFrameLocks noChangeAspect="1"/>
          </p:cNvGraphicFramePr>
          <p:nvPr/>
        </p:nvGraphicFramePr>
        <p:xfrm>
          <a:off x="6191250" y="2492375"/>
          <a:ext cx="2873375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45" name="Bitmap Image" r:id="rId4" imgW="4401164" imgH="3142857" progId="Paint.Picture">
                  <p:embed/>
                </p:oleObj>
              </mc:Choice>
              <mc:Fallback>
                <p:oleObj name="Bitmap Image" r:id="rId4" imgW="4401164" imgH="3142857" progId="Paint.Picture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0" y="2492375"/>
                        <a:ext cx="2873375" cy="205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Accurate Reconstructions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3656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An accurate representation is only required near the surface.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 u="sng"/>
              <a:t>Limitations</a:t>
            </a:r>
            <a:r>
              <a:rPr lang="en-US"/>
              <a:t>:</a:t>
            </a:r>
          </a:p>
          <a:p>
            <a:r>
              <a:rPr lang="en-US" sz="2800"/>
              <a:t>Solve large, dense linear systems</a:t>
            </a:r>
          </a:p>
          <a:p>
            <a:r>
              <a:rPr lang="en-US" sz="2800"/>
              <a:t>Hard to control away from samples</a:t>
            </a:r>
          </a:p>
          <a:p>
            <a:endParaRPr lang="en-US" sz="2800"/>
          </a:p>
        </p:txBody>
      </p:sp>
      <p:sp>
        <p:nvSpPr>
          <p:cNvPr id="375838" name="Text Box 30"/>
          <p:cNvSpPr txBox="1">
            <a:spLocks noChangeArrowheads="1"/>
          </p:cNvSpPr>
          <p:nvPr/>
        </p:nvSpPr>
        <p:spPr bwMode="auto">
          <a:xfrm>
            <a:off x="6692900" y="5816600"/>
            <a:ext cx="1919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Carr et al. 2001, FastRBF</a:t>
            </a:r>
          </a:p>
        </p:txBody>
      </p:sp>
      <p:graphicFrame>
        <p:nvGraphicFramePr>
          <p:cNvPr id="375841" name="Object 33"/>
          <p:cNvGraphicFramePr>
            <a:graphicFrameLocks noChangeAspect="1"/>
          </p:cNvGraphicFramePr>
          <p:nvPr/>
        </p:nvGraphicFramePr>
        <p:xfrm>
          <a:off x="6397625" y="4532313"/>
          <a:ext cx="2595563" cy="134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46" name="Bitmap Image" r:id="rId6" imgW="3971429" imgH="2057143" progId="Paint.Picture">
                  <p:embed/>
                </p:oleObj>
              </mc:Choice>
              <mc:Fallback>
                <p:oleObj name="Bitmap Image" r:id="rId6" imgW="3971429" imgH="2057143" progId="Paint.Picture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25" y="4532313"/>
                        <a:ext cx="2595563" cy="1344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5842" name="AutoShape 34"/>
          <p:cNvSpPr>
            <a:spLocks noChangeArrowheads="1"/>
          </p:cNvSpPr>
          <p:nvPr/>
        </p:nvSpPr>
        <p:spPr bwMode="auto">
          <a:xfrm>
            <a:off x="7524750" y="4356100"/>
            <a:ext cx="265113" cy="301625"/>
          </a:xfrm>
          <a:prstGeom prst="downArrow">
            <a:avLst>
              <a:gd name="adj1" fmla="val 43713"/>
              <a:gd name="adj2" fmla="val 3952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Accurate Reconstructions</a:t>
            </a:r>
          </a:p>
        </p:txBody>
      </p:sp>
      <p:sp>
        <p:nvSpPr>
          <p:cNvPr id="3778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3656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An accurate representation is only required near the surface.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 u="sng"/>
              <a:t>Limitations</a:t>
            </a:r>
            <a:r>
              <a:rPr lang="en-US"/>
              <a:t>:</a:t>
            </a:r>
          </a:p>
          <a:p>
            <a:r>
              <a:rPr lang="en-US" sz="2800"/>
              <a:t>Solve large, dense linear systems</a:t>
            </a:r>
          </a:p>
          <a:p>
            <a:r>
              <a:rPr lang="en-US" sz="2800"/>
              <a:t>Hard to control away from samples</a:t>
            </a:r>
          </a:p>
          <a:p>
            <a:r>
              <a:rPr lang="en-US" sz="2800"/>
              <a:t>Local solutions are more susceptible to noise</a:t>
            </a:r>
          </a:p>
          <a:p>
            <a:endParaRPr lang="en-US" sz="2800"/>
          </a:p>
        </p:txBody>
      </p:sp>
      <p:sp>
        <p:nvSpPr>
          <p:cNvPr id="377861" name="Text Box 5"/>
          <p:cNvSpPr txBox="1">
            <a:spLocks noChangeArrowheads="1"/>
          </p:cNvSpPr>
          <p:nvPr/>
        </p:nvSpPr>
        <p:spPr bwMode="auto">
          <a:xfrm>
            <a:off x="6632575" y="4600575"/>
            <a:ext cx="18510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Ohtake et al. 2004, MPU</a:t>
            </a:r>
          </a:p>
        </p:txBody>
      </p:sp>
      <p:pic>
        <p:nvPicPr>
          <p:cNvPr id="3778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2786063"/>
            <a:ext cx="2828925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DDDDDD"/>
              </a:buClr>
            </a:pPr>
            <a:r>
              <a:rPr lang="en-US">
                <a:solidFill>
                  <a:srgbClr val="DDDDDD"/>
                </a:solidFill>
              </a:rPr>
              <a:t>Introduction</a:t>
            </a:r>
            <a:endParaRPr lang="en-US"/>
          </a:p>
          <a:p>
            <a:r>
              <a:rPr lang="en-US"/>
              <a:t>Approach</a:t>
            </a:r>
          </a:p>
          <a:p>
            <a:pPr lvl="1"/>
            <a:r>
              <a:rPr lang="en-US"/>
              <a:t>Key Ideas</a:t>
            </a:r>
          </a:p>
          <a:p>
            <a:pPr lvl="1"/>
            <a:r>
              <a:rPr lang="en-US"/>
              <a:t>Implementation</a:t>
            </a:r>
          </a:p>
          <a:p>
            <a:pPr>
              <a:buClr>
                <a:srgbClr val="DDDDDD"/>
              </a:buClr>
            </a:pPr>
            <a:r>
              <a:rPr lang="en-US">
                <a:solidFill>
                  <a:srgbClr val="DDDDDD"/>
                </a:solidFill>
              </a:rPr>
              <a:t>Results</a:t>
            </a:r>
          </a:p>
          <a:p>
            <a:pPr>
              <a:buClr>
                <a:srgbClr val="DDDDDD"/>
              </a:buClr>
            </a:pPr>
            <a:r>
              <a:rPr lang="en-US">
                <a:solidFill>
                  <a:srgbClr val="DDDDDD"/>
                </a:solidFill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Indicator Function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We reconstruct the surface of the model by solving for the indicator function of the shape.</a:t>
            </a:r>
          </a:p>
        </p:txBody>
      </p:sp>
      <p:graphicFrame>
        <p:nvGraphicFramePr>
          <p:cNvPr id="132100" name="Object 4"/>
          <p:cNvGraphicFramePr>
            <a:graphicFrameLocks noChangeAspect="1"/>
          </p:cNvGraphicFramePr>
          <p:nvPr/>
        </p:nvGraphicFramePr>
        <p:xfrm>
          <a:off x="1244600" y="4075113"/>
          <a:ext cx="3705225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7" name="Equation" r:id="rId4" imgW="1638000" imgH="457200" progId="Equation.3">
                  <p:embed/>
                </p:oleObj>
              </mc:Choice>
              <mc:Fallback>
                <p:oleObj name="Equation" r:id="rId4" imgW="16380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4075113"/>
                        <a:ext cx="3705225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2108" name="Group 12"/>
          <p:cNvGrpSpPr>
            <a:grpSpLocks/>
          </p:cNvGrpSpPr>
          <p:nvPr/>
        </p:nvGrpSpPr>
        <p:grpSpPr bwMode="auto">
          <a:xfrm>
            <a:off x="6024563" y="3740150"/>
            <a:ext cx="1968500" cy="2752725"/>
            <a:chOff x="3795" y="2356"/>
            <a:chExt cx="1240" cy="1734"/>
          </a:xfrm>
        </p:grpSpPr>
        <p:sp>
          <p:nvSpPr>
            <p:cNvPr id="132103" name="Freeform 7"/>
            <p:cNvSpPr>
              <a:spLocks/>
            </p:cNvSpPr>
            <p:nvPr/>
          </p:nvSpPr>
          <p:spPr bwMode="blackGray">
            <a:xfrm>
              <a:off x="3956" y="2356"/>
              <a:ext cx="1079" cy="1221"/>
            </a:xfrm>
            <a:custGeom>
              <a:avLst/>
              <a:gdLst>
                <a:gd name="T0" fmla="*/ 1016 w 1584"/>
                <a:gd name="T1" fmla="*/ 136 h 1536"/>
                <a:gd name="T2" fmla="*/ 632 w 1584"/>
                <a:gd name="T3" fmla="*/ 40 h 1536"/>
                <a:gd name="T4" fmla="*/ 152 w 1584"/>
                <a:gd name="T5" fmla="*/ 376 h 1536"/>
                <a:gd name="T6" fmla="*/ 56 w 1584"/>
                <a:gd name="T7" fmla="*/ 1000 h 1536"/>
                <a:gd name="T8" fmla="*/ 488 w 1584"/>
                <a:gd name="T9" fmla="*/ 1480 h 1536"/>
                <a:gd name="T10" fmla="*/ 865 w 1584"/>
                <a:gd name="T11" fmla="*/ 1395 h 1536"/>
                <a:gd name="T12" fmla="*/ 825 w 1584"/>
                <a:gd name="T13" fmla="*/ 1065 h 1536"/>
                <a:gd name="T14" fmla="*/ 839 w 1584"/>
                <a:gd name="T15" fmla="*/ 699 h 1536"/>
                <a:gd name="T16" fmla="*/ 1208 w 1584"/>
                <a:gd name="T17" fmla="*/ 664 h 1536"/>
                <a:gd name="T18" fmla="*/ 1544 w 1584"/>
                <a:gd name="T19" fmla="*/ 568 h 1536"/>
                <a:gd name="T20" fmla="*/ 1448 w 1584"/>
                <a:gd name="T21" fmla="*/ 184 h 1536"/>
                <a:gd name="T22" fmla="*/ 1178 w 1584"/>
                <a:gd name="T23" fmla="*/ 292 h 1536"/>
                <a:gd name="T24" fmla="*/ 1016 w 1584"/>
                <a:gd name="T25" fmla="*/ 136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4" h="1536">
                  <a:moveTo>
                    <a:pt x="1016" y="136"/>
                  </a:moveTo>
                  <a:cubicBezTo>
                    <a:pt x="917" y="78"/>
                    <a:pt x="776" y="0"/>
                    <a:pt x="632" y="40"/>
                  </a:cubicBezTo>
                  <a:cubicBezTo>
                    <a:pt x="488" y="80"/>
                    <a:pt x="248" y="216"/>
                    <a:pt x="152" y="376"/>
                  </a:cubicBezTo>
                  <a:cubicBezTo>
                    <a:pt x="56" y="536"/>
                    <a:pt x="0" y="816"/>
                    <a:pt x="56" y="1000"/>
                  </a:cubicBezTo>
                  <a:cubicBezTo>
                    <a:pt x="112" y="1184"/>
                    <a:pt x="328" y="1424"/>
                    <a:pt x="488" y="1480"/>
                  </a:cubicBezTo>
                  <a:cubicBezTo>
                    <a:pt x="648" y="1536"/>
                    <a:pt x="801" y="1467"/>
                    <a:pt x="865" y="1395"/>
                  </a:cubicBezTo>
                  <a:cubicBezTo>
                    <a:pt x="929" y="1323"/>
                    <a:pt x="873" y="1193"/>
                    <a:pt x="825" y="1065"/>
                  </a:cubicBezTo>
                  <a:cubicBezTo>
                    <a:pt x="777" y="937"/>
                    <a:pt x="715" y="832"/>
                    <a:pt x="839" y="699"/>
                  </a:cubicBezTo>
                  <a:cubicBezTo>
                    <a:pt x="963" y="566"/>
                    <a:pt x="1068" y="638"/>
                    <a:pt x="1208" y="664"/>
                  </a:cubicBezTo>
                  <a:cubicBezTo>
                    <a:pt x="1348" y="690"/>
                    <a:pt x="1504" y="648"/>
                    <a:pt x="1544" y="568"/>
                  </a:cubicBezTo>
                  <a:cubicBezTo>
                    <a:pt x="1584" y="488"/>
                    <a:pt x="1520" y="232"/>
                    <a:pt x="1448" y="184"/>
                  </a:cubicBezTo>
                  <a:cubicBezTo>
                    <a:pt x="1376" y="136"/>
                    <a:pt x="1285" y="319"/>
                    <a:pt x="1178" y="292"/>
                  </a:cubicBezTo>
                  <a:cubicBezTo>
                    <a:pt x="1071" y="265"/>
                    <a:pt x="1115" y="194"/>
                    <a:pt x="1016" y="136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2104" name="Text Box 8"/>
            <p:cNvSpPr txBox="1">
              <a:spLocks noChangeArrowheads="1"/>
            </p:cNvSpPr>
            <p:nvPr/>
          </p:nvSpPr>
          <p:spPr bwMode="blackGray">
            <a:xfrm>
              <a:off x="4278" y="3822"/>
              <a:ext cx="250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latin typeface="Times New Roman" pitchFamily="18" charset="0"/>
                  <a:sym typeface="Symbol" pitchFamily="18" charset="2"/>
                </a:rPr>
                <a:t></a:t>
              </a:r>
              <a:r>
                <a:rPr lang="en-US" sz="2800" i="1" baseline="-25000">
                  <a:latin typeface="Times New Roman" pitchFamily="18" charset="0"/>
                  <a:sym typeface="Symbol" pitchFamily="18" charset="2"/>
                </a:rPr>
                <a:t>M</a:t>
              </a:r>
              <a:endParaRPr lang="en-US" sz="2800" i="1" baseline="-25000">
                <a:latin typeface="Times New Roman" pitchFamily="18" charset="0"/>
              </a:endParaRPr>
            </a:p>
          </p:txBody>
        </p:sp>
        <p:sp>
          <p:nvSpPr>
            <p:cNvPr id="132105" name="Rectangle 9"/>
            <p:cNvSpPr>
              <a:spLocks noChangeArrowheads="1"/>
            </p:cNvSpPr>
            <p:nvPr/>
          </p:nvSpPr>
          <p:spPr bwMode="blackGray">
            <a:xfrm>
              <a:off x="3795" y="3667"/>
              <a:ext cx="12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>
                  <a:sym typeface="Symbol" pitchFamily="18" charset="2"/>
                </a:rPr>
                <a:t>Indicator function</a:t>
              </a:r>
            </a:p>
          </p:txBody>
        </p:sp>
      </p:grpSp>
      <p:sp>
        <p:nvSpPr>
          <p:cNvPr id="132106" name="Text Box 10"/>
          <p:cNvSpPr txBox="1">
            <a:spLocks noChangeArrowheads="1"/>
          </p:cNvSpPr>
          <p:nvPr/>
        </p:nvSpPr>
        <p:spPr bwMode="auto">
          <a:xfrm>
            <a:off x="5894388" y="46291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6637338" y="43561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2109" name="Text Box 13"/>
          <p:cNvSpPr txBox="1">
            <a:spLocks noChangeArrowheads="1"/>
          </p:cNvSpPr>
          <p:nvPr/>
        </p:nvSpPr>
        <p:spPr bwMode="auto">
          <a:xfrm>
            <a:off x="7324725" y="48133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132110" name="Text Box 14"/>
          <p:cNvSpPr txBox="1">
            <a:spLocks noChangeArrowheads="1"/>
          </p:cNvSpPr>
          <p:nvPr/>
        </p:nvSpPr>
        <p:spPr bwMode="auto">
          <a:xfrm>
            <a:off x="7445375" y="35766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132111" name="Text Box 15"/>
          <p:cNvSpPr txBox="1">
            <a:spLocks noChangeArrowheads="1"/>
          </p:cNvSpPr>
          <p:nvPr/>
        </p:nvSpPr>
        <p:spPr bwMode="auto">
          <a:xfrm>
            <a:off x="6221413" y="36925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132112" name="Text Box 16"/>
          <p:cNvSpPr txBox="1">
            <a:spLocks noChangeArrowheads="1"/>
          </p:cNvSpPr>
          <p:nvPr/>
        </p:nvSpPr>
        <p:spPr bwMode="auto">
          <a:xfrm>
            <a:off x="6270625" y="53641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132113" name="Text Box 17"/>
          <p:cNvSpPr txBox="1">
            <a:spLocks noChangeArrowheads="1"/>
          </p:cNvSpPr>
          <p:nvPr/>
        </p:nvSpPr>
        <p:spPr bwMode="auto">
          <a:xfrm>
            <a:off x="7181850" y="40433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2115" name="Text Box 19"/>
          <p:cNvSpPr txBox="1">
            <a:spLocks noChangeArrowheads="1"/>
          </p:cNvSpPr>
          <p:nvPr/>
        </p:nvSpPr>
        <p:spPr bwMode="auto">
          <a:xfrm>
            <a:off x="6735763" y="50514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How to construct the indicator function?</a:t>
            </a:r>
          </a:p>
          <a:p>
            <a:endParaRPr lang="en-US" sz="2800"/>
          </a:p>
        </p:txBody>
      </p:sp>
      <p:grpSp>
        <p:nvGrpSpPr>
          <p:cNvPr id="128154" name="Group 154"/>
          <p:cNvGrpSpPr>
            <a:grpSpLocks/>
          </p:cNvGrpSpPr>
          <p:nvPr/>
        </p:nvGrpSpPr>
        <p:grpSpPr bwMode="auto">
          <a:xfrm>
            <a:off x="5380038" y="3171825"/>
            <a:ext cx="1968500" cy="2752725"/>
            <a:chOff x="2997" y="2323"/>
            <a:chExt cx="1240" cy="1734"/>
          </a:xfrm>
        </p:grpSpPr>
        <p:sp>
          <p:nvSpPr>
            <p:cNvPr id="128155" name="Freeform 155"/>
            <p:cNvSpPr>
              <a:spLocks/>
            </p:cNvSpPr>
            <p:nvPr/>
          </p:nvSpPr>
          <p:spPr bwMode="blackGray">
            <a:xfrm>
              <a:off x="3158" y="2323"/>
              <a:ext cx="1079" cy="1221"/>
            </a:xfrm>
            <a:custGeom>
              <a:avLst/>
              <a:gdLst>
                <a:gd name="T0" fmla="*/ 1016 w 1584"/>
                <a:gd name="T1" fmla="*/ 136 h 1536"/>
                <a:gd name="T2" fmla="*/ 632 w 1584"/>
                <a:gd name="T3" fmla="*/ 40 h 1536"/>
                <a:gd name="T4" fmla="*/ 152 w 1584"/>
                <a:gd name="T5" fmla="*/ 376 h 1536"/>
                <a:gd name="T6" fmla="*/ 56 w 1584"/>
                <a:gd name="T7" fmla="*/ 1000 h 1536"/>
                <a:gd name="T8" fmla="*/ 488 w 1584"/>
                <a:gd name="T9" fmla="*/ 1480 h 1536"/>
                <a:gd name="T10" fmla="*/ 865 w 1584"/>
                <a:gd name="T11" fmla="*/ 1395 h 1536"/>
                <a:gd name="T12" fmla="*/ 825 w 1584"/>
                <a:gd name="T13" fmla="*/ 1065 h 1536"/>
                <a:gd name="T14" fmla="*/ 839 w 1584"/>
                <a:gd name="T15" fmla="*/ 699 h 1536"/>
                <a:gd name="T16" fmla="*/ 1208 w 1584"/>
                <a:gd name="T17" fmla="*/ 664 h 1536"/>
                <a:gd name="T18" fmla="*/ 1544 w 1584"/>
                <a:gd name="T19" fmla="*/ 568 h 1536"/>
                <a:gd name="T20" fmla="*/ 1448 w 1584"/>
                <a:gd name="T21" fmla="*/ 184 h 1536"/>
                <a:gd name="T22" fmla="*/ 1178 w 1584"/>
                <a:gd name="T23" fmla="*/ 292 h 1536"/>
                <a:gd name="T24" fmla="*/ 1016 w 1584"/>
                <a:gd name="T25" fmla="*/ 136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4" h="1536">
                  <a:moveTo>
                    <a:pt x="1016" y="136"/>
                  </a:moveTo>
                  <a:cubicBezTo>
                    <a:pt x="917" y="78"/>
                    <a:pt x="776" y="0"/>
                    <a:pt x="632" y="40"/>
                  </a:cubicBezTo>
                  <a:cubicBezTo>
                    <a:pt x="488" y="80"/>
                    <a:pt x="248" y="216"/>
                    <a:pt x="152" y="376"/>
                  </a:cubicBezTo>
                  <a:cubicBezTo>
                    <a:pt x="56" y="536"/>
                    <a:pt x="0" y="816"/>
                    <a:pt x="56" y="1000"/>
                  </a:cubicBezTo>
                  <a:cubicBezTo>
                    <a:pt x="112" y="1184"/>
                    <a:pt x="328" y="1424"/>
                    <a:pt x="488" y="1480"/>
                  </a:cubicBezTo>
                  <a:cubicBezTo>
                    <a:pt x="648" y="1536"/>
                    <a:pt x="801" y="1467"/>
                    <a:pt x="865" y="1395"/>
                  </a:cubicBezTo>
                  <a:cubicBezTo>
                    <a:pt x="929" y="1323"/>
                    <a:pt x="873" y="1193"/>
                    <a:pt x="825" y="1065"/>
                  </a:cubicBezTo>
                  <a:cubicBezTo>
                    <a:pt x="777" y="937"/>
                    <a:pt x="715" y="832"/>
                    <a:pt x="839" y="699"/>
                  </a:cubicBezTo>
                  <a:cubicBezTo>
                    <a:pt x="963" y="566"/>
                    <a:pt x="1068" y="638"/>
                    <a:pt x="1208" y="664"/>
                  </a:cubicBezTo>
                  <a:cubicBezTo>
                    <a:pt x="1348" y="690"/>
                    <a:pt x="1504" y="648"/>
                    <a:pt x="1544" y="568"/>
                  </a:cubicBezTo>
                  <a:cubicBezTo>
                    <a:pt x="1584" y="488"/>
                    <a:pt x="1520" y="232"/>
                    <a:pt x="1448" y="184"/>
                  </a:cubicBezTo>
                  <a:cubicBezTo>
                    <a:pt x="1376" y="136"/>
                    <a:pt x="1285" y="319"/>
                    <a:pt x="1178" y="292"/>
                  </a:cubicBezTo>
                  <a:cubicBezTo>
                    <a:pt x="1071" y="265"/>
                    <a:pt x="1115" y="194"/>
                    <a:pt x="1016" y="136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156" name="Text Box 156"/>
            <p:cNvSpPr txBox="1">
              <a:spLocks noChangeArrowheads="1"/>
            </p:cNvSpPr>
            <p:nvPr/>
          </p:nvSpPr>
          <p:spPr bwMode="blackGray">
            <a:xfrm>
              <a:off x="3480" y="3789"/>
              <a:ext cx="250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latin typeface="Times New Roman" pitchFamily="18" charset="0"/>
                  <a:sym typeface="Symbol" pitchFamily="18" charset="2"/>
                </a:rPr>
                <a:t></a:t>
              </a:r>
              <a:r>
                <a:rPr lang="en-US" sz="2800" i="1" baseline="-25000">
                  <a:latin typeface="Times New Roman" pitchFamily="18" charset="0"/>
                  <a:sym typeface="Symbol" pitchFamily="18" charset="2"/>
                </a:rPr>
                <a:t>M</a:t>
              </a:r>
              <a:endParaRPr lang="en-US" sz="2800" i="1" baseline="-25000">
                <a:latin typeface="Times New Roman" pitchFamily="18" charset="0"/>
              </a:endParaRPr>
            </a:p>
          </p:txBody>
        </p:sp>
        <p:sp>
          <p:nvSpPr>
            <p:cNvPr id="128157" name="Rectangle 157"/>
            <p:cNvSpPr>
              <a:spLocks noChangeArrowheads="1"/>
            </p:cNvSpPr>
            <p:nvPr/>
          </p:nvSpPr>
          <p:spPr bwMode="blackGray">
            <a:xfrm>
              <a:off x="2997" y="3634"/>
              <a:ext cx="12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>
                  <a:sym typeface="Symbol" pitchFamily="18" charset="2"/>
                </a:rPr>
                <a:t>Indicator function</a:t>
              </a:r>
            </a:p>
          </p:txBody>
        </p:sp>
      </p:grpSp>
      <p:sp>
        <p:nvSpPr>
          <p:cNvPr id="128252" name="Rectangle 252"/>
          <p:cNvSpPr>
            <a:spLocks noChangeArrowheads="1"/>
          </p:cNvSpPr>
          <p:nvPr/>
        </p:nvSpPr>
        <p:spPr bwMode="blackGray">
          <a:xfrm>
            <a:off x="1600200" y="5211763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000">
                <a:sym typeface="Symbol" pitchFamily="18" charset="2"/>
              </a:rPr>
              <a:t>Oriented points</a:t>
            </a:r>
          </a:p>
        </p:txBody>
      </p:sp>
      <p:sp>
        <p:nvSpPr>
          <p:cNvPr id="128260" name="AutoShape 260"/>
          <p:cNvSpPr>
            <a:spLocks noChangeArrowheads="1"/>
          </p:cNvSpPr>
          <p:nvPr/>
        </p:nvSpPr>
        <p:spPr bwMode="auto">
          <a:xfrm>
            <a:off x="3792538" y="4173538"/>
            <a:ext cx="1039812" cy="388937"/>
          </a:xfrm>
          <a:prstGeom prst="rightArrow">
            <a:avLst>
              <a:gd name="adj1" fmla="val 50000"/>
              <a:gd name="adj2" fmla="val 6683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261" name="Group 261"/>
          <p:cNvGrpSpPr>
            <a:grpSpLocks/>
          </p:cNvGrpSpPr>
          <p:nvPr/>
        </p:nvGrpSpPr>
        <p:grpSpPr bwMode="auto">
          <a:xfrm rot="519153" flipH="1" flipV="1">
            <a:off x="1931988" y="3348038"/>
            <a:ext cx="111125" cy="136525"/>
            <a:chOff x="4537" y="1204"/>
            <a:chExt cx="70" cy="91"/>
          </a:xfrm>
        </p:grpSpPr>
        <p:sp>
          <p:nvSpPr>
            <p:cNvPr id="128262" name="Line 262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263" name="Oval 263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264" name="Group 264"/>
          <p:cNvGrpSpPr>
            <a:grpSpLocks/>
          </p:cNvGrpSpPr>
          <p:nvPr/>
        </p:nvGrpSpPr>
        <p:grpSpPr bwMode="auto">
          <a:xfrm rot="-735886" flipH="1" flipV="1">
            <a:off x="1824038" y="3452813"/>
            <a:ext cx="111125" cy="136525"/>
            <a:chOff x="4537" y="1204"/>
            <a:chExt cx="70" cy="91"/>
          </a:xfrm>
        </p:grpSpPr>
        <p:sp>
          <p:nvSpPr>
            <p:cNvPr id="128265" name="Line 265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266" name="Oval 266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267" name="Group 267"/>
          <p:cNvGrpSpPr>
            <a:grpSpLocks/>
          </p:cNvGrpSpPr>
          <p:nvPr/>
        </p:nvGrpSpPr>
        <p:grpSpPr bwMode="auto">
          <a:xfrm flipH="1" flipV="1">
            <a:off x="1762125" y="3533775"/>
            <a:ext cx="111125" cy="136525"/>
            <a:chOff x="4537" y="1204"/>
            <a:chExt cx="70" cy="91"/>
          </a:xfrm>
        </p:grpSpPr>
        <p:sp>
          <p:nvSpPr>
            <p:cNvPr id="128268" name="Line 268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269" name="Oval 269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270" name="Group 270"/>
          <p:cNvGrpSpPr>
            <a:grpSpLocks/>
          </p:cNvGrpSpPr>
          <p:nvPr/>
        </p:nvGrpSpPr>
        <p:grpSpPr bwMode="auto">
          <a:xfrm rot="-1757482" flipH="1" flipV="1">
            <a:off x="1736725" y="3592513"/>
            <a:ext cx="111125" cy="136525"/>
            <a:chOff x="4537" y="1204"/>
            <a:chExt cx="70" cy="91"/>
          </a:xfrm>
        </p:grpSpPr>
        <p:sp>
          <p:nvSpPr>
            <p:cNvPr id="128271" name="Line 271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272" name="Oval 272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273" name="Group 273"/>
          <p:cNvGrpSpPr>
            <a:grpSpLocks/>
          </p:cNvGrpSpPr>
          <p:nvPr/>
        </p:nvGrpSpPr>
        <p:grpSpPr bwMode="auto">
          <a:xfrm rot="-3172988" flipH="1" flipV="1">
            <a:off x="1701006" y="3710782"/>
            <a:ext cx="104775" cy="144462"/>
            <a:chOff x="4537" y="1204"/>
            <a:chExt cx="70" cy="91"/>
          </a:xfrm>
        </p:grpSpPr>
        <p:sp>
          <p:nvSpPr>
            <p:cNvPr id="128274" name="Line 274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275" name="Oval 275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276" name="Group 276"/>
          <p:cNvGrpSpPr>
            <a:grpSpLocks/>
          </p:cNvGrpSpPr>
          <p:nvPr/>
        </p:nvGrpSpPr>
        <p:grpSpPr bwMode="auto">
          <a:xfrm rot="-2908094" flipH="1" flipV="1">
            <a:off x="1650206" y="3909220"/>
            <a:ext cx="104775" cy="144462"/>
            <a:chOff x="4537" y="1204"/>
            <a:chExt cx="70" cy="91"/>
          </a:xfrm>
        </p:grpSpPr>
        <p:sp>
          <p:nvSpPr>
            <p:cNvPr id="128277" name="Line 277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278" name="Oval 278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279" name="Group 279"/>
          <p:cNvGrpSpPr>
            <a:grpSpLocks/>
          </p:cNvGrpSpPr>
          <p:nvPr/>
        </p:nvGrpSpPr>
        <p:grpSpPr bwMode="auto">
          <a:xfrm rot="-3872199" flipH="1" flipV="1">
            <a:off x="1638300" y="4057650"/>
            <a:ext cx="106363" cy="144463"/>
            <a:chOff x="4537" y="1204"/>
            <a:chExt cx="70" cy="91"/>
          </a:xfrm>
        </p:grpSpPr>
        <p:sp>
          <p:nvSpPr>
            <p:cNvPr id="128280" name="Line 280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281" name="Oval 281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282" name="Group 282"/>
          <p:cNvGrpSpPr>
            <a:grpSpLocks/>
          </p:cNvGrpSpPr>
          <p:nvPr/>
        </p:nvGrpSpPr>
        <p:grpSpPr bwMode="auto">
          <a:xfrm rot="-4735788" flipH="1" flipV="1">
            <a:off x="1685925" y="4340225"/>
            <a:ext cx="106363" cy="144463"/>
            <a:chOff x="4537" y="1204"/>
            <a:chExt cx="70" cy="91"/>
          </a:xfrm>
        </p:grpSpPr>
        <p:sp>
          <p:nvSpPr>
            <p:cNvPr id="128283" name="Line 283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284" name="Oval 284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285" name="Group 285"/>
          <p:cNvGrpSpPr>
            <a:grpSpLocks/>
          </p:cNvGrpSpPr>
          <p:nvPr/>
        </p:nvGrpSpPr>
        <p:grpSpPr bwMode="auto">
          <a:xfrm rot="15754116" flipH="1" flipV="1">
            <a:off x="1780381" y="4525170"/>
            <a:ext cx="104775" cy="144462"/>
            <a:chOff x="4537" y="1204"/>
            <a:chExt cx="70" cy="91"/>
          </a:xfrm>
        </p:grpSpPr>
        <p:sp>
          <p:nvSpPr>
            <p:cNvPr id="128286" name="Line 286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287" name="Oval 287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288" name="Group 288"/>
          <p:cNvGrpSpPr>
            <a:grpSpLocks/>
          </p:cNvGrpSpPr>
          <p:nvPr/>
        </p:nvGrpSpPr>
        <p:grpSpPr bwMode="auto">
          <a:xfrm rot="-5101815" flipH="1" flipV="1">
            <a:off x="1935163" y="4716463"/>
            <a:ext cx="104775" cy="142875"/>
            <a:chOff x="4537" y="1204"/>
            <a:chExt cx="70" cy="91"/>
          </a:xfrm>
        </p:grpSpPr>
        <p:sp>
          <p:nvSpPr>
            <p:cNvPr id="128289" name="Line 289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290" name="Oval 290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291" name="Group 291"/>
          <p:cNvGrpSpPr>
            <a:grpSpLocks/>
          </p:cNvGrpSpPr>
          <p:nvPr/>
        </p:nvGrpSpPr>
        <p:grpSpPr bwMode="auto">
          <a:xfrm rot="12967160" flipH="1" flipV="1">
            <a:off x="2149475" y="4872038"/>
            <a:ext cx="111125" cy="136525"/>
            <a:chOff x="4537" y="1204"/>
            <a:chExt cx="70" cy="91"/>
          </a:xfrm>
        </p:grpSpPr>
        <p:sp>
          <p:nvSpPr>
            <p:cNvPr id="128292" name="Line 292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293" name="Oval 293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294" name="Group 294"/>
          <p:cNvGrpSpPr>
            <a:grpSpLocks/>
          </p:cNvGrpSpPr>
          <p:nvPr/>
        </p:nvGrpSpPr>
        <p:grpSpPr bwMode="auto">
          <a:xfrm rot="11104776" flipH="1" flipV="1">
            <a:off x="2390775" y="4833938"/>
            <a:ext cx="111125" cy="138112"/>
            <a:chOff x="4537" y="1204"/>
            <a:chExt cx="70" cy="91"/>
          </a:xfrm>
        </p:grpSpPr>
        <p:sp>
          <p:nvSpPr>
            <p:cNvPr id="128295" name="Line 295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296" name="Oval 296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297" name="Group 297"/>
          <p:cNvGrpSpPr>
            <a:grpSpLocks/>
          </p:cNvGrpSpPr>
          <p:nvPr/>
        </p:nvGrpSpPr>
        <p:grpSpPr bwMode="auto">
          <a:xfrm rot="8587806" flipH="1" flipV="1">
            <a:off x="2500313" y="4710113"/>
            <a:ext cx="111125" cy="136525"/>
            <a:chOff x="4537" y="1204"/>
            <a:chExt cx="70" cy="91"/>
          </a:xfrm>
        </p:grpSpPr>
        <p:sp>
          <p:nvSpPr>
            <p:cNvPr id="128298" name="Line 298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299" name="Oval 299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00" name="Group 300"/>
          <p:cNvGrpSpPr>
            <a:grpSpLocks/>
          </p:cNvGrpSpPr>
          <p:nvPr/>
        </p:nvGrpSpPr>
        <p:grpSpPr bwMode="auto">
          <a:xfrm rot="6482057" flipH="1" flipV="1">
            <a:off x="2467769" y="4491831"/>
            <a:ext cx="104775" cy="144463"/>
            <a:chOff x="4537" y="1204"/>
            <a:chExt cx="70" cy="91"/>
          </a:xfrm>
        </p:grpSpPr>
        <p:sp>
          <p:nvSpPr>
            <p:cNvPr id="128301" name="Line 301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02" name="Oval 302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03" name="Group 303"/>
          <p:cNvGrpSpPr>
            <a:grpSpLocks/>
          </p:cNvGrpSpPr>
          <p:nvPr/>
        </p:nvGrpSpPr>
        <p:grpSpPr bwMode="auto">
          <a:xfrm rot="6482057" flipH="1" flipV="1">
            <a:off x="2391569" y="4288631"/>
            <a:ext cx="104775" cy="144463"/>
            <a:chOff x="4537" y="1204"/>
            <a:chExt cx="70" cy="91"/>
          </a:xfrm>
        </p:grpSpPr>
        <p:sp>
          <p:nvSpPr>
            <p:cNvPr id="128304" name="Line 304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05" name="Oval 305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06" name="Group 306"/>
          <p:cNvGrpSpPr>
            <a:grpSpLocks/>
          </p:cNvGrpSpPr>
          <p:nvPr/>
        </p:nvGrpSpPr>
        <p:grpSpPr bwMode="auto">
          <a:xfrm rot="9034352" flipH="1" flipV="1">
            <a:off x="2376488" y="4027488"/>
            <a:ext cx="111125" cy="136525"/>
            <a:chOff x="4537" y="1204"/>
            <a:chExt cx="70" cy="91"/>
          </a:xfrm>
        </p:grpSpPr>
        <p:sp>
          <p:nvSpPr>
            <p:cNvPr id="128307" name="Line 307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08" name="Oval 308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09" name="Group 309"/>
          <p:cNvGrpSpPr>
            <a:grpSpLocks/>
          </p:cNvGrpSpPr>
          <p:nvPr/>
        </p:nvGrpSpPr>
        <p:grpSpPr bwMode="auto">
          <a:xfrm rot="11882057" flipH="1" flipV="1">
            <a:off x="2559050" y="3805238"/>
            <a:ext cx="111125" cy="136525"/>
            <a:chOff x="4537" y="1204"/>
            <a:chExt cx="70" cy="91"/>
          </a:xfrm>
        </p:grpSpPr>
        <p:sp>
          <p:nvSpPr>
            <p:cNvPr id="128310" name="Line 310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11" name="Oval 311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12" name="Group 312"/>
          <p:cNvGrpSpPr>
            <a:grpSpLocks/>
          </p:cNvGrpSpPr>
          <p:nvPr/>
        </p:nvGrpSpPr>
        <p:grpSpPr bwMode="auto">
          <a:xfrm rot="13658553" flipH="1" flipV="1">
            <a:off x="2735262" y="3781426"/>
            <a:ext cx="106363" cy="144462"/>
            <a:chOff x="4537" y="1204"/>
            <a:chExt cx="70" cy="91"/>
          </a:xfrm>
        </p:grpSpPr>
        <p:sp>
          <p:nvSpPr>
            <p:cNvPr id="128313" name="Line 313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14" name="Oval 314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15" name="Group 315"/>
          <p:cNvGrpSpPr>
            <a:grpSpLocks/>
          </p:cNvGrpSpPr>
          <p:nvPr/>
        </p:nvGrpSpPr>
        <p:grpSpPr bwMode="auto">
          <a:xfrm rot="12800443" flipH="1" flipV="1">
            <a:off x="3017838" y="3840163"/>
            <a:ext cx="111125" cy="136525"/>
            <a:chOff x="4537" y="1204"/>
            <a:chExt cx="70" cy="91"/>
          </a:xfrm>
        </p:grpSpPr>
        <p:sp>
          <p:nvSpPr>
            <p:cNvPr id="128316" name="Line 316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17" name="Oval 317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18" name="Group 318"/>
          <p:cNvGrpSpPr>
            <a:grpSpLocks/>
          </p:cNvGrpSpPr>
          <p:nvPr/>
        </p:nvGrpSpPr>
        <p:grpSpPr bwMode="auto">
          <a:xfrm rot="12631783" flipH="1" flipV="1">
            <a:off x="3140075" y="3821113"/>
            <a:ext cx="111125" cy="136525"/>
            <a:chOff x="4537" y="1204"/>
            <a:chExt cx="70" cy="91"/>
          </a:xfrm>
        </p:grpSpPr>
        <p:sp>
          <p:nvSpPr>
            <p:cNvPr id="128319" name="Line 319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20" name="Oval 320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21" name="Group 321"/>
          <p:cNvGrpSpPr>
            <a:grpSpLocks/>
          </p:cNvGrpSpPr>
          <p:nvPr/>
        </p:nvGrpSpPr>
        <p:grpSpPr bwMode="auto">
          <a:xfrm rot="11180412" flipH="1" flipV="1">
            <a:off x="3192463" y="3783013"/>
            <a:ext cx="111125" cy="136525"/>
            <a:chOff x="4537" y="1204"/>
            <a:chExt cx="70" cy="91"/>
          </a:xfrm>
        </p:grpSpPr>
        <p:sp>
          <p:nvSpPr>
            <p:cNvPr id="128322" name="Line 322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23" name="Oval 323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24" name="Group 324"/>
          <p:cNvGrpSpPr>
            <a:grpSpLocks/>
          </p:cNvGrpSpPr>
          <p:nvPr/>
        </p:nvGrpSpPr>
        <p:grpSpPr bwMode="auto">
          <a:xfrm rot="10800000" flipH="1" flipV="1">
            <a:off x="3246438" y="3743325"/>
            <a:ext cx="111125" cy="136525"/>
            <a:chOff x="4537" y="1204"/>
            <a:chExt cx="70" cy="91"/>
          </a:xfrm>
        </p:grpSpPr>
        <p:sp>
          <p:nvSpPr>
            <p:cNvPr id="128325" name="Line 325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26" name="Oval 326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27" name="Group 327"/>
          <p:cNvGrpSpPr>
            <a:grpSpLocks/>
          </p:cNvGrpSpPr>
          <p:nvPr/>
        </p:nvGrpSpPr>
        <p:grpSpPr bwMode="auto">
          <a:xfrm rot="7672499" flipH="1" flipV="1">
            <a:off x="3251994" y="3625056"/>
            <a:ext cx="104775" cy="144463"/>
            <a:chOff x="4537" y="1204"/>
            <a:chExt cx="70" cy="91"/>
          </a:xfrm>
        </p:grpSpPr>
        <p:sp>
          <p:nvSpPr>
            <p:cNvPr id="128328" name="Line 328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29" name="Oval 329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30" name="Group 330"/>
          <p:cNvGrpSpPr>
            <a:grpSpLocks/>
          </p:cNvGrpSpPr>
          <p:nvPr/>
        </p:nvGrpSpPr>
        <p:grpSpPr bwMode="auto">
          <a:xfrm rot="5400000" flipH="1" flipV="1">
            <a:off x="3218656" y="3448845"/>
            <a:ext cx="104775" cy="144462"/>
            <a:chOff x="4537" y="1204"/>
            <a:chExt cx="70" cy="91"/>
          </a:xfrm>
        </p:grpSpPr>
        <p:sp>
          <p:nvSpPr>
            <p:cNvPr id="128331" name="Line 331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32" name="Oval 332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33" name="Group 333"/>
          <p:cNvGrpSpPr>
            <a:grpSpLocks/>
          </p:cNvGrpSpPr>
          <p:nvPr/>
        </p:nvGrpSpPr>
        <p:grpSpPr bwMode="auto">
          <a:xfrm rot="987601" flipH="1" flipV="1">
            <a:off x="3127375" y="3335338"/>
            <a:ext cx="111125" cy="136525"/>
            <a:chOff x="4537" y="1204"/>
            <a:chExt cx="70" cy="91"/>
          </a:xfrm>
        </p:grpSpPr>
        <p:sp>
          <p:nvSpPr>
            <p:cNvPr id="128334" name="Line 334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35" name="Oval 335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36" name="Group 336"/>
          <p:cNvGrpSpPr>
            <a:grpSpLocks/>
          </p:cNvGrpSpPr>
          <p:nvPr/>
        </p:nvGrpSpPr>
        <p:grpSpPr bwMode="auto">
          <a:xfrm rot="966805" flipH="1" flipV="1">
            <a:off x="3032125" y="3400425"/>
            <a:ext cx="111125" cy="136525"/>
            <a:chOff x="4537" y="1204"/>
            <a:chExt cx="70" cy="91"/>
          </a:xfrm>
        </p:grpSpPr>
        <p:sp>
          <p:nvSpPr>
            <p:cNvPr id="128337" name="Line 337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38" name="Oval 338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39" name="Group 339"/>
          <p:cNvGrpSpPr>
            <a:grpSpLocks/>
          </p:cNvGrpSpPr>
          <p:nvPr/>
        </p:nvGrpSpPr>
        <p:grpSpPr bwMode="auto">
          <a:xfrm rot="1793934" flipH="1" flipV="1">
            <a:off x="2894013" y="3468688"/>
            <a:ext cx="109537" cy="136525"/>
            <a:chOff x="4537" y="1204"/>
            <a:chExt cx="70" cy="91"/>
          </a:xfrm>
        </p:grpSpPr>
        <p:sp>
          <p:nvSpPr>
            <p:cNvPr id="128340" name="Line 340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41" name="Oval 341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42" name="Group 342"/>
          <p:cNvGrpSpPr>
            <a:grpSpLocks/>
          </p:cNvGrpSpPr>
          <p:nvPr/>
        </p:nvGrpSpPr>
        <p:grpSpPr bwMode="auto">
          <a:xfrm rot="5095224" flipH="1" flipV="1">
            <a:off x="2697956" y="3293270"/>
            <a:ext cx="104775" cy="144462"/>
            <a:chOff x="4537" y="1204"/>
            <a:chExt cx="70" cy="91"/>
          </a:xfrm>
        </p:grpSpPr>
        <p:sp>
          <p:nvSpPr>
            <p:cNvPr id="128343" name="Line 343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44" name="Oval 344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45" name="Group 345"/>
          <p:cNvGrpSpPr>
            <a:grpSpLocks/>
          </p:cNvGrpSpPr>
          <p:nvPr/>
        </p:nvGrpSpPr>
        <p:grpSpPr bwMode="auto">
          <a:xfrm rot="2647115" flipH="1" flipV="1">
            <a:off x="2373313" y="3133725"/>
            <a:ext cx="111125" cy="136525"/>
            <a:chOff x="4537" y="1204"/>
            <a:chExt cx="70" cy="91"/>
          </a:xfrm>
        </p:grpSpPr>
        <p:sp>
          <p:nvSpPr>
            <p:cNvPr id="128346" name="Line 346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47" name="Oval 347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48" name="Group 348"/>
          <p:cNvGrpSpPr>
            <a:grpSpLocks/>
          </p:cNvGrpSpPr>
          <p:nvPr/>
        </p:nvGrpSpPr>
        <p:grpSpPr bwMode="auto">
          <a:xfrm flipH="1" flipV="1">
            <a:off x="2009775" y="3289300"/>
            <a:ext cx="109538" cy="138113"/>
            <a:chOff x="4537" y="1204"/>
            <a:chExt cx="70" cy="91"/>
          </a:xfrm>
        </p:grpSpPr>
        <p:sp>
          <p:nvSpPr>
            <p:cNvPr id="128349" name="Line 349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50" name="Oval 350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51" name="Group 351"/>
          <p:cNvGrpSpPr>
            <a:grpSpLocks/>
          </p:cNvGrpSpPr>
          <p:nvPr/>
        </p:nvGrpSpPr>
        <p:grpSpPr bwMode="auto">
          <a:xfrm flipH="1" flipV="1">
            <a:off x="2085975" y="3236913"/>
            <a:ext cx="111125" cy="136525"/>
            <a:chOff x="4537" y="1204"/>
            <a:chExt cx="70" cy="91"/>
          </a:xfrm>
        </p:grpSpPr>
        <p:sp>
          <p:nvSpPr>
            <p:cNvPr id="128352" name="Line 352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53" name="Oval 353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54" name="Group 354"/>
          <p:cNvGrpSpPr>
            <a:grpSpLocks/>
          </p:cNvGrpSpPr>
          <p:nvPr/>
        </p:nvGrpSpPr>
        <p:grpSpPr bwMode="auto">
          <a:xfrm rot="2647115" flipH="1" flipV="1">
            <a:off x="2192338" y="3167063"/>
            <a:ext cx="111125" cy="136525"/>
            <a:chOff x="4537" y="1204"/>
            <a:chExt cx="70" cy="91"/>
          </a:xfrm>
        </p:grpSpPr>
        <p:sp>
          <p:nvSpPr>
            <p:cNvPr id="128355" name="Line 355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56" name="Oval 356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8357" name="Group 357"/>
          <p:cNvGrpSpPr>
            <a:grpSpLocks/>
          </p:cNvGrpSpPr>
          <p:nvPr/>
        </p:nvGrpSpPr>
        <p:grpSpPr bwMode="auto">
          <a:xfrm rot="5095224" flipH="1" flipV="1">
            <a:off x="2540794" y="3182144"/>
            <a:ext cx="104775" cy="144463"/>
            <a:chOff x="4537" y="1204"/>
            <a:chExt cx="70" cy="91"/>
          </a:xfrm>
        </p:grpSpPr>
        <p:sp>
          <p:nvSpPr>
            <p:cNvPr id="128358" name="Line 358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359" name="Oval 359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Relationship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"/>
            </a:pPr>
            <a:r>
              <a:rPr lang="en-NZ" sz="2800"/>
              <a:t>There is a relationship between the normal field and gradient of indicator function</a:t>
            </a:r>
            <a:endParaRPr lang="en-US" sz="2800"/>
          </a:p>
          <a:p>
            <a:endParaRPr lang="en-US" sz="2800"/>
          </a:p>
        </p:txBody>
      </p:sp>
      <p:grpSp>
        <p:nvGrpSpPr>
          <p:cNvPr id="76804" name="Group 4"/>
          <p:cNvGrpSpPr>
            <a:grpSpLocks/>
          </p:cNvGrpSpPr>
          <p:nvPr/>
        </p:nvGrpSpPr>
        <p:grpSpPr bwMode="auto">
          <a:xfrm>
            <a:off x="5356225" y="2989263"/>
            <a:ext cx="1993900" cy="2960687"/>
            <a:chOff x="1550" y="960"/>
            <a:chExt cx="1256" cy="1949"/>
          </a:xfrm>
        </p:grpSpPr>
        <p:sp>
          <p:nvSpPr>
            <p:cNvPr id="76805" name="Freeform 5"/>
            <p:cNvSpPr>
              <a:spLocks/>
            </p:cNvSpPr>
            <p:nvPr/>
          </p:nvSpPr>
          <p:spPr bwMode="blackGray">
            <a:xfrm>
              <a:off x="1682" y="1079"/>
              <a:ext cx="1124" cy="1275"/>
            </a:xfrm>
            <a:custGeom>
              <a:avLst/>
              <a:gdLst>
                <a:gd name="T0" fmla="*/ 1016 w 1584"/>
                <a:gd name="T1" fmla="*/ 136 h 1536"/>
                <a:gd name="T2" fmla="*/ 632 w 1584"/>
                <a:gd name="T3" fmla="*/ 40 h 1536"/>
                <a:gd name="T4" fmla="*/ 152 w 1584"/>
                <a:gd name="T5" fmla="*/ 376 h 1536"/>
                <a:gd name="T6" fmla="*/ 56 w 1584"/>
                <a:gd name="T7" fmla="*/ 1000 h 1536"/>
                <a:gd name="T8" fmla="*/ 488 w 1584"/>
                <a:gd name="T9" fmla="*/ 1480 h 1536"/>
                <a:gd name="T10" fmla="*/ 865 w 1584"/>
                <a:gd name="T11" fmla="*/ 1395 h 1536"/>
                <a:gd name="T12" fmla="*/ 825 w 1584"/>
                <a:gd name="T13" fmla="*/ 1065 h 1536"/>
                <a:gd name="T14" fmla="*/ 839 w 1584"/>
                <a:gd name="T15" fmla="*/ 699 h 1536"/>
                <a:gd name="T16" fmla="*/ 1208 w 1584"/>
                <a:gd name="T17" fmla="*/ 664 h 1536"/>
                <a:gd name="T18" fmla="*/ 1544 w 1584"/>
                <a:gd name="T19" fmla="*/ 568 h 1536"/>
                <a:gd name="T20" fmla="*/ 1448 w 1584"/>
                <a:gd name="T21" fmla="*/ 184 h 1536"/>
                <a:gd name="T22" fmla="*/ 1178 w 1584"/>
                <a:gd name="T23" fmla="*/ 292 h 1536"/>
                <a:gd name="T24" fmla="*/ 1016 w 1584"/>
                <a:gd name="T25" fmla="*/ 136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4" h="1536">
                  <a:moveTo>
                    <a:pt x="1016" y="136"/>
                  </a:moveTo>
                  <a:cubicBezTo>
                    <a:pt x="917" y="78"/>
                    <a:pt x="776" y="0"/>
                    <a:pt x="632" y="40"/>
                  </a:cubicBezTo>
                  <a:cubicBezTo>
                    <a:pt x="488" y="80"/>
                    <a:pt x="248" y="216"/>
                    <a:pt x="152" y="376"/>
                  </a:cubicBezTo>
                  <a:cubicBezTo>
                    <a:pt x="56" y="536"/>
                    <a:pt x="0" y="816"/>
                    <a:pt x="56" y="1000"/>
                  </a:cubicBezTo>
                  <a:cubicBezTo>
                    <a:pt x="112" y="1184"/>
                    <a:pt x="328" y="1424"/>
                    <a:pt x="488" y="1480"/>
                  </a:cubicBezTo>
                  <a:cubicBezTo>
                    <a:pt x="648" y="1536"/>
                    <a:pt x="801" y="1467"/>
                    <a:pt x="865" y="1395"/>
                  </a:cubicBezTo>
                  <a:cubicBezTo>
                    <a:pt x="929" y="1323"/>
                    <a:pt x="873" y="1193"/>
                    <a:pt x="825" y="1065"/>
                  </a:cubicBezTo>
                  <a:cubicBezTo>
                    <a:pt x="777" y="937"/>
                    <a:pt x="715" y="832"/>
                    <a:pt x="839" y="699"/>
                  </a:cubicBezTo>
                  <a:cubicBezTo>
                    <a:pt x="963" y="566"/>
                    <a:pt x="1068" y="638"/>
                    <a:pt x="1208" y="664"/>
                  </a:cubicBezTo>
                  <a:cubicBezTo>
                    <a:pt x="1348" y="690"/>
                    <a:pt x="1504" y="648"/>
                    <a:pt x="1544" y="568"/>
                  </a:cubicBezTo>
                  <a:cubicBezTo>
                    <a:pt x="1584" y="488"/>
                    <a:pt x="1520" y="232"/>
                    <a:pt x="1448" y="184"/>
                  </a:cubicBezTo>
                  <a:cubicBezTo>
                    <a:pt x="1376" y="136"/>
                    <a:pt x="1285" y="319"/>
                    <a:pt x="1178" y="292"/>
                  </a:cubicBezTo>
                  <a:cubicBezTo>
                    <a:pt x="1071" y="265"/>
                    <a:pt x="1115" y="194"/>
                    <a:pt x="1016" y="13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bg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06" name="Text Box 6"/>
            <p:cNvSpPr txBox="1">
              <a:spLocks noChangeArrowheads="1"/>
            </p:cNvSpPr>
            <p:nvPr/>
          </p:nvSpPr>
          <p:spPr bwMode="blackGray">
            <a:xfrm>
              <a:off x="1961" y="2627"/>
              <a:ext cx="410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ym typeface="Symbol" pitchFamily="18" charset="2"/>
                </a:rPr>
                <a:t></a:t>
              </a:r>
              <a:r>
                <a:rPr lang="en-US" sz="2800" i="1" baseline="-25000">
                  <a:sym typeface="Symbol" pitchFamily="18" charset="2"/>
                </a:rPr>
                <a:t>M</a:t>
              </a:r>
              <a:endParaRPr lang="en-US" sz="2800" i="1" baseline="-25000"/>
            </a:p>
          </p:txBody>
        </p:sp>
        <p:sp>
          <p:nvSpPr>
            <p:cNvPr id="76807" name="Line 7"/>
            <p:cNvSpPr>
              <a:spLocks noChangeShapeType="1"/>
            </p:cNvSpPr>
            <p:nvPr/>
          </p:nvSpPr>
          <p:spPr bwMode="blackGray">
            <a:xfrm flipH="1" flipV="1">
              <a:off x="2274" y="1571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08" name="Line 8"/>
            <p:cNvSpPr>
              <a:spLocks noChangeShapeType="1"/>
            </p:cNvSpPr>
            <p:nvPr/>
          </p:nvSpPr>
          <p:spPr bwMode="blackGray">
            <a:xfrm rot="-4057551" flipH="1" flipV="1">
              <a:off x="2192" y="1811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09" name="Line 9"/>
            <p:cNvSpPr>
              <a:spLocks noChangeShapeType="1"/>
            </p:cNvSpPr>
            <p:nvPr/>
          </p:nvSpPr>
          <p:spPr bwMode="blackGray">
            <a:xfrm rot="-328258">
              <a:off x="1860" y="1248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10" name="Line 10"/>
            <p:cNvSpPr>
              <a:spLocks noChangeShapeType="1"/>
            </p:cNvSpPr>
            <p:nvPr/>
          </p:nvSpPr>
          <p:spPr bwMode="blackGray">
            <a:xfrm>
              <a:off x="2594" y="1260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11" name="Line 11"/>
            <p:cNvSpPr>
              <a:spLocks noChangeShapeType="1"/>
            </p:cNvSpPr>
            <p:nvPr/>
          </p:nvSpPr>
          <p:spPr bwMode="blackGray">
            <a:xfrm flipH="1">
              <a:off x="2303" y="1131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12" name="Line 12"/>
            <p:cNvSpPr>
              <a:spLocks noChangeShapeType="1"/>
            </p:cNvSpPr>
            <p:nvPr/>
          </p:nvSpPr>
          <p:spPr bwMode="blackGray">
            <a:xfrm rot="20886167" flipV="1">
              <a:off x="1991" y="2246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13" name="Line 13"/>
            <p:cNvSpPr>
              <a:spLocks noChangeShapeType="1"/>
            </p:cNvSpPr>
            <p:nvPr/>
          </p:nvSpPr>
          <p:spPr bwMode="blackGray">
            <a:xfrm rot="-13670188" flipH="1" flipV="1">
              <a:off x="1700" y="1659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14" name="Line 14"/>
            <p:cNvSpPr>
              <a:spLocks noChangeShapeType="1"/>
            </p:cNvSpPr>
            <p:nvPr/>
          </p:nvSpPr>
          <p:spPr bwMode="blackGray">
            <a:xfrm rot="-16327485" flipH="1" flipV="1">
              <a:off x="1789" y="2034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15" name="Line 15"/>
            <p:cNvSpPr>
              <a:spLocks noChangeShapeType="1"/>
            </p:cNvSpPr>
            <p:nvPr/>
          </p:nvSpPr>
          <p:spPr bwMode="blackGray">
            <a:xfrm rot="-2825154" flipH="1" flipV="1">
              <a:off x="2272" y="2146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16" name="Line 16"/>
            <p:cNvSpPr>
              <a:spLocks noChangeShapeType="1"/>
            </p:cNvSpPr>
            <p:nvPr/>
          </p:nvSpPr>
          <p:spPr bwMode="blackGray">
            <a:xfrm rot="-20195175" flipH="1" flipV="1">
              <a:off x="2623" y="1578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17" name="Line 17"/>
            <p:cNvSpPr>
              <a:spLocks noChangeShapeType="1"/>
            </p:cNvSpPr>
            <p:nvPr/>
          </p:nvSpPr>
          <p:spPr bwMode="blackGray">
            <a:xfrm rot="-3572574" flipH="1" flipV="1">
              <a:off x="2742" y="1419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18" name="Line 18"/>
            <p:cNvSpPr>
              <a:spLocks noChangeShapeType="1"/>
            </p:cNvSpPr>
            <p:nvPr/>
          </p:nvSpPr>
          <p:spPr bwMode="blackGray">
            <a:xfrm rot="18569158" flipH="1">
              <a:off x="2117" y="1089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19" name="Rectangle 19"/>
            <p:cNvSpPr>
              <a:spLocks noChangeArrowheads="1"/>
            </p:cNvSpPr>
            <p:nvPr/>
          </p:nvSpPr>
          <p:spPr bwMode="blackGray">
            <a:xfrm>
              <a:off x="1550" y="2447"/>
              <a:ext cx="1235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>
                  <a:sym typeface="Symbol" pitchFamily="18" charset="2"/>
                </a:rPr>
                <a:t>Indicator gradient</a:t>
              </a:r>
            </a:p>
          </p:txBody>
        </p:sp>
        <p:sp>
          <p:nvSpPr>
            <p:cNvPr id="76820" name="Text Box 20"/>
            <p:cNvSpPr txBox="1">
              <a:spLocks noChangeArrowheads="1"/>
            </p:cNvSpPr>
            <p:nvPr/>
          </p:nvSpPr>
          <p:spPr bwMode="blackGray">
            <a:xfrm>
              <a:off x="1811" y="960"/>
              <a:ext cx="205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0</a:t>
              </a:r>
            </a:p>
          </p:txBody>
        </p:sp>
        <p:sp>
          <p:nvSpPr>
            <p:cNvPr id="76821" name="Text Box 21"/>
            <p:cNvSpPr txBox="1">
              <a:spLocks noChangeArrowheads="1"/>
            </p:cNvSpPr>
            <p:nvPr/>
          </p:nvSpPr>
          <p:spPr bwMode="blackGray">
            <a:xfrm>
              <a:off x="2455" y="971"/>
              <a:ext cx="205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0</a:t>
              </a:r>
            </a:p>
          </p:txBody>
        </p:sp>
        <p:sp>
          <p:nvSpPr>
            <p:cNvPr id="76822" name="Text Box 22"/>
            <p:cNvSpPr txBox="1">
              <a:spLocks noChangeArrowheads="1"/>
            </p:cNvSpPr>
            <p:nvPr/>
          </p:nvSpPr>
          <p:spPr bwMode="blackGray">
            <a:xfrm>
              <a:off x="2411" y="1824"/>
              <a:ext cx="205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0</a:t>
              </a:r>
            </a:p>
          </p:txBody>
        </p:sp>
        <p:sp>
          <p:nvSpPr>
            <p:cNvPr id="76823" name="Text Box 23"/>
            <p:cNvSpPr txBox="1">
              <a:spLocks noChangeArrowheads="1"/>
            </p:cNvSpPr>
            <p:nvPr/>
          </p:nvSpPr>
          <p:spPr bwMode="blackGray">
            <a:xfrm>
              <a:off x="2213" y="1248"/>
              <a:ext cx="205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0</a:t>
              </a:r>
            </a:p>
          </p:txBody>
        </p:sp>
        <p:sp>
          <p:nvSpPr>
            <p:cNvPr id="76824" name="Text Box 24"/>
            <p:cNvSpPr txBox="1">
              <a:spLocks noChangeArrowheads="1"/>
            </p:cNvSpPr>
            <p:nvPr/>
          </p:nvSpPr>
          <p:spPr bwMode="blackGray">
            <a:xfrm>
              <a:off x="1895" y="1776"/>
              <a:ext cx="205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0</a:t>
              </a:r>
            </a:p>
          </p:txBody>
        </p:sp>
        <p:sp>
          <p:nvSpPr>
            <p:cNvPr id="76825" name="Text Box 25"/>
            <p:cNvSpPr txBox="1">
              <a:spLocks noChangeArrowheads="1"/>
            </p:cNvSpPr>
            <p:nvPr/>
          </p:nvSpPr>
          <p:spPr bwMode="blackGray">
            <a:xfrm>
              <a:off x="1819" y="1432"/>
              <a:ext cx="205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0</a:t>
              </a:r>
            </a:p>
          </p:txBody>
        </p:sp>
      </p:grpSp>
      <p:grpSp>
        <p:nvGrpSpPr>
          <p:cNvPr id="76827" name="Group 27"/>
          <p:cNvGrpSpPr>
            <a:grpSpLocks/>
          </p:cNvGrpSpPr>
          <p:nvPr/>
        </p:nvGrpSpPr>
        <p:grpSpPr bwMode="auto">
          <a:xfrm rot="519153" flipH="1" flipV="1">
            <a:off x="1931988" y="3348038"/>
            <a:ext cx="111125" cy="136525"/>
            <a:chOff x="4537" y="1204"/>
            <a:chExt cx="70" cy="91"/>
          </a:xfrm>
        </p:grpSpPr>
        <p:sp>
          <p:nvSpPr>
            <p:cNvPr id="76828" name="Line 28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29" name="Oval 29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30" name="Group 30"/>
          <p:cNvGrpSpPr>
            <a:grpSpLocks/>
          </p:cNvGrpSpPr>
          <p:nvPr/>
        </p:nvGrpSpPr>
        <p:grpSpPr bwMode="auto">
          <a:xfrm rot="-735886" flipH="1" flipV="1">
            <a:off x="1824038" y="3452813"/>
            <a:ext cx="111125" cy="136525"/>
            <a:chOff x="4537" y="1204"/>
            <a:chExt cx="70" cy="91"/>
          </a:xfrm>
        </p:grpSpPr>
        <p:sp>
          <p:nvSpPr>
            <p:cNvPr id="76831" name="Line 31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32" name="Oval 32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33" name="Group 33"/>
          <p:cNvGrpSpPr>
            <a:grpSpLocks/>
          </p:cNvGrpSpPr>
          <p:nvPr/>
        </p:nvGrpSpPr>
        <p:grpSpPr bwMode="auto">
          <a:xfrm flipH="1" flipV="1">
            <a:off x="1762125" y="3533775"/>
            <a:ext cx="111125" cy="136525"/>
            <a:chOff x="4537" y="1204"/>
            <a:chExt cx="70" cy="91"/>
          </a:xfrm>
        </p:grpSpPr>
        <p:sp>
          <p:nvSpPr>
            <p:cNvPr id="76834" name="Line 34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35" name="Oval 35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36" name="Group 36"/>
          <p:cNvGrpSpPr>
            <a:grpSpLocks/>
          </p:cNvGrpSpPr>
          <p:nvPr/>
        </p:nvGrpSpPr>
        <p:grpSpPr bwMode="auto">
          <a:xfrm rot="-1757482" flipH="1" flipV="1">
            <a:off x="1736725" y="3592513"/>
            <a:ext cx="111125" cy="136525"/>
            <a:chOff x="4537" y="1204"/>
            <a:chExt cx="70" cy="91"/>
          </a:xfrm>
        </p:grpSpPr>
        <p:sp>
          <p:nvSpPr>
            <p:cNvPr id="76837" name="Line 37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38" name="Oval 38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39" name="Group 39"/>
          <p:cNvGrpSpPr>
            <a:grpSpLocks/>
          </p:cNvGrpSpPr>
          <p:nvPr/>
        </p:nvGrpSpPr>
        <p:grpSpPr bwMode="auto">
          <a:xfrm rot="-3172988" flipH="1" flipV="1">
            <a:off x="1701006" y="3710782"/>
            <a:ext cx="104775" cy="144462"/>
            <a:chOff x="4537" y="1204"/>
            <a:chExt cx="70" cy="91"/>
          </a:xfrm>
        </p:grpSpPr>
        <p:sp>
          <p:nvSpPr>
            <p:cNvPr id="76840" name="Line 40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41" name="Oval 41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42" name="Group 42"/>
          <p:cNvGrpSpPr>
            <a:grpSpLocks/>
          </p:cNvGrpSpPr>
          <p:nvPr/>
        </p:nvGrpSpPr>
        <p:grpSpPr bwMode="auto">
          <a:xfrm rot="-2908094" flipH="1" flipV="1">
            <a:off x="1650206" y="3909220"/>
            <a:ext cx="104775" cy="144462"/>
            <a:chOff x="4537" y="1204"/>
            <a:chExt cx="70" cy="91"/>
          </a:xfrm>
        </p:grpSpPr>
        <p:sp>
          <p:nvSpPr>
            <p:cNvPr id="76843" name="Line 43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44" name="Oval 44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45" name="Group 45"/>
          <p:cNvGrpSpPr>
            <a:grpSpLocks/>
          </p:cNvGrpSpPr>
          <p:nvPr/>
        </p:nvGrpSpPr>
        <p:grpSpPr bwMode="auto">
          <a:xfrm rot="-3872199" flipH="1" flipV="1">
            <a:off x="1638300" y="4057650"/>
            <a:ext cx="106363" cy="144463"/>
            <a:chOff x="4537" y="1204"/>
            <a:chExt cx="70" cy="91"/>
          </a:xfrm>
        </p:grpSpPr>
        <p:sp>
          <p:nvSpPr>
            <p:cNvPr id="76846" name="Line 46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47" name="Oval 47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48" name="Group 48"/>
          <p:cNvGrpSpPr>
            <a:grpSpLocks/>
          </p:cNvGrpSpPr>
          <p:nvPr/>
        </p:nvGrpSpPr>
        <p:grpSpPr bwMode="auto">
          <a:xfrm rot="-4735788" flipH="1" flipV="1">
            <a:off x="1685925" y="4340225"/>
            <a:ext cx="106363" cy="144463"/>
            <a:chOff x="4537" y="1204"/>
            <a:chExt cx="70" cy="91"/>
          </a:xfrm>
        </p:grpSpPr>
        <p:sp>
          <p:nvSpPr>
            <p:cNvPr id="76849" name="Line 49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50" name="Oval 50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51" name="Group 51"/>
          <p:cNvGrpSpPr>
            <a:grpSpLocks/>
          </p:cNvGrpSpPr>
          <p:nvPr/>
        </p:nvGrpSpPr>
        <p:grpSpPr bwMode="auto">
          <a:xfrm rot="15754116" flipH="1" flipV="1">
            <a:off x="1780381" y="4525170"/>
            <a:ext cx="104775" cy="144462"/>
            <a:chOff x="4537" y="1204"/>
            <a:chExt cx="70" cy="91"/>
          </a:xfrm>
        </p:grpSpPr>
        <p:sp>
          <p:nvSpPr>
            <p:cNvPr id="76852" name="Line 52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53" name="Oval 53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54" name="Group 54"/>
          <p:cNvGrpSpPr>
            <a:grpSpLocks/>
          </p:cNvGrpSpPr>
          <p:nvPr/>
        </p:nvGrpSpPr>
        <p:grpSpPr bwMode="auto">
          <a:xfrm rot="-5101815" flipH="1" flipV="1">
            <a:off x="1935163" y="4716463"/>
            <a:ext cx="104775" cy="142875"/>
            <a:chOff x="4537" y="1204"/>
            <a:chExt cx="70" cy="91"/>
          </a:xfrm>
        </p:grpSpPr>
        <p:sp>
          <p:nvSpPr>
            <p:cNvPr id="76855" name="Line 55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56" name="Oval 56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57" name="Group 57"/>
          <p:cNvGrpSpPr>
            <a:grpSpLocks/>
          </p:cNvGrpSpPr>
          <p:nvPr/>
        </p:nvGrpSpPr>
        <p:grpSpPr bwMode="auto">
          <a:xfrm rot="12967160" flipH="1" flipV="1">
            <a:off x="2149475" y="4872038"/>
            <a:ext cx="111125" cy="136525"/>
            <a:chOff x="4537" y="1204"/>
            <a:chExt cx="70" cy="91"/>
          </a:xfrm>
        </p:grpSpPr>
        <p:sp>
          <p:nvSpPr>
            <p:cNvPr id="76858" name="Line 58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59" name="Oval 59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60" name="Group 60"/>
          <p:cNvGrpSpPr>
            <a:grpSpLocks/>
          </p:cNvGrpSpPr>
          <p:nvPr/>
        </p:nvGrpSpPr>
        <p:grpSpPr bwMode="auto">
          <a:xfrm rot="11104776" flipH="1" flipV="1">
            <a:off x="2390775" y="4833938"/>
            <a:ext cx="111125" cy="138112"/>
            <a:chOff x="4537" y="1204"/>
            <a:chExt cx="70" cy="91"/>
          </a:xfrm>
        </p:grpSpPr>
        <p:sp>
          <p:nvSpPr>
            <p:cNvPr id="76861" name="Line 61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62" name="Oval 62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63" name="Group 63"/>
          <p:cNvGrpSpPr>
            <a:grpSpLocks/>
          </p:cNvGrpSpPr>
          <p:nvPr/>
        </p:nvGrpSpPr>
        <p:grpSpPr bwMode="auto">
          <a:xfrm rot="8587806" flipH="1" flipV="1">
            <a:off x="2500313" y="4710113"/>
            <a:ext cx="111125" cy="136525"/>
            <a:chOff x="4537" y="1204"/>
            <a:chExt cx="70" cy="91"/>
          </a:xfrm>
        </p:grpSpPr>
        <p:sp>
          <p:nvSpPr>
            <p:cNvPr id="76864" name="Line 64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65" name="Oval 65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66" name="Group 66"/>
          <p:cNvGrpSpPr>
            <a:grpSpLocks/>
          </p:cNvGrpSpPr>
          <p:nvPr/>
        </p:nvGrpSpPr>
        <p:grpSpPr bwMode="auto">
          <a:xfrm rot="6482057" flipH="1" flipV="1">
            <a:off x="2467769" y="4491831"/>
            <a:ext cx="104775" cy="144463"/>
            <a:chOff x="4537" y="1204"/>
            <a:chExt cx="70" cy="91"/>
          </a:xfrm>
        </p:grpSpPr>
        <p:sp>
          <p:nvSpPr>
            <p:cNvPr id="76867" name="Line 67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68" name="Oval 68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69" name="Group 69"/>
          <p:cNvGrpSpPr>
            <a:grpSpLocks/>
          </p:cNvGrpSpPr>
          <p:nvPr/>
        </p:nvGrpSpPr>
        <p:grpSpPr bwMode="auto">
          <a:xfrm rot="6482057" flipH="1" flipV="1">
            <a:off x="2391569" y="4288631"/>
            <a:ext cx="104775" cy="144463"/>
            <a:chOff x="4537" y="1204"/>
            <a:chExt cx="70" cy="91"/>
          </a:xfrm>
        </p:grpSpPr>
        <p:sp>
          <p:nvSpPr>
            <p:cNvPr id="76870" name="Line 70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1" name="Oval 71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72" name="Group 72"/>
          <p:cNvGrpSpPr>
            <a:grpSpLocks/>
          </p:cNvGrpSpPr>
          <p:nvPr/>
        </p:nvGrpSpPr>
        <p:grpSpPr bwMode="auto">
          <a:xfrm rot="9034352" flipH="1" flipV="1">
            <a:off x="2376488" y="4027488"/>
            <a:ext cx="111125" cy="136525"/>
            <a:chOff x="4537" y="1204"/>
            <a:chExt cx="70" cy="91"/>
          </a:xfrm>
        </p:grpSpPr>
        <p:sp>
          <p:nvSpPr>
            <p:cNvPr id="76873" name="Line 73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4" name="Oval 74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75" name="Group 75"/>
          <p:cNvGrpSpPr>
            <a:grpSpLocks/>
          </p:cNvGrpSpPr>
          <p:nvPr/>
        </p:nvGrpSpPr>
        <p:grpSpPr bwMode="auto">
          <a:xfrm rot="11882057" flipH="1" flipV="1">
            <a:off x="2559050" y="3805238"/>
            <a:ext cx="111125" cy="136525"/>
            <a:chOff x="4537" y="1204"/>
            <a:chExt cx="70" cy="91"/>
          </a:xfrm>
        </p:grpSpPr>
        <p:sp>
          <p:nvSpPr>
            <p:cNvPr id="76876" name="Line 76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7" name="Oval 77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78" name="Group 78"/>
          <p:cNvGrpSpPr>
            <a:grpSpLocks/>
          </p:cNvGrpSpPr>
          <p:nvPr/>
        </p:nvGrpSpPr>
        <p:grpSpPr bwMode="auto">
          <a:xfrm rot="13658553" flipH="1" flipV="1">
            <a:off x="2735262" y="3781426"/>
            <a:ext cx="106363" cy="144462"/>
            <a:chOff x="4537" y="1204"/>
            <a:chExt cx="70" cy="91"/>
          </a:xfrm>
        </p:grpSpPr>
        <p:sp>
          <p:nvSpPr>
            <p:cNvPr id="76879" name="Line 79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0" name="Oval 80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81" name="Group 81"/>
          <p:cNvGrpSpPr>
            <a:grpSpLocks/>
          </p:cNvGrpSpPr>
          <p:nvPr/>
        </p:nvGrpSpPr>
        <p:grpSpPr bwMode="auto">
          <a:xfrm rot="12800443" flipH="1" flipV="1">
            <a:off x="3017838" y="3840163"/>
            <a:ext cx="111125" cy="136525"/>
            <a:chOff x="4537" y="1204"/>
            <a:chExt cx="70" cy="91"/>
          </a:xfrm>
        </p:grpSpPr>
        <p:sp>
          <p:nvSpPr>
            <p:cNvPr id="76882" name="Line 82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3" name="Oval 83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84" name="Group 84"/>
          <p:cNvGrpSpPr>
            <a:grpSpLocks/>
          </p:cNvGrpSpPr>
          <p:nvPr/>
        </p:nvGrpSpPr>
        <p:grpSpPr bwMode="auto">
          <a:xfrm rot="12631783" flipH="1" flipV="1">
            <a:off x="3140075" y="3821113"/>
            <a:ext cx="111125" cy="136525"/>
            <a:chOff x="4537" y="1204"/>
            <a:chExt cx="70" cy="91"/>
          </a:xfrm>
        </p:grpSpPr>
        <p:sp>
          <p:nvSpPr>
            <p:cNvPr id="76885" name="Line 85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6" name="Oval 86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87" name="Group 87"/>
          <p:cNvGrpSpPr>
            <a:grpSpLocks/>
          </p:cNvGrpSpPr>
          <p:nvPr/>
        </p:nvGrpSpPr>
        <p:grpSpPr bwMode="auto">
          <a:xfrm rot="11180412" flipH="1" flipV="1">
            <a:off x="3192463" y="3783013"/>
            <a:ext cx="111125" cy="136525"/>
            <a:chOff x="4537" y="1204"/>
            <a:chExt cx="70" cy="91"/>
          </a:xfrm>
        </p:grpSpPr>
        <p:sp>
          <p:nvSpPr>
            <p:cNvPr id="76888" name="Line 88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9" name="Oval 89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90" name="Group 90"/>
          <p:cNvGrpSpPr>
            <a:grpSpLocks/>
          </p:cNvGrpSpPr>
          <p:nvPr/>
        </p:nvGrpSpPr>
        <p:grpSpPr bwMode="auto">
          <a:xfrm rot="10800000" flipH="1" flipV="1">
            <a:off x="3246438" y="3743325"/>
            <a:ext cx="111125" cy="136525"/>
            <a:chOff x="4537" y="1204"/>
            <a:chExt cx="70" cy="91"/>
          </a:xfrm>
        </p:grpSpPr>
        <p:sp>
          <p:nvSpPr>
            <p:cNvPr id="76891" name="Line 91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2" name="Oval 92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93" name="Group 93"/>
          <p:cNvGrpSpPr>
            <a:grpSpLocks/>
          </p:cNvGrpSpPr>
          <p:nvPr/>
        </p:nvGrpSpPr>
        <p:grpSpPr bwMode="auto">
          <a:xfrm rot="7672499" flipH="1" flipV="1">
            <a:off x="3251994" y="3625056"/>
            <a:ext cx="104775" cy="144463"/>
            <a:chOff x="4537" y="1204"/>
            <a:chExt cx="70" cy="91"/>
          </a:xfrm>
        </p:grpSpPr>
        <p:sp>
          <p:nvSpPr>
            <p:cNvPr id="76894" name="Line 94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5" name="Oval 95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96" name="Group 96"/>
          <p:cNvGrpSpPr>
            <a:grpSpLocks/>
          </p:cNvGrpSpPr>
          <p:nvPr/>
        </p:nvGrpSpPr>
        <p:grpSpPr bwMode="auto">
          <a:xfrm rot="5400000" flipH="1" flipV="1">
            <a:off x="3218656" y="3448845"/>
            <a:ext cx="104775" cy="144462"/>
            <a:chOff x="4537" y="1204"/>
            <a:chExt cx="70" cy="91"/>
          </a:xfrm>
        </p:grpSpPr>
        <p:sp>
          <p:nvSpPr>
            <p:cNvPr id="76897" name="Line 97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8" name="Oval 98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99" name="Group 99"/>
          <p:cNvGrpSpPr>
            <a:grpSpLocks/>
          </p:cNvGrpSpPr>
          <p:nvPr/>
        </p:nvGrpSpPr>
        <p:grpSpPr bwMode="auto">
          <a:xfrm rot="987601" flipH="1" flipV="1">
            <a:off x="3127375" y="3335338"/>
            <a:ext cx="111125" cy="136525"/>
            <a:chOff x="4537" y="1204"/>
            <a:chExt cx="70" cy="91"/>
          </a:xfrm>
        </p:grpSpPr>
        <p:sp>
          <p:nvSpPr>
            <p:cNvPr id="76900" name="Line 100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901" name="Oval 101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902" name="Group 102"/>
          <p:cNvGrpSpPr>
            <a:grpSpLocks/>
          </p:cNvGrpSpPr>
          <p:nvPr/>
        </p:nvGrpSpPr>
        <p:grpSpPr bwMode="auto">
          <a:xfrm rot="966805" flipH="1" flipV="1">
            <a:off x="3032125" y="3400425"/>
            <a:ext cx="111125" cy="136525"/>
            <a:chOff x="4537" y="1204"/>
            <a:chExt cx="70" cy="91"/>
          </a:xfrm>
        </p:grpSpPr>
        <p:sp>
          <p:nvSpPr>
            <p:cNvPr id="76903" name="Line 103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904" name="Oval 104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905" name="Group 105"/>
          <p:cNvGrpSpPr>
            <a:grpSpLocks/>
          </p:cNvGrpSpPr>
          <p:nvPr/>
        </p:nvGrpSpPr>
        <p:grpSpPr bwMode="auto">
          <a:xfrm rot="1793934" flipH="1" flipV="1">
            <a:off x="2894013" y="3468688"/>
            <a:ext cx="109537" cy="136525"/>
            <a:chOff x="4537" y="1204"/>
            <a:chExt cx="70" cy="91"/>
          </a:xfrm>
        </p:grpSpPr>
        <p:sp>
          <p:nvSpPr>
            <p:cNvPr id="76906" name="Line 106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907" name="Oval 107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908" name="Group 108"/>
          <p:cNvGrpSpPr>
            <a:grpSpLocks/>
          </p:cNvGrpSpPr>
          <p:nvPr/>
        </p:nvGrpSpPr>
        <p:grpSpPr bwMode="auto">
          <a:xfrm rot="5095224" flipH="1" flipV="1">
            <a:off x="2697956" y="3293270"/>
            <a:ext cx="104775" cy="144462"/>
            <a:chOff x="4537" y="1204"/>
            <a:chExt cx="70" cy="91"/>
          </a:xfrm>
        </p:grpSpPr>
        <p:sp>
          <p:nvSpPr>
            <p:cNvPr id="76909" name="Line 109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910" name="Oval 110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911" name="Group 111"/>
          <p:cNvGrpSpPr>
            <a:grpSpLocks/>
          </p:cNvGrpSpPr>
          <p:nvPr/>
        </p:nvGrpSpPr>
        <p:grpSpPr bwMode="auto">
          <a:xfrm rot="2647115" flipH="1" flipV="1">
            <a:off x="2373313" y="3133725"/>
            <a:ext cx="111125" cy="136525"/>
            <a:chOff x="4537" y="1204"/>
            <a:chExt cx="70" cy="91"/>
          </a:xfrm>
        </p:grpSpPr>
        <p:sp>
          <p:nvSpPr>
            <p:cNvPr id="76912" name="Line 112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913" name="Oval 113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914" name="Group 114"/>
          <p:cNvGrpSpPr>
            <a:grpSpLocks/>
          </p:cNvGrpSpPr>
          <p:nvPr/>
        </p:nvGrpSpPr>
        <p:grpSpPr bwMode="auto">
          <a:xfrm flipH="1" flipV="1">
            <a:off x="2009775" y="3289300"/>
            <a:ext cx="109538" cy="138113"/>
            <a:chOff x="4537" y="1204"/>
            <a:chExt cx="70" cy="91"/>
          </a:xfrm>
        </p:grpSpPr>
        <p:sp>
          <p:nvSpPr>
            <p:cNvPr id="76915" name="Line 115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916" name="Oval 116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917" name="Group 117"/>
          <p:cNvGrpSpPr>
            <a:grpSpLocks/>
          </p:cNvGrpSpPr>
          <p:nvPr/>
        </p:nvGrpSpPr>
        <p:grpSpPr bwMode="auto">
          <a:xfrm flipH="1" flipV="1">
            <a:off x="2085975" y="3236913"/>
            <a:ext cx="111125" cy="136525"/>
            <a:chOff x="4537" y="1204"/>
            <a:chExt cx="70" cy="91"/>
          </a:xfrm>
        </p:grpSpPr>
        <p:sp>
          <p:nvSpPr>
            <p:cNvPr id="76918" name="Line 118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919" name="Oval 119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922" name="Group 122"/>
          <p:cNvGrpSpPr>
            <a:grpSpLocks/>
          </p:cNvGrpSpPr>
          <p:nvPr/>
        </p:nvGrpSpPr>
        <p:grpSpPr bwMode="auto">
          <a:xfrm rot="2647115" flipH="1" flipV="1">
            <a:off x="2192338" y="3167063"/>
            <a:ext cx="111125" cy="136525"/>
            <a:chOff x="4537" y="1204"/>
            <a:chExt cx="70" cy="91"/>
          </a:xfrm>
        </p:grpSpPr>
        <p:sp>
          <p:nvSpPr>
            <p:cNvPr id="76923" name="Line 123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924" name="Oval 124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925" name="Group 125"/>
          <p:cNvGrpSpPr>
            <a:grpSpLocks/>
          </p:cNvGrpSpPr>
          <p:nvPr/>
        </p:nvGrpSpPr>
        <p:grpSpPr bwMode="auto">
          <a:xfrm rot="5095224" flipH="1" flipV="1">
            <a:off x="2540794" y="3182144"/>
            <a:ext cx="104775" cy="144463"/>
            <a:chOff x="4537" y="1204"/>
            <a:chExt cx="70" cy="91"/>
          </a:xfrm>
        </p:grpSpPr>
        <p:sp>
          <p:nvSpPr>
            <p:cNvPr id="76926" name="Line 126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927" name="Oval 127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057" name="AutoShape 257"/>
          <p:cNvSpPr>
            <a:spLocks noChangeArrowheads="1"/>
          </p:cNvSpPr>
          <p:nvPr/>
        </p:nvSpPr>
        <p:spPr bwMode="auto">
          <a:xfrm>
            <a:off x="3870325" y="4124325"/>
            <a:ext cx="893763" cy="409575"/>
          </a:xfrm>
          <a:prstGeom prst="leftRightArrow">
            <a:avLst>
              <a:gd name="adj1" fmla="val 39537"/>
              <a:gd name="adj2" fmla="val 5426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58" name="Rectangle 258"/>
          <p:cNvSpPr>
            <a:spLocks noChangeArrowheads="1"/>
          </p:cNvSpPr>
          <p:nvPr/>
        </p:nvSpPr>
        <p:spPr bwMode="blackGray">
          <a:xfrm>
            <a:off x="1598613" y="5210175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000">
                <a:sym typeface="Symbol" pitchFamily="18" charset="2"/>
              </a:rPr>
              <a:t>Oriented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Integration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Represent the points by a vector field</a:t>
            </a:r>
          </a:p>
          <a:p>
            <a:r>
              <a:rPr lang="en-US"/>
              <a:t>Find the function    whose gradient best approximates    : </a:t>
            </a:r>
          </a:p>
        </p:txBody>
      </p:sp>
      <p:sp>
        <p:nvSpPr>
          <p:cNvPr id="327684" name="Text Box 4"/>
          <p:cNvSpPr txBox="1">
            <a:spLocks noChangeArrowheads="1"/>
          </p:cNvSpPr>
          <p:nvPr/>
        </p:nvSpPr>
        <p:spPr bwMode="blackGray">
          <a:xfrm>
            <a:off x="3867150" y="2552700"/>
            <a:ext cx="4699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  <a:sym typeface="Symbol" pitchFamily="18" charset="2"/>
              </a:rPr>
              <a:t></a:t>
            </a:r>
            <a:endParaRPr lang="en-US" sz="2000"/>
          </a:p>
        </p:txBody>
      </p:sp>
      <p:graphicFrame>
        <p:nvGraphicFramePr>
          <p:cNvPr id="327685" name="Object 5"/>
          <p:cNvGraphicFramePr>
            <a:graphicFrameLocks noChangeAspect="1"/>
          </p:cNvGraphicFramePr>
          <p:nvPr>
            <p:ph sz="half" idx="4294967295"/>
          </p:nvPr>
        </p:nvGraphicFramePr>
        <p:xfrm>
          <a:off x="3384550" y="3014663"/>
          <a:ext cx="42068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95" name="Equation" r:id="rId4" imgW="152280" imgH="215640" progId="Equation.3">
                  <p:embed/>
                </p:oleObj>
              </mc:Choice>
              <mc:Fallback>
                <p:oleObj name="Equation" r:id="rId4" imgW="1522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550" y="3014663"/>
                        <a:ext cx="420688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689" name="Object 9"/>
          <p:cNvGraphicFramePr>
            <a:graphicFrameLocks noChangeAspect="1"/>
          </p:cNvGraphicFramePr>
          <p:nvPr/>
        </p:nvGraphicFramePr>
        <p:xfrm>
          <a:off x="7635875" y="1941513"/>
          <a:ext cx="42068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96" name="Equation" r:id="rId6" imgW="152280" imgH="215640" progId="Equation.3">
                  <p:embed/>
                </p:oleObj>
              </mc:Choice>
              <mc:Fallback>
                <p:oleObj name="Equation" r:id="rId6" imgW="152280" imgH="215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5875" y="1941513"/>
                        <a:ext cx="420688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690" name="Object 10"/>
          <p:cNvGraphicFramePr>
            <a:graphicFrameLocks noChangeAspect="1"/>
          </p:cNvGraphicFramePr>
          <p:nvPr/>
        </p:nvGraphicFramePr>
        <p:xfrm>
          <a:off x="3413125" y="3538538"/>
          <a:ext cx="17526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97" name="Equation" r:id="rId7" imgW="901440" imgH="304560" progId="Equation.3">
                  <p:embed/>
                </p:oleObj>
              </mc:Choice>
              <mc:Fallback>
                <p:oleObj name="Equation" r:id="rId7" imgW="901440" imgH="30456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25" y="3538538"/>
                        <a:ext cx="1752600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Integration as a Poisson Problem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Represent the points by a vector field</a:t>
            </a:r>
          </a:p>
          <a:p>
            <a:r>
              <a:rPr lang="en-US"/>
              <a:t>Find the function    whose gradient best approximates    : </a:t>
            </a:r>
          </a:p>
          <a:p>
            <a:pPr>
              <a:buFont typeface="Wingdings" pitchFamily="2" charset="2"/>
              <a:buNone/>
            </a:pPr>
            <a:r>
              <a:rPr lang="en-US"/>
              <a:t/>
            </a:r>
            <a:br>
              <a:rPr lang="en-US"/>
            </a:br>
            <a:endParaRPr lang="en-US"/>
          </a:p>
          <a:p>
            <a:r>
              <a:rPr lang="en-US"/>
              <a:t>Applying the divergence operator, we can transform this into a Poisson problem:</a:t>
            </a:r>
          </a:p>
          <a:p>
            <a:endParaRPr lang="en-US"/>
          </a:p>
        </p:txBody>
      </p:sp>
      <p:sp>
        <p:nvSpPr>
          <p:cNvPr id="424964" name="Text Box 4"/>
          <p:cNvSpPr txBox="1">
            <a:spLocks noChangeArrowheads="1"/>
          </p:cNvSpPr>
          <p:nvPr/>
        </p:nvSpPr>
        <p:spPr bwMode="blackGray">
          <a:xfrm>
            <a:off x="3867150" y="2552700"/>
            <a:ext cx="4699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  <a:sym typeface="Symbol" pitchFamily="18" charset="2"/>
              </a:rPr>
              <a:t></a:t>
            </a:r>
            <a:endParaRPr lang="en-US" sz="2000"/>
          </a:p>
        </p:txBody>
      </p:sp>
      <p:graphicFrame>
        <p:nvGraphicFramePr>
          <p:cNvPr id="424965" name="Object 5"/>
          <p:cNvGraphicFramePr>
            <a:graphicFrameLocks noChangeAspect="1"/>
          </p:cNvGraphicFramePr>
          <p:nvPr>
            <p:ph sz="half" idx="4294967295"/>
          </p:nvPr>
        </p:nvGraphicFramePr>
        <p:xfrm>
          <a:off x="3384550" y="3014663"/>
          <a:ext cx="42068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76" name="Equation" r:id="rId4" imgW="152280" imgH="215640" progId="Equation.3">
                  <p:embed/>
                </p:oleObj>
              </mc:Choice>
              <mc:Fallback>
                <p:oleObj name="Equation" r:id="rId4" imgW="1522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550" y="3014663"/>
                        <a:ext cx="420688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67" name="Object 7"/>
          <p:cNvGraphicFramePr>
            <a:graphicFrameLocks noChangeAspect="1"/>
          </p:cNvGraphicFramePr>
          <p:nvPr/>
        </p:nvGraphicFramePr>
        <p:xfrm>
          <a:off x="3413125" y="3538538"/>
          <a:ext cx="17526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77" name="Equation" r:id="rId6" imgW="901440" imgH="304560" progId="Equation.3">
                  <p:embed/>
                </p:oleObj>
              </mc:Choice>
              <mc:Fallback>
                <p:oleObj name="Equation" r:id="rId6" imgW="901440" imgH="3045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25" y="3538538"/>
                        <a:ext cx="1752600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69" name="Object 9"/>
          <p:cNvGraphicFramePr>
            <a:graphicFrameLocks noChangeAspect="1"/>
          </p:cNvGraphicFramePr>
          <p:nvPr/>
        </p:nvGraphicFramePr>
        <p:xfrm>
          <a:off x="2325688" y="5726113"/>
          <a:ext cx="409733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78" name="Equation" r:id="rId8" imgW="2108160" imgH="241200" progId="Equation.3">
                  <p:embed/>
                </p:oleObj>
              </mc:Choice>
              <mc:Fallback>
                <p:oleObj name="Equation" r:id="rId8" imgW="2108160" imgH="241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88" y="5726113"/>
                        <a:ext cx="4097337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70" name="Object 10"/>
          <p:cNvGraphicFramePr>
            <a:graphicFrameLocks noChangeAspect="1"/>
          </p:cNvGraphicFramePr>
          <p:nvPr/>
        </p:nvGraphicFramePr>
        <p:xfrm>
          <a:off x="7635875" y="1941513"/>
          <a:ext cx="42068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79" name="Equation" r:id="rId10" imgW="152280" imgH="215640" progId="Equation.3">
                  <p:embed/>
                </p:oleObj>
              </mc:Choice>
              <mc:Fallback>
                <p:oleObj name="Equation" r:id="rId10" imgW="152280" imgH="215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5875" y="1941513"/>
                        <a:ext cx="420688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Given the Points:</a:t>
            </a:r>
          </a:p>
          <a:p>
            <a:r>
              <a:rPr lang="en-US" sz="2400"/>
              <a:t>Set octree</a:t>
            </a:r>
          </a:p>
          <a:p>
            <a:r>
              <a:rPr lang="en-US" sz="2400"/>
              <a:t>Compute vector field</a:t>
            </a:r>
          </a:p>
          <a:p>
            <a:r>
              <a:rPr lang="en-US" sz="2400"/>
              <a:t>Compute indicator function</a:t>
            </a:r>
          </a:p>
          <a:p>
            <a:r>
              <a:rPr lang="en-US" sz="2400"/>
              <a:t>Extract iso-surface</a:t>
            </a:r>
          </a:p>
        </p:txBody>
      </p:sp>
      <p:pic>
        <p:nvPicPr>
          <p:cNvPr id="453636" name="Picture 4" descr="poi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720850"/>
            <a:ext cx="432435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 descr="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735138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31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/>
              <a:t>Implementation: Adapted Octree</a:t>
            </a:r>
          </a:p>
        </p:txBody>
      </p:sp>
      <p:sp>
        <p:nvSpPr>
          <p:cNvPr id="4331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Given the Points:</a:t>
            </a:r>
          </a:p>
          <a:p>
            <a:r>
              <a:rPr lang="en-US" sz="2400"/>
              <a:t>Set octree</a:t>
            </a:r>
          </a:p>
          <a:p>
            <a:r>
              <a:rPr lang="en-US" sz="2400">
                <a:solidFill>
                  <a:srgbClr val="DDDDDD"/>
                </a:solidFill>
              </a:rPr>
              <a:t>Compute vector field</a:t>
            </a:r>
          </a:p>
          <a:p>
            <a:r>
              <a:rPr lang="en-US" sz="240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>
                <a:solidFill>
                  <a:srgbClr val="DDDDDD"/>
                </a:solidFill>
              </a:rPr>
              <a:t>Extract iso-surface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4" name="Picture 14" descr="t24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0995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In many domains, scanners are used to obtain virtual representations of 3D shapes</a:t>
            </a:r>
          </a:p>
          <a:p>
            <a:pPr marL="0" indent="0">
              <a:buFont typeface="Wingdings" pitchFamily="2" charset="2"/>
              <a:buNone/>
            </a:pPr>
            <a:endParaRPr lang="en-US">
              <a:sym typeface="Wingdings" pitchFamily="2" charset="2"/>
            </a:endParaRPr>
          </a:p>
          <a:p>
            <a:pPr marL="0" indent="0">
              <a:buFont typeface="Wingdings" pitchFamily="2" charset="2"/>
              <a:buNone/>
            </a:pPr>
            <a:endParaRPr lang="en-US" sz="3600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69888" y="3140075"/>
            <a:ext cx="2717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http://www.jhu.edu/digitalhammurabi/ 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4665663" y="3103563"/>
            <a:ext cx="30083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http://graphics.stanford.edu/projects/mich/</a:t>
            </a:r>
          </a:p>
        </p:txBody>
      </p:sp>
      <p:pic>
        <p:nvPicPr>
          <p:cNvPr id="61453" name="Picture 13" descr="gantry-and-david4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60738"/>
            <a:ext cx="2540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6" name="Oval 16"/>
          <p:cNvSpPr>
            <a:spLocks noChangeArrowheads="1"/>
          </p:cNvSpPr>
          <p:nvPr/>
        </p:nvSpPr>
        <p:spPr bwMode="auto">
          <a:xfrm rot="3951856">
            <a:off x="6637338" y="5645150"/>
            <a:ext cx="1398588" cy="3381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55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4010025"/>
            <a:ext cx="3271838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7" name="Oval 17"/>
          <p:cNvSpPr>
            <a:spLocks noChangeArrowheads="1"/>
          </p:cNvSpPr>
          <p:nvPr/>
        </p:nvSpPr>
        <p:spPr bwMode="auto">
          <a:xfrm rot="9580517">
            <a:off x="6677025" y="4329113"/>
            <a:ext cx="1398588" cy="3381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51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r="5675"/>
          <a:stretch>
            <a:fillRect/>
          </a:stretch>
        </p:blipFill>
        <p:spPr bwMode="auto">
          <a:xfrm>
            <a:off x="6497638" y="3903663"/>
            <a:ext cx="2455862" cy="29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2" descr="tre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751013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/>
              <a:t>Implementation: Vector Field</a:t>
            </a:r>
          </a:p>
        </p:txBody>
      </p:sp>
      <p:sp>
        <p:nvSpPr>
          <p:cNvPr id="43520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Given the Points:</a:t>
            </a:r>
          </a:p>
          <a:p>
            <a:r>
              <a:rPr lang="en-US" sz="240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/>
              <a:t>Compute vector field</a:t>
            </a:r>
          </a:p>
          <a:p>
            <a:pPr lvl="1"/>
            <a:r>
              <a:rPr lang="en-US" sz="2000"/>
              <a:t>Define a function space</a:t>
            </a:r>
          </a:p>
          <a:p>
            <a:pPr lvl="1"/>
            <a:r>
              <a:rPr lang="en-US" sz="2000">
                <a:solidFill>
                  <a:srgbClr val="DDDDDD"/>
                </a:solidFill>
              </a:rPr>
              <a:t>Splat the samples</a:t>
            </a:r>
          </a:p>
          <a:p>
            <a:r>
              <a:rPr lang="en-US" sz="240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>
                <a:solidFill>
                  <a:srgbClr val="DDDDDD"/>
                </a:solidFill>
              </a:rPr>
              <a:t>Extract iso-surface</a:t>
            </a:r>
          </a:p>
        </p:txBody>
      </p:sp>
      <p:pic>
        <p:nvPicPr>
          <p:cNvPr id="435205" name="Picture 5" descr="te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5046663"/>
            <a:ext cx="15716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06" name="Rectangle 6"/>
          <p:cNvSpPr>
            <a:spLocks noChangeArrowheads="1"/>
          </p:cNvSpPr>
          <p:nvPr/>
        </p:nvSpPr>
        <p:spPr bwMode="auto">
          <a:xfrm>
            <a:off x="4664075" y="1728788"/>
            <a:ext cx="4316413" cy="43100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07" name="Line 7"/>
          <p:cNvSpPr>
            <a:spLocks noChangeShapeType="1"/>
          </p:cNvSpPr>
          <p:nvPr/>
        </p:nvSpPr>
        <p:spPr bwMode="auto">
          <a:xfrm flipH="1">
            <a:off x="2868613" y="3894138"/>
            <a:ext cx="1798637" cy="197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 descr="tre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751013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/>
              <a:t>Implementation: Vector Field</a:t>
            </a:r>
          </a:p>
        </p:txBody>
      </p:sp>
      <p:sp>
        <p:nvSpPr>
          <p:cNvPr id="43725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Given the Points:</a:t>
            </a:r>
          </a:p>
          <a:p>
            <a:r>
              <a:rPr lang="en-US" sz="240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/>
              <a:t>Compute vector field</a:t>
            </a:r>
          </a:p>
          <a:p>
            <a:pPr lvl="1"/>
            <a:r>
              <a:rPr lang="en-US" sz="2000"/>
              <a:t>Define a function space</a:t>
            </a:r>
          </a:p>
          <a:p>
            <a:pPr lvl="1"/>
            <a:r>
              <a:rPr lang="en-US" sz="2000">
                <a:solidFill>
                  <a:srgbClr val="DDDDDD"/>
                </a:solidFill>
              </a:rPr>
              <a:t>Splat the samples</a:t>
            </a:r>
          </a:p>
          <a:p>
            <a:r>
              <a:rPr lang="en-US" sz="240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>
                <a:solidFill>
                  <a:srgbClr val="DDDDDD"/>
                </a:solidFill>
              </a:rPr>
              <a:t>Extract iso-surface</a:t>
            </a:r>
          </a:p>
        </p:txBody>
      </p:sp>
      <p:sp>
        <p:nvSpPr>
          <p:cNvPr id="437253" name="Rectangle 5"/>
          <p:cNvSpPr>
            <a:spLocks noChangeArrowheads="1"/>
          </p:cNvSpPr>
          <p:nvPr/>
        </p:nvSpPr>
        <p:spPr bwMode="auto">
          <a:xfrm>
            <a:off x="4659313" y="3879850"/>
            <a:ext cx="2154237" cy="2171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4" name="Line 6"/>
          <p:cNvSpPr>
            <a:spLocks noChangeShapeType="1"/>
          </p:cNvSpPr>
          <p:nvPr/>
        </p:nvSpPr>
        <p:spPr bwMode="auto">
          <a:xfrm flipH="1">
            <a:off x="2876550" y="4970463"/>
            <a:ext cx="1763713" cy="920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7255" name="Picture 7" descr="te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5043488"/>
            <a:ext cx="15716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8" name="Picture 2" descr="tre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751013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2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/>
              <a:t>Implementation: Vector Field</a:t>
            </a:r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Given the Points:</a:t>
            </a:r>
          </a:p>
          <a:p>
            <a:r>
              <a:rPr lang="en-US" sz="240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/>
              <a:t>Compute vector field</a:t>
            </a:r>
          </a:p>
          <a:p>
            <a:pPr lvl="1"/>
            <a:r>
              <a:rPr lang="en-US" sz="2000"/>
              <a:t>Define a function space</a:t>
            </a:r>
          </a:p>
          <a:p>
            <a:pPr lvl="1"/>
            <a:r>
              <a:rPr lang="en-US" sz="2000">
                <a:solidFill>
                  <a:srgbClr val="DDDDDD"/>
                </a:solidFill>
              </a:rPr>
              <a:t>Splat the samples</a:t>
            </a:r>
          </a:p>
          <a:p>
            <a:r>
              <a:rPr lang="en-US" sz="240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>
                <a:solidFill>
                  <a:srgbClr val="DDDDDD"/>
                </a:solidFill>
              </a:rPr>
              <a:t>Extract iso-surface</a:t>
            </a:r>
          </a:p>
        </p:txBody>
      </p:sp>
      <p:sp>
        <p:nvSpPr>
          <p:cNvPr id="439301" name="Rectangle 5"/>
          <p:cNvSpPr>
            <a:spLocks noChangeArrowheads="1"/>
          </p:cNvSpPr>
          <p:nvPr/>
        </p:nvSpPr>
        <p:spPr bwMode="auto">
          <a:xfrm>
            <a:off x="5743575" y="3898900"/>
            <a:ext cx="1077913" cy="10731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9302" name="Picture 6" descr="te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5092700"/>
            <a:ext cx="15716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303" name="Line 7"/>
          <p:cNvSpPr>
            <a:spLocks noChangeShapeType="1"/>
          </p:cNvSpPr>
          <p:nvPr/>
        </p:nvSpPr>
        <p:spPr bwMode="auto">
          <a:xfrm flipH="1">
            <a:off x="2876550" y="4430713"/>
            <a:ext cx="2862263" cy="146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2" descr="tre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751013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134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/>
              <a:t>Implementation: Vector Field</a:t>
            </a:r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Given the Points:</a:t>
            </a:r>
          </a:p>
          <a:p>
            <a:r>
              <a:rPr lang="en-US" sz="240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/>
              <a:t>Compute vector field</a:t>
            </a:r>
          </a:p>
          <a:p>
            <a:pPr lvl="1"/>
            <a:r>
              <a:rPr lang="en-US" sz="2000"/>
              <a:t>Define a function space</a:t>
            </a:r>
          </a:p>
          <a:p>
            <a:pPr lvl="1"/>
            <a:r>
              <a:rPr lang="en-US" sz="2000">
                <a:solidFill>
                  <a:srgbClr val="DDDDDD"/>
                </a:solidFill>
              </a:rPr>
              <a:t>Splat the samples</a:t>
            </a:r>
          </a:p>
          <a:p>
            <a:r>
              <a:rPr lang="en-US" sz="240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>
                <a:solidFill>
                  <a:srgbClr val="DDDDDD"/>
                </a:solidFill>
              </a:rPr>
              <a:t>Extract iso-surface</a:t>
            </a:r>
          </a:p>
        </p:txBody>
      </p:sp>
      <p:sp>
        <p:nvSpPr>
          <p:cNvPr id="441349" name="Rectangle 5"/>
          <p:cNvSpPr>
            <a:spLocks noChangeArrowheads="1"/>
          </p:cNvSpPr>
          <p:nvPr/>
        </p:nvSpPr>
        <p:spPr bwMode="auto">
          <a:xfrm>
            <a:off x="5745163" y="4437063"/>
            <a:ext cx="539750" cy="5445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50" name="Line 6"/>
          <p:cNvSpPr>
            <a:spLocks noChangeShapeType="1"/>
          </p:cNvSpPr>
          <p:nvPr/>
        </p:nvSpPr>
        <p:spPr bwMode="auto">
          <a:xfrm flipH="1">
            <a:off x="2876550" y="4681538"/>
            <a:ext cx="2876550" cy="129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1351" name="Picture 7" descr="te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5095875"/>
            <a:ext cx="15716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 descr="tre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752600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56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/>
              <a:t>Implementation: Vector Field</a:t>
            </a:r>
          </a:p>
        </p:txBody>
      </p:sp>
      <p:sp>
        <p:nvSpPr>
          <p:cNvPr id="455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Given the Points:</a:t>
            </a:r>
          </a:p>
          <a:p>
            <a:r>
              <a:rPr lang="en-US" sz="240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/>
              <a:t>Compute vector field</a:t>
            </a:r>
          </a:p>
          <a:p>
            <a:pPr lvl="1"/>
            <a:r>
              <a:rPr lang="en-US" sz="2000">
                <a:solidFill>
                  <a:srgbClr val="DDDDDD"/>
                </a:solidFill>
              </a:rPr>
              <a:t>Define a function basis</a:t>
            </a:r>
          </a:p>
          <a:p>
            <a:pPr lvl="1"/>
            <a:r>
              <a:rPr lang="en-US" sz="2000"/>
              <a:t>Splat the samples</a:t>
            </a:r>
          </a:p>
          <a:p>
            <a:r>
              <a:rPr lang="en-US" sz="240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>
                <a:solidFill>
                  <a:srgbClr val="DDDDDD"/>
                </a:solidFill>
              </a:rPr>
              <a:t>Extract iso-surface</a:t>
            </a:r>
          </a:p>
        </p:txBody>
      </p:sp>
      <p:sp>
        <p:nvSpPr>
          <p:cNvPr id="455685" name="Line 5"/>
          <p:cNvSpPr>
            <a:spLocks noChangeShapeType="1"/>
          </p:cNvSpPr>
          <p:nvPr/>
        </p:nvSpPr>
        <p:spPr bwMode="auto">
          <a:xfrm flipH="1" flipV="1">
            <a:off x="5622925" y="2979738"/>
            <a:ext cx="184150" cy="301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diamond" w="lg" len="lg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tre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752600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7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/>
              <a:t>Implementation: Vector Field</a:t>
            </a:r>
          </a:p>
        </p:txBody>
      </p:sp>
      <p:sp>
        <p:nvSpPr>
          <p:cNvPr id="45773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Given the Points:</a:t>
            </a:r>
          </a:p>
          <a:p>
            <a:r>
              <a:rPr lang="en-US" sz="240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/>
              <a:t>Compute vector field</a:t>
            </a:r>
          </a:p>
          <a:p>
            <a:pPr lvl="1"/>
            <a:r>
              <a:rPr lang="en-US" sz="2000">
                <a:solidFill>
                  <a:srgbClr val="DDDDDD"/>
                </a:solidFill>
              </a:rPr>
              <a:t>Define a function basis</a:t>
            </a:r>
          </a:p>
          <a:p>
            <a:pPr lvl="1"/>
            <a:r>
              <a:rPr lang="en-US" sz="2000"/>
              <a:t>Splat the samples</a:t>
            </a:r>
          </a:p>
          <a:p>
            <a:r>
              <a:rPr lang="en-US" sz="240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>
                <a:solidFill>
                  <a:srgbClr val="DDDDDD"/>
                </a:solidFill>
              </a:rPr>
              <a:t>Extract iso-surface</a:t>
            </a:r>
          </a:p>
        </p:txBody>
      </p:sp>
      <p:sp>
        <p:nvSpPr>
          <p:cNvPr id="457733" name="Rectangle 5"/>
          <p:cNvSpPr>
            <a:spLocks noChangeArrowheads="1"/>
          </p:cNvSpPr>
          <p:nvPr/>
        </p:nvSpPr>
        <p:spPr bwMode="auto">
          <a:xfrm>
            <a:off x="5472113" y="3105150"/>
            <a:ext cx="538162" cy="530225"/>
          </a:xfrm>
          <a:prstGeom prst="rect">
            <a:avLst/>
          </a:prstGeom>
          <a:solidFill>
            <a:schemeClr val="tx1">
              <a:alpha val="37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4" name="Line 6"/>
          <p:cNvSpPr>
            <a:spLocks noChangeShapeType="1"/>
          </p:cNvSpPr>
          <p:nvPr/>
        </p:nvSpPr>
        <p:spPr bwMode="auto">
          <a:xfrm>
            <a:off x="5745163" y="3097213"/>
            <a:ext cx="6350" cy="523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7735" name="Line 7"/>
          <p:cNvSpPr>
            <a:spLocks noChangeShapeType="1"/>
          </p:cNvSpPr>
          <p:nvPr/>
        </p:nvSpPr>
        <p:spPr bwMode="auto">
          <a:xfrm>
            <a:off x="5480050" y="3362325"/>
            <a:ext cx="530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7738" name="Line 10"/>
          <p:cNvSpPr>
            <a:spLocks noChangeShapeType="1"/>
          </p:cNvSpPr>
          <p:nvPr/>
        </p:nvSpPr>
        <p:spPr bwMode="auto">
          <a:xfrm flipH="1" flipV="1">
            <a:off x="5622925" y="2979738"/>
            <a:ext cx="184150" cy="301625"/>
          </a:xfrm>
          <a:prstGeom prst="line">
            <a:avLst/>
          </a:prstGeom>
          <a:noFill/>
          <a:ln w="38100">
            <a:solidFill>
              <a:srgbClr val="FF0000">
                <a:alpha val="25000"/>
              </a:srgbClr>
            </a:solidFill>
            <a:round/>
            <a:headEnd type="diamond" w="lg" len="lg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 descr="tre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752600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97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/>
              <a:t>Implementation: Vector Field</a:t>
            </a: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Given the Points:</a:t>
            </a:r>
          </a:p>
          <a:p>
            <a:r>
              <a:rPr lang="en-US" sz="240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/>
              <a:t>Compute vector field</a:t>
            </a:r>
          </a:p>
          <a:p>
            <a:pPr lvl="1"/>
            <a:r>
              <a:rPr lang="en-US" sz="2000">
                <a:solidFill>
                  <a:srgbClr val="DDDDDD"/>
                </a:solidFill>
              </a:rPr>
              <a:t>Define a function basis</a:t>
            </a:r>
          </a:p>
          <a:p>
            <a:pPr lvl="1"/>
            <a:r>
              <a:rPr lang="en-US" sz="2000"/>
              <a:t>Splat the samples</a:t>
            </a:r>
          </a:p>
          <a:p>
            <a:r>
              <a:rPr lang="en-US" sz="240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>
                <a:solidFill>
                  <a:srgbClr val="DDDDDD"/>
                </a:solidFill>
              </a:rPr>
              <a:t>Extract iso-surface</a:t>
            </a:r>
          </a:p>
        </p:txBody>
      </p:sp>
      <p:sp>
        <p:nvSpPr>
          <p:cNvPr id="459781" name="Rectangle 5"/>
          <p:cNvSpPr>
            <a:spLocks noChangeArrowheads="1"/>
          </p:cNvSpPr>
          <p:nvPr/>
        </p:nvSpPr>
        <p:spPr bwMode="auto">
          <a:xfrm>
            <a:off x="5472113" y="3105150"/>
            <a:ext cx="538162" cy="530225"/>
          </a:xfrm>
          <a:prstGeom prst="rect">
            <a:avLst/>
          </a:prstGeom>
          <a:solidFill>
            <a:schemeClr val="tx1">
              <a:alpha val="27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82" name="Line 6"/>
          <p:cNvSpPr>
            <a:spLocks noChangeShapeType="1"/>
          </p:cNvSpPr>
          <p:nvPr/>
        </p:nvSpPr>
        <p:spPr bwMode="auto">
          <a:xfrm>
            <a:off x="5745163" y="3097213"/>
            <a:ext cx="6350" cy="523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783" name="Line 7"/>
          <p:cNvSpPr>
            <a:spLocks noChangeShapeType="1"/>
          </p:cNvSpPr>
          <p:nvPr/>
        </p:nvSpPr>
        <p:spPr bwMode="auto">
          <a:xfrm>
            <a:off x="5480050" y="3362325"/>
            <a:ext cx="530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784" name="Line 8"/>
          <p:cNvSpPr>
            <a:spLocks noChangeShapeType="1"/>
          </p:cNvSpPr>
          <p:nvPr/>
        </p:nvSpPr>
        <p:spPr bwMode="auto">
          <a:xfrm flipH="1" flipV="1">
            <a:off x="5622925" y="2979738"/>
            <a:ext cx="184150" cy="301625"/>
          </a:xfrm>
          <a:prstGeom prst="line">
            <a:avLst/>
          </a:prstGeom>
          <a:noFill/>
          <a:ln w="38100">
            <a:solidFill>
              <a:srgbClr val="FF0000">
                <a:alpha val="25000"/>
              </a:srgbClr>
            </a:solidFill>
            <a:round/>
            <a:headEnd type="diamond" w="lg" len="lg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785" name="Line 9"/>
          <p:cNvSpPr>
            <a:spLocks noChangeShapeType="1"/>
          </p:cNvSpPr>
          <p:nvPr/>
        </p:nvSpPr>
        <p:spPr bwMode="auto">
          <a:xfrm flipH="1" flipV="1">
            <a:off x="5732463" y="3298825"/>
            <a:ext cx="131762" cy="198438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786" name="Line 10"/>
          <p:cNvSpPr>
            <a:spLocks noChangeShapeType="1"/>
          </p:cNvSpPr>
          <p:nvPr/>
        </p:nvSpPr>
        <p:spPr bwMode="auto">
          <a:xfrm flipH="1" flipV="1">
            <a:off x="5502275" y="3328988"/>
            <a:ext cx="101600" cy="161925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787" name="Line 11"/>
          <p:cNvSpPr>
            <a:spLocks noChangeShapeType="1"/>
          </p:cNvSpPr>
          <p:nvPr/>
        </p:nvSpPr>
        <p:spPr bwMode="auto">
          <a:xfrm flipH="1" flipV="1">
            <a:off x="5465763" y="3040063"/>
            <a:ext cx="131762" cy="198437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788" name="Line 12"/>
          <p:cNvSpPr>
            <a:spLocks noChangeShapeType="1"/>
          </p:cNvSpPr>
          <p:nvPr/>
        </p:nvSpPr>
        <p:spPr bwMode="auto">
          <a:xfrm flipH="1" flipV="1">
            <a:off x="5715000" y="2981325"/>
            <a:ext cx="153988" cy="250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2" descr="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746250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33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/>
              <a:t>Implementation: Vector Field</a:t>
            </a:r>
          </a:p>
        </p:txBody>
      </p:sp>
      <p:sp>
        <p:nvSpPr>
          <p:cNvPr id="44339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Given the Points:</a:t>
            </a:r>
          </a:p>
          <a:p>
            <a:r>
              <a:rPr lang="en-US" sz="240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/>
              <a:t>Compute vector field</a:t>
            </a:r>
          </a:p>
          <a:p>
            <a:pPr lvl="1"/>
            <a:r>
              <a:rPr lang="en-US" sz="2000">
                <a:solidFill>
                  <a:srgbClr val="DDDDDD"/>
                </a:solidFill>
              </a:rPr>
              <a:t>Define a function space</a:t>
            </a:r>
          </a:p>
          <a:p>
            <a:pPr lvl="1"/>
            <a:r>
              <a:rPr lang="en-US" sz="2000"/>
              <a:t>Splat the samples</a:t>
            </a:r>
          </a:p>
          <a:p>
            <a:r>
              <a:rPr lang="en-US" sz="240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>
                <a:solidFill>
                  <a:srgbClr val="DDDDDD"/>
                </a:solidFill>
              </a:rPr>
              <a:t>Extract iso-surface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 descr="diverg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760538"/>
            <a:ext cx="43053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54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/>
              <a:t>Implementation: Indicator Function</a:t>
            </a:r>
          </a:p>
        </p:txBody>
      </p:sp>
      <p:sp>
        <p:nvSpPr>
          <p:cNvPr id="44544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Given the Points:</a:t>
            </a:r>
          </a:p>
          <a:p>
            <a:r>
              <a:rPr lang="en-US" sz="240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>
                <a:solidFill>
                  <a:srgbClr val="DDDDDD"/>
                </a:solidFill>
              </a:rPr>
              <a:t>Compute vector field</a:t>
            </a:r>
          </a:p>
          <a:p>
            <a:r>
              <a:rPr lang="en-US" sz="2400"/>
              <a:t>Compute indicator function</a:t>
            </a:r>
          </a:p>
          <a:p>
            <a:pPr lvl="1"/>
            <a:r>
              <a:rPr lang="en-US" sz="2000"/>
              <a:t>Compute divergence</a:t>
            </a:r>
          </a:p>
          <a:p>
            <a:pPr lvl="1"/>
            <a:r>
              <a:rPr lang="en-US" sz="2000">
                <a:solidFill>
                  <a:srgbClr val="DDDDDD"/>
                </a:solidFill>
              </a:rPr>
              <a:t>Solve Poisson equation</a:t>
            </a:r>
          </a:p>
          <a:p>
            <a:r>
              <a:rPr lang="en-US" sz="2400">
                <a:solidFill>
                  <a:srgbClr val="DDDDDD"/>
                </a:solidFill>
              </a:rPr>
              <a:t>Extract iso-surface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Picture 2" descr="diverg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760538"/>
            <a:ext cx="43053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74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/>
              <a:t>Implementation: Indicator Function</a:t>
            </a:r>
          </a:p>
        </p:txBody>
      </p:sp>
      <p:sp>
        <p:nvSpPr>
          <p:cNvPr id="4474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Given the Points:</a:t>
            </a:r>
          </a:p>
          <a:p>
            <a:r>
              <a:rPr lang="en-US" sz="240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>
                <a:solidFill>
                  <a:srgbClr val="DDDDDD"/>
                </a:solidFill>
              </a:rPr>
              <a:t>Compute vector field</a:t>
            </a:r>
          </a:p>
          <a:p>
            <a:r>
              <a:rPr lang="en-US" sz="2400"/>
              <a:t>Compute indicator function</a:t>
            </a:r>
          </a:p>
          <a:p>
            <a:pPr lvl="1"/>
            <a:r>
              <a:rPr lang="en-US" sz="2000">
                <a:solidFill>
                  <a:srgbClr val="DDDDDD"/>
                </a:solidFill>
              </a:rPr>
              <a:t>Compute divergence</a:t>
            </a:r>
          </a:p>
          <a:p>
            <a:pPr lvl="1"/>
            <a:r>
              <a:rPr lang="en-US" sz="2000"/>
              <a:t>Solve Poisson equation</a:t>
            </a:r>
          </a:p>
          <a:p>
            <a:r>
              <a:rPr lang="en-US" sz="2400">
                <a:solidFill>
                  <a:srgbClr val="DDDDDD"/>
                </a:solidFill>
              </a:rPr>
              <a:t>Extract iso-surface</a:t>
            </a:r>
          </a:p>
        </p:txBody>
      </p:sp>
      <p:pic>
        <p:nvPicPr>
          <p:cNvPr id="447493" name="Picture 5" descr="in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5224463"/>
            <a:ext cx="157797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494" name="Picture 6" descr="in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5224463"/>
            <a:ext cx="157797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495" name="Picture 7" descr="ind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5224463"/>
            <a:ext cx="157797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496" name="Picture 8" descr="in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5224463"/>
            <a:ext cx="157797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497" name="Picture 9" descr="ind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5224463"/>
            <a:ext cx="157797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Scanning often gives only local connectivity</a:t>
            </a:r>
          </a:p>
          <a:p>
            <a:pPr>
              <a:buFont typeface="Wingdings" pitchFamily="2" charset="2"/>
              <a:buNone/>
            </a:pPr>
            <a:endParaRPr lang="en-US"/>
          </a:p>
        </p:txBody>
      </p:sp>
      <p:pic>
        <p:nvPicPr>
          <p:cNvPr id="422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4" t="12910" r="31580" b="19957"/>
          <a:stretch>
            <a:fillRect/>
          </a:stretch>
        </p:blipFill>
        <p:spPr bwMode="auto">
          <a:xfrm>
            <a:off x="1635125" y="3016250"/>
            <a:ext cx="29019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291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21735" r="28656" b="27394"/>
          <a:stretch>
            <a:fillRect/>
          </a:stretch>
        </p:blipFill>
        <p:spPr bwMode="auto">
          <a:xfrm>
            <a:off x="6110288" y="4794250"/>
            <a:ext cx="1727200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2918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7" t="21735" r="28656" b="26675"/>
          <a:stretch>
            <a:fillRect/>
          </a:stretch>
        </p:blipFill>
        <p:spPr bwMode="auto">
          <a:xfrm>
            <a:off x="4894263" y="2719388"/>
            <a:ext cx="1773237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2919" name="Line 7"/>
          <p:cNvSpPr>
            <a:spLocks noChangeShapeType="1"/>
          </p:cNvSpPr>
          <p:nvPr/>
        </p:nvSpPr>
        <p:spPr bwMode="auto">
          <a:xfrm flipH="1">
            <a:off x="3497263" y="4006850"/>
            <a:ext cx="1806575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2920" name="Line 8"/>
          <p:cNvSpPr>
            <a:spLocks noChangeShapeType="1"/>
          </p:cNvSpPr>
          <p:nvPr/>
        </p:nvSpPr>
        <p:spPr bwMode="auto">
          <a:xfrm flipH="1" flipV="1">
            <a:off x="3627438" y="5494338"/>
            <a:ext cx="2611437" cy="4635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2921" name="Rectangle 9"/>
          <p:cNvSpPr>
            <a:spLocks noChangeArrowheads="1"/>
          </p:cNvSpPr>
          <p:nvPr/>
        </p:nvSpPr>
        <p:spPr bwMode="auto">
          <a:xfrm>
            <a:off x="5162550" y="4306888"/>
            <a:ext cx="271463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/>
              <a:t>Implementation: Indicator Function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Given the Points:</a:t>
            </a:r>
          </a:p>
          <a:p>
            <a:r>
              <a:rPr lang="en-US" sz="240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>
                <a:solidFill>
                  <a:srgbClr val="DDDDDD"/>
                </a:solidFill>
              </a:rPr>
              <a:t>Compute vector field</a:t>
            </a:r>
          </a:p>
          <a:p>
            <a:r>
              <a:rPr lang="en-US" sz="2400"/>
              <a:t>Compute indicator function</a:t>
            </a:r>
            <a:endParaRPr lang="en-US" sz="2400">
              <a:solidFill>
                <a:srgbClr val="DDDDDD"/>
              </a:solidFill>
            </a:endParaRPr>
          </a:p>
          <a:p>
            <a:pPr lvl="1"/>
            <a:r>
              <a:rPr lang="en-US" sz="2000">
                <a:solidFill>
                  <a:srgbClr val="DDDDDD"/>
                </a:solidFill>
              </a:rPr>
              <a:t>Compute divergence</a:t>
            </a:r>
          </a:p>
          <a:p>
            <a:pPr lvl="1"/>
            <a:r>
              <a:rPr lang="en-US" sz="2000"/>
              <a:t>Solve Poisson equation</a:t>
            </a:r>
          </a:p>
          <a:p>
            <a:r>
              <a:rPr lang="en-US" sz="2400">
                <a:solidFill>
                  <a:srgbClr val="DDDDDD"/>
                </a:solidFill>
              </a:rPr>
              <a:t>Extract iso-surface</a:t>
            </a:r>
          </a:p>
        </p:txBody>
      </p:sp>
      <p:pic>
        <p:nvPicPr>
          <p:cNvPr id="449540" name="Picture 4" descr="ind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5224463"/>
            <a:ext cx="157797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541" name="Picture 5" descr="in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5224463"/>
            <a:ext cx="157797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542" name="Picture 6" descr="in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5224463"/>
            <a:ext cx="157797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543" name="Picture 7" descr="ind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5224463"/>
            <a:ext cx="157797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544" name="Picture 8" descr="ind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5224463"/>
            <a:ext cx="157797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545" name="Picture 9" descr="indica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749425"/>
            <a:ext cx="43053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 descr="ho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762125"/>
            <a:ext cx="43053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15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/>
              <a:t>Implementation: Surface Extraction</a:t>
            </a:r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Given the Points:</a:t>
            </a:r>
          </a:p>
          <a:p>
            <a:r>
              <a:rPr lang="en-US" sz="240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>
                <a:solidFill>
                  <a:srgbClr val="DDDDDD"/>
                </a:solidFill>
              </a:rPr>
              <a:t>Compute vector field</a:t>
            </a:r>
          </a:p>
          <a:p>
            <a:r>
              <a:rPr lang="en-US" sz="240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/>
              <a:t>Extract iso-surface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DDDDDD"/>
              </a:buClr>
            </a:pPr>
            <a:r>
              <a:rPr lang="en-US">
                <a:solidFill>
                  <a:srgbClr val="DDDDDD"/>
                </a:solidFill>
              </a:rPr>
              <a:t>Introduction</a:t>
            </a:r>
          </a:p>
          <a:p>
            <a:pPr>
              <a:buClr>
                <a:srgbClr val="DDDDDD"/>
              </a:buClr>
            </a:pPr>
            <a:r>
              <a:rPr lang="en-US">
                <a:solidFill>
                  <a:srgbClr val="DDDDDD"/>
                </a:solidFill>
              </a:rPr>
              <a:t>Approach</a:t>
            </a:r>
          </a:p>
          <a:p>
            <a:r>
              <a:rPr lang="en-US"/>
              <a:t>Results</a:t>
            </a:r>
          </a:p>
          <a:p>
            <a:pPr lvl="1"/>
            <a:r>
              <a:rPr lang="en-US"/>
              <a:t>Evaluation of our approach</a:t>
            </a:r>
          </a:p>
          <a:p>
            <a:pPr lvl="1"/>
            <a:r>
              <a:rPr lang="en-US"/>
              <a:t>Comparison to related work</a:t>
            </a:r>
          </a:p>
          <a:p>
            <a:pPr>
              <a:buClr>
                <a:srgbClr val="DDDDDD"/>
              </a:buClr>
            </a:pPr>
            <a:r>
              <a:rPr lang="en-US">
                <a:solidFill>
                  <a:srgbClr val="DDDDDD"/>
                </a:solidFill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Michelangelo’s David</a:t>
            </a:r>
          </a:p>
        </p:txBody>
      </p:sp>
      <p:pic>
        <p:nvPicPr>
          <p:cNvPr id="339971" name="Picture 3" descr="foo11-head-1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81200"/>
            <a:ext cx="3886200" cy="3886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997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/>
              <a:t>215 million data points from 1000 scans</a:t>
            </a:r>
          </a:p>
          <a:p>
            <a:r>
              <a:rPr lang="en-US" sz="2000"/>
              <a:t>22 million triangle reconstruction</a:t>
            </a:r>
          </a:p>
          <a:p>
            <a:r>
              <a:rPr lang="en-US" sz="2000"/>
              <a:t>Compute Time: 2.1 hours</a:t>
            </a:r>
          </a:p>
          <a:p>
            <a:r>
              <a:rPr lang="en-US" sz="2000"/>
              <a:t>Peak Memory: 6600MB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David – Chisel marks</a:t>
            </a:r>
          </a:p>
        </p:txBody>
      </p:sp>
      <p:pic>
        <p:nvPicPr>
          <p:cNvPr id="344067" name="Picture 3" descr="foo11-head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81200"/>
            <a:ext cx="3886200" cy="3886200"/>
          </a:xfrm>
        </p:spPr>
      </p:pic>
      <p:pic>
        <p:nvPicPr>
          <p:cNvPr id="344068" name="Picture 4" descr="foo11-chisel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981200"/>
            <a:ext cx="3886200" cy="3886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4069" name="Oval 5"/>
          <p:cNvSpPr>
            <a:spLocks noChangeArrowheads="1"/>
          </p:cNvSpPr>
          <p:nvPr/>
        </p:nvSpPr>
        <p:spPr bwMode="auto">
          <a:xfrm>
            <a:off x="5821363" y="2173288"/>
            <a:ext cx="914400" cy="731837"/>
          </a:xfrm>
          <a:prstGeom prst="ellipse">
            <a:avLst/>
          </a:prstGeom>
          <a:noFill/>
          <a:ln w="57150">
            <a:solidFill>
              <a:srgbClr val="FF0000">
                <a:alpha val="87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4070" name="Oval 6"/>
          <p:cNvSpPr>
            <a:spLocks noChangeArrowheads="1"/>
          </p:cNvSpPr>
          <p:nvPr/>
        </p:nvSpPr>
        <p:spPr bwMode="auto">
          <a:xfrm rot="-1067717">
            <a:off x="6762750" y="3413125"/>
            <a:ext cx="1271588" cy="419100"/>
          </a:xfrm>
          <a:prstGeom prst="ellipse">
            <a:avLst/>
          </a:prstGeom>
          <a:noFill/>
          <a:ln w="57150">
            <a:solidFill>
              <a:srgbClr val="FF0000">
                <a:alpha val="87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4071" name="Oval 7"/>
          <p:cNvSpPr>
            <a:spLocks noChangeArrowheads="1"/>
          </p:cNvSpPr>
          <p:nvPr/>
        </p:nvSpPr>
        <p:spPr bwMode="auto">
          <a:xfrm rot="-880011">
            <a:off x="6935788" y="2498725"/>
            <a:ext cx="914400" cy="419100"/>
          </a:xfrm>
          <a:prstGeom prst="ellipse">
            <a:avLst/>
          </a:prstGeom>
          <a:noFill/>
          <a:ln w="57150">
            <a:solidFill>
              <a:srgbClr val="FF0000">
                <a:alpha val="87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David – Drill Marks</a:t>
            </a:r>
          </a:p>
        </p:txBody>
      </p:sp>
      <p:pic>
        <p:nvPicPr>
          <p:cNvPr id="346115" name="Picture 3" descr="foo11-ear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981200"/>
            <a:ext cx="3886200" cy="3886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6116" name="Picture 4" descr="foo11-head-3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81200"/>
            <a:ext cx="3886200" cy="3886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David – Eye</a:t>
            </a:r>
          </a:p>
        </p:txBody>
      </p:sp>
      <p:pic>
        <p:nvPicPr>
          <p:cNvPr id="348163" name="Picture 3" descr="foo11-eye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981200"/>
            <a:ext cx="3886200" cy="3886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64" name="Picture 4" descr="foo11-head-3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81200"/>
            <a:ext cx="3886200" cy="3886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Scalability – Buddha Model</a:t>
            </a:r>
          </a:p>
        </p:txBody>
      </p:sp>
      <p:pic>
        <p:nvPicPr>
          <p:cNvPr id="394243" name="Picture 3" descr="Buddha-U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1609725"/>
            <a:ext cx="1947862" cy="38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923925" y="1803400"/>
          <a:ext cx="5551488" cy="422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Stanford Bunny</a:t>
            </a:r>
          </a:p>
        </p:txBody>
      </p:sp>
      <p:graphicFrame>
        <p:nvGraphicFramePr>
          <p:cNvPr id="39833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3290888" y="1543050"/>
          <a:ext cx="2476500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54" name="Visio" r:id="rId4" imgW="2772017" imgH="2772052" progId="Visio.Drawing.11">
                  <p:embed/>
                </p:oleObj>
              </mc:Choice>
              <mc:Fallback>
                <p:oleObj name="Visio" r:id="rId4" imgW="2772017" imgH="2772052" progId="Visio.Drawing.11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0888" y="1543050"/>
                        <a:ext cx="2476500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8340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579563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8341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6311900" y="1398588"/>
          <a:ext cx="2476500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55" name="Visio" r:id="rId7" imgW="2772017" imgH="2772052" progId="Visio.Drawing.11">
                  <p:embed/>
                </p:oleObj>
              </mc:Choice>
              <mc:Fallback>
                <p:oleObj name="Visio" r:id="rId7" imgW="2772017" imgH="2772052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00" y="1398588"/>
                        <a:ext cx="2476500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834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06400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8343" name="Object 7"/>
          <p:cNvGraphicFramePr>
            <a:graphicFrameLocks noChangeAspect="1"/>
          </p:cNvGraphicFramePr>
          <p:nvPr/>
        </p:nvGraphicFramePr>
        <p:xfrm>
          <a:off x="3398838" y="3935413"/>
          <a:ext cx="2476500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56" name="Visio" r:id="rId10" imgW="2772017" imgH="2772052" progId="Visio.Drawing.11">
                  <p:embed/>
                </p:oleObj>
              </mc:Choice>
              <mc:Fallback>
                <p:oleObj name="Visio" r:id="rId10" imgW="2772017" imgH="2772052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8838" y="3935413"/>
                        <a:ext cx="2476500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834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8" y="3890963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345" name="Text Box 9"/>
          <p:cNvSpPr txBox="1">
            <a:spLocks noChangeArrowheads="1"/>
          </p:cNvSpPr>
          <p:nvPr/>
        </p:nvSpPr>
        <p:spPr bwMode="auto">
          <a:xfrm>
            <a:off x="841375" y="3868738"/>
            <a:ext cx="153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Power Crust</a:t>
            </a:r>
          </a:p>
        </p:txBody>
      </p:sp>
      <p:sp>
        <p:nvSpPr>
          <p:cNvPr id="398346" name="Text Box 10"/>
          <p:cNvSpPr txBox="1">
            <a:spLocks noChangeArrowheads="1"/>
          </p:cNvSpPr>
          <p:nvPr/>
        </p:nvSpPr>
        <p:spPr bwMode="auto">
          <a:xfrm>
            <a:off x="4129088" y="3798888"/>
            <a:ext cx="112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FastRBF</a:t>
            </a:r>
          </a:p>
        </p:txBody>
      </p:sp>
      <p:sp>
        <p:nvSpPr>
          <p:cNvPr id="398347" name="Text Box 11"/>
          <p:cNvSpPr txBox="1">
            <a:spLocks noChangeArrowheads="1"/>
          </p:cNvSpPr>
          <p:nvPr/>
        </p:nvSpPr>
        <p:spPr bwMode="auto">
          <a:xfrm>
            <a:off x="7426325" y="3787775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MPU</a:t>
            </a:r>
          </a:p>
        </p:txBody>
      </p:sp>
      <p:sp>
        <p:nvSpPr>
          <p:cNvPr id="398348" name="Text Box 12"/>
          <p:cNvSpPr txBox="1">
            <a:spLocks noChangeArrowheads="1"/>
          </p:cNvSpPr>
          <p:nvPr/>
        </p:nvSpPr>
        <p:spPr bwMode="auto">
          <a:xfrm>
            <a:off x="1273175" y="6388100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VRIP</a:t>
            </a:r>
          </a:p>
        </p:txBody>
      </p:sp>
      <p:sp>
        <p:nvSpPr>
          <p:cNvPr id="398349" name="Text Box 13"/>
          <p:cNvSpPr txBox="1">
            <a:spLocks noChangeArrowheads="1"/>
          </p:cNvSpPr>
          <p:nvPr/>
        </p:nvSpPr>
        <p:spPr bwMode="auto">
          <a:xfrm>
            <a:off x="3524250" y="6357938"/>
            <a:ext cx="2608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/>
              <a:t>FFT Reconstruction</a:t>
            </a:r>
          </a:p>
        </p:txBody>
      </p:sp>
      <p:sp>
        <p:nvSpPr>
          <p:cNvPr id="398350" name="Text Box 14"/>
          <p:cNvSpPr txBox="1">
            <a:spLocks noChangeArrowheads="1"/>
          </p:cNvSpPr>
          <p:nvPr/>
        </p:nvSpPr>
        <p:spPr bwMode="auto">
          <a:xfrm>
            <a:off x="7289800" y="6300788"/>
            <a:ext cx="146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Our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VRIP Comparison</a:t>
            </a:r>
          </a:p>
        </p:txBody>
      </p:sp>
      <p:graphicFrame>
        <p:nvGraphicFramePr>
          <p:cNvPr id="400387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96900" y="2057400"/>
          <a:ext cx="1735138" cy="411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99" name="Visio" r:id="rId4" imgW="2863457" imgH="6795301" progId="Visio.Drawing.11">
                  <p:embed/>
                </p:oleObj>
              </mc:Choice>
              <mc:Fallback>
                <p:oleObj name="Visio" r:id="rId4" imgW="2863457" imgH="6795301" progId="Visio.Drawing.11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" y="2057400"/>
                        <a:ext cx="1735138" cy="411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0388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4795838" y="2057400"/>
          <a:ext cx="1697037" cy="411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00" name="Visio" r:id="rId6" imgW="2817460" imgH="6826373" progId="Visio.Drawing.11">
                  <p:embed/>
                </p:oleObj>
              </mc:Choice>
              <mc:Fallback>
                <p:oleObj name="Visio" r:id="rId6" imgW="2817460" imgH="6826373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5838" y="2057400"/>
                        <a:ext cx="1697037" cy="411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0389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2314575" y="3451225"/>
          <a:ext cx="18669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01" name="Visio" r:id="rId8" imgW="2878420" imgH="2878584" progId="Visio.Drawing.11">
                  <p:embed/>
                </p:oleObj>
              </mc:Choice>
              <mc:Fallback>
                <p:oleObj name="Visio" r:id="rId8" imgW="2878420" imgH="2878584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4575" y="3451225"/>
                        <a:ext cx="1866900" cy="186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0390" name="Object 6"/>
          <p:cNvGraphicFramePr>
            <a:graphicFrameLocks noChangeAspect="1"/>
          </p:cNvGraphicFramePr>
          <p:nvPr>
            <p:ph sz="quarter" idx="4"/>
          </p:nvPr>
        </p:nvGraphicFramePr>
        <p:xfrm>
          <a:off x="6548438" y="3414713"/>
          <a:ext cx="18669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02" name="Visio" r:id="rId10" imgW="2878420" imgH="2878584" progId="Visio.Drawing.11">
                  <p:embed/>
                </p:oleObj>
              </mc:Choice>
              <mc:Fallback>
                <p:oleObj name="Visio" r:id="rId10" imgW="2878420" imgH="2878584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8438" y="3414713"/>
                        <a:ext cx="1866900" cy="186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0391" name="Rectangle 7"/>
          <p:cNvSpPr>
            <a:spLocks noChangeArrowheads="1"/>
          </p:cNvSpPr>
          <p:nvPr/>
        </p:nvSpPr>
        <p:spPr bwMode="auto">
          <a:xfrm>
            <a:off x="1660525" y="4397375"/>
            <a:ext cx="563563" cy="53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92" name="Rectangle 8"/>
          <p:cNvSpPr>
            <a:spLocks noChangeArrowheads="1"/>
          </p:cNvSpPr>
          <p:nvPr/>
        </p:nvSpPr>
        <p:spPr bwMode="auto">
          <a:xfrm>
            <a:off x="5873750" y="4381500"/>
            <a:ext cx="563563" cy="53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93" name="Text Box 9"/>
          <p:cNvSpPr txBox="1">
            <a:spLocks noChangeArrowheads="1"/>
          </p:cNvSpPr>
          <p:nvPr/>
        </p:nvSpPr>
        <p:spPr bwMode="auto">
          <a:xfrm>
            <a:off x="989013" y="6067425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VRIP</a:t>
            </a:r>
          </a:p>
        </p:txBody>
      </p:sp>
      <p:sp>
        <p:nvSpPr>
          <p:cNvPr id="400394" name="Text Box 10"/>
          <p:cNvSpPr txBox="1">
            <a:spLocks noChangeArrowheads="1"/>
          </p:cNvSpPr>
          <p:nvPr/>
        </p:nvSpPr>
        <p:spPr bwMode="auto">
          <a:xfrm>
            <a:off x="4927600" y="6053138"/>
            <a:ext cx="146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Our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72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Scanning often gives only local connectivity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We want a 3D Mesh for:</a:t>
            </a:r>
          </a:p>
          <a:p>
            <a:pPr lvl="1"/>
            <a:r>
              <a:rPr lang="en-US" sz="2400"/>
              <a:t>Parameterization</a:t>
            </a:r>
          </a:p>
          <a:p>
            <a:pPr lvl="1"/>
            <a:r>
              <a:rPr lang="en-US" sz="2400"/>
              <a:t>Computational Analysis</a:t>
            </a:r>
          </a:p>
          <a:p>
            <a:pPr lvl="1"/>
            <a:r>
              <a:rPr lang="en-US" sz="2400"/>
              <a:t>Rapid Prototyping</a:t>
            </a:r>
          </a:p>
          <a:p>
            <a:pPr lvl="1"/>
            <a:r>
              <a:rPr lang="en-US" sz="2400"/>
              <a:t>Rendering</a:t>
            </a:r>
          </a:p>
          <a:p>
            <a:pPr lvl="1"/>
            <a:r>
              <a:rPr lang="en-US" sz="2400"/>
              <a:t>Collision Detection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FFT Reconstruction Comparison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52475" y="1724025"/>
          <a:ext cx="5934075" cy="4518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9014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45110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FFT Reconstruction Comparison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12900"/>
            <a:ext cx="8229600" cy="4254500"/>
          </a:xfrm>
        </p:spPr>
        <p:txBody>
          <a:bodyPr/>
          <a:lstStyle/>
          <a:p>
            <a:r>
              <a:rPr lang="en-US"/>
              <a:t>FFT: Fixed resolution</a:t>
            </a:r>
          </a:p>
        </p:txBody>
      </p:sp>
      <p:grpSp>
        <p:nvGrpSpPr>
          <p:cNvPr id="404494" name="Group 14"/>
          <p:cNvGrpSpPr>
            <a:grpSpLocks/>
          </p:cNvGrpSpPr>
          <p:nvPr/>
        </p:nvGrpSpPr>
        <p:grpSpPr bwMode="auto">
          <a:xfrm>
            <a:off x="396875" y="1897063"/>
            <a:ext cx="7634288" cy="4873625"/>
            <a:chOff x="250" y="1120"/>
            <a:chExt cx="4809" cy="3070"/>
          </a:xfrm>
        </p:grpSpPr>
        <p:pic>
          <p:nvPicPr>
            <p:cNvPr id="404495" name="Picture 15" descr="fftcow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1" t="24564" r="7411" b="21916"/>
            <a:stretch>
              <a:fillRect/>
            </a:stretch>
          </p:blipFill>
          <p:spPr bwMode="auto">
            <a:xfrm>
              <a:off x="3414" y="1120"/>
              <a:ext cx="1645" cy="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4496" name="Picture 16" descr="fftco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1" t="23277" r="8789" b="19774"/>
            <a:stretch>
              <a:fillRect/>
            </a:stretch>
          </p:blipFill>
          <p:spPr bwMode="auto">
            <a:xfrm>
              <a:off x="3373" y="2928"/>
              <a:ext cx="1584" cy="1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4497" name="Picture 17"/>
            <p:cNvPicPr>
              <a:picLocks noChangeAspect="1" noChangeArrowheads="1"/>
            </p:cNvPicPr>
            <p:nvPr/>
          </p:nvPicPr>
          <p:blipFill>
            <a:blip r:embed="rId5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" y="1966"/>
              <a:ext cx="2165" cy="1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4498" name="AutoShape 18"/>
            <p:cNvSpPr>
              <a:spLocks noChangeArrowheads="1"/>
            </p:cNvSpPr>
            <p:nvPr/>
          </p:nvSpPr>
          <p:spPr bwMode="auto">
            <a:xfrm rot="2170396">
              <a:off x="2259" y="2950"/>
              <a:ext cx="1182" cy="153"/>
            </a:xfrm>
            <a:prstGeom prst="rightArrow">
              <a:avLst>
                <a:gd name="adj1" fmla="val 49778"/>
                <a:gd name="adj2" fmla="val 11066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04499" name="Text Box 19"/>
            <p:cNvSpPr txBox="1">
              <a:spLocks noChangeArrowheads="1"/>
            </p:cNvSpPr>
            <p:nvPr/>
          </p:nvSpPr>
          <p:spPr bwMode="auto">
            <a:xfrm>
              <a:off x="3632" y="2197"/>
              <a:ext cx="8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Low Resolution</a:t>
              </a:r>
            </a:p>
          </p:txBody>
        </p:sp>
        <p:sp>
          <p:nvSpPr>
            <p:cNvPr id="404500" name="Text Box 20"/>
            <p:cNvSpPr txBox="1">
              <a:spLocks noChangeArrowheads="1"/>
            </p:cNvSpPr>
            <p:nvPr/>
          </p:nvSpPr>
          <p:spPr bwMode="auto">
            <a:xfrm>
              <a:off x="3594" y="3998"/>
              <a:ext cx="9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High Resolution</a:t>
              </a:r>
            </a:p>
          </p:txBody>
        </p:sp>
        <p:sp>
          <p:nvSpPr>
            <p:cNvPr id="404501" name="AutoShape 21"/>
            <p:cNvSpPr>
              <a:spLocks noChangeArrowheads="1"/>
            </p:cNvSpPr>
            <p:nvPr/>
          </p:nvSpPr>
          <p:spPr bwMode="auto">
            <a:xfrm rot="19429604" flipV="1">
              <a:off x="2317" y="1889"/>
              <a:ext cx="1182" cy="153"/>
            </a:xfrm>
            <a:prstGeom prst="rightArrow">
              <a:avLst>
                <a:gd name="adj1" fmla="val 49778"/>
                <a:gd name="adj2" fmla="val 11066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FFT Reconstruction Comparison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12900"/>
            <a:ext cx="8229600" cy="4254500"/>
          </a:xfrm>
        </p:spPr>
        <p:txBody>
          <a:bodyPr/>
          <a:lstStyle/>
          <a:p>
            <a:r>
              <a:rPr lang="en-US"/>
              <a:t>FFT: Fixed resolution</a:t>
            </a:r>
          </a:p>
        </p:txBody>
      </p:sp>
      <p:grpSp>
        <p:nvGrpSpPr>
          <p:cNvPr id="463876" name="Group 4"/>
          <p:cNvGrpSpPr>
            <a:grpSpLocks/>
          </p:cNvGrpSpPr>
          <p:nvPr/>
        </p:nvGrpSpPr>
        <p:grpSpPr bwMode="auto">
          <a:xfrm>
            <a:off x="396875" y="1897063"/>
            <a:ext cx="7634288" cy="4873625"/>
            <a:chOff x="250" y="1120"/>
            <a:chExt cx="4809" cy="3070"/>
          </a:xfrm>
        </p:grpSpPr>
        <p:pic>
          <p:nvPicPr>
            <p:cNvPr id="463877" name="Picture 5" descr="fftcow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1" t="24564" r="7411" b="21916"/>
            <a:stretch>
              <a:fillRect/>
            </a:stretch>
          </p:blipFill>
          <p:spPr bwMode="auto">
            <a:xfrm>
              <a:off x="3414" y="1120"/>
              <a:ext cx="1645" cy="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3878" name="Picture 6" descr="fftco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1" t="23277" r="8789" b="19774"/>
            <a:stretch>
              <a:fillRect/>
            </a:stretch>
          </p:blipFill>
          <p:spPr bwMode="auto">
            <a:xfrm>
              <a:off x="3373" y="2928"/>
              <a:ext cx="1584" cy="1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3879" name="Picture 7"/>
            <p:cNvPicPr>
              <a:picLocks noChangeAspect="1" noChangeArrowheads="1"/>
            </p:cNvPicPr>
            <p:nvPr/>
          </p:nvPicPr>
          <p:blipFill>
            <a:blip r:embed="rId5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" y="1966"/>
              <a:ext cx="2165" cy="1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3880" name="AutoShape 8"/>
            <p:cNvSpPr>
              <a:spLocks noChangeArrowheads="1"/>
            </p:cNvSpPr>
            <p:nvPr/>
          </p:nvSpPr>
          <p:spPr bwMode="auto">
            <a:xfrm rot="2170396">
              <a:off x="2259" y="2950"/>
              <a:ext cx="1182" cy="153"/>
            </a:xfrm>
            <a:prstGeom prst="rightArrow">
              <a:avLst>
                <a:gd name="adj1" fmla="val 49778"/>
                <a:gd name="adj2" fmla="val 11066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63881" name="Text Box 9"/>
            <p:cNvSpPr txBox="1">
              <a:spLocks noChangeArrowheads="1"/>
            </p:cNvSpPr>
            <p:nvPr/>
          </p:nvSpPr>
          <p:spPr bwMode="auto">
            <a:xfrm>
              <a:off x="3632" y="2197"/>
              <a:ext cx="8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Low Resolution</a:t>
              </a:r>
            </a:p>
          </p:txBody>
        </p:sp>
        <p:sp>
          <p:nvSpPr>
            <p:cNvPr id="463882" name="Text Box 10"/>
            <p:cNvSpPr txBox="1">
              <a:spLocks noChangeArrowheads="1"/>
            </p:cNvSpPr>
            <p:nvPr/>
          </p:nvSpPr>
          <p:spPr bwMode="auto">
            <a:xfrm>
              <a:off x="3594" y="3998"/>
              <a:ext cx="9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High Resolution</a:t>
              </a:r>
            </a:p>
          </p:txBody>
        </p:sp>
        <p:sp>
          <p:nvSpPr>
            <p:cNvPr id="463883" name="AutoShape 11"/>
            <p:cNvSpPr>
              <a:spLocks noChangeArrowheads="1"/>
            </p:cNvSpPr>
            <p:nvPr/>
          </p:nvSpPr>
          <p:spPr bwMode="auto">
            <a:xfrm rot="19429604" flipV="1">
              <a:off x="2317" y="1889"/>
              <a:ext cx="1182" cy="153"/>
            </a:xfrm>
            <a:prstGeom prst="rightArrow">
              <a:avLst>
                <a:gd name="adj1" fmla="val 49778"/>
                <a:gd name="adj2" fmla="val 11066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/>
            </a:p>
          </p:txBody>
        </p:sp>
      </p:grpSp>
      <p:pic>
        <p:nvPicPr>
          <p:cNvPr id="463885" name="Picture 13" descr="fftcow-he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4187825"/>
            <a:ext cx="182880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887" name="Picture 15" descr="fftcow-bo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4160838"/>
            <a:ext cx="182880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FFT Reconstruction Comparison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12900"/>
            <a:ext cx="8229600" cy="4254500"/>
          </a:xfrm>
        </p:spPr>
        <p:txBody>
          <a:bodyPr/>
          <a:lstStyle/>
          <a:p>
            <a:r>
              <a:rPr lang="en-US"/>
              <a:t>FFT: Fixed resolution</a:t>
            </a:r>
          </a:p>
        </p:txBody>
      </p:sp>
      <p:grpSp>
        <p:nvGrpSpPr>
          <p:cNvPr id="408580" name="Group 4"/>
          <p:cNvGrpSpPr>
            <a:grpSpLocks/>
          </p:cNvGrpSpPr>
          <p:nvPr/>
        </p:nvGrpSpPr>
        <p:grpSpPr bwMode="auto">
          <a:xfrm>
            <a:off x="396875" y="1897063"/>
            <a:ext cx="7634288" cy="4873625"/>
            <a:chOff x="250" y="1120"/>
            <a:chExt cx="4809" cy="3070"/>
          </a:xfrm>
        </p:grpSpPr>
        <p:pic>
          <p:nvPicPr>
            <p:cNvPr id="408581" name="Picture 5" descr="fftcow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1" t="24564" r="7411" b="21916"/>
            <a:stretch>
              <a:fillRect/>
            </a:stretch>
          </p:blipFill>
          <p:spPr bwMode="auto">
            <a:xfrm>
              <a:off x="3414" y="1120"/>
              <a:ext cx="1645" cy="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8582" name="Picture 6" descr="fftco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1" t="23277" r="8789" b="19774"/>
            <a:stretch>
              <a:fillRect/>
            </a:stretch>
          </p:blipFill>
          <p:spPr bwMode="auto">
            <a:xfrm>
              <a:off x="3373" y="2928"/>
              <a:ext cx="1584" cy="1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8583" name="Picture 7"/>
            <p:cNvPicPr>
              <a:picLocks noChangeAspect="1" noChangeArrowheads="1"/>
            </p:cNvPicPr>
            <p:nvPr/>
          </p:nvPicPr>
          <p:blipFill>
            <a:blip r:embed="rId5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" y="1966"/>
              <a:ext cx="2165" cy="1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8584" name="AutoShape 8"/>
            <p:cNvSpPr>
              <a:spLocks noChangeArrowheads="1"/>
            </p:cNvSpPr>
            <p:nvPr/>
          </p:nvSpPr>
          <p:spPr bwMode="auto">
            <a:xfrm rot="2170396">
              <a:off x="2259" y="2950"/>
              <a:ext cx="1182" cy="153"/>
            </a:xfrm>
            <a:prstGeom prst="rightArrow">
              <a:avLst>
                <a:gd name="adj1" fmla="val 49778"/>
                <a:gd name="adj2" fmla="val 11066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08585" name="Text Box 9"/>
            <p:cNvSpPr txBox="1">
              <a:spLocks noChangeArrowheads="1"/>
            </p:cNvSpPr>
            <p:nvPr/>
          </p:nvSpPr>
          <p:spPr bwMode="auto">
            <a:xfrm>
              <a:off x="3632" y="2197"/>
              <a:ext cx="8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Low Resolution</a:t>
              </a:r>
            </a:p>
          </p:txBody>
        </p:sp>
        <p:sp>
          <p:nvSpPr>
            <p:cNvPr id="408586" name="Text Box 10"/>
            <p:cNvSpPr txBox="1">
              <a:spLocks noChangeArrowheads="1"/>
            </p:cNvSpPr>
            <p:nvPr/>
          </p:nvSpPr>
          <p:spPr bwMode="auto">
            <a:xfrm>
              <a:off x="3594" y="3998"/>
              <a:ext cx="9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High Resolution</a:t>
              </a:r>
            </a:p>
          </p:txBody>
        </p:sp>
        <p:sp>
          <p:nvSpPr>
            <p:cNvPr id="408587" name="AutoShape 11"/>
            <p:cNvSpPr>
              <a:spLocks noChangeArrowheads="1"/>
            </p:cNvSpPr>
            <p:nvPr/>
          </p:nvSpPr>
          <p:spPr bwMode="auto">
            <a:xfrm rot="19429604" flipV="1">
              <a:off x="2317" y="1889"/>
              <a:ext cx="1182" cy="153"/>
            </a:xfrm>
            <a:prstGeom prst="rightArrow">
              <a:avLst>
                <a:gd name="adj1" fmla="val 49778"/>
                <a:gd name="adj2" fmla="val 11066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/>
            </a:p>
          </p:txBody>
        </p:sp>
      </p:grpSp>
      <p:pic>
        <p:nvPicPr>
          <p:cNvPr id="408588" name="Picture 12" descr="fftcowa-he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1379538"/>
            <a:ext cx="182880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590" name="Picture 14" descr="fftcowa-bo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400175"/>
            <a:ext cx="182880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FFT Reconstruction Comparison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12900"/>
            <a:ext cx="8229600" cy="4254500"/>
          </a:xfrm>
        </p:spPr>
        <p:txBody>
          <a:bodyPr/>
          <a:lstStyle/>
          <a:p>
            <a:r>
              <a:rPr lang="en-US"/>
              <a:t>Poisson: Adaptive resolution</a:t>
            </a:r>
          </a:p>
        </p:txBody>
      </p:sp>
      <p:pic>
        <p:nvPicPr>
          <p:cNvPr id="412686" name="Picture 14"/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852738"/>
            <a:ext cx="343693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687" name="AutoShape 15"/>
          <p:cNvSpPr>
            <a:spLocks noChangeArrowheads="1"/>
          </p:cNvSpPr>
          <p:nvPr/>
        </p:nvSpPr>
        <p:spPr bwMode="auto">
          <a:xfrm>
            <a:off x="3989388" y="3751263"/>
            <a:ext cx="814387" cy="307975"/>
          </a:xfrm>
          <a:prstGeom prst="rightArrow">
            <a:avLst>
              <a:gd name="adj1" fmla="val 50000"/>
              <a:gd name="adj2" fmla="val 6610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2688" name="Picture 16" descr="cow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1658938"/>
            <a:ext cx="4570412" cy="457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FFT Reconstruction Comparison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12900"/>
            <a:ext cx="8229600" cy="4254500"/>
          </a:xfrm>
        </p:spPr>
        <p:txBody>
          <a:bodyPr/>
          <a:lstStyle/>
          <a:p>
            <a:r>
              <a:rPr lang="en-US"/>
              <a:t>Poisson: Adaptive resolution</a:t>
            </a:r>
          </a:p>
        </p:txBody>
      </p:sp>
      <p:pic>
        <p:nvPicPr>
          <p:cNvPr id="414724" name="Picture 4"/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852738"/>
            <a:ext cx="343693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725" name="AutoShape 5"/>
          <p:cNvSpPr>
            <a:spLocks noChangeArrowheads="1"/>
          </p:cNvSpPr>
          <p:nvPr/>
        </p:nvSpPr>
        <p:spPr bwMode="auto">
          <a:xfrm>
            <a:off x="3989388" y="3751263"/>
            <a:ext cx="814387" cy="307975"/>
          </a:xfrm>
          <a:prstGeom prst="rightArrow">
            <a:avLst>
              <a:gd name="adj1" fmla="val 50000"/>
              <a:gd name="adj2" fmla="val 6610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4726" name="Picture 6" descr="cow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1658938"/>
            <a:ext cx="4570412" cy="457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7" name="Picture 7" descr="cow-he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50" y="2532063"/>
            <a:ext cx="182880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8" name="Picture 8" descr="cow-bod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2532063"/>
            <a:ext cx="182880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4163"/>
            <a:ext cx="8229600" cy="4883150"/>
          </a:xfrm>
        </p:spPr>
        <p:txBody>
          <a:bodyPr/>
          <a:lstStyle/>
          <a:p>
            <a:r>
              <a:rPr lang="en-US"/>
              <a:t>Theoretical Contributions:</a:t>
            </a:r>
          </a:p>
          <a:p>
            <a:pPr lvl="1"/>
            <a:r>
              <a:rPr lang="en-US"/>
              <a:t>Relate oriented point samples to indicator gradient</a:t>
            </a:r>
          </a:p>
          <a:p>
            <a:pPr lvl="1"/>
            <a:r>
              <a:rPr lang="en-US"/>
              <a:t>Express reconstruction as a Poisson problem </a:t>
            </a:r>
          </a:p>
          <a:p>
            <a:endParaRPr lang="en-US"/>
          </a:p>
          <a:p>
            <a:r>
              <a:rPr lang="en-US"/>
              <a:t>Empirical Advantages:</a:t>
            </a:r>
          </a:p>
          <a:p>
            <a:pPr lvl="1"/>
            <a:r>
              <a:rPr lang="en-US"/>
              <a:t>Is robust to noise</a:t>
            </a:r>
          </a:p>
          <a:p>
            <a:pPr lvl="1"/>
            <a:r>
              <a:rPr lang="en-US"/>
              <a:t>Adapts to the sampling density</a:t>
            </a:r>
          </a:p>
          <a:p>
            <a:pPr lvl="1"/>
            <a:r>
              <a:rPr lang="en-US"/>
              <a:t>Can handle large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73250" y="2651125"/>
            <a:ext cx="5776913" cy="1371600"/>
          </a:xfrm>
        </p:spPr>
        <p:txBody>
          <a:bodyPr/>
          <a:lstStyle/>
          <a:p>
            <a:r>
              <a:rPr lang="en-US" sz="8000" b="1"/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FFT Reconstruction Comparison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Both our method and the FFT Reconstruction solve by computing the indicator function:</a:t>
            </a:r>
          </a:p>
          <a:p>
            <a:pPr lvl="1"/>
            <a:r>
              <a:rPr lang="en-US" sz="2400"/>
              <a:t>FFT Reconstruction:</a:t>
            </a:r>
          </a:p>
          <a:p>
            <a:pPr lvl="2"/>
            <a:r>
              <a:rPr lang="en-US" sz="2000"/>
              <a:t>Convolve the points with a fixed filter</a:t>
            </a:r>
          </a:p>
          <a:p>
            <a:pPr lvl="1"/>
            <a:r>
              <a:rPr lang="en-US" sz="2400"/>
              <a:t>Our Method:</a:t>
            </a:r>
          </a:p>
          <a:p>
            <a:pPr lvl="2"/>
            <a:r>
              <a:rPr lang="en-US" sz="2000"/>
              <a:t>Compute the divergence and solve the Poisson equation</a:t>
            </a:r>
          </a:p>
          <a:p>
            <a:endParaRPr lang="en-US" sz="2800"/>
          </a:p>
          <a:p>
            <a:r>
              <a:rPr lang="en-US" sz="2800"/>
              <a:t>These two methods are equivalent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graphicFrame>
        <p:nvGraphicFramePr>
          <p:cNvPr id="420867" name="Group 3"/>
          <p:cNvGraphicFramePr>
            <a:graphicFrameLocks noGrp="1"/>
          </p:cNvGraphicFramePr>
          <p:nvPr>
            <p:ph idx="1"/>
          </p:nvPr>
        </p:nvGraphicFramePr>
        <p:xfrm>
          <a:off x="457200" y="1981200"/>
          <a:ext cx="8229600" cy="3886200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Method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Triangles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Time (s)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Memory (MB)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Power Crust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554,332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Robust Cocone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272,662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FastRBF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1,798,154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MPU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925,240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Hoppe et al 1992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950,562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VRIP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1,038,055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Kazhdan 2005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910,320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Our Method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911,390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Reconstruction</a:t>
            </a:r>
          </a:p>
        </p:txBody>
      </p:sp>
      <p:sp>
        <p:nvSpPr>
          <p:cNvPr id="4270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672013"/>
          </a:xfrm>
        </p:spPr>
        <p:txBody>
          <a:bodyPr/>
          <a:lstStyle/>
          <a:p>
            <a:pPr marL="339725" indent="-339725">
              <a:buFont typeface="Wingdings" pitchFamily="2" charset="2"/>
              <a:buNone/>
            </a:pPr>
            <a:r>
              <a:rPr lang="en-US" sz="2800"/>
              <a:t>Generate a mesh from a set of surface samples</a:t>
            </a:r>
          </a:p>
          <a:p>
            <a:pPr marL="339725" indent="-339725"/>
            <a:endParaRPr lang="en-US" sz="2800"/>
          </a:p>
        </p:txBody>
      </p:sp>
      <p:pic>
        <p:nvPicPr>
          <p:cNvPr id="427015" name="Picture 7" descr="uni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2962275"/>
            <a:ext cx="3684587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7016" name="Picture 8" descr="unif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082925"/>
            <a:ext cx="3665537" cy="366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017" name="AutoShape 9"/>
          <p:cNvSpPr>
            <a:spLocks noChangeArrowheads="1"/>
          </p:cNvSpPr>
          <p:nvPr/>
        </p:nvSpPr>
        <p:spPr bwMode="auto">
          <a:xfrm>
            <a:off x="4041775" y="4751388"/>
            <a:ext cx="822325" cy="449262"/>
          </a:xfrm>
          <a:prstGeom prst="rightArrow">
            <a:avLst>
              <a:gd name="adj1" fmla="val 50000"/>
              <a:gd name="adj2" fmla="val 4576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Reconstruction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672013"/>
          </a:xfrm>
        </p:spPr>
        <p:txBody>
          <a:bodyPr/>
          <a:lstStyle/>
          <a:p>
            <a:pPr marL="339725" indent="-339725"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Generate a mesh from a set of surface samples</a:t>
            </a:r>
          </a:p>
          <a:p>
            <a:pPr marL="339725" indent="-339725">
              <a:lnSpc>
                <a:spcPct val="90000"/>
              </a:lnSpc>
            </a:pPr>
            <a:r>
              <a:rPr lang="en-US" sz="2800"/>
              <a:t>Three general approaches:</a:t>
            </a:r>
          </a:p>
          <a:p>
            <a:pPr marL="1049338" lvl="1" indent="-533400">
              <a:lnSpc>
                <a:spcPct val="90000"/>
              </a:lnSpc>
              <a:buFontTx/>
              <a:buAutoNum type="arabicPeriod"/>
            </a:pPr>
            <a:r>
              <a:rPr lang="en-US" sz="2400"/>
              <a:t>Computational Geometry</a:t>
            </a:r>
          </a:p>
          <a:p>
            <a:pPr marL="2230438" lvl="3" indent="-741363">
              <a:lnSpc>
                <a:spcPct val="90000"/>
              </a:lnSpc>
              <a:buFont typeface="Wingdings" pitchFamily="2" charset="2"/>
              <a:buNone/>
            </a:pPr>
            <a:r>
              <a:rPr lang="en-US" sz="1800"/>
              <a:t>Boissonnat, 1984		Edelsbrunner, 1984</a:t>
            </a:r>
          </a:p>
          <a:p>
            <a:pPr marL="2230438" lvl="3" indent="-741363">
              <a:lnSpc>
                <a:spcPct val="90000"/>
              </a:lnSpc>
              <a:buFont typeface="Wingdings" pitchFamily="2" charset="2"/>
              <a:buNone/>
            </a:pPr>
            <a:r>
              <a:rPr lang="en-US" sz="1800"/>
              <a:t>Amenta </a:t>
            </a:r>
            <a:r>
              <a:rPr lang="en-US" sz="1800" i="1"/>
              <a:t>et al</a:t>
            </a:r>
            <a:r>
              <a:rPr lang="en-US" sz="1800"/>
              <a:t>., 1998		Dey </a:t>
            </a:r>
            <a:r>
              <a:rPr lang="en-US" sz="1800" i="1"/>
              <a:t>et al</a:t>
            </a:r>
            <a:r>
              <a:rPr lang="en-US" sz="1800"/>
              <a:t>., 2003</a:t>
            </a:r>
          </a:p>
          <a:p>
            <a:pPr marL="1049338" lvl="1" indent="-533400">
              <a:lnSpc>
                <a:spcPct val="90000"/>
              </a:lnSpc>
              <a:buFontTx/>
              <a:buAutoNum type="arabicPeriod"/>
            </a:pPr>
            <a:r>
              <a:rPr lang="en-US" sz="2400"/>
              <a:t>Surface Fitting</a:t>
            </a:r>
          </a:p>
          <a:p>
            <a:pPr marL="2230438" lvl="3" indent="-741363">
              <a:lnSpc>
                <a:spcPct val="90000"/>
              </a:lnSpc>
              <a:buFont typeface="Wingdings" pitchFamily="2" charset="2"/>
              <a:buNone/>
            </a:pPr>
            <a:r>
              <a:rPr lang="en-US" sz="1800"/>
              <a:t>Terzopoulos </a:t>
            </a:r>
            <a:r>
              <a:rPr lang="en-US" sz="1800" i="1"/>
              <a:t>et al.</a:t>
            </a:r>
            <a:r>
              <a:rPr lang="en-US" sz="1800"/>
              <a:t>, 1991	Chen </a:t>
            </a:r>
            <a:r>
              <a:rPr lang="en-US" sz="1800" i="1"/>
              <a:t>et al.</a:t>
            </a:r>
            <a:r>
              <a:rPr lang="en-US" sz="1800"/>
              <a:t>, 1995</a:t>
            </a:r>
          </a:p>
          <a:p>
            <a:pPr marL="1049338" lvl="1" indent="-533400">
              <a:lnSpc>
                <a:spcPct val="90000"/>
              </a:lnSpc>
              <a:buFontTx/>
              <a:buAutoNum type="arabicPeriod"/>
            </a:pPr>
            <a:r>
              <a:rPr lang="en-US" sz="2400"/>
              <a:t>Implicit Function Fitting</a:t>
            </a:r>
          </a:p>
          <a:p>
            <a:pPr marL="2230438" lvl="3" indent="-741363">
              <a:lnSpc>
                <a:spcPct val="90000"/>
              </a:lnSpc>
              <a:buFontTx/>
              <a:buNone/>
            </a:pPr>
            <a:r>
              <a:rPr lang="en-US" sz="1800"/>
              <a:t>Hoppe </a:t>
            </a:r>
            <a:r>
              <a:rPr lang="en-US" sz="1800" i="1"/>
              <a:t>et al.</a:t>
            </a:r>
            <a:r>
              <a:rPr lang="en-US" sz="1800"/>
              <a:t>, 1992		Curless </a:t>
            </a:r>
            <a:r>
              <a:rPr lang="en-US" sz="1800" i="1"/>
              <a:t>et al.</a:t>
            </a:r>
            <a:r>
              <a:rPr lang="en-US" sz="1800"/>
              <a:t>, 1996</a:t>
            </a:r>
          </a:p>
          <a:p>
            <a:pPr marL="2230438" lvl="3" indent="-741363">
              <a:lnSpc>
                <a:spcPct val="90000"/>
              </a:lnSpc>
              <a:buFontTx/>
              <a:buNone/>
            </a:pPr>
            <a:r>
              <a:rPr lang="en-US" sz="1800"/>
              <a:t>Whitaker, 1998		Carr </a:t>
            </a:r>
            <a:r>
              <a:rPr lang="en-US" sz="1800" i="1"/>
              <a:t>et al.</a:t>
            </a:r>
            <a:r>
              <a:rPr lang="en-US" sz="1800"/>
              <a:t>, 2001</a:t>
            </a:r>
          </a:p>
          <a:p>
            <a:pPr marL="2230438" lvl="3" indent="-741363">
              <a:lnSpc>
                <a:spcPct val="90000"/>
              </a:lnSpc>
              <a:buFontTx/>
              <a:buNone/>
            </a:pPr>
            <a:r>
              <a:rPr lang="en-US" sz="1800"/>
              <a:t>Davis </a:t>
            </a:r>
            <a:r>
              <a:rPr lang="en-US" sz="1800" i="1"/>
              <a:t>et al.</a:t>
            </a:r>
            <a:r>
              <a:rPr lang="en-US" sz="1800"/>
              <a:t>, 2002		Ohtake </a:t>
            </a:r>
            <a:r>
              <a:rPr lang="en-US" sz="1800" i="1"/>
              <a:t>et al.</a:t>
            </a:r>
            <a:r>
              <a:rPr lang="en-US" sz="1800"/>
              <a:t>, 2004</a:t>
            </a:r>
          </a:p>
          <a:p>
            <a:pPr marL="2230438" lvl="3" indent="-741363">
              <a:lnSpc>
                <a:spcPct val="90000"/>
              </a:lnSpc>
              <a:buFontTx/>
              <a:buNone/>
            </a:pPr>
            <a:r>
              <a:rPr lang="en-US" sz="1800"/>
              <a:t>Turk </a:t>
            </a:r>
            <a:r>
              <a:rPr lang="en-US" sz="1800" i="1"/>
              <a:t>et al.</a:t>
            </a:r>
            <a:r>
              <a:rPr lang="en-US" sz="1800"/>
              <a:t>, 2004		Shen </a:t>
            </a:r>
            <a:r>
              <a:rPr lang="en-US" sz="1800" i="1"/>
              <a:t>et al.</a:t>
            </a:r>
            <a:r>
              <a:rPr lang="en-US" sz="1800"/>
              <a:t>, 2004</a:t>
            </a:r>
          </a:p>
          <a:p>
            <a:pPr marL="2230438" lvl="3" indent="-741363">
              <a:lnSpc>
                <a:spcPct val="90000"/>
              </a:lnSpc>
              <a:buFontTx/>
              <a:buNone/>
            </a:pPr>
            <a:r>
              <a:rPr lang="en-US" sz="1800"/>
              <a:t>Kazhdan,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Function Approach</a:t>
            </a:r>
          </a:p>
        </p:txBody>
      </p:sp>
      <p:pic>
        <p:nvPicPr>
          <p:cNvPr id="6349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1981200"/>
            <a:ext cx="3617913" cy="38862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501" name="Group 13"/>
          <p:cNvGrpSpPr>
            <a:grpSpLocks/>
          </p:cNvGrpSpPr>
          <p:nvPr/>
        </p:nvGrpSpPr>
        <p:grpSpPr bwMode="auto">
          <a:xfrm>
            <a:off x="4803775" y="5980113"/>
            <a:ext cx="3790950" cy="469900"/>
            <a:chOff x="3026" y="3767"/>
            <a:chExt cx="2388" cy="296"/>
          </a:xfrm>
        </p:grpSpPr>
        <p:sp>
          <p:nvSpPr>
            <p:cNvPr id="63496" name="Rectangle 8"/>
            <p:cNvSpPr>
              <a:spLocks noChangeArrowheads="1"/>
            </p:cNvSpPr>
            <p:nvPr/>
          </p:nvSpPr>
          <p:spPr bwMode="auto">
            <a:xfrm>
              <a:off x="3055" y="3767"/>
              <a:ext cx="1140" cy="104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97" name="Text Box 9"/>
            <p:cNvSpPr txBox="1">
              <a:spLocks noChangeArrowheads="1"/>
            </p:cNvSpPr>
            <p:nvPr/>
          </p:nvSpPr>
          <p:spPr bwMode="auto">
            <a:xfrm>
              <a:off x="3026" y="3851"/>
              <a:ext cx="29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&lt; 0</a:t>
              </a:r>
            </a:p>
          </p:txBody>
        </p:sp>
        <p:sp>
          <p:nvSpPr>
            <p:cNvPr id="63498" name="Text Box 10"/>
            <p:cNvSpPr txBox="1">
              <a:spLocks noChangeArrowheads="1"/>
            </p:cNvSpPr>
            <p:nvPr/>
          </p:nvSpPr>
          <p:spPr bwMode="auto">
            <a:xfrm>
              <a:off x="5140" y="3853"/>
              <a:ext cx="27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&gt; 0</a:t>
              </a:r>
            </a:p>
          </p:txBody>
        </p:sp>
        <p:sp>
          <p:nvSpPr>
            <p:cNvPr id="63499" name="Text Box 11"/>
            <p:cNvSpPr txBox="1">
              <a:spLocks noChangeArrowheads="1"/>
            </p:cNvSpPr>
            <p:nvPr/>
          </p:nvSpPr>
          <p:spPr bwMode="auto">
            <a:xfrm>
              <a:off x="4121" y="3849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0</a:t>
              </a:r>
            </a:p>
          </p:txBody>
        </p:sp>
        <p:sp>
          <p:nvSpPr>
            <p:cNvPr id="63500" name="Rectangle 12"/>
            <p:cNvSpPr>
              <a:spLocks noChangeArrowheads="1"/>
            </p:cNvSpPr>
            <p:nvPr/>
          </p:nvSpPr>
          <p:spPr bwMode="auto">
            <a:xfrm>
              <a:off x="4193" y="3767"/>
              <a:ext cx="1148" cy="104"/>
            </a:xfrm>
            <a:prstGeom prst="rect">
              <a:avLst/>
            </a:prstGeom>
            <a:gradFill rotWithShape="1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503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4413250" cy="3886200"/>
          </a:xfrm>
          <a:noFill/>
          <a:ln/>
        </p:spPr>
        <p:txBody>
          <a:bodyPr/>
          <a:lstStyle/>
          <a:p>
            <a:r>
              <a:rPr lang="en-US" sz="2800"/>
              <a:t>Define a function with value less than zero outside the model and greater than zero inside</a:t>
            </a:r>
          </a:p>
          <a:p>
            <a:pPr>
              <a:buFont typeface="Wingdings" pitchFamily="2" charset="2"/>
              <a:buNone/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Function Approach</a:t>
            </a:r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4413250" cy="3886200"/>
          </a:xfrm>
          <a:noFill/>
          <a:ln/>
        </p:spPr>
        <p:txBody>
          <a:bodyPr/>
          <a:lstStyle/>
          <a:p>
            <a:r>
              <a:rPr lang="en-US" sz="2800"/>
              <a:t>Define a function with value less than zero outside the model and greater than zero inside</a:t>
            </a:r>
          </a:p>
          <a:p>
            <a:pPr>
              <a:buFont typeface="Wingdings" pitchFamily="2" charset="2"/>
              <a:buNone/>
            </a:pPr>
            <a:endParaRPr lang="en-US" sz="2800"/>
          </a:p>
          <a:p>
            <a:r>
              <a:rPr lang="en-US" sz="2800"/>
              <a:t>Extract the zero-set</a:t>
            </a:r>
          </a:p>
        </p:txBody>
      </p:sp>
      <p:pic>
        <p:nvPicPr>
          <p:cNvPr id="67593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1981200"/>
            <a:ext cx="3617913" cy="38862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94" name="Freeform 10"/>
          <p:cNvSpPr>
            <a:spLocks/>
          </p:cNvSpPr>
          <p:nvPr/>
        </p:nvSpPr>
        <p:spPr bwMode="blackGray">
          <a:xfrm>
            <a:off x="4954588" y="2019300"/>
            <a:ext cx="3443287" cy="3749675"/>
          </a:xfrm>
          <a:custGeom>
            <a:avLst/>
            <a:gdLst>
              <a:gd name="T0" fmla="*/ 1016 w 1584"/>
              <a:gd name="T1" fmla="*/ 136 h 1536"/>
              <a:gd name="T2" fmla="*/ 632 w 1584"/>
              <a:gd name="T3" fmla="*/ 40 h 1536"/>
              <a:gd name="T4" fmla="*/ 152 w 1584"/>
              <a:gd name="T5" fmla="*/ 376 h 1536"/>
              <a:gd name="T6" fmla="*/ 56 w 1584"/>
              <a:gd name="T7" fmla="*/ 1000 h 1536"/>
              <a:gd name="T8" fmla="*/ 488 w 1584"/>
              <a:gd name="T9" fmla="*/ 1480 h 1536"/>
              <a:gd name="T10" fmla="*/ 865 w 1584"/>
              <a:gd name="T11" fmla="*/ 1395 h 1536"/>
              <a:gd name="T12" fmla="*/ 825 w 1584"/>
              <a:gd name="T13" fmla="*/ 1065 h 1536"/>
              <a:gd name="T14" fmla="*/ 839 w 1584"/>
              <a:gd name="T15" fmla="*/ 699 h 1536"/>
              <a:gd name="T16" fmla="*/ 1208 w 1584"/>
              <a:gd name="T17" fmla="*/ 664 h 1536"/>
              <a:gd name="T18" fmla="*/ 1544 w 1584"/>
              <a:gd name="T19" fmla="*/ 568 h 1536"/>
              <a:gd name="T20" fmla="*/ 1448 w 1584"/>
              <a:gd name="T21" fmla="*/ 184 h 1536"/>
              <a:gd name="T22" fmla="*/ 1178 w 1584"/>
              <a:gd name="T23" fmla="*/ 292 h 1536"/>
              <a:gd name="T24" fmla="*/ 1016 w 1584"/>
              <a:gd name="T25" fmla="*/ 136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84" h="1536">
                <a:moveTo>
                  <a:pt x="1016" y="136"/>
                </a:moveTo>
                <a:cubicBezTo>
                  <a:pt x="917" y="78"/>
                  <a:pt x="776" y="0"/>
                  <a:pt x="632" y="40"/>
                </a:cubicBezTo>
                <a:cubicBezTo>
                  <a:pt x="488" y="80"/>
                  <a:pt x="248" y="216"/>
                  <a:pt x="152" y="376"/>
                </a:cubicBezTo>
                <a:cubicBezTo>
                  <a:pt x="56" y="536"/>
                  <a:pt x="0" y="816"/>
                  <a:pt x="56" y="1000"/>
                </a:cubicBezTo>
                <a:cubicBezTo>
                  <a:pt x="112" y="1184"/>
                  <a:pt x="328" y="1424"/>
                  <a:pt x="488" y="1480"/>
                </a:cubicBezTo>
                <a:cubicBezTo>
                  <a:pt x="648" y="1536"/>
                  <a:pt x="801" y="1467"/>
                  <a:pt x="865" y="1395"/>
                </a:cubicBezTo>
                <a:cubicBezTo>
                  <a:pt x="929" y="1323"/>
                  <a:pt x="873" y="1193"/>
                  <a:pt x="825" y="1065"/>
                </a:cubicBezTo>
                <a:cubicBezTo>
                  <a:pt x="777" y="937"/>
                  <a:pt x="715" y="832"/>
                  <a:pt x="839" y="699"/>
                </a:cubicBezTo>
                <a:cubicBezTo>
                  <a:pt x="963" y="566"/>
                  <a:pt x="1068" y="638"/>
                  <a:pt x="1208" y="664"/>
                </a:cubicBezTo>
                <a:cubicBezTo>
                  <a:pt x="1348" y="690"/>
                  <a:pt x="1504" y="648"/>
                  <a:pt x="1544" y="568"/>
                </a:cubicBezTo>
                <a:cubicBezTo>
                  <a:pt x="1584" y="488"/>
                  <a:pt x="1520" y="232"/>
                  <a:pt x="1448" y="184"/>
                </a:cubicBezTo>
                <a:cubicBezTo>
                  <a:pt x="1376" y="136"/>
                  <a:pt x="1285" y="319"/>
                  <a:pt x="1178" y="292"/>
                </a:cubicBezTo>
                <a:cubicBezTo>
                  <a:pt x="1071" y="265"/>
                  <a:pt x="1115" y="194"/>
                  <a:pt x="1016" y="136"/>
                </a:cubicBezTo>
                <a:close/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67595" name="Group 11"/>
          <p:cNvGrpSpPr>
            <a:grpSpLocks/>
          </p:cNvGrpSpPr>
          <p:nvPr/>
        </p:nvGrpSpPr>
        <p:grpSpPr bwMode="auto">
          <a:xfrm>
            <a:off x="4803775" y="5980113"/>
            <a:ext cx="3790950" cy="469900"/>
            <a:chOff x="3026" y="3767"/>
            <a:chExt cx="2388" cy="296"/>
          </a:xfrm>
        </p:grpSpPr>
        <p:sp>
          <p:nvSpPr>
            <p:cNvPr id="67596" name="Rectangle 12"/>
            <p:cNvSpPr>
              <a:spLocks noChangeArrowheads="1"/>
            </p:cNvSpPr>
            <p:nvPr/>
          </p:nvSpPr>
          <p:spPr bwMode="auto">
            <a:xfrm>
              <a:off x="3055" y="3767"/>
              <a:ext cx="1140" cy="104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597" name="Text Box 13"/>
            <p:cNvSpPr txBox="1">
              <a:spLocks noChangeArrowheads="1"/>
            </p:cNvSpPr>
            <p:nvPr/>
          </p:nvSpPr>
          <p:spPr bwMode="auto">
            <a:xfrm>
              <a:off x="3026" y="3851"/>
              <a:ext cx="29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&lt; 0</a:t>
              </a:r>
            </a:p>
          </p:txBody>
        </p:sp>
        <p:sp>
          <p:nvSpPr>
            <p:cNvPr id="67598" name="Text Box 14"/>
            <p:cNvSpPr txBox="1">
              <a:spLocks noChangeArrowheads="1"/>
            </p:cNvSpPr>
            <p:nvPr/>
          </p:nvSpPr>
          <p:spPr bwMode="auto">
            <a:xfrm>
              <a:off x="5140" y="3853"/>
              <a:ext cx="27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&gt; 0</a:t>
              </a:r>
            </a:p>
          </p:txBody>
        </p:sp>
        <p:sp>
          <p:nvSpPr>
            <p:cNvPr id="67599" name="Text Box 15"/>
            <p:cNvSpPr txBox="1">
              <a:spLocks noChangeArrowheads="1"/>
            </p:cNvSpPr>
            <p:nvPr/>
          </p:nvSpPr>
          <p:spPr bwMode="auto">
            <a:xfrm>
              <a:off x="4121" y="3849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0</a:t>
              </a:r>
            </a:p>
          </p:txBody>
        </p:sp>
        <p:sp>
          <p:nvSpPr>
            <p:cNvPr id="67600" name="Rectangle 16"/>
            <p:cNvSpPr>
              <a:spLocks noChangeArrowheads="1"/>
            </p:cNvSpPr>
            <p:nvPr/>
          </p:nvSpPr>
          <p:spPr bwMode="auto">
            <a:xfrm>
              <a:off x="4193" y="3767"/>
              <a:ext cx="1148" cy="104"/>
            </a:xfrm>
            <a:prstGeom prst="rect">
              <a:avLst/>
            </a:prstGeom>
            <a:gradFill rotWithShape="1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Accurate Reconstructions</a:t>
            </a:r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365625"/>
          </a:xfrm>
        </p:spPr>
        <p:txBody>
          <a:bodyPr/>
          <a:lstStyle/>
          <a:p>
            <a:r>
              <a:rPr lang="en-US"/>
              <a:t>To extract fine surface detail,</a:t>
            </a:r>
            <a:br>
              <a:rPr lang="en-US"/>
            </a:br>
            <a:r>
              <a:rPr lang="en-US"/>
              <a:t>represent the implicit function</a:t>
            </a:r>
            <a:br>
              <a:rPr lang="en-US"/>
            </a:br>
            <a:r>
              <a:rPr lang="en-US"/>
              <a:t>at a high resolution.</a:t>
            </a:r>
          </a:p>
          <a:p>
            <a:endParaRPr lang="en-US"/>
          </a:p>
          <a:p>
            <a:pPr>
              <a:buFont typeface="Wingdings" pitchFamily="2" charset="2"/>
              <a:buNone/>
            </a:pPr>
            <a:r>
              <a:rPr lang="en-US" u="sng"/>
              <a:t>Limitation</a:t>
            </a:r>
            <a:r>
              <a:rPr lang="en-US"/>
              <a:t>:</a:t>
            </a:r>
          </a:p>
          <a:p>
            <a:r>
              <a:rPr lang="en-US"/>
              <a:t>Regular voxel grids have</a:t>
            </a:r>
            <a:br>
              <a:rPr lang="en-US"/>
            </a:br>
            <a:r>
              <a:rPr lang="en-US"/>
              <a:t>complexity proportional to</a:t>
            </a:r>
            <a:br>
              <a:rPr lang="en-US"/>
            </a:br>
            <a:r>
              <a:rPr lang="en-US"/>
              <a:t>the volume not the surface.</a:t>
            </a:r>
          </a:p>
        </p:txBody>
      </p:sp>
      <p:pic>
        <p:nvPicPr>
          <p:cNvPr id="373764" name="Picture 4" descr="bla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1412875"/>
            <a:ext cx="2152650" cy="15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3765" name="Group 5"/>
          <p:cNvGrpSpPr>
            <a:grpSpLocks noChangeAspect="1"/>
          </p:cNvGrpSpPr>
          <p:nvPr/>
        </p:nvGrpSpPr>
        <p:grpSpPr bwMode="auto">
          <a:xfrm>
            <a:off x="6261100" y="3176588"/>
            <a:ext cx="2243138" cy="1660525"/>
            <a:chOff x="3207" y="2359"/>
            <a:chExt cx="2419" cy="1790"/>
          </a:xfrm>
        </p:grpSpPr>
        <p:sp>
          <p:nvSpPr>
            <p:cNvPr id="373766" name="Rectangle 6"/>
            <p:cNvSpPr>
              <a:spLocks noChangeAspect="1" noChangeArrowheads="1"/>
            </p:cNvSpPr>
            <p:nvPr/>
          </p:nvSpPr>
          <p:spPr bwMode="auto">
            <a:xfrm>
              <a:off x="3207" y="2359"/>
              <a:ext cx="2419" cy="179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67" name="Rectangle 7"/>
            <p:cNvSpPr>
              <a:spLocks noChangeAspect="1" noChangeArrowheads="1"/>
            </p:cNvSpPr>
            <p:nvPr/>
          </p:nvSpPr>
          <p:spPr bwMode="auto">
            <a:xfrm>
              <a:off x="4416" y="2359"/>
              <a:ext cx="1210" cy="179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68" name="Rectangle 8"/>
            <p:cNvSpPr>
              <a:spLocks noChangeAspect="1" noChangeArrowheads="1"/>
            </p:cNvSpPr>
            <p:nvPr/>
          </p:nvSpPr>
          <p:spPr bwMode="auto">
            <a:xfrm>
              <a:off x="3207" y="2359"/>
              <a:ext cx="1210" cy="179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69" name="Rectangle 9"/>
            <p:cNvSpPr>
              <a:spLocks noChangeAspect="1" noChangeArrowheads="1"/>
            </p:cNvSpPr>
            <p:nvPr/>
          </p:nvSpPr>
          <p:spPr bwMode="auto">
            <a:xfrm>
              <a:off x="3207" y="3254"/>
              <a:ext cx="2419" cy="89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70" name="Rectangle 10"/>
            <p:cNvSpPr>
              <a:spLocks noChangeAspect="1" noChangeArrowheads="1"/>
            </p:cNvSpPr>
            <p:nvPr/>
          </p:nvSpPr>
          <p:spPr bwMode="auto">
            <a:xfrm>
              <a:off x="3811" y="2359"/>
              <a:ext cx="1210" cy="179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71" name="Rectangle 11"/>
            <p:cNvSpPr>
              <a:spLocks noChangeAspect="1" noChangeArrowheads="1"/>
            </p:cNvSpPr>
            <p:nvPr/>
          </p:nvSpPr>
          <p:spPr bwMode="auto">
            <a:xfrm>
              <a:off x="3207" y="2794"/>
              <a:ext cx="2419" cy="89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72" name="Rectangle 12"/>
            <p:cNvSpPr>
              <a:spLocks noChangeAspect="1" noChangeArrowheads="1"/>
            </p:cNvSpPr>
            <p:nvPr/>
          </p:nvSpPr>
          <p:spPr bwMode="auto">
            <a:xfrm>
              <a:off x="3207" y="2601"/>
              <a:ext cx="2419" cy="89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73" name="Rectangle 13"/>
            <p:cNvSpPr>
              <a:spLocks noChangeAspect="1" noChangeArrowheads="1"/>
            </p:cNvSpPr>
            <p:nvPr/>
          </p:nvSpPr>
          <p:spPr bwMode="auto">
            <a:xfrm>
              <a:off x="3207" y="3012"/>
              <a:ext cx="2419" cy="89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74" name="Rectangle 14"/>
            <p:cNvSpPr>
              <a:spLocks noChangeAspect="1" noChangeArrowheads="1"/>
            </p:cNvSpPr>
            <p:nvPr/>
          </p:nvSpPr>
          <p:spPr bwMode="auto">
            <a:xfrm>
              <a:off x="3521" y="2359"/>
              <a:ext cx="1210" cy="179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75" name="Rectangle 15"/>
            <p:cNvSpPr>
              <a:spLocks noChangeAspect="1" noChangeArrowheads="1"/>
            </p:cNvSpPr>
            <p:nvPr/>
          </p:nvSpPr>
          <p:spPr bwMode="auto">
            <a:xfrm>
              <a:off x="4101" y="2359"/>
              <a:ext cx="1210" cy="179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76" name="Rectangle 16"/>
            <p:cNvSpPr>
              <a:spLocks noChangeAspect="1" noChangeArrowheads="1"/>
            </p:cNvSpPr>
            <p:nvPr/>
          </p:nvSpPr>
          <p:spPr bwMode="auto">
            <a:xfrm>
              <a:off x="4259" y="2359"/>
              <a:ext cx="1210" cy="179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77" name="Rectangle 17"/>
            <p:cNvSpPr>
              <a:spLocks noChangeAspect="1" noChangeArrowheads="1"/>
            </p:cNvSpPr>
            <p:nvPr/>
          </p:nvSpPr>
          <p:spPr bwMode="auto">
            <a:xfrm>
              <a:off x="3956" y="2359"/>
              <a:ext cx="1210" cy="179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78" name="Rectangle 18"/>
            <p:cNvSpPr>
              <a:spLocks noChangeAspect="1" noChangeArrowheads="1"/>
            </p:cNvSpPr>
            <p:nvPr/>
          </p:nvSpPr>
          <p:spPr bwMode="auto">
            <a:xfrm>
              <a:off x="3666" y="2359"/>
              <a:ext cx="1210" cy="179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79" name="Rectangle 19"/>
            <p:cNvSpPr>
              <a:spLocks noChangeAspect="1" noChangeArrowheads="1"/>
            </p:cNvSpPr>
            <p:nvPr/>
          </p:nvSpPr>
          <p:spPr bwMode="auto">
            <a:xfrm>
              <a:off x="3352" y="2359"/>
              <a:ext cx="1210" cy="179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80" name="Rectangle 20"/>
            <p:cNvSpPr>
              <a:spLocks noChangeAspect="1" noChangeArrowheads="1"/>
            </p:cNvSpPr>
            <p:nvPr/>
          </p:nvSpPr>
          <p:spPr bwMode="auto">
            <a:xfrm>
              <a:off x="3207" y="3133"/>
              <a:ext cx="2419" cy="89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81" name="Rectangle 21"/>
            <p:cNvSpPr>
              <a:spLocks noChangeAspect="1" noChangeArrowheads="1"/>
            </p:cNvSpPr>
            <p:nvPr/>
          </p:nvSpPr>
          <p:spPr bwMode="auto">
            <a:xfrm>
              <a:off x="3207" y="2916"/>
              <a:ext cx="2419" cy="89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82" name="Rectangle 22"/>
            <p:cNvSpPr>
              <a:spLocks noChangeAspect="1" noChangeArrowheads="1"/>
            </p:cNvSpPr>
            <p:nvPr/>
          </p:nvSpPr>
          <p:spPr bwMode="auto">
            <a:xfrm>
              <a:off x="3207" y="2698"/>
              <a:ext cx="2419" cy="89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83" name="Rectangle 23"/>
            <p:cNvSpPr>
              <a:spLocks noChangeAspect="1" noChangeArrowheads="1"/>
            </p:cNvSpPr>
            <p:nvPr/>
          </p:nvSpPr>
          <p:spPr bwMode="auto">
            <a:xfrm>
              <a:off x="3207" y="2480"/>
              <a:ext cx="2419" cy="89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73784" name="Picture 24" descr="blah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5" y="2522"/>
              <a:ext cx="2322" cy="1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3785" name="Picture 25" descr="bla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5157788"/>
            <a:ext cx="2284412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3786" name="Text Box 26"/>
          <p:cNvSpPr txBox="1">
            <a:spLocks noChangeArrowheads="1"/>
          </p:cNvSpPr>
          <p:nvPr/>
        </p:nvSpPr>
        <p:spPr bwMode="auto">
          <a:xfrm>
            <a:off x="6167438" y="6583363"/>
            <a:ext cx="2584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Kazhdan 2005, FFT Reconstruction</a:t>
            </a:r>
          </a:p>
        </p:txBody>
      </p:sp>
      <p:sp>
        <p:nvSpPr>
          <p:cNvPr id="373787" name="AutoShape 27"/>
          <p:cNvSpPr>
            <a:spLocks noChangeArrowheads="1"/>
          </p:cNvSpPr>
          <p:nvPr/>
        </p:nvSpPr>
        <p:spPr bwMode="auto">
          <a:xfrm>
            <a:off x="7189788" y="2846388"/>
            <a:ext cx="265112" cy="301625"/>
          </a:xfrm>
          <a:prstGeom prst="downArrow">
            <a:avLst>
              <a:gd name="adj1" fmla="val 43713"/>
              <a:gd name="adj2" fmla="val 3952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3788" name="AutoShape 28"/>
          <p:cNvSpPr>
            <a:spLocks noChangeArrowheads="1"/>
          </p:cNvSpPr>
          <p:nvPr/>
        </p:nvSpPr>
        <p:spPr bwMode="auto">
          <a:xfrm>
            <a:off x="7191375" y="4864100"/>
            <a:ext cx="265113" cy="301625"/>
          </a:xfrm>
          <a:prstGeom prst="downArrow">
            <a:avLst>
              <a:gd name="adj1" fmla="val 43713"/>
              <a:gd name="adj2" fmla="val 3952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5138</TotalTime>
  <Words>985</Words>
  <Application>Microsoft Office PowerPoint</Application>
  <PresentationFormat>On-screen Show (4:3)</PresentationFormat>
  <Paragraphs>371</Paragraphs>
  <Slides>49</Slides>
  <Notes>49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Times New Roman</vt:lpstr>
      <vt:lpstr>Wingdings</vt:lpstr>
      <vt:lpstr>Symbol</vt:lpstr>
      <vt:lpstr>Pixel</vt:lpstr>
      <vt:lpstr>Paintbrush Picture</vt:lpstr>
      <vt:lpstr>Microsoft Equation 3.0</vt:lpstr>
      <vt:lpstr>Microsoft Visio Drawing</vt:lpstr>
      <vt:lpstr>Poisson Surface Reconstruction</vt:lpstr>
      <vt:lpstr>Motivation</vt:lpstr>
      <vt:lpstr>Motivation</vt:lpstr>
      <vt:lpstr>Motivation</vt:lpstr>
      <vt:lpstr>Surface Reconstruction</vt:lpstr>
      <vt:lpstr>Surface Reconstruction</vt:lpstr>
      <vt:lpstr>Implicit Function Approach</vt:lpstr>
      <vt:lpstr>Implicit Function Approach</vt:lpstr>
      <vt:lpstr>Accurate Reconstructions</vt:lpstr>
      <vt:lpstr>Accurate Reconstructions</vt:lpstr>
      <vt:lpstr>Accurate Reconstructions</vt:lpstr>
      <vt:lpstr>Outline</vt:lpstr>
      <vt:lpstr>The Indicator Function</vt:lpstr>
      <vt:lpstr>Challenge</vt:lpstr>
      <vt:lpstr>Gradient Relationship</vt:lpstr>
      <vt:lpstr>Integration</vt:lpstr>
      <vt:lpstr>Integration as a Poisson Problem</vt:lpstr>
      <vt:lpstr>Implementation</vt:lpstr>
      <vt:lpstr>Implementation: Adapted Octree</vt:lpstr>
      <vt:lpstr>Implementation: Vector Field</vt:lpstr>
      <vt:lpstr>Implementation: Vector Field</vt:lpstr>
      <vt:lpstr>Implementation: Vector Field</vt:lpstr>
      <vt:lpstr>Implementation: Vector Field</vt:lpstr>
      <vt:lpstr>Implementation: Vector Field</vt:lpstr>
      <vt:lpstr>Implementation: Vector Field</vt:lpstr>
      <vt:lpstr>Implementation: Vector Field</vt:lpstr>
      <vt:lpstr>Implementation: Vector Field</vt:lpstr>
      <vt:lpstr>Implementation: Indicator Function</vt:lpstr>
      <vt:lpstr>Implementation: Indicator Function</vt:lpstr>
      <vt:lpstr>Implementation: Indicator Function</vt:lpstr>
      <vt:lpstr>Implementation: Surface Extraction</vt:lpstr>
      <vt:lpstr>Outline</vt:lpstr>
      <vt:lpstr>Michelangelo’s David</vt:lpstr>
      <vt:lpstr>David – Chisel marks</vt:lpstr>
      <vt:lpstr>David – Drill Marks</vt:lpstr>
      <vt:lpstr>David – Eye</vt:lpstr>
      <vt:lpstr>Scalability – Buddha Model</vt:lpstr>
      <vt:lpstr>Stanford Bunny</vt:lpstr>
      <vt:lpstr>VRIP Comparison</vt:lpstr>
      <vt:lpstr>FFT Reconstruction Comparison</vt:lpstr>
      <vt:lpstr>FFT Reconstruction Comparison</vt:lpstr>
      <vt:lpstr>FFT Reconstruction Comparison</vt:lpstr>
      <vt:lpstr>FFT Reconstruction Comparison</vt:lpstr>
      <vt:lpstr>FFT Reconstruction Comparison</vt:lpstr>
      <vt:lpstr>FFT Reconstruction Comparison</vt:lpstr>
      <vt:lpstr>Conclusion</vt:lpstr>
      <vt:lpstr>Thank You</vt:lpstr>
      <vt:lpstr>FFT Reconstruction Comparison</vt:lpstr>
      <vt:lpstr>Comparison</vt:lpstr>
    </vt:vector>
  </TitlesOfParts>
  <Company>Matthew G Bolitho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Poisson Surface Reconstruction</dc:title>
  <dc:creator>Matthew G Bolitho</dc:creator>
  <cp:lastModifiedBy>Hugues Hoppe</cp:lastModifiedBy>
  <cp:revision>43</cp:revision>
  <dcterms:created xsi:type="dcterms:W3CDTF">2006-05-30T21:13:27Z</dcterms:created>
  <dcterms:modified xsi:type="dcterms:W3CDTF">2012-05-25T21:45:49Z</dcterms:modified>
</cp:coreProperties>
</file>