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0"/>
  </p:notesMasterIdLst>
  <p:handoutMasterIdLst>
    <p:handoutMasterId r:id="rId51"/>
  </p:handoutMasterIdLst>
  <p:sldIdLst>
    <p:sldId id="1045" r:id="rId2"/>
    <p:sldId id="1110" r:id="rId3"/>
    <p:sldId id="1115" r:id="rId4"/>
    <p:sldId id="1124" r:id="rId5"/>
    <p:sldId id="1065" r:id="rId6"/>
    <p:sldId id="1067" r:id="rId7"/>
    <p:sldId id="1125" r:id="rId8"/>
    <p:sldId id="1079" r:id="rId9"/>
    <p:sldId id="1080" r:id="rId10"/>
    <p:sldId id="1129" r:id="rId11"/>
    <p:sldId id="1136" r:id="rId12"/>
    <p:sldId id="1128" r:id="rId13"/>
    <p:sldId id="1089" r:id="rId14"/>
    <p:sldId id="1157" r:id="rId15"/>
    <p:sldId id="1090" r:id="rId16"/>
    <p:sldId id="1091" r:id="rId17"/>
    <p:sldId id="1137" r:id="rId18"/>
    <p:sldId id="1146" r:id="rId19"/>
    <p:sldId id="1139" r:id="rId20"/>
    <p:sldId id="1140" r:id="rId21"/>
    <p:sldId id="1142" r:id="rId22"/>
    <p:sldId id="1143" r:id="rId23"/>
    <p:sldId id="1138" r:id="rId24"/>
    <p:sldId id="1084" r:id="rId25"/>
    <p:sldId id="1118" r:id="rId26"/>
    <p:sldId id="1119" r:id="rId27"/>
    <p:sldId id="1072" r:id="rId28"/>
    <p:sldId id="1070" r:id="rId29"/>
    <p:sldId id="1149" r:id="rId30"/>
    <p:sldId id="1073" r:id="rId31"/>
    <p:sldId id="1074" r:id="rId32"/>
    <p:sldId id="1114" r:id="rId33"/>
    <p:sldId id="1145" r:id="rId34"/>
    <p:sldId id="1147" r:id="rId35"/>
    <p:sldId id="1148" r:id="rId36"/>
    <p:sldId id="1076" r:id="rId37"/>
    <p:sldId id="1077" r:id="rId38"/>
    <p:sldId id="1078" r:id="rId39"/>
    <p:sldId id="1156" r:id="rId40"/>
    <p:sldId id="1107" r:id="rId41"/>
    <p:sldId id="1069" r:id="rId42"/>
    <p:sldId id="1102" r:id="rId43"/>
    <p:sldId id="885" r:id="rId44"/>
    <p:sldId id="1154" r:id="rId45"/>
    <p:sldId id="1150" r:id="rId46"/>
    <p:sldId id="1151" r:id="rId47"/>
    <p:sldId id="1152" r:id="rId48"/>
    <p:sldId id="1153" r:id="rId49"/>
  </p:sldIdLst>
  <p:sldSz cx="9144000" cy="6858000" type="screen4x3"/>
  <p:notesSz cx="6797675" cy="9928225"/>
  <p:defaultTex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gues Hopp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4D4D4D"/>
    <a:srgbClr val="777777"/>
    <a:srgbClr val="FF7C80"/>
    <a:srgbClr val="C0C0C0"/>
    <a:srgbClr val="000000"/>
    <a:srgbClr val="66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65" autoAdjust="0"/>
    <p:restoredTop sz="75209" autoAdjust="0"/>
  </p:normalViewPr>
  <p:slideViewPr>
    <p:cSldViewPr>
      <p:cViewPr>
        <p:scale>
          <a:sx n="100" d="100"/>
          <a:sy n="100" d="100"/>
        </p:scale>
        <p:origin x="-3600" y="-1074"/>
      </p:cViewPr>
      <p:guideLst>
        <p:guide orient="horz" pos="329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1320" y="-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4" name="Rectangle 6"/>
          <p:cNvSpPr>
            <a:spLocks noGrp="1" noChangeArrowheads="1"/>
          </p:cNvSpPr>
          <p:nvPr>
            <p:ph type="hdr" sz="quarter"/>
          </p:nvPr>
        </p:nvSpPr>
        <p:spPr bwMode="auto">
          <a:xfrm>
            <a:off x="609600" y="0"/>
            <a:ext cx="3605213"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t" anchorCtr="0" compatLnSpc="1">
            <a:prstTxWarp prst="textNoShape">
              <a:avLst/>
            </a:prstTxWarp>
          </a:bodyPr>
          <a:lstStyle>
            <a:lvl1pPr algn="l" defTabSz="901700">
              <a:defRPr sz="1000" i="1">
                <a:effectLst/>
              </a:defRPr>
            </a:lvl1pPr>
          </a:lstStyle>
          <a:p>
            <a:r>
              <a:rPr lang="en-US"/>
              <a:t>Perfect Spatial Hashing</a:t>
            </a:r>
          </a:p>
        </p:txBody>
      </p:sp>
      <p:sp>
        <p:nvSpPr>
          <p:cNvPr id="78855" name="Rectangle 7"/>
          <p:cNvSpPr>
            <a:spLocks noGrp="1" noChangeArrowheads="1"/>
          </p:cNvSpPr>
          <p:nvPr>
            <p:ph type="dt" sz="quarter" idx="1"/>
          </p:nvPr>
        </p:nvSpPr>
        <p:spPr bwMode="auto">
          <a:xfrm>
            <a:off x="4286250" y="0"/>
            <a:ext cx="1833563"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t" anchorCtr="0" compatLnSpc="1">
            <a:prstTxWarp prst="textNoShape">
              <a:avLst/>
            </a:prstTxWarp>
          </a:bodyPr>
          <a:lstStyle>
            <a:lvl1pPr algn="r" defTabSz="901700">
              <a:defRPr sz="1000" i="1">
                <a:effectLst/>
              </a:defRPr>
            </a:lvl1pPr>
          </a:lstStyle>
          <a:p>
            <a:fld id="{06E7F623-55A1-4E22-8106-33F66EDEA88E}" type="datetime1">
              <a:rPr lang="en-US"/>
              <a:pPr/>
              <a:t>2010-09-29</a:t>
            </a:fld>
            <a:endParaRPr lang="en-US"/>
          </a:p>
        </p:txBody>
      </p:sp>
      <p:sp>
        <p:nvSpPr>
          <p:cNvPr id="78856" name="Rectangle 8"/>
          <p:cNvSpPr>
            <a:spLocks noGrp="1" noChangeArrowheads="1"/>
          </p:cNvSpPr>
          <p:nvPr>
            <p:ph type="ftr" sz="quarter" idx="2"/>
          </p:nvPr>
        </p:nvSpPr>
        <p:spPr bwMode="auto">
          <a:xfrm>
            <a:off x="682625" y="9429750"/>
            <a:ext cx="294163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b" anchorCtr="0" compatLnSpc="1">
            <a:prstTxWarp prst="textNoShape">
              <a:avLst/>
            </a:prstTxWarp>
          </a:bodyPr>
          <a:lstStyle>
            <a:lvl1pPr algn="l" defTabSz="901700">
              <a:defRPr sz="1000" i="1">
                <a:effectLst/>
              </a:defRPr>
            </a:lvl1pPr>
          </a:lstStyle>
          <a:p>
            <a:r>
              <a:rPr lang="en-US"/>
              <a:t>Siggraph 2006</a:t>
            </a:r>
          </a:p>
        </p:txBody>
      </p:sp>
      <p:sp>
        <p:nvSpPr>
          <p:cNvPr id="78857" name="Rectangle 9"/>
          <p:cNvSpPr>
            <a:spLocks noGrp="1" noChangeArrowheads="1"/>
          </p:cNvSpPr>
          <p:nvPr>
            <p:ph type="sldNum" sz="quarter" idx="3"/>
          </p:nvPr>
        </p:nvSpPr>
        <p:spPr bwMode="auto">
          <a:xfrm>
            <a:off x="3771900" y="9429750"/>
            <a:ext cx="227488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9" tIns="0" rIns="19029" bIns="0" numCol="1" anchor="b" anchorCtr="0" compatLnSpc="1">
            <a:prstTxWarp prst="textNoShape">
              <a:avLst/>
            </a:prstTxWarp>
          </a:bodyPr>
          <a:lstStyle>
            <a:lvl1pPr algn="r" defTabSz="901700">
              <a:defRPr sz="1000" i="1">
                <a:effectLst/>
              </a:defRPr>
            </a:lvl1pPr>
          </a:lstStyle>
          <a:p>
            <a:fld id="{8FA14C5C-3C3E-473F-84BB-5D84D50B2914}" type="slidenum">
              <a:rPr lang="en-US"/>
              <a:pPr/>
              <a:t>‹#›</a:t>
            </a:fld>
            <a:endParaRPr lang="en-US"/>
          </a:p>
        </p:txBody>
      </p:sp>
    </p:spTree>
    <p:extLst>
      <p:ext uri="{BB962C8B-B14F-4D97-AF65-F5344CB8AC3E}">
        <p14:creationId xmlns:p14="http://schemas.microsoft.com/office/powerpoint/2010/main" val="1062583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l" defTabSz="930275">
              <a:defRPr sz="1200" i="1">
                <a:solidFill>
                  <a:srgbClr val="FEC524"/>
                </a:solidFill>
                <a:effectLst>
                  <a:outerShdw blurRad="38100" dist="38100" dir="2700000" algn="tl">
                    <a:srgbClr val="C0C0C0"/>
                  </a:outerShdw>
                </a:effectLst>
              </a:defRPr>
            </a:lvl1pPr>
          </a:lstStyle>
          <a:p>
            <a:r>
              <a:rPr lang="en-US"/>
              <a:t>Perfect Spatial Hashing</a:t>
            </a:r>
          </a:p>
        </p:txBody>
      </p:sp>
      <p:sp>
        <p:nvSpPr>
          <p:cNvPr id="34819" name="Rectangle 3"/>
          <p:cNvSpPr>
            <a:spLocks noGrp="1" noChangeArrowheads="1"/>
          </p:cNvSpPr>
          <p:nvPr>
            <p:ph type="dt" idx="1"/>
          </p:nvPr>
        </p:nvSpPr>
        <p:spPr bwMode="auto">
          <a:xfrm>
            <a:off x="3851275"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r" defTabSz="930275">
              <a:defRPr sz="1200" i="1">
                <a:solidFill>
                  <a:srgbClr val="FEC524"/>
                </a:solidFill>
                <a:effectLst>
                  <a:outerShdw blurRad="38100" dist="38100" dir="2700000" algn="tl">
                    <a:srgbClr val="C0C0C0"/>
                  </a:outerShdw>
                </a:effectLst>
              </a:defRPr>
            </a:lvl1pPr>
          </a:lstStyle>
          <a:p>
            <a:fld id="{348BA3AD-CEB6-45A1-8F85-31C005F9FEB0}" type="datetime1">
              <a:rPr lang="en-US"/>
              <a:pPr/>
              <a:t>2010-09-29</a:t>
            </a:fld>
            <a:endParaRPr lang="en-US"/>
          </a:p>
        </p:txBody>
      </p:sp>
      <p:sp>
        <p:nvSpPr>
          <p:cNvPr id="34820" name="Rectangle 4"/>
          <p:cNvSpPr>
            <a:spLocks noChangeArrowheads="1" noTextEdit="1"/>
          </p:cNvSpPr>
          <p:nvPr>
            <p:ph type="sldImg" idx="2"/>
          </p:nvPr>
        </p:nvSpPr>
        <p:spPr bwMode="auto">
          <a:xfrm>
            <a:off x="915988" y="744538"/>
            <a:ext cx="4965700" cy="3724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906463" y="4716463"/>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Grp="1" noChangeArrowheads="1"/>
          </p:cNvSpPr>
          <p:nvPr>
            <p:ph type="ftr" sz="quarter" idx="4"/>
          </p:nvPr>
        </p:nvSpPr>
        <p:spPr bwMode="auto">
          <a:xfrm>
            <a:off x="0" y="9432925"/>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l" defTabSz="930275">
              <a:defRPr sz="1200" i="1">
                <a:solidFill>
                  <a:srgbClr val="FEC524"/>
                </a:solidFill>
                <a:effectLst>
                  <a:outerShdw blurRad="38100" dist="38100" dir="2700000" algn="tl">
                    <a:srgbClr val="C0C0C0"/>
                  </a:outerShdw>
                </a:effectLst>
              </a:defRPr>
            </a:lvl1pPr>
          </a:lstStyle>
          <a:p>
            <a:r>
              <a:rPr lang="en-US"/>
              <a:t>Siggraph 2006</a:t>
            </a:r>
          </a:p>
        </p:txBody>
      </p:sp>
      <p:sp>
        <p:nvSpPr>
          <p:cNvPr id="34823" name="Rectangle 7"/>
          <p:cNvSpPr>
            <a:spLocks noGrp="1" noChangeArrowheads="1"/>
          </p:cNvSpPr>
          <p:nvPr>
            <p:ph type="sldNum" sz="quarter" idx="5"/>
          </p:nvPr>
        </p:nvSpPr>
        <p:spPr bwMode="auto">
          <a:xfrm>
            <a:off x="3851275" y="9432925"/>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r" defTabSz="930275">
              <a:defRPr sz="1200" i="1">
                <a:solidFill>
                  <a:srgbClr val="FEC524"/>
                </a:solidFill>
                <a:effectLst>
                  <a:outerShdw blurRad="38100" dist="38100" dir="2700000" algn="tl">
                    <a:srgbClr val="C0C0C0"/>
                  </a:outerShdw>
                </a:effectLst>
              </a:defRPr>
            </a:lvl1pPr>
          </a:lstStyle>
          <a:p>
            <a:fld id="{7AC755AA-07B6-4458-A6A2-207D1CA8895F}" type="slidenum">
              <a:rPr lang="en-US"/>
              <a:pPr/>
              <a:t>‹#›</a:t>
            </a:fld>
            <a:endParaRPr lang="en-US"/>
          </a:p>
        </p:txBody>
      </p:sp>
    </p:spTree>
    <p:extLst>
      <p:ext uri="{BB962C8B-B14F-4D97-AF65-F5344CB8AC3E}">
        <p14:creationId xmlns:p14="http://schemas.microsoft.com/office/powerpoint/2010/main" val="2032510803"/>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9CDB46B7-E2D2-4972-A35D-7F00C161A52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E4225849-2A86-4C72-A85A-7FA2A8783C15}" type="slidenum">
              <a:rPr lang="en-US"/>
              <a:pPr/>
              <a:t>1</a:t>
            </a:fld>
            <a:endParaRPr lang="en-US"/>
          </a:p>
        </p:txBody>
      </p:sp>
      <p:sp>
        <p:nvSpPr>
          <p:cNvPr id="1881090" name="Rectangle 2"/>
          <p:cNvSpPr>
            <a:spLocks noChangeArrowheads="1" noTextEdit="1"/>
          </p:cNvSpPr>
          <p:nvPr>
            <p:ph type="sldImg"/>
          </p:nvPr>
        </p:nvSpPr>
        <p:spPr>
          <a:ln/>
        </p:spPr>
      </p:sp>
      <p:sp>
        <p:nvSpPr>
          <p:cNvPr id="1881091" name="Rectangle 3"/>
          <p:cNvSpPr>
            <a:spLocks noGrp="1" noChangeArrowheads="1"/>
          </p:cNvSpPr>
          <p:nvPr>
            <p:ph type="body" idx="1"/>
          </p:nvPr>
        </p:nvSpPr>
        <p:spPr>
          <a:xfrm>
            <a:off x="681038" y="4716463"/>
            <a:ext cx="5435600" cy="4467225"/>
          </a:xfrm>
        </p:spPr>
        <p:txBody>
          <a:bodyPr/>
          <a:lstStyle/>
          <a:p>
            <a:r>
              <a:rPr lang="en-US"/>
              <a:t>Hi,</a:t>
            </a:r>
          </a:p>
          <a:p>
            <a:endParaRPr lang="en-US"/>
          </a:p>
          <a:p>
            <a:r>
              <a:rPr lang="en-US"/>
              <a:t>I am going to present the work we have done with Hugues Hoppe on Perfect Spatial Hashing.</a:t>
            </a:r>
          </a:p>
          <a:p>
            <a:endParaRPr lang="en-US"/>
          </a:p>
          <a:p>
            <a:r>
              <a:rPr lang="en-US"/>
              <a:t>First - a quick disclaimer - this work has nothing to do with shape matching or symmetry detection.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7108AE2A-674D-478A-B3ED-35154209015F}"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56D95B80-37BE-49A3-BBF1-B40CDDD1E572}" type="slidenum">
              <a:rPr lang="en-US"/>
              <a:pPr/>
              <a:t>10</a:t>
            </a:fld>
            <a:endParaRPr lang="en-US"/>
          </a:p>
        </p:txBody>
      </p:sp>
      <p:sp>
        <p:nvSpPr>
          <p:cNvPr id="2072578" name="Rectangle 2"/>
          <p:cNvSpPr>
            <a:spLocks noChangeArrowheads="1" noTextEdit="1"/>
          </p:cNvSpPr>
          <p:nvPr>
            <p:ph type="sldImg"/>
          </p:nvPr>
        </p:nvSpPr>
        <p:spPr>
          <a:ln/>
        </p:spPr>
      </p:sp>
      <p:sp>
        <p:nvSpPr>
          <p:cNvPr id="2072579" name="Rectangle 3"/>
          <p:cNvSpPr>
            <a:spLocks noGrp="1" noChangeArrowheads="1"/>
          </p:cNvSpPr>
          <p:nvPr>
            <p:ph type="body" idx="1"/>
          </p:nvPr>
        </p:nvSpPr>
        <p:spPr/>
        <p:txBody>
          <a:bodyPr/>
          <a:lstStyle/>
          <a:p>
            <a:r>
              <a:rPr lang="en-US"/>
              <a:t>The hashing scheme I just described in 2D is easily extended to 3D. Runtime access has the exact same cost as GPUs perform vector arithmetic.</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6F145630-2333-4B1C-AE34-EF4B63CC1E6B}"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90AE6D47-2648-4063-8041-F62CBD04D150}" type="slidenum">
              <a:rPr lang="en-US"/>
              <a:pPr/>
              <a:t>11</a:t>
            </a:fld>
            <a:endParaRPr lang="en-US"/>
          </a:p>
        </p:txBody>
      </p:sp>
      <p:sp>
        <p:nvSpPr>
          <p:cNvPr id="2120706" name="Rectangle 2"/>
          <p:cNvSpPr>
            <a:spLocks noChangeArrowheads="1" noTextEdit="1"/>
          </p:cNvSpPr>
          <p:nvPr>
            <p:ph type="sldImg"/>
          </p:nvPr>
        </p:nvSpPr>
        <p:spPr>
          <a:ln/>
        </p:spPr>
      </p:sp>
      <p:sp>
        <p:nvSpPr>
          <p:cNvPr id="2120707" name="Rectangle 3"/>
          <p:cNvSpPr>
            <a:spLocks noGrp="1" noChangeArrowheads="1"/>
          </p:cNvSpPr>
          <p:nvPr>
            <p:ph type="body" idx="1"/>
          </p:nvPr>
        </p:nvSpPr>
        <p:spPr/>
        <p:txBody>
          <a:bodyPr/>
          <a:lstStyle/>
          <a:p>
            <a:r>
              <a:rPr lang="en-US"/>
              <a:t>Here is how the remainder of the talk is organized.</a:t>
            </a:r>
          </a:p>
          <a:p>
            <a:endParaRPr lang="en-US"/>
          </a:p>
          <a:p>
            <a:r>
              <a:rPr lang="en-US"/>
              <a:t>Next I will introduce sparsity encoding.</a:t>
            </a:r>
          </a:p>
          <a:p>
            <a:endParaRPr lang="en-US"/>
          </a:p>
          <a:p>
            <a:r>
              <a:rPr lang="en-US"/>
              <a:t>Then, I will describe how we can filter the content of a hashed sparse texture.</a:t>
            </a:r>
          </a:p>
          <a:p>
            <a:endParaRPr lang="en-US"/>
          </a:p>
          <a:p>
            <a:r>
              <a:rPr lang="en-US"/>
              <a:t>Finally, I’ll describe applications that directly benefit from spatial hashing.</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8A9559A9-FD0E-4A6F-B24F-0F31FCAABA39}"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972536D5-5F32-4DFB-B3CE-60345A95975E}" type="slidenum">
              <a:rPr lang="en-US"/>
              <a:pPr/>
              <a:t>12</a:t>
            </a:fld>
            <a:endParaRPr lang="en-US"/>
          </a:p>
        </p:txBody>
      </p:sp>
      <p:sp>
        <p:nvSpPr>
          <p:cNvPr id="2066434" name="Rectangle 2"/>
          <p:cNvSpPr>
            <a:spLocks noChangeArrowheads="1" noTextEdit="1"/>
          </p:cNvSpPr>
          <p:nvPr>
            <p:ph type="sldImg"/>
          </p:nvPr>
        </p:nvSpPr>
        <p:spPr>
          <a:ln/>
        </p:spPr>
      </p:sp>
      <p:sp>
        <p:nvSpPr>
          <p:cNvPr id="2066435" name="Rectangle 3"/>
          <p:cNvSpPr>
            <a:spLocks noGrp="1" noChangeArrowheads="1"/>
          </p:cNvSpPr>
          <p:nvPr>
            <p:ph type="body" idx="1"/>
          </p:nvPr>
        </p:nvSpPr>
        <p:spPr/>
        <p:txBody>
          <a:bodyPr/>
          <a:lstStyle/>
          <a:p>
            <a:r>
              <a:rPr lang="en-US"/>
              <a:t>There are two access scenarios.</a:t>
            </a:r>
          </a:p>
          <a:p>
            <a:endParaRPr lang="en-US"/>
          </a:p>
          <a:p>
            <a:r>
              <a:rPr lang="en-US"/>
              <a:t>In the first scenario, only defined cells are accessed. This is for instance the case for 3D texturing, as the surface is always enclosed inside defined cells of the volume.</a:t>
            </a:r>
          </a:p>
          <a:p>
            <a:endParaRPr lang="en-US"/>
          </a:p>
          <a:p>
            <a:r>
              <a:rPr lang="en-US"/>
              <a:t>In the second access scenario, undefined cells may be accessed. The problem is that these cells are going to map somewhere into the hash table, producing wrong results. So we need to distinguish between the defined and undefined cells – In other words we need to encode data sparsity.</a:t>
            </a:r>
          </a:p>
          <a:p>
            <a:endParaRPr lang="en-US"/>
          </a:p>
          <a:p>
            <a:r>
              <a:rPr lang="en-US"/>
              <a:t>We propose three different approaches to encode sparsity.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268D914E-1325-4DAB-9F49-DF217D1E0147}"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FA70E4F0-8152-4CBF-A683-E28E2A070184}" type="slidenum">
              <a:rPr lang="en-US"/>
              <a:pPr/>
              <a:t>13</a:t>
            </a:fld>
            <a:endParaRPr lang="en-US"/>
          </a:p>
        </p:txBody>
      </p:sp>
      <p:sp>
        <p:nvSpPr>
          <p:cNvPr id="1979394" name="Rectangle 2"/>
          <p:cNvSpPr>
            <a:spLocks noChangeArrowheads="1" noTextEdit="1"/>
          </p:cNvSpPr>
          <p:nvPr>
            <p:ph type="sldImg"/>
          </p:nvPr>
        </p:nvSpPr>
        <p:spPr>
          <a:ln/>
        </p:spPr>
      </p:sp>
      <p:sp>
        <p:nvSpPr>
          <p:cNvPr id="1979395" name="Rectangle 3"/>
          <p:cNvSpPr>
            <a:spLocks noGrp="1" noChangeArrowheads="1"/>
          </p:cNvSpPr>
          <p:nvPr>
            <p:ph type="body" idx="1"/>
          </p:nvPr>
        </p:nvSpPr>
        <p:spPr/>
        <p:txBody>
          <a:bodyPr/>
          <a:lstStyle/>
          <a:p>
            <a:r>
              <a:rPr lang="en-US"/>
              <a:t>A first approach is to use a domain bit. It is a binary grid, flagging whether a given cell is defined or not.</a:t>
            </a:r>
          </a:p>
          <a:p>
            <a:r>
              <a:rPr lang="en-US"/>
              <a:t>While this is only one bit per cell, this grid has the size of the domain and may become too large to be practical.</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E2E10323-87FB-4C60-8A56-3E6C4450EB4B}"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9C2FE00D-1DDA-4FD4-ACCB-EAF80FCFEECE}" type="slidenum">
              <a:rPr lang="en-US"/>
              <a:pPr/>
              <a:t>14</a:t>
            </a:fld>
            <a:endParaRPr lang="en-US"/>
          </a:p>
        </p:txBody>
      </p:sp>
      <p:sp>
        <p:nvSpPr>
          <p:cNvPr id="2167810" name="Rectangle 2"/>
          <p:cNvSpPr>
            <a:spLocks noChangeArrowheads="1" noTextEdit="1"/>
          </p:cNvSpPr>
          <p:nvPr>
            <p:ph type="sldImg"/>
          </p:nvPr>
        </p:nvSpPr>
        <p:spPr>
          <a:ln/>
        </p:spPr>
      </p:sp>
      <p:sp>
        <p:nvSpPr>
          <p:cNvPr id="2167811" name="Rectangle 3"/>
          <p:cNvSpPr>
            <a:spLocks noGrp="1" noChangeArrowheads="1"/>
          </p:cNvSpPr>
          <p:nvPr>
            <p:ph type="body" idx="1"/>
          </p:nvPr>
        </p:nvSpPr>
        <p:spPr/>
        <p:txBody>
          <a:bodyPr/>
          <a:lstStyle/>
          <a:p>
            <a:r>
              <a:rPr lang="en-US"/>
              <a:t>A first approach is to use a domain bit. It is a binary grid, flagging whether a given cell is defined or not.</a:t>
            </a:r>
          </a:p>
          <a:p>
            <a:r>
              <a:rPr lang="en-US"/>
              <a:t>While this is only one bit per cell, this grid has the size of the domain and may become too large to be practical.</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00CD9551-0A7C-4B70-B284-C28207AFBE7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31382DE7-92FB-47F1-8BE1-A3193654E2D0}" type="slidenum">
              <a:rPr lang="en-US"/>
              <a:pPr/>
              <a:t>15</a:t>
            </a:fld>
            <a:endParaRPr lang="en-US"/>
          </a:p>
        </p:txBody>
      </p:sp>
      <p:sp>
        <p:nvSpPr>
          <p:cNvPr id="1980418" name="Rectangle 2"/>
          <p:cNvSpPr>
            <a:spLocks noChangeArrowheads="1" noTextEdit="1"/>
          </p:cNvSpPr>
          <p:nvPr>
            <p:ph type="sldImg"/>
          </p:nvPr>
        </p:nvSpPr>
        <p:spPr>
          <a:ln/>
        </p:spPr>
      </p:sp>
      <p:sp>
        <p:nvSpPr>
          <p:cNvPr id="1980419" name="Rectangle 3"/>
          <p:cNvSpPr>
            <a:spLocks noGrp="1" noChangeArrowheads="1"/>
          </p:cNvSpPr>
          <p:nvPr>
            <p:ph type="body" idx="1"/>
          </p:nvPr>
        </p:nvSpPr>
        <p:spPr/>
        <p:txBody>
          <a:bodyPr/>
          <a:lstStyle/>
          <a:p>
            <a:r>
              <a:rPr lang="en-US"/>
              <a:t>A second approach is to store a tag table alongside the hash table, where the tag contains the coordinates of the stored data.</a:t>
            </a:r>
          </a:p>
          <a:p>
            <a:r>
              <a:rPr lang="en-US"/>
              <a:t># So if an undefined cell maps to the same location in the hash table, the position tag will let us detect this is not the stored defined cell.</a:t>
            </a:r>
          </a:p>
          <a:p>
            <a:endParaRPr lang="en-US"/>
          </a:p>
          <a:p>
            <a:r>
              <a:rPr lang="en-US"/>
              <a:t>Now, one issue with this approach is that the cell coordinates may require up to 32 bits. So depending on the sparsity of the data, this overhead might be costly.</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78E8C9EB-C6B5-4352-8CD1-7162E302402A}"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B4F80F4E-79BF-4037-88C1-95D878B7E45F}" type="slidenum">
              <a:rPr lang="en-US"/>
              <a:pPr/>
              <a:t>16</a:t>
            </a:fld>
            <a:endParaRPr lang="en-US"/>
          </a:p>
        </p:txBody>
      </p:sp>
      <p:sp>
        <p:nvSpPr>
          <p:cNvPr id="1981442" name="Rectangle 2"/>
          <p:cNvSpPr>
            <a:spLocks noChangeArrowheads="1" noTextEdit="1"/>
          </p:cNvSpPr>
          <p:nvPr>
            <p:ph type="sldImg"/>
          </p:nvPr>
        </p:nvSpPr>
        <p:spPr>
          <a:ln/>
        </p:spPr>
      </p:sp>
      <p:sp>
        <p:nvSpPr>
          <p:cNvPr id="1981443" name="Rectangle 3"/>
          <p:cNvSpPr>
            <a:spLocks noGrp="1" noChangeArrowheads="1"/>
          </p:cNvSpPr>
          <p:nvPr>
            <p:ph type="body" idx="1"/>
          </p:nvPr>
        </p:nvSpPr>
        <p:spPr/>
        <p:txBody>
          <a:bodyPr/>
          <a:lstStyle/>
          <a:p>
            <a:r>
              <a:rPr lang="en-US"/>
              <a:t>The last approach we propose is to use a second level hash, called position-hash. A table stores the values of the position hash for the defined cells. This values have a smaller dynamic.</a:t>
            </a:r>
          </a:p>
          <a:p>
            <a:r>
              <a:rPr lang="en-US"/>
              <a:t># The position hash is computed so that all the undefined entries mapping to a given hash slot will produce a different key than the stored cell.</a:t>
            </a:r>
          </a:p>
          <a:p>
            <a:r>
              <a:rPr lang="en-US"/>
              <a:t>It is thus easy to differentiate between the defined cell and the colliding undefined cells. </a:t>
            </a:r>
          </a:p>
          <a:p>
            <a:r>
              <a:rPr lang="en-US"/>
              <a:t>All the details on how to compute this hash are in the paper.</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8F2DCCD9-890E-46D3-B724-58546CB34C08}"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E2B35638-C480-43AE-B0D3-72BDC848C7E2}" type="slidenum">
              <a:rPr lang="en-US"/>
              <a:pPr/>
              <a:t>17</a:t>
            </a:fld>
            <a:endParaRPr lang="en-US"/>
          </a:p>
        </p:txBody>
      </p:sp>
      <p:sp>
        <p:nvSpPr>
          <p:cNvPr id="2124802" name="Rectangle 2"/>
          <p:cNvSpPr>
            <a:spLocks noChangeArrowheads="1" noTextEdit="1"/>
          </p:cNvSpPr>
          <p:nvPr>
            <p:ph type="sldImg"/>
          </p:nvPr>
        </p:nvSpPr>
        <p:spPr>
          <a:ln/>
        </p:spPr>
      </p:sp>
      <p:sp>
        <p:nvSpPr>
          <p:cNvPr id="2124803" name="Rectangle 3"/>
          <p:cNvSpPr>
            <a:spLocks noGrp="1" noChangeArrowheads="1"/>
          </p:cNvSpPr>
          <p:nvPr>
            <p:ph type="body" idx="1"/>
          </p:nvPr>
        </p:nvSpPr>
        <p:spPr/>
        <p:txBody>
          <a:bodyPr/>
          <a:lstStyle/>
          <a:p>
            <a:r>
              <a:rPr lang="en-US"/>
              <a:t>Here is how the remainder of the talk is organized.</a:t>
            </a:r>
          </a:p>
          <a:p>
            <a:endParaRPr lang="en-US"/>
          </a:p>
          <a:p>
            <a:r>
              <a:rPr lang="en-US"/>
              <a:t>Next I will introduce sparsity encoding.</a:t>
            </a:r>
          </a:p>
          <a:p>
            <a:endParaRPr lang="en-US"/>
          </a:p>
          <a:p>
            <a:r>
              <a:rPr lang="en-US"/>
              <a:t>Then, I will describe how we can filter the content of a hashed sparse texture.</a:t>
            </a:r>
          </a:p>
          <a:p>
            <a:endParaRPr lang="en-US"/>
          </a:p>
          <a:p>
            <a:r>
              <a:rPr lang="en-US"/>
              <a:t>Finally, I’ll describe applications that directly benefit from spatial hashing.</a:t>
            </a:r>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566F0954-15CD-44BF-87F0-23A0F054B37E}"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25C0D9B4-9FAF-4859-99AE-07DFC460C4A1}" type="slidenum">
              <a:rPr lang="en-US"/>
              <a:pPr/>
              <a:t>19</a:t>
            </a:fld>
            <a:endParaRPr lang="en-US"/>
          </a:p>
        </p:txBody>
      </p:sp>
      <p:sp>
        <p:nvSpPr>
          <p:cNvPr id="2128898" name="Rectangle 2"/>
          <p:cNvSpPr>
            <a:spLocks noChangeArrowheads="1" noTextEdit="1"/>
          </p:cNvSpPr>
          <p:nvPr>
            <p:ph type="sldImg"/>
          </p:nvPr>
        </p:nvSpPr>
        <p:spPr>
          <a:ln/>
        </p:spPr>
      </p:sp>
      <p:sp>
        <p:nvSpPr>
          <p:cNvPr id="2128899" name="Rectangle 3"/>
          <p:cNvSpPr>
            <a:spLocks noGrp="1" noChangeArrowheads="1"/>
          </p:cNvSpPr>
          <p:nvPr>
            <p:ph type="body" idx="1"/>
          </p:nvPr>
        </p:nvSpPr>
        <p:spPr/>
        <p:txBody>
          <a:bodyPr/>
          <a:lstStyle/>
          <a:p>
            <a:r>
              <a:rPr lang="en-US"/>
              <a:t>So, let me start by explaining how we achieve interpolation. To simplify I’ll give all the explanations in 2D.</a:t>
            </a:r>
          </a:p>
          <a:p>
            <a:r>
              <a:rPr lang="en-US"/>
              <a:t>The simplest approach is to perform four lookups into the hash table, and to apply a simple bilinear interpolation formula.</a:t>
            </a:r>
          </a:p>
          <a:p>
            <a:r>
              <a:rPr lang="en-US"/>
              <a:t>Unfortunately, as this requires multiple evaluations of the hash function it is costly.</a:t>
            </a:r>
          </a:p>
          <a:p>
            <a:r>
              <a:rPr lang="en-US"/>
              <a:t>For instance in 3D this is slower by a factor from 3 to 7 depending on the hardware and the zoom factor.</a:t>
            </a:r>
          </a:p>
          <a:p>
            <a:endParaRPr lang="en-US"/>
          </a:p>
          <a:p>
            <a:r>
              <a:rPr lang="en-US"/>
              <a:t>This is especially unfortunate as graphics hardware does provide native bilinear and trilinear interpolation.</a:t>
            </a: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8E509534-3FBC-4296-A25C-7ED9BC283DB7}"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E2CEBC82-0EDC-4070-B4C9-20E6547A18C2}" type="slidenum">
              <a:rPr lang="en-US"/>
              <a:pPr/>
              <a:t>20</a:t>
            </a:fld>
            <a:endParaRPr lang="en-US"/>
          </a:p>
        </p:txBody>
      </p:sp>
      <p:sp>
        <p:nvSpPr>
          <p:cNvPr id="2130946" name="Rectangle 2"/>
          <p:cNvSpPr>
            <a:spLocks noChangeArrowheads="1" noTextEdit="1"/>
          </p:cNvSpPr>
          <p:nvPr>
            <p:ph type="sldImg"/>
          </p:nvPr>
        </p:nvSpPr>
        <p:spPr>
          <a:ln/>
        </p:spPr>
      </p:sp>
      <p:sp>
        <p:nvSpPr>
          <p:cNvPr id="2130947" name="Rectangle 3"/>
          <p:cNvSpPr>
            <a:spLocks noGrp="1" noChangeArrowheads="1"/>
          </p:cNvSpPr>
          <p:nvPr>
            <p:ph type="body" idx="1"/>
          </p:nvPr>
        </p:nvSpPr>
        <p:spPr/>
        <p:txBody>
          <a:bodyPr/>
          <a:lstStyle/>
          <a:p>
            <a:r>
              <a:rPr lang="en-US"/>
              <a:t>To exploit this native capability, we store blocks of texture data into the hash table, instead of point wise colors.</a:t>
            </a:r>
          </a:p>
          <a:p>
            <a:r>
              <a:rPr lang="en-US"/>
              <a:t>A single hash evaluation retrieves the block. We then access it using native bilinear interpolation to obtain the final color.</a:t>
            </a:r>
          </a:p>
          <a:p>
            <a:r>
              <a:rPr lang="en-US"/>
              <a:t>However, as in other block-based schemes, border samples are duplicated so we incur a memory overhead.</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4D5CA262-D97F-4A7F-ACD1-AFAB1BCD48B2}"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C8C02061-FB78-4020-9430-AD251D84D1C2}" type="slidenum">
              <a:rPr lang="en-US"/>
              <a:pPr/>
              <a:t>2</a:t>
            </a:fld>
            <a:endParaRPr lang="en-US"/>
          </a:p>
        </p:txBody>
      </p:sp>
      <p:sp>
        <p:nvSpPr>
          <p:cNvPr id="2027522" name="Rectangle 2"/>
          <p:cNvSpPr>
            <a:spLocks noChangeArrowheads="1" noTextEdit="1"/>
          </p:cNvSpPr>
          <p:nvPr>
            <p:ph type="sldImg"/>
          </p:nvPr>
        </p:nvSpPr>
        <p:spPr>
          <a:ln/>
        </p:spPr>
      </p:sp>
      <p:sp>
        <p:nvSpPr>
          <p:cNvPr id="2027523" name="Rectangle 3"/>
          <p:cNvSpPr>
            <a:spLocks noGrp="1" noChangeArrowheads="1"/>
          </p:cNvSpPr>
          <p:nvPr>
            <p:ph type="body" idx="1"/>
          </p:nvPr>
        </p:nvSpPr>
        <p:spPr/>
        <p:txBody>
          <a:bodyPr/>
          <a:lstStyle/>
          <a:p>
            <a:r>
              <a:rPr lang="en-US"/>
              <a:t>In this work we are interested in sparse texture compression.</a:t>
            </a:r>
          </a:p>
          <a:p>
            <a:r>
              <a:rPr lang="en-US"/>
              <a:t># A sparse texture is a texture where only a small subset of pixels actually contain defined data.</a:t>
            </a:r>
          </a:p>
          <a:p>
            <a:r>
              <a:rPr lang="en-US"/>
              <a:t>It is therefore very inefficient to store such data as regular textures in memory.</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5D4A5340-CAA8-402A-8E88-56F476296F12}"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9D3A00FC-E67E-4F08-A1CC-EA6B4EF523EB}" type="slidenum">
              <a:rPr lang="en-US"/>
              <a:pPr/>
              <a:t>21</a:t>
            </a:fld>
            <a:endParaRPr lang="en-US"/>
          </a:p>
        </p:txBody>
      </p:sp>
      <p:sp>
        <p:nvSpPr>
          <p:cNvPr id="2135042" name="Rectangle 2"/>
          <p:cNvSpPr>
            <a:spLocks noChangeArrowheads="1" noTextEdit="1"/>
          </p:cNvSpPr>
          <p:nvPr>
            <p:ph type="sldImg"/>
          </p:nvPr>
        </p:nvSpPr>
        <p:spPr>
          <a:ln/>
        </p:spPr>
      </p:sp>
      <p:sp>
        <p:nvSpPr>
          <p:cNvPr id="2135043" name="Rectangle 3"/>
          <p:cNvSpPr>
            <a:spLocks noGrp="1" noChangeArrowheads="1"/>
          </p:cNvSpPr>
          <p:nvPr>
            <p:ph type="body" idx="1"/>
          </p:nvPr>
        </p:nvSpPr>
        <p:spPr/>
        <p:txBody>
          <a:bodyPr/>
          <a:lstStyle/>
          <a:p>
            <a:r>
              <a:rPr lang="en-US"/>
              <a:t>Now that we can perform linear interpolation, the next step is MIP-mapping. </a:t>
            </a:r>
          </a:p>
          <a:p>
            <a:r>
              <a:rPr lang="en-US"/>
              <a:t>Briefly, the idea of MIP-mapping is to pre-compute a pyramid of the texture at different resolutions, and to access the correct resolution during rendering.</a:t>
            </a:r>
          </a:p>
          <a:p>
            <a:endParaRPr lang="en-US"/>
          </a:p>
          <a:p>
            <a:r>
              <a:rPr lang="en-US"/>
              <a:t>A first approach would be to hash each level independently, thus producing a set of hashed textures. </a:t>
            </a:r>
          </a:p>
          <a:p>
            <a:r>
              <a:rPr lang="en-US"/>
              <a:t>However, this would require indexing during rendering, which is not very efficient on GPUs.</a:t>
            </a:r>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2EF17DB3-5474-4C62-95D5-CB5E4CBB675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FEA75969-C943-4094-8638-71484DCDE6A3}" type="slidenum">
              <a:rPr lang="en-US"/>
              <a:pPr/>
              <a:t>22</a:t>
            </a:fld>
            <a:endParaRPr lang="en-US"/>
          </a:p>
        </p:txBody>
      </p:sp>
      <p:sp>
        <p:nvSpPr>
          <p:cNvPr id="2137090" name="Rectangle 2"/>
          <p:cNvSpPr>
            <a:spLocks noChangeArrowheads="1" noTextEdit="1"/>
          </p:cNvSpPr>
          <p:nvPr>
            <p:ph type="sldImg"/>
          </p:nvPr>
        </p:nvSpPr>
        <p:spPr>
          <a:ln/>
        </p:spPr>
      </p:sp>
      <p:sp>
        <p:nvSpPr>
          <p:cNvPr id="2137091" name="Rectangle 3"/>
          <p:cNvSpPr>
            <a:spLocks noGrp="1" noChangeArrowheads="1"/>
          </p:cNvSpPr>
          <p:nvPr>
            <p:ph type="body" idx="1"/>
          </p:nvPr>
        </p:nvSpPr>
        <p:spPr/>
        <p:txBody>
          <a:bodyPr/>
          <a:lstStyle/>
          <a:p>
            <a:r>
              <a:rPr lang="en-US"/>
              <a:t>Instead, we flatten the MIP-mapping pyramid in a single sparse texture, using the level identifier to compute the new coordinates.</a:t>
            </a:r>
          </a:p>
          <a:p>
            <a:r>
              <a:rPr lang="en-US"/>
              <a:t>Thus we build and access a single hashed texture, which much more suitable to GPUs.</a:t>
            </a:r>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9F80F9EC-1554-4621-BF3B-104BF48D29F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FA40F461-8C4B-4977-A8F0-A8E4DDEFA548}" type="slidenum">
              <a:rPr lang="en-US"/>
              <a:pPr/>
              <a:t>23</a:t>
            </a:fld>
            <a:endParaRPr lang="en-US"/>
          </a:p>
        </p:txBody>
      </p:sp>
      <p:sp>
        <p:nvSpPr>
          <p:cNvPr id="2126850" name="Rectangle 2"/>
          <p:cNvSpPr>
            <a:spLocks noChangeArrowheads="1" noTextEdit="1"/>
          </p:cNvSpPr>
          <p:nvPr>
            <p:ph type="sldImg"/>
          </p:nvPr>
        </p:nvSpPr>
        <p:spPr>
          <a:ln/>
        </p:spPr>
      </p:sp>
      <p:sp>
        <p:nvSpPr>
          <p:cNvPr id="2126851" name="Rectangle 3"/>
          <p:cNvSpPr>
            <a:spLocks noGrp="1" noChangeArrowheads="1"/>
          </p:cNvSpPr>
          <p:nvPr>
            <p:ph type="body" idx="1"/>
          </p:nvPr>
        </p:nvSpPr>
        <p:spPr/>
        <p:txBody>
          <a:bodyPr/>
          <a:lstStyle/>
          <a:p>
            <a:r>
              <a:rPr lang="en-US"/>
              <a:t>Here is how the remainder of the talk is organized.</a:t>
            </a:r>
          </a:p>
          <a:p>
            <a:endParaRPr lang="en-US"/>
          </a:p>
          <a:p>
            <a:r>
              <a:rPr lang="en-US"/>
              <a:t>Next I will introduce sparsity encoding.</a:t>
            </a:r>
          </a:p>
          <a:p>
            <a:endParaRPr lang="en-US"/>
          </a:p>
          <a:p>
            <a:r>
              <a:rPr lang="en-US"/>
              <a:t>Then, I will describe how we can filter the content of a hashed sparse texture.</a:t>
            </a:r>
          </a:p>
          <a:p>
            <a:endParaRPr lang="en-US"/>
          </a:p>
          <a:p>
            <a:r>
              <a:rPr lang="en-US"/>
              <a:t>Finally, I’ll describe applications that directly benefit from spatial hashing.</a:t>
            </a: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7B80E344-645D-4225-9C5D-9C09C9E9822B}"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5BFC8B7C-E6DF-4E4D-9E1C-3EC730C507C5}" type="slidenum">
              <a:rPr lang="en-US"/>
              <a:pPr/>
              <a:t>24</a:t>
            </a:fld>
            <a:endParaRPr lang="en-US"/>
          </a:p>
        </p:txBody>
      </p:sp>
      <p:sp>
        <p:nvSpPr>
          <p:cNvPr id="1982466" name="Rectangle 2"/>
          <p:cNvSpPr>
            <a:spLocks noChangeArrowheads="1" noTextEdit="1"/>
          </p:cNvSpPr>
          <p:nvPr>
            <p:ph type="sldImg"/>
          </p:nvPr>
        </p:nvSpPr>
        <p:spPr>
          <a:ln/>
        </p:spPr>
      </p:sp>
      <p:sp>
        <p:nvSpPr>
          <p:cNvPr id="1982467" name="Rectangle 3"/>
          <p:cNvSpPr>
            <a:spLocks noGrp="1" noChangeArrowheads="1"/>
          </p:cNvSpPr>
          <p:nvPr>
            <p:ph type="body" idx="1"/>
          </p:nvPr>
        </p:nvSpPr>
        <p:spPr/>
        <p:txBody>
          <a:bodyPr/>
          <a:lstStyle/>
          <a:p>
            <a:r>
              <a:rPr lang="en-US"/>
              <a:t>Many applications can benefit from hashed textures. I will now review these applications first in 2d, then in 3d.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60F4BE2E-CD39-4AB0-8CE3-0005D5C586FA}"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6E4F7C84-3805-4C52-B6D5-58415657DB9F}" type="slidenum">
              <a:rPr lang="en-US"/>
              <a:pPr/>
              <a:t>25</a:t>
            </a:fld>
            <a:endParaRPr lang="en-US"/>
          </a:p>
        </p:txBody>
      </p:sp>
      <p:sp>
        <p:nvSpPr>
          <p:cNvPr id="2042882" name="Rectangle 2"/>
          <p:cNvSpPr>
            <a:spLocks noChangeArrowheads="1" noTextEdit="1"/>
          </p:cNvSpPr>
          <p:nvPr>
            <p:ph type="sldImg"/>
          </p:nvPr>
        </p:nvSpPr>
        <p:spPr>
          <a:ln/>
        </p:spPr>
      </p:sp>
      <p:sp>
        <p:nvSpPr>
          <p:cNvPr id="2042883" name="Rectangle 3"/>
          <p:cNvSpPr>
            <a:spLocks noGrp="1" noChangeArrowheads="1"/>
          </p:cNvSpPr>
          <p:nvPr>
            <p:ph type="body" idx="1"/>
          </p:nvPr>
        </p:nvSpPr>
        <p:spPr/>
        <p:txBody>
          <a:bodyPr/>
          <a:lstStyle/>
          <a:p>
            <a:r>
              <a:rPr lang="en-US"/>
              <a:t>Several schemes have been proposed to encode vector graphics in images, to enable resolution independent rendering of sharp silhouettes on the GPU.</a:t>
            </a:r>
          </a:p>
          <a:p>
            <a:r>
              <a:rPr lang="en-US"/>
              <a:t>As a simple demonstration we are going to encode discontinuities with two line equations per image cell.</a:t>
            </a: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9C0D7A53-06A1-4CCE-9BB4-5F7428CD255F}"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077FB43B-7B5C-411D-A09B-FE4C3AB488B7}" type="slidenum">
              <a:rPr lang="en-US"/>
              <a:pPr/>
              <a:t>26</a:t>
            </a:fld>
            <a:endParaRPr lang="en-US"/>
          </a:p>
        </p:txBody>
      </p:sp>
      <p:sp>
        <p:nvSpPr>
          <p:cNvPr id="2044930" name="Rectangle 2"/>
          <p:cNvSpPr>
            <a:spLocks noChangeArrowheads="1" noTextEdit="1"/>
          </p:cNvSpPr>
          <p:nvPr>
            <p:ph type="sldImg"/>
          </p:nvPr>
        </p:nvSpPr>
        <p:spPr>
          <a:ln/>
        </p:spPr>
      </p:sp>
      <p:sp>
        <p:nvSpPr>
          <p:cNvPr id="2044931" name="Rectangle 3"/>
          <p:cNvSpPr>
            <a:spLocks noGrp="1" noChangeArrowheads="1"/>
          </p:cNvSpPr>
          <p:nvPr>
            <p:ph type="body" idx="1"/>
          </p:nvPr>
        </p:nvSpPr>
        <p:spPr/>
        <p:txBody>
          <a:bodyPr/>
          <a:lstStyle/>
          <a:p>
            <a:r>
              <a:rPr lang="en-US"/>
              <a:t>Obviously these line coefficients are only useful at the boundary of the shape. All the information in the other cells is wasted. So we propose to use our hashing scheme to encode such sparse data.</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9115BEB9-8037-404A-96BA-2D6971FF1E4E}"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35A65D33-3337-4DFC-B950-579F8FBCFE5A}" type="slidenum">
              <a:rPr lang="en-US"/>
              <a:pPr/>
              <a:t>27</a:t>
            </a:fld>
            <a:endParaRPr lang="en-US"/>
          </a:p>
        </p:txBody>
      </p:sp>
      <p:sp>
        <p:nvSpPr>
          <p:cNvPr id="1983490" name="Rectangle 2"/>
          <p:cNvSpPr>
            <a:spLocks noChangeArrowheads="1" noTextEdit="1"/>
          </p:cNvSpPr>
          <p:nvPr>
            <p:ph type="sldImg"/>
          </p:nvPr>
        </p:nvSpPr>
        <p:spPr>
          <a:ln/>
        </p:spPr>
      </p:sp>
      <p:sp>
        <p:nvSpPr>
          <p:cNvPr id="1983491" name="Rectangle 3"/>
          <p:cNvSpPr>
            <a:spLocks noGrp="1" noChangeArrowheads="1"/>
          </p:cNvSpPr>
          <p:nvPr>
            <p:ph type="body" idx="1"/>
          </p:nvPr>
        </p:nvSpPr>
        <p:spPr/>
        <p:txBody>
          <a:bodyPr/>
          <a:lstStyle/>
          <a:p>
            <a:r>
              <a:rPr lang="en-US"/>
              <a:t>Here you can see a real-time rendering of a complex vector image compactly encoded has a 280 KB hashed texture. The initial data was 1.6 MB. Rendering is performed on a GeForce 7800 Ultra, using two line equations per cell.</a:t>
            </a: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C315E630-1819-4345-AE7D-7DD293552C7E}"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00B5C402-8AE4-4425-960B-0811F45D0D25}" type="slidenum">
              <a:rPr lang="en-US"/>
              <a:pPr/>
              <a:t>28</a:t>
            </a:fld>
            <a:endParaRPr lang="en-US"/>
          </a:p>
        </p:txBody>
      </p:sp>
      <p:sp>
        <p:nvSpPr>
          <p:cNvPr id="1984514" name="Rectangle 2"/>
          <p:cNvSpPr>
            <a:spLocks noChangeArrowheads="1" noTextEdit="1"/>
          </p:cNvSpPr>
          <p:nvPr>
            <p:ph type="sldImg"/>
          </p:nvPr>
        </p:nvSpPr>
        <p:spPr>
          <a:ln/>
        </p:spPr>
      </p:sp>
      <p:sp>
        <p:nvSpPr>
          <p:cNvPr id="1984515" name="Rectangle 3"/>
          <p:cNvSpPr>
            <a:spLocks noGrp="1" noChangeArrowheads="1"/>
          </p:cNvSpPr>
          <p:nvPr>
            <p:ph type="body" idx="1"/>
          </p:nvPr>
        </p:nvSpPr>
        <p:spPr/>
        <p:txBody>
          <a:bodyPr/>
          <a:lstStyle/>
          <a:p>
            <a:r>
              <a:rPr lang="en-US"/>
              <a:t>Here is another example. Here we render a font table created from a True type font.</a:t>
            </a:r>
          </a:p>
          <a:p>
            <a:r>
              <a:rPr lang="en-US"/>
              <a:t>In this case the data sparsity structure has strong periodicity. This is a difficult case for hashed textures, and indeed the offset table is slightly larger than the average case – as can be seen in the bottom left corner it contains many unused entries.</a:t>
            </a:r>
          </a:p>
          <a:p>
            <a:r>
              <a:rPr lang="en-US"/>
              <a:t>Still, this entire resolution independent font table fits in only 500KB.</a:t>
            </a:r>
          </a:p>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9033D5F9-3BE8-4A90-8287-27E711E4EFD7}"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C4CC231B-1CE5-425D-8434-8E5364197688}" type="slidenum">
              <a:rPr lang="en-US"/>
              <a:pPr/>
              <a:t>29</a:t>
            </a:fld>
            <a:endParaRPr lang="en-US"/>
          </a:p>
        </p:txBody>
      </p:sp>
      <p:sp>
        <p:nvSpPr>
          <p:cNvPr id="2150402" name="Rectangle 2"/>
          <p:cNvSpPr>
            <a:spLocks noChangeArrowheads="1" noTextEdit="1"/>
          </p:cNvSpPr>
          <p:nvPr>
            <p:ph type="sldImg"/>
          </p:nvPr>
        </p:nvSpPr>
        <p:spPr>
          <a:ln/>
        </p:spPr>
      </p:sp>
      <p:sp>
        <p:nvSpPr>
          <p:cNvPr id="2150403" name="Rectangle 3"/>
          <p:cNvSpPr>
            <a:spLocks noGrp="1" noChangeArrowheads="1"/>
          </p:cNvSpPr>
          <p:nvPr>
            <p:ph type="body" idx="1"/>
          </p:nvPr>
        </p:nvSpPr>
        <p:spPr/>
        <p:txBody>
          <a:bodyPr/>
          <a:lstStyle/>
          <a:p>
            <a:r>
              <a:rPr lang="en-US"/>
              <a:t>In the next application, we use the font table to write pages of text. We use an indirection grid to position the letters. As this indirection grid is itself sparse, it is also stored as a hashed texture. </a:t>
            </a:r>
          </a:p>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243766EE-E162-4475-9DAA-959EFE51E6E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6F05CCCA-8A14-4CDE-BA70-2958650DEC09}" type="slidenum">
              <a:rPr lang="en-US"/>
              <a:pPr/>
              <a:t>30</a:t>
            </a:fld>
            <a:endParaRPr lang="en-US"/>
          </a:p>
        </p:txBody>
      </p:sp>
      <p:sp>
        <p:nvSpPr>
          <p:cNvPr id="1986562" name="Rectangle 2"/>
          <p:cNvSpPr>
            <a:spLocks noChangeArrowheads="1" noTextEdit="1"/>
          </p:cNvSpPr>
          <p:nvPr>
            <p:ph type="sldImg"/>
          </p:nvPr>
        </p:nvSpPr>
        <p:spPr>
          <a:ln/>
        </p:spPr>
      </p:sp>
      <p:sp>
        <p:nvSpPr>
          <p:cNvPr id="1986563" name="Rectangle 3"/>
          <p:cNvSpPr>
            <a:spLocks noGrp="1" noChangeArrowheads="1"/>
          </p:cNvSpPr>
          <p:nvPr>
            <p:ph type="body" idx="1"/>
          </p:nvPr>
        </p:nvSpPr>
        <p:spPr/>
        <p:txBody>
          <a:bodyPr/>
          <a:lstStyle/>
          <a:p>
            <a:r>
              <a:rPr lang="en-US"/>
              <a:t>So we have two levels of hashing, first for positioning the letters, second for the font table.</a:t>
            </a:r>
          </a:p>
          <a:p>
            <a:r>
              <a:rPr lang="en-US"/>
              <a:t>This full page is stored with only 1.4 MB. We can zoom on a single letter without suffering from any resolution artifact. Rendering is performed at around 400 FPS. Note that here the only geometric primitive is a single quad for the page.</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3D8F2384-24E2-48DD-8F09-4E1384A08A28}"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09146098-276E-4D8E-B7E8-2C0C28D53D4C}" type="slidenum">
              <a:rPr lang="en-US"/>
              <a:pPr/>
              <a:t>3</a:t>
            </a:fld>
            <a:endParaRPr lang="en-US"/>
          </a:p>
        </p:txBody>
      </p:sp>
      <p:sp>
        <p:nvSpPr>
          <p:cNvPr id="2037762" name="Rectangle 2"/>
          <p:cNvSpPr>
            <a:spLocks noChangeArrowheads="1" noTextEdit="1"/>
          </p:cNvSpPr>
          <p:nvPr>
            <p:ph type="sldImg"/>
          </p:nvPr>
        </p:nvSpPr>
        <p:spPr>
          <a:ln/>
        </p:spPr>
      </p:sp>
      <p:sp>
        <p:nvSpPr>
          <p:cNvPr id="2037763" name="Rectangle 3"/>
          <p:cNvSpPr>
            <a:spLocks noGrp="1" noChangeArrowheads="1"/>
          </p:cNvSpPr>
          <p:nvPr>
            <p:ph type="body" idx="1"/>
          </p:nvPr>
        </p:nvSpPr>
        <p:spPr/>
        <p:txBody>
          <a:bodyPr/>
          <a:lstStyle/>
          <a:p>
            <a:r>
              <a:rPr lang="en-US"/>
              <a:t>Sparse textures have a growing number of applications in computer graphics,</a:t>
            </a:r>
          </a:p>
          <a:p>
            <a:r>
              <a:rPr lang="en-US"/>
              <a:t># For instance, in 2d they are used to encode discontinuities in images by storing line equations in pixels.</a:t>
            </a:r>
          </a:p>
          <a:p>
            <a:r>
              <a:rPr lang="en-US"/>
              <a:t># In 3D they are used to store color information as a sparse set of voxels within a volume surrounding the object. This removes the need for a texture atlas.</a:t>
            </a: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91F4AD14-9214-4600-8DD8-6ED8E9BCCD8A}"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410BE7D3-CC95-426E-9619-CCCD71B151C3}" type="slidenum">
              <a:rPr lang="en-US"/>
              <a:pPr/>
              <a:t>31</a:t>
            </a:fld>
            <a:endParaRPr lang="en-US"/>
          </a:p>
        </p:txBody>
      </p:sp>
      <p:sp>
        <p:nvSpPr>
          <p:cNvPr id="1987586" name="Rectangle 2"/>
          <p:cNvSpPr>
            <a:spLocks noChangeArrowheads="1" noTextEdit="1"/>
          </p:cNvSpPr>
          <p:nvPr>
            <p:ph type="sldImg"/>
          </p:nvPr>
        </p:nvSpPr>
        <p:spPr>
          <a:ln/>
        </p:spPr>
      </p:sp>
      <p:sp>
        <p:nvSpPr>
          <p:cNvPr id="1987587" name="Rectangle 3"/>
          <p:cNvSpPr>
            <a:spLocks noGrp="1" noChangeArrowheads="1"/>
          </p:cNvSpPr>
          <p:nvPr>
            <p:ph type="body" idx="1"/>
          </p:nvPr>
        </p:nvSpPr>
        <p:spPr/>
        <p:txBody>
          <a:bodyPr/>
          <a:lstStyle/>
          <a:p>
            <a:r>
              <a:rPr lang="en-US"/>
              <a:t>The last 2D application is alpha channel compression. </a:t>
            </a:r>
          </a:p>
          <a:p>
            <a:r>
              <a:rPr lang="en-US"/>
              <a:t>In many images with alpha channel, only a small subset of pixels have a fractional alpha value.</a:t>
            </a:r>
          </a:p>
          <a:p>
            <a:r>
              <a:rPr lang="en-US"/>
              <a:t>Using our spatial hashing the cost of the alpha channel in this example is reduced from 8 bits per pixel to 0.9 bits per pixel. The texture is rendered at more than a thousand frames per second.</a:t>
            </a:r>
          </a:p>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0D48CEDB-5458-4FD7-BE4A-E80D3D37831F}"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DB04CE40-6FF3-4C85-9085-881EA8878156}" type="slidenum">
              <a:rPr lang="en-US"/>
              <a:pPr/>
              <a:t>32</a:t>
            </a:fld>
            <a:endParaRPr lang="en-US"/>
          </a:p>
        </p:txBody>
      </p:sp>
      <p:sp>
        <p:nvSpPr>
          <p:cNvPr id="2034690" name="Rectangle 2"/>
          <p:cNvSpPr>
            <a:spLocks noChangeArrowheads="1" noTextEdit="1"/>
          </p:cNvSpPr>
          <p:nvPr>
            <p:ph type="sldImg"/>
          </p:nvPr>
        </p:nvSpPr>
        <p:spPr>
          <a:ln/>
        </p:spPr>
      </p:sp>
      <p:sp>
        <p:nvSpPr>
          <p:cNvPr id="2034691" name="Rectangle 3"/>
          <p:cNvSpPr>
            <a:spLocks noGrp="1" noChangeArrowheads="1"/>
          </p:cNvSpPr>
          <p:nvPr>
            <p:ph type="body" idx="1"/>
          </p:nvPr>
        </p:nvSpPr>
        <p:spPr/>
        <p:txBody>
          <a:bodyPr/>
          <a:lstStyle/>
          <a:p>
            <a:r>
              <a:rPr lang="en-US"/>
              <a:t>Many applications can benefit from hashed textures. I will now review these applications first in 2d, then in 3d.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735BB895-A24A-4B2C-9DDA-8A126B708830}"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D3F3240E-BEAC-43C1-AAE7-B1C3CDFE6C15}" type="slidenum">
              <a:rPr lang="en-US"/>
              <a:pPr/>
              <a:t>33</a:t>
            </a:fld>
            <a:endParaRPr lang="en-US"/>
          </a:p>
        </p:txBody>
      </p:sp>
      <p:sp>
        <p:nvSpPr>
          <p:cNvPr id="2141186" name="Rectangle 2"/>
          <p:cNvSpPr>
            <a:spLocks noChangeArrowheads="1" noTextEdit="1"/>
          </p:cNvSpPr>
          <p:nvPr>
            <p:ph type="sldImg"/>
          </p:nvPr>
        </p:nvSpPr>
        <p:spPr>
          <a:ln/>
        </p:spPr>
      </p:sp>
      <p:sp>
        <p:nvSpPr>
          <p:cNvPr id="2141187" name="Rectangle 3"/>
          <p:cNvSpPr>
            <a:spLocks noGrp="1" noChangeArrowheads="1"/>
          </p:cNvSpPr>
          <p:nvPr>
            <p:ph type="body" idx="1"/>
          </p:nvPr>
        </p:nvSpPr>
        <p:spPr/>
        <p:txBody>
          <a:bodyPr/>
          <a:lstStyle/>
          <a:p>
            <a:r>
              <a:rPr lang="en-US"/>
              <a:t>The first 3d app is to avoid texture atlases and store color information as a set of sparse voxels in a volume surrounding the object. Only voxels intersecting the surface contain color information.</a:t>
            </a:r>
          </a:p>
          <a:p>
            <a:r>
              <a:rPr lang="en-US"/>
              <a:t>In this example the dragon is textured with a sparse 1k cubed volume.</a:t>
            </a:r>
          </a:p>
          <a:p>
            <a:r>
              <a:rPr lang="en-US"/>
              <a:t>Using a blocked hash for native trilinear interpolation, the texture fits in 77 MB, including MIP-mapping.</a:t>
            </a:r>
          </a:p>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A71D2FC3-B19D-4C15-8943-D90D217A1C2A}"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032434BF-A30F-415F-9F7D-DA3A1C235A01}" type="slidenum">
              <a:rPr lang="en-US"/>
              <a:pPr/>
              <a:t>34</a:t>
            </a:fld>
            <a:endParaRPr lang="en-US"/>
          </a:p>
        </p:txBody>
      </p:sp>
      <p:sp>
        <p:nvSpPr>
          <p:cNvPr id="2146306" name="Rectangle 2"/>
          <p:cNvSpPr>
            <a:spLocks noChangeArrowheads="1" noTextEdit="1"/>
          </p:cNvSpPr>
          <p:nvPr>
            <p:ph type="sldImg"/>
          </p:nvPr>
        </p:nvSpPr>
        <p:spPr>
          <a:ln/>
        </p:spPr>
      </p:sp>
      <p:sp>
        <p:nvSpPr>
          <p:cNvPr id="2146307" name="Rectangle 3"/>
          <p:cNvSpPr>
            <a:spLocks noGrp="1" noChangeArrowheads="1"/>
          </p:cNvSpPr>
          <p:nvPr>
            <p:ph type="body" idx="1"/>
          </p:nvPr>
        </p:nvSpPr>
        <p:spPr/>
        <p:txBody>
          <a:bodyPr/>
          <a:lstStyle/>
          <a:p>
            <a:r>
              <a:rPr lang="en-US"/>
              <a:t>If we forgo blocking and perform filtering explicitly the texture entirely fits in 17 MB.</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F36F6064-A7A2-4E06-8704-B874DB51DFE2}"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C7106D61-F3C6-4BB4-8E9B-4AC2ECA1753A}" type="slidenum">
              <a:rPr lang="en-US"/>
              <a:pPr/>
              <a:t>35</a:t>
            </a:fld>
            <a:endParaRPr lang="en-US"/>
          </a:p>
        </p:txBody>
      </p:sp>
      <p:sp>
        <p:nvSpPr>
          <p:cNvPr id="2148354" name="Rectangle 2"/>
          <p:cNvSpPr>
            <a:spLocks noChangeArrowheads="1" noTextEdit="1"/>
          </p:cNvSpPr>
          <p:nvPr>
            <p:ph type="sldImg"/>
          </p:nvPr>
        </p:nvSpPr>
        <p:spPr>
          <a:ln/>
        </p:spPr>
      </p:sp>
      <p:sp>
        <p:nvSpPr>
          <p:cNvPr id="2148355" name="Rectangle 3"/>
          <p:cNvSpPr>
            <a:spLocks noGrp="1" noChangeArrowheads="1"/>
          </p:cNvSpPr>
          <p:nvPr>
            <p:ph type="body" idx="1"/>
          </p:nvPr>
        </p:nvSpPr>
        <p:spPr/>
        <p:txBody>
          <a:bodyPr/>
          <a:lstStyle/>
          <a:p>
            <a:r>
              <a:rPr lang="en-US"/>
              <a:t>So let’s see how memory sizes compare to other methods.</a:t>
            </a:r>
          </a:p>
          <a:p>
            <a:r>
              <a:rPr lang="en-US"/>
              <a:t>We will consider this mesh textured by a 1k cube volume, containing 13.7 MB of defined color data.</a:t>
            </a:r>
          </a:p>
          <a:p>
            <a:endParaRPr lang="en-US"/>
          </a:p>
          <a:p>
            <a:r>
              <a:rPr lang="en-US"/>
              <a:t>First, a standard hash without blocking is 15.7 MB, which is rather good considering the data set already contains 13.7 MB of data.</a:t>
            </a:r>
          </a:p>
          <a:p>
            <a:r>
              <a:rPr lang="en-US"/>
              <a:t>An octree texture on the same data is 25.6 MB, almost twice as big. This is due to its internal nodes.</a:t>
            </a:r>
          </a:p>
          <a:p>
            <a:endParaRPr lang="en-US"/>
          </a:p>
          <a:p>
            <a:r>
              <a:rPr lang="en-US"/>
              <a:t># Now, using blocking for native trilinear interpolation, the size of the hashed texture is 45.9 MB.</a:t>
            </a:r>
          </a:p>
          <a:p>
            <a:r>
              <a:rPr lang="en-US"/>
              <a:t>The indirection grids of Kraus and Ertl, also using blocking, have a size of 75.9 MB on this data, so we are also almost twice smaller.</a:t>
            </a:r>
          </a:p>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FA43EAC2-E038-47E5-89F7-57963D0FDB3B}"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AA9110D2-323E-4E40-8AC7-648D8DA0C573}" type="slidenum">
              <a:rPr lang="en-US"/>
              <a:pPr/>
              <a:t>36</a:t>
            </a:fld>
            <a:endParaRPr lang="en-US"/>
          </a:p>
        </p:txBody>
      </p:sp>
      <p:sp>
        <p:nvSpPr>
          <p:cNvPr id="1994754" name="Rectangle 2"/>
          <p:cNvSpPr>
            <a:spLocks noChangeArrowheads="1" noTextEdit="1"/>
          </p:cNvSpPr>
          <p:nvPr>
            <p:ph type="sldImg"/>
          </p:nvPr>
        </p:nvSpPr>
        <p:spPr>
          <a:ln/>
        </p:spPr>
      </p:sp>
      <p:sp>
        <p:nvSpPr>
          <p:cNvPr id="1994755" name="Rectangle 3"/>
          <p:cNvSpPr>
            <a:spLocks noGrp="1" noChangeArrowheads="1"/>
          </p:cNvSpPr>
          <p:nvPr>
            <p:ph type="body" idx="1"/>
          </p:nvPr>
        </p:nvSpPr>
        <p:spPr/>
        <p:txBody>
          <a:bodyPr/>
          <a:lstStyle/>
          <a:p>
            <a:r>
              <a:rPr lang="en-US"/>
              <a:t>Other 3D applications includes 3D painting over the mesh surface. Here the surface is voxelized beforehand at a resolution of 2k cube. The voxel’s colors are updated directly in the hash table on the GPU – so the data never leaves GPU memory.</a:t>
            </a:r>
          </a:p>
          <a:p>
            <a:r>
              <a:rPr lang="en-US"/>
              <a:t>We are updating the entire hash data every frame, therefore the brush size can be arbitrarily large without impacting performance. It can be a procedure too.</a:t>
            </a:r>
          </a:p>
          <a:p>
            <a:endParaRPr lang="en-US"/>
          </a:p>
          <a:p>
            <a:endParaRPr lang="en-US"/>
          </a:p>
          <a:p>
            <a:r>
              <a:rPr lang="en-US" i="1"/>
              <a:t>(We have seen how we can create a hashed texture and use it to texture a mesh. Now, while the structure of the texture is static, we can still update its content to provide interactive painting.</a:t>
            </a:r>
          </a:p>
          <a:p>
            <a:r>
              <a:rPr lang="en-US" i="1"/>
              <a:t>We update the color of the cells through a rasterization pass into the hash table. However, we here hash the 3D cells into a 2D hash table, which introduces a slight complication of our basic hash function. Please refer to the paper for all details.)</a:t>
            </a:r>
          </a:p>
          <a:p>
            <a:endParaRPr lang="en-US" i="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6C507E8E-8712-4344-8E0E-2D81A62296EC}"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8DD1D5C1-2EC8-4643-B0AD-A0BC9EB74CB7}" type="slidenum">
              <a:rPr lang="en-US"/>
              <a:pPr/>
              <a:t>37</a:t>
            </a:fld>
            <a:endParaRPr lang="en-US"/>
          </a:p>
        </p:txBody>
      </p:sp>
      <p:sp>
        <p:nvSpPr>
          <p:cNvPr id="1995778" name="Rectangle 2"/>
          <p:cNvSpPr>
            <a:spLocks noChangeArrowheads="1" noTextEdit="1"/>
          </p:cNvSpPr>
          <p:nvPr>
            <p:ph type="sldImg"/>
          </p:nvPr>
        </p:nvSpPr>
        <p:spPr>
          <a:ln/>
        </p:spPr>
      </p:sp>
      <p:sp>
        <p:nvSpPr>
          <p:cNvPr id="1995779" name="Rectangle 3"/>
          <p:cNvSpPr>
            <a:spLocks noGrp="1" noChangeArrowheads="1"/>
          </p:cNvSpPr>
          <p:nvPr>
            <p:ph type="body" idx="1"/>
          </p:nvPr>
        </p:nvSpPr>
        <p:spPr/>
        <p:txBody>
          <a:bodyPr/>
          <a:lstStyle/>
          <a:p>
            <a:r>
              <a:rPr lang="en-US"/>
              <a:t>Painting can be extended to simulation over a surface.</a:t>
            </a:r>
          </a:p>
          <a:p>
            <a:endParaRPr lang="en-US"/>
          </a:p>
          <a:p>
            <a:r>
              <a:rPr lang="en-US" i="1"/>
              <a:t>(As we can dynamically update the content of the cells, we can also run a simulation onto the mesh surface.)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4B44F21E-D283-4A7A-98D5-3473F60317C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0CC52DA4-9C57-4C72-84BE-0821E469C516}" type="slidenum">
              <a:rPr lang="en-US"/>
              <a:pPr/>
              <a:t>38</a:t>
            </a:fld>
            <a:endParaRPr lang="en-US"/>
          </a:p>
        </p:txBody>
      </p:sp>
      <p:sp>
        <p:nvSpPr>
          <p:cNvPr id="1996802" name="Rectangle 2"/>
          <p:cNvSpPr>
            <a:spLocks noChangeArrowheads="1" noTextEdit="1"/>
          </p:cNvSpPr>
          <p:nvPr>
            <p:ph type="sldImg"/>
          </p:nvPr>
        </p:nvSpPr>
        <p:spPr>
          <a:ln/>
        </p:spPr>
      </p:sp>
      <p:sp>
        <p:nvSpPr>
          <p:cNvPr id="1996803" name="Rectangle 3"/>
          <p:cNvSpPr>
            <a:spLocks noGrp="1" noChangeArrowheads="1"/>
          </p:cNvSpPr>
          <p:nvPr>
            <p:ph type="body" idx="1"/>
          </p:nvPr>
        </p:nvSpPr>
        <p:spPr/>
        <p:txBody>
          <a:bodyPr/>
          <a:lstStyle/>
          <a:p>
            <a:r>
              <a:rPr lang="en-US"/>
              <a:t>OBJECT SPACE</a:t>
            </a:r>
          </a:p>
          <a:p>
            <a:endParaRPr lang="en-US"/>
          </a:p>
          <a:p>
            <a:r>
              <a:rPr lang="en-US"/>
              <a:t>RED VOXELS SHOW A CONSERVATIVE ESTIMATE OF …</a:t>
            </a:r>
          </a:p>
          <a:p>
            <a:endParaRPr lang="en-US"/>
          </a:p>
          <a:p>
            <a:r>
              <a:rPr lang="en-US"/>
              <a:t>The last app is a scheme for object-space collision detection.</a:t>
            </a:r>
          </a:p>
          <a:p>
            <a:r>
              <a:rPr lang="en-US"/>
              <a:t>We voxelize both surfaces and test whether the voxels of one object are colliding with the voxels of the other using a hashed texture.</a:t>
            </a:r>
          </a:p>
          <a:p>
            <a:r>
              <a:rPr lang="en-US"/>
              <a:t>This provides a quick conservative collision test. We can also render the curve of intersection between the objects, here in red at 140 FPS. (one hundred and forty)</a:t>
            </a:r>
          </a:p>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50A8C396-0A96-4177-BD6D-53EF8C48622F}"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71FCBDD4-B46C-4480-98B0-D3215AE72447}" type="slidenum">
              <a:rPr lang="en-US"/>
              <a:pPr/>
              <a:t>39</a:t>
            </a:fld>
            <a:endParaRPr lang="en-US"/>
          </a:p>
        </p:txBody>
      </p:sp>
      <p:sp>
        <p:nvSpPr>
          <p:cNvPr id="2162690" name="Rectangle 2"/>
          <p:cNvSpPr>
            <a:spLocks noChangeArrowheads="1" noTextEdit="1"/>
          </p:cNvSpPr>
          <p:nvPr>
            <p:ph type="sldImg"/>
          </p:nvPr>
        </p:nvSpPr>
        <p:spPr>
          <a:ln/>
        </p:spPr>
      </p:sp>
      <p:sp>
        <p:nvSpPr>
          <p:cNvPr id="2162691" name="Rectangle 3"/>
          <p:cNvSpPr>
            <a:spLocks noGrp="1" noChangeArrowheads="1"/>
          </p:cNvSpPr>
          <p:nvPr>
            <p:ph type="body" idx="1"/>
          </p:nvPr>
        </p:nvSpPr>
        <p:spPr/>
        <p:txBody>
          <a:bodyPr/>
          <a:lstStyle/>
          <a:p>
            <a:r>
              <a:rPr lang="en-US"/>
              <a:t>This table summarize all results. You can see that the average number of bits per entry is around 4, compared to the theoretical lower bound of 1.4</a:t>
            </a:r>
          </a:p>
          <a:p>
            <a:r>
              <a:rPr lang="en-US"/>
              <a:t>The hash construction takes between a few seconds to a few minutes, depending on the data complexity.</a:t>
            </a:r>
          </a:p>
          <a:p>
            <a:endParaRPr lang="en-US"/>
          </a:p>
          <a:p>
            <a:r>
              <a:rPr lang="en-US"/>
              <a:t>ADD RATIO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AE22641F-08B0-4F2A-98B9-E956B8E17398}"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BF2FD5F2-00D0-4CD5-94DE-48AD6504C7EF}" type="slidenum">
              <a:rPr lang="en-US"/>
              <a:pPr/>
              <a:t>40</a:t>
            </a:fld>
            <a:endParaRPr lang="en-US"/>
          </a:p>
        </p:txBody>
      </p:sp>
      <p:sp>
        <p:nvSpPr>
          <p:cNvPr id="2159618" name="Rectangle 2"/>
          <p:cNvSpPr>
            <a:spLocks noChangeArrowheads="1" noTextEdit="1"/>
          </p:cNvSpPr>
          <p:nvPr>
            <p:ph type="sldImg"/>
          </p:nvPr>
        </p:nvSpPr>
        <p:spPr>
          <a:ln/>
        </p:spPr>
      </p:sp>
      <p:sp>
        <p:nvSpPr>
          <p:cNvPr id="2159619" name="Rectangle 3"/>
          <p:cNvSpPr>
            <a:spLocks noGrp="1" noChangeArrowheads="1"/>
          </p:cNvSpPr>
          <p:nvPr>
            <p:ph type="body" idx="1"/>
          </p:nvPr>
        </p:nvSpPr>
        <p:spPr/>
        <p:txBody>
          <a:bodyPr/>
          <a:lstStyle/>
          <a:p>
            <a:r>
              <a:rPr lang="en-US"/>
              <a:t>…</a:t>
            </a:r>
          </a:p>
          <a:p>
            <a:r>
              <a:rPr lang="en-US"/>
              <a:t>We have explored several applications that can benefit from our hashing scheme both in 2D and 3D.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B2C661DF-A2C7-4508-824B-81456DCBDB50}"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4D5F8066-0402-4B12-8DE5-2E5342011250}" type="slidenum">
              <a:rPr lang="en-US"/>
              <a:pPr/>
              <a:t>4</a:t>
            </a:fld>
            <a:endParaRPr lang="en-US"/>
          </a:p>
        </p:txBody>
      </p:sp>
      <p:sp>
        <p:nvSpPr>
          <p:cNvPr id="2056194" name="Rectangle 2"/>
          <p:cNvSpPr>
            <a:spLocks noChangeArrowheads="1" noTextEdit="1"/>
          </p:cNvSpPr>
          <p:nvPr>
            <p:ph type="sldImg"/>
          </p:nvPr>
        </p:nvSpPr>
        <p:spPr>
          <a:ln/>
        </p:spPr>
      </p:sp>
      <p:sp>
        <p:nvSpPr>
          <p:cNvPr id="2056195" name="Rectangle 3"/>
          <p:cNvSpPr>
            <a:spLocks noGrp="1" noChangeArrowheads="1"/>
          </p:cNvSpPr>
          <p:nvPr>
            <p:ph type="body" idx="1"/>
          </p:nvPr>
        </p:nvSpPr>
        <p:spPr/>
        <p:txBody>
          <a:bodyPr/>
          <a:lstStyle/>
          <a:p>
            <a:r>
              <a:rPr lang="en-US"/>
              <a:t>Several schemes have been proposed to encode such sparse textures for computer graphics applications.</a:t>
            </a:r>
          </a:p>
          <a:p>
            <a:r>
              <a:rPr lang="en-US"/>
              <a:t># The challenges are to offer the # smallest possible storage, while # allowing efficient random access from the graphics processor.</a:t>
            </a:r>
          </a:p>
          <a:p>
            <a:r>
              <a:rPr lang="en-US"/>
              <a:t>These approaches, based on hierarchical data structures, all improve sparse texture storage. However space is wasted by unused pointers and unused nodes in the hierarchy. </a:t>
            </a:r>
          </a:p>
          <a:p>
            <a:r>
              <a:rPr lang="en-US"/>
              <a:t>In addition, the most compact structures such as octrees involves an expensive chain of dependent texture lookups.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BCB6BC61-C61C-4C80-BACA-2459825F17A1}"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1BF91628-D178-4F90-AEC1-74D69337AAAE}" type="slidenum">
              <a:rPr lang="en-US"/>
              <a:pPr/>
              <a:t>41</a:t>
            </a:fld>
            <a:endParaRPr lang="en-US"/>
          </a:p>
        </p:txBody>
      </p:sp>
      <p:sp>
        <p:nvSpPr>
          <p:cNvPr id="2160642" name="Rectangle 2"/>
          <p:cNvSpPr>
            <a:spLocks noChangeArrowheads="1" noTextEdit="1"/>
          </p:cNvSpPr>
          <p:nvPr>
            <p:ph type="sldImg"/>
          </p:nvPr>
        </p:nvSpPr>
        <p:spPr>
          <a:ln/>
        </p:spPr>
      </p:sp>
      <p:sp>
        <p:nvSpPr>
          <p:cNvPr id="2160643" name="Rectangle 3"/>
          <p:cNvSpPr>
            <a:spLocks noGrp="1" noChangeArrowheads="1"/>
          </p:cNvSpPr>
          <p:nvPr>
            <p:ph type="body" idx="1"/>
          </p:nvPr>
        </p:nvSpPr>
        <p:spPr/>
        <p:txBody>
          <a:bodyPr/>
          <a:lstStyle/>
          <a:p>
            <a:r>
              <a:rPr lang="en-US"/>
              <a:t>We’d like to add support for dynamic updates,</a:t>
            </a:r>
          </a:p>
          <a:p>
            <a:r>
              <a:rPr lang="en-US"/>
              <a:t>Adaptive resolution,</a:t>
            </a:r>
          </a:p>
          <a:p>
            <a:r>
              <a:rPr lang="en-US"/>
              <a:t>Entropy coding the storage,</a:t>
            </a:r>
          </a:p>
          <a:p>
            <a:r>
              <a:rPr lang="en-US"/>
              <a:t>Exploring application in higher dimensional domains.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AB9372BE-3B53-4191-A7B8-E8DB9A00337F}"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C7DE9D04-FD05-4FD5-B7E7-1D2F3214625F}" type="slidenum">
              <a:rPr lang="en-US"/>
              <a:pPr/>
              <a:t>44</a:t>
            </a:fld>
            <a:endParaRPr lang="en-US"/>
          </a:p>
        </p:txBody>
      </p:sp>
      <p:sp>
        <p:nvSpPr>
          <p:cNvPr id="2156546" name="Rectangle 2"/>
          <p:cNvSpPr>
            <a:spLocks noChangeArrowheads="1" noTextEdit="1"/>
          </p:cNvSpPr>
          <p:nvPr>
            <p:ph type="sldImg"/>
          </p:nvPr>
        </p:nvSpPr>
        <p:spPr>
          <a:ln/>
        </p:spPr>
      </p:sp>
      <p:sp>
        <p:nvSpPr>
          <p:cNvPr id="2156547" name="Rectangle 3"/>
          <p:cNvSpPr>
            <a:spLocks noGrp="1" noChangeArrowheads="1"/>
          </p:cNvSpPr>
          <p:nvPr>
            <p:ph type="body" idx="1"/>
          </p:nvPr>
        </p:nvSpPr>
        <p:spPr/>
        <p:txBody>
          <a:bodyPr/>
          <a:lstStyle/>
          <a:p>
            <a:r>
              <a:rPr lang="en-US"/>
              <a:t>And first, I need to describe how we initialize the table sizes.</a:t>
            </a:r>
          </a:p>
          <a:p>
            <a:endParaRPr lang="en-US"/>
          </a:p>
          <a:p>
            <a:r>
              <a:rPr lang="en-US"/>
              <a:t>We initialize the hash table with the smallest size so that it can contain all the data while being a square texture.</a:t>
            </a:r>
          </a:p>
          <a:p>
            <a:r>
              <a:rPr lang="en-US"/>
              <a:t>We initialize the offset table to be 4 bits per entry, as we know this is the average result of our algorithm.</a:t>
            </a:r>
          </a:p>
          <a:p>
            <a:r>
              <a:rPr lang="en-US"/>
              <a:t>Then we run the hash construction I detailed before. </a:t>
            </a:r>
          </a:p>
          <a:p>
            <a:endParaRPr lang="en-US"/>
          </a:p>
          <a:p>
            <a:r>
              <a:rPr lang="en-US"/>
              <a:t>In case of failure, we have two different strategies.</a:t>
            </a:r>
          </a:p>
          <a:p>
            <a:r>
              <a:rPr lang="en-US"/>
              <a:t>First, if a result must be generated quickly, we simply increase the size of the offset table geometrically.</a:t>
            </a:r>
          </a:p>
          <a:p>
            <a:r>
              <a:rPr lang="en-US"/>
              <a:t>Our second approach is slower, but is better at minimizing the size of the offset table. Here we perform a binary search over the size. Because hash construction is based on an heuristic we perform multiple attempts for each value of r, typically 5.</a:t>
            </a:r>
          </a:p>
          <a:p>
            <a:endParaRPr lang="en-US"/>
          </a:p>
          <a:p>
            <a:r>
              <a:rPr lang="en-US"/>
              <a:t>It is important to note that in both cases the success is guaranteed. However, the size of the offset table might be larger than it could. It is then up to the user to invest more time to search for smaller results.</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95A884E1-EE1E-4426-A8AF-6F636B0551F1}"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72459642-0A6E-406A-8F7D-62A0F873DFC7}" type="slidenum">
              <a:rPr lang="en-US"/>
              <a:pPr/>
              <a:t>5</a:t>
            </a:fld>
            <a:endParaRPr lang="en-US"/>
          </a:p>
        </p:txBody>
      </p:sp>
      <p:sp>
        <p:nvSpPr>
          <p:cNvPr id="1974274" name="Rectangle 2"/>
          <p:cNvSpPr>
            <a:spLocks noChangeArrowheads="1" noTextEdit="1"/>
          </p:cNvSpPr>
          <p:nvPr>
            <p:ph type="sldImg"/>
          </p:nvPr>
        </p:nvSpPr>
        <p:spPr>
          <a:ln/>
        </p:spPr>
      </p:sp>
      <p:sp>
        <p:nvSpPr>
          <p:cNvPr id="1974275" name="Rectangle 3"/>
          <p:cNvSpPr>
            <a:spLocks noGrp="1" noChangeArrowheads="1"/>
          </p:cNvSpPr>
          <p:nvPr>
            <p:ph type="body" idx="1"/>
          </p:nvPr>
        </p:nvSpPr>
        <p:spPr/>
        <p:txBody>
          <a:bodyPr/>
          <a:lstStyle/>
          <a:p>
            <a:r>
              <a:rPr lang="en-US"/>
              <a:t>Our main contribution is to efficiently encode sparse textures using spatial hashing.</a:t>
            </a:r>
          </a:p>
          <a:p>
            <a:endParaRPr lang="en-US"/>
          </a:p>
          <a:p>
            <a:r>
              <a:rPr lang="en-US"/>
              <a:t>We store only the defined cells in a compact hash table.</a:t>
            </a:r>
          </a:p>
          <a:p>
            <a:r>
              <a:rPr lang="en-US"/>
              <a:t>The location of a cell within the table is given by a hash function applied to its coordinates.</a:t>
            </a:r>
          </a:p>
          <a:p>
            <a:endParaRPr lang="en-US"/>
          </a:p>
          <a:p>
            <a:r>
              <a:rPr lang="en-US"/>
              <a:t>Moreover, our goal is to find a minimal perfect hash.</a:t>
            </a:r>
          </a:p>
          <a:p>
            <a:r>
              <a:rPr lang="en-US"/>
              <a:t>A minimal hash is one where the hash table is full. In other words there are no unused slots.</a:t>
            </a:r>
          </a:p>
          <a:p>
            <a:r>
              <a:rPr lang="en-US"/>
              <a:t># In addition a hash is said to be perfect when all defined cells map to a different location in the hash table. In other words, there are no collisions, which enables constant time access.</a:t>
            </a:r>
          </a:p>
          <a:p>
            <a:endParaRPr lang="en-US"/>
          </a:p>
          <a:p>
            <a:r>
              <a:rPr lang="en-US"/>
              <a:t>One important point is that the hash function itself needs to be encoded and this may take up a significant amount of memory.</a:t>
            </a:r>
          </a:p>
          <a:p>
            <a:r>
              <a:rPr lang="en-US"/>
              <a:t># Minimal perfect hashes are extremely rare. In fact it has been shown that the description of such a hash requires a minimum of 1.44 bits per defined cell. However, this is a relatively small space overhead, especially compared to existing approaches.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950EE39B-4250-4B88-9189-864E9CEA71B2}"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E8288957-3AFE-4925-B72C-7FEB993C3DC5}" type="slidenum">
              <a:rPr lang="en-US"/>
              <a:pPr/>
              <a:t>6</a:t>
            </a:fld>
            <a:endParaRPr lang="en-US"/>
          </a:p>
        </p:txBody>
      </p:sp>
      <p:sp>
        <p:nvSpPr>
          <p:cNvPr id="1975298" name="Rectangle 2"/>
          <p:cNvSpPr>
            <a:spLocks noChangeArrowheads="1" noTextEdit="1"/>
          </p:cNvSpPr>
          <p:nvPr>
            <p:ph type="sldImg"/>
          </p:nvPr>
        </p:nvSpPr>
        <p:spPr>
          <a:ln/>
        </p:spPr>
      </p:sp>
      <p:sp>
        <p:nvSpPr>
          <p:cNvPr id="1975299" name="Rectangle 3"/>
          <p:cNvSpPr>
            <a:spLocks noGrp="1" noChangeArrowheads="1"/>
          </p:cNvSpPr>
          <p:nvPr>
            <p:ph type="body" idx="1"/>
          </p:nvPr>
        </p:nvSpPr>
        <p:spPr/>
        <p:txBody>
          <a:bodyPr/>
          <a:lstStyle/>
          <a:p>
            <a:r>
              <a:rPr lang="en-US"/>
              <a:t>Building on previous work on perfect hashing, we encode our hash function using a small auxiliary table, called the offset table.</a:t>
            </a:r>
          </a:p>
          <a:p>
            <a:endParaRPr lang="en-US"/>
          </a:p>
          <a:p>
            <a:r>
              <a:rPr lang="en-US"/>
              <a:t>Our hash function is very simple.</a:t>
            </a:r>
          </a:p>
          <a:p>
            <a:endParaRPr lang="en-US"/>
          </a:p>
          <a:p>
            <a:r>
              <a:rPr lang="en-US"/>
              <a:t>We start by accessing the offset table. # The access is done using warp around adressing, so many cells will be mapped to the same location.  </a:t>
            </a:r>
          </a:p>
          <a:p>
            <a:r>
              <a:rPr lang="en-US"/>
              <a:t># We then add the retrieved offset to the coordinates of the cell, and use the perturbed address to access the hash table again with modulo addressing. </a:t>
            </a:r>
          </a:p>
          <a:p>
            <a:r>
              <a:rPr lang="en-US"/>
              <a:t>The challenge of course is to create an offset table so that the resulting hash function is perfect.</a:t>
            </a:r>
          </a:p>
          <a:p>
            <a:endParaRPr lang="en-US"/>
          </a:p>
          <a:p>
            <a:r>
              <a:rPr lang="en-US"/>
              <a:t>Our hash func. is extremly simple and well suited for GPU evaluation.</a:t>
            </a:r>
          </a:p>
          <a:p>
            <a:r>
              <a:rPr lang="en-US"/>
              <a:t>First it contains no branch instructions and therefore enables efficient SIMD execution.</a:t>
            </a:r>
          </a:p>
          <a:p>
            <a:r>
              <a:rPr lang="en-US"/>
              <a:t>It requires only four instructions in most cases,</a:t>
            </a:r>
          </a:p>
          <a:p>
            <a:r>
              <a:rPr lang="en-US"/>
              <a:t>and requires, on average, only 4 bits per entry, which is more than the theoretical lower bound but is still a much smaller overhead than previous schemes.</a:t>
            </a:r>
          </a:p>
          <a:p>
            <a:r>
              <a:rPr lang="en-US"/>
              <a:t>Finally, there remains some flexibility in the creation fo the hash func. so that we can optimize it to maintain some coherence through the access. This let us benefit from the texture cache of the GPU.</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7BFAC1CC-B293-44B4-896C-EEB89B7D648C}"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D7B28CC1-1EC2-45F2-8B25-31B7C8EBF6A7}" type="slidenum">
              <a:rPr lang="en-US"/>
              <a:pPr/>
              <a:t>7</a:t>
            </a:fld>
            <a:endParaRPr lang="en-US"/>
          </a:p>
        </p:txBody>
      </p:sp>
      <p:sp>
        <p:nvSpPr>
          <p:cNvPr id="2059266" name="Rectangle 2"/>
          <p:cNvSpPr>
            <a:spLocks noChangeArrowheads="1" noTextEdit="1"/>
          </p:cNvSpPr>
          <p:nvPr>
            <p:ph type="sldImg"/>
          </p:nvPr>
        </p:nvSpPr>
        <p:spPr>
          <a:ln/>
        </p:spPr>
      </p:sp>
      <p:sp>
        <p:nvSpPr>
          <p:cNvPr id="2059267" name="Rectangle 3"/>
          <p:cNvSpPr>
            <a:spLocks noGrp="1" noChangeArrowheads="1"/>
          </p:cNvSpPr>
          <p:nvPr>
            <p:ph type="body" idx="1"/>
          </p:nvPr>
        </p:nvSpPr>
        <p:spPr/>
        <p:txBody>
          <a:bodyPr/>
          <a:lstStyle/>
          <a:p>
            <a:r>
              <a:rPr lang="en-US"/>
              <a:t>Ok, so let’s step back a little and see how an application can use our hashed textures.</a:t>
            </a:r>
          </a:p>
          <a:p>
            <a:r>
              <a:rPr lang="en-US"/>
              <a:t>First, given the sparse data we build the perfect hash. This is a pre-processing step, that takes seconds or minutes depending on the size of the data.</a:t>
            </a:r>
          </a:p>
          <a:p>
            <a:r>
              <a:rPr lang="en-US"/>
              <a:t>It outputs both the offset table and the hash table. These can be loaded into GPU memory and accessed efficiently from a fragment program as I just explained.</a:t>
            </a:r>
          </a:p>
          <a:p>
            <a:endParaRPr lang="en-US"/>
          </a:p>
          <a:p>
            <a:r>
              <a:rPr lang="en-US"/>
              <a:t># One limitation of our scheme is that it does not support dynamic changes in the structure of the data: no additional pixels can be added once the hash has been constructed.</a:t>
            </a:r>
          </a:p>
          <a:p>
            <a:r>
              <a:rPr lang="en-US"/>
              <a:t>However, it is important to note that the content of the hash table can be of course dynamically updated.</a:t>
            </a:r>
          </a:p>
          <a:p>
            <a:endParaRPr lang="en-US"/>
          </a:p>
          <a:p>
            <a:r>
              <a:rPr lang="en-US"/>
              <a:t>So, let me know explain how we build the hash function and hash table.</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75806DEE-7C61-4B33-AFB5-734827A0EB10}"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E3ED6719-19B1-412A-8E39-DAAD28322BE0}" type="slidenum">
              <a:rPr lang="en-US"/>
              <a:pPr/>
              <a:t>8</a:t>
            </a:fld>
            <a:endParaRPr lang="en-US"/>
          </a:p>
        </p:txBody>
      </p:sp>
      <p:sp>
        <p:nvSpPr>
          <p:cNvPr id="1928194" name="Rectangle 2"/>
          <p:cNvSpPr>
            <a:spLocks noChangeArrowheads="1" noTextEdit="1"/>
          </p:cNvSpPr>
          <p:nvPr>
            <p:ph type="sldImg"/>
          </p:nvPr>
        </p:nvSpPr>
        <p:spPr>
          <a:ln/>
        </p:spPr>
      </p:sp>
      <p:sp>
        <p:nvSpPr>
          <p:cNvPr id="1928195" name="Rectangle 3"/>
          <p:cNvSpPr>
            <a:spLocks noGrp="1" noChangeArrowheads="1"/>
          </p:cNvSpPr>
          <p:nvPr>
            <p:ph type="body" idx="1"/>
          </p:nvPr>
        </p:nvSpPr>
        <p:spPr>
          <a:xfrm>
            <a:off x="681038" y="4716463"/>
            <a:ext cx="5435600" cy="4467225"/>
          </a:xfrm>
        </p:spPr>
        <p:txBody>
          <a:bodyPr/>
          <a:lstStyle/>
          <a:p>
            <a:pPr>
              <a:lnSpc>
                <a:spcPct val="80000"/>
              </a:lnSpc>
            </a:pPr>
            <a:r>
              <a:rPr lang="en-US" sz="900"/>
              <a:t>ZERO OFFSETS</a:t>
            </a:r>
          </a:p>
          <a:p>
            <a:pPr>
              <a:lnSpc>
                <a:spcPct val="80000"/>
              </a:lnSpc>
            </a:pPr>
            <a:r>
              <a:rPr lang="en-US" sz="900"/>
              <a:t>LEAST COMMON MULTIPLE</a:t>
            </a:r>
          </a:p>
          <a:p>
            <a:pPr>
              <a:lnSpc>
                <a:spcPct val="80000"/>
              </a:lnSpc>
            </a:pPr>
            <a:endParaRPr lang="en-US" sz="900"/>
          </a:p>
          <a:p>
            <a:pPr>
              <a:lnSpc>
                <a:spcPct val="80000"/>
              </a:lnSpc>
            </a:pPr>
            <a:r>
              <a:rPr lang="en-US" sz="900"/>
              <a:t>We have just seen that the runtime access to the data is extremely simple and efficient. Of course all the difficulty is now in building the perfect hash function. </a:t>
            </a:r>
          </a:p>
          <a:p>
            <a:pPr>
              <a:lnSpc>
                <a:spcPct val="80000"/>
              </a:lnSpc>
            </a:pPr>
            <a:endParaRPr lang="en-US" sz="900"/>
          </a:p>
          <a:p>
            <a:pPr>
              <a:lnSpc>
                <a:spcPct val="80000"/>
              </a:lnSpc>
            </a:pPr>
            <a:r>
              <a:rPr lang="en-US" sz="900"/>
              <a:t>Let us consider this simple example. (I think I tried do draw a chair …).</a:t>
            </a:r>
          </a:p>
          <a:p>
            <a:pPr>
              <a:lnSpc>
                <a:spcPct val="80000"/>
              </a:lnSpc>
            </a:pPr>
            <a:r>
              <a:rPr lang="en-US" sz="900"/>
              <a:t>The domain grid is 6x6 pixels. There are only 8 defined cells or entries, numbered from 1 to 8.</a:t>
            </a:r>
          </a:p>
          <a:p>
            <a:pPr>
              <a:lnSpc>
                <a:spcPct val="80000"/>
              </a:lnSpc>
            </a:pPr>
            <a:r>
              <a:rPr lang="en-US" sz="900"/>
              <a:t>[next]</a:t>
            </a:r>
          </a:p>
          <a:p>
            <a:pPr>
              <a:lnSpc>
                <a:spcPct val="80000"/>
              </a:lnSpc>
            </a:pPr>
            <a:r>
              <a:rPr lang="en-US" sz="900"/>
              <a:t>We will use a hash table of size 3 by 3 (so it can hold all 8 entries) and an offset table of size 2 by 2.</a:t>
            </a:r>
          </a:p>
          <a:p>
            <a:pPr>
              <a:lnSpc>
                <a:spcPct val="80000"/>
              </a:lnSpc>
            </a:pPr>
            <a:r>
              <a:rPr lang="en-US" sz="900"/>
              <a:t>[next]</a:t>
            </a:r>
          </a:p>
          <a:p>
            <a:pPr>
              <a:lnSpc>
                <a:spcPct val="80000"/>
              </a:lnSpc>
            </a:pPr>
            <a:r>
              <a:rPr lang="en-US" sz="900"/>
              <a:t>Let’s first see how the entries map into the table through simple modulo access.</a:t>
            </a:r>
          </a:p>
          <a:p>
            <a:pPr>
              <a:lnSpc>
                <a:spcPct val="80000"/>
              </a:lnSpc>
            </a:pPr>
            <a:r>
              <a:rPr lang="en-US" sz="900"/>
              <a:t>[next]</a:t>
            </a:r>
          </a:p>
          <a:p>
            <a:pPr>
              <a:lnSpc>
                <a:spcPct val="80000"/>
              </a:lnSpc>
            </a:pPr>
            <a:r>
              <a:rPr lang="en-US" sz="900"/>
              <a:t>The first 3x3 cells of the domain are directly mapped onto the hash table. Entries 1 and 2 are thus mapped at these locations. </a:t>
            </a:r>
          </a:p>
          <a:p>
            <a:pPr>
              <a:lnSpc>
                <a:spcPct val="80000"/>
              </a:lnSpc>
            </a:pPr>
            <a:r>
              <a:rPr lang="en-US" sz="900"/>
              <a:t>[next]</a:t>
            </a:r>
          </a:p>
          <a:p>
            <a:pPr>
              <a:lnSpc>
                <a:spcPct val="80000"/>
              </a:lnSpc>
            </a:pPr>
            <a:r>
              <a:rPr lang="en-US" sz="900"/>
              <a:t>In the next 3x3 entries, mapped onto the hash table through the modulo operation, there are no defined entries.</a:t>
            </a:r>
          </a:p>
          <a:p>
            <a:pPr>
              <a:lnSpc>
                <a:spcPct val="80000"/>
              </a:lnSpc>
            </a:pPr>
            <a:r>
              <a:rPr lang="en-US" sz="900"/>
              <a:t>[next]</a:t>
            </a:r>
          </a:p>
          <a:p>
            <a:pPr>
              <a:lnSpc>
                <a:spcPct val="80000"/>
              </a:lnSpc>
            </a:pPr>
            <a:r>
              <a:rPr lang="en-US" sz="900"/>
              <a:t>Entries 3,4 and 7 are mapped to these locations, …</a:t>
            </a:r>
          </a:p>
          <a:p>
            <a:pPr>
              <a:lnSpc>
                <a:spcPct val="80000"/>
              </a:lnSpc>
            </a:pPr>
            <a:r>
              <a:rPr lang="en-US" sz="900"/>
              <a:t>[next]</a:t>
            </a:r>
          </a:p>
          <a:p>
            <a:pPr>
              <a:lnSpc>
                <a:spcPct val="80000"/>
              </a:lnSpc>
            </a:pPr>
            <a:r>
              <a:rPr lang="en-US" sz="900"/>
              <a:t>… and finally entries 5 6 and 8 are mapped into the hash table. As you can see, there are several collisions.</a:t>
            </a:r>
          </a:p>
          <a:p>
            <a:pPr>
              <a:lnSpc>
                <a:spcPct val="80000"/>
              </a:lnSpc>
            </a:pPr>
            <a:r>
              <a:rPr lang="en-US" sz="900"/>
              <a:t>[next]</a:t>
            </a:r>
          </a:p>
          <a:p>
            <a:pPr>
              <a:lnSpc>
                <a:spcPct val="80000"/>
              </a:lnSpc>
            </a:pPr>
            <a:r>
              <a:rPr lang="en-US" sz="900"/>
              <a:t>We can apply the same process to find out how entries collide within the offset table.</a:t>
            </a:r>
          </a:p>
          <a:p>
            <a:pPr>
              <a:lnSpc>
                <a:spcPct val="80000"/>
              </a:lnSpc>
            </a:pPr>
            <a:r>
              <a:rPr lang="en-US" sz="900"/>
              <a:t>[next]</a:t>
            </a:r>
          </a:p>
          <a:p>
            <a:pPr>
              <a:lnSpc>
                <a:spcPct val="80000"/>
              </a:lnSpc>
            </a:pPr>
            <a:r>
              <a:rPr lang="en-US" sz="900"/>
              <a:t>A key element to understand the approach is that entries colliding in the hash table do not collide in the offset table. So intuitively, we will be able to assign a different offset to each entry to uncollide them in the hash table.</a:t>
            </a:r>
          </a:p>
          <a:p>
            <a:pPr>
              <a:lnSpc>
                <a:spcPct val="80000"/>
              </a:lnSpc>
            </a:pPr>
            <a:r>
              <a:rPr lang="en-US" sz="900"/>
              <a:t>Note that this property is ensured as long as the least common multiple of the table sizes is greater or equal to the domain size u.</a:t>
            </a:r>
          </a:p>
          <a:p>
            <a:pPr>
              <a:lnSpc>
                <a:spcPct val="80000"/>
              </a:lnSpc>
            </a:pPr>
            <a:endParaRPr lang="en-US" sz="9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Perfect Spatial Hashing</a:t>
            </a:r>
          </a:p>
        </p:txBody>
      </p:sp>
      <p:sp>
        <p:nvSpPr>
          <p:cNvPr id="5" name="Rectangle 3"/>
          <p:cNvSpPr>
            <a:spLocks noGrp="1" noChangeArrowheads="1"/>
          </p:cNvSpPr>
          <p:nvPr>
            <p:ph type="dt" idx="1"/>
          </p:nvPr>
        </p:nvSpPr>
        <p:spPr>
          <a:ln/>
        </p:spPr>
        <p:txBody>
          <a:bodyPr/>
          <a:lstStyle/>
          <a:p>
            <a:fld id="{6683300A-8051-4EE2-8236-993FBA2DFD4B}"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667C27D8-41E6-458E-B525-EE96EA70EC3B}" type="slidenum">
              <a:rPr lang="en-US"/>
              <a:pPr/>
              <a:t>9</a:t>
            </a:fld>
            <a:endParaRPr lang="en-US"/>
          </a:p>
        </p:txBody>
      </p:sp>
      <p:sp>
        <p:nvSpPr>
          <p:cNvPr id="1930242" name="Rectangle 2"/>
          <p:cNvSpPr>
            <a:spLocks noChangeArrowheads="1" noTextEdit="1"/>
          </p:cNvSpPr>
          <p:nvPr>
            <p:ph type="sldImg"/>
          </p:nvPr>
        </p:nvSpPr>
        <p:spPr>
          <a:ln/>
        </p:spPr>
      </p:sp>
      <p:sp>
        <p:nvSpPr>
          <p:cNvPr id="1930243" name="Rectangle 3"/>
          <p:cNvSpPr>
            <a:spLocks noGrp="1" noChangeArrowheads="1"/>
          </p:cNvSpPr>
          <p:nvPr>
            <p:ph type="body" idx="1"/>
          </p:nvPr>
        </p:nvSpPr>
        <p:spPr>
          <a:xfrm>
            <a:off x="681038" y="4716463"/>
            <a:ext cx="5435600" cy="4467225"/>
          </a:xfrm>
        </p:spPr>
        <p:txBody>
          <a:bodyPr/>
          <a:lstStyle/>
          <a:p>
            <a:pPr>
              <a:lnSpc>
                <a:spcPct val="80000"/>
              </a:lnSpc>
            </a:pPr>
            <a:r>
              <a:rPr lang="en-US" sz="800"/>
              <a:t>I will now explain how we compute the offsets to obtain a new hash function with no collision. Recall that the final hash function is the sum of the coordinates and the offset from the offset table.</a:t>
            </a:r>
          </a:p>
          <a:p>
            <a:pPr>
              <a:lnSpc>
                <a:spcPct val="80000"/>
              </a:lnSpc>
            </a:pPr>
            <a:endParaRPr lang="en-US" sz="800"/>
          </a:p>
          <a:p>
            <a:pPr>
              <a:lnSpc>
                <a:spcPct val="80000"/>
              </a:lnSpc>
            </a:pPr>
            <a:r>
              <a:rPr lang="en-US" sz="800"/>
              <a:t>As pointed out by Fox et al., the most difficult offsets to assign are those impacting the largest numbers of defined cells. So we assign offsets by decreasing order of number of dependent data.</a:t>
            </a:r>
          </a:p>
          <a:p>
            <a:pPr>
              <a:lnSpc>
                <a:spcPct val="80000"/>
              </a:lnSpc>
            </a:pPr>
            <a:r>
              <a:rPr lang="en-US" sz="800"/>
              <a:t>Therefore in this example we start by assigning the offset impacting entries 1,5 and 3.</a:t>
            </a:r>
          </a:p>
          <a:p>
            <a:pPr>
              <a:lnSpc>
                <a:spcPct val="80000"/>
              </a:lnSpc>
            </a:pPr>
            <a:endParaRPr lang="en-US" sz="800"/>
          </a:p>
          <a:p>
            <a:pPr>
              <a:lnSpc>
                <a:spcPct val="80000"/>
              </a:lnSpc>
            </a:pPr>
            <a:r>
              <a:rPr lang="en-US" sz="800"/>
              <a:t>[next]</a:t>
            </a:r>
          </a:p>
          <a:p>
            <a:pPr>
              <a:lnSpc>
                <a:spcPct val="80000"/>
              </a:lnSpc>
            </a:pPr>
            <a:r>
              <a:rPr lang="en-US" sz="800"/>
              <a:t>We will thus start by this cell, onto which entries 1,5 and 3 are mapped.</a:t>
            </a:r>
          </a:p>
          <a:p>
            <a:pPr>
              <a:lnSpc>
                <a:spcPct val="80000"/>
              </a:lnSpc>
            </a:pPr>
            <a:r>
              <a:rPr lang="en-US" sz="800"/>
              <a:t>[next]</a:t>
            </a:r>
          </a:p>
          <a:p>
            <a:pPr>
              <a:lnSpc>
                <a:spcPct val="80000"/>
              </a:lnSpc>
            </a:pPr>
            <a:r>
              <a:rPr lang="en-US" sz="800"/>
              <a:t>If we look to where entries 1,5 and 3 map into the hash table, we can see that there is room for each entry. </a:t>
            </a:r>
          </a:p>
          <a:p>
            <a:pPr>
              <a:lnSpc>
                <a:spcPct val="80000"/>
              </a:lnSpc>
            </a:pPr>
            <a:r>
              <a:rPr lang="en-US" sz="800"/>
              <a:t>[next]</a:t>
            </a:r>
          </a:p>
          <a:p>
            <a:pPr>
              <a:lnSpc>
                <a:spcPct val="80000"/>
              </a:lnSpc>
            </a:pPr>
            <a:r>
              <a:rPr lang="en-US" sz="800"/>
              <a:t>So the offset can be set to 0.</a:t>
            </a:r>
          </a:p>
          <a:p>
            <a:pPr>
              <a:lnSpc>
                <a:spcPct val="80000"/>
              </a:lnSpc>
            </a:pPr>
            <a:r>
              <a:rPr lang="en-US" sz="800"/>
              <a:t>[next]</a:t>
            </a:r>
          </a:p>
          <a:p>
            <a:pPr>
              <a:lnSpc>
                <a:spcPct val="80000"/>
              </a:lnSpc>
            </a:pPr>
            <a:r>
              <a:rPr lang="en-US" sz="800"/>
              <a:t>Now we consider this cell, onto which entries 4 and 6 are mapped.</a:t>
            </a:r>
          </a:p>
          <a:p>
            <a:pPr>
              <a:lnSpc>
                <a:spcPct val="80000"/>
              </a:lnSpc>
            </a:pPr>
            <a:r>
              <a:rPr lang="en-US" sz="800"/>
              <a:t>If we look to where these entries are mapped into the hash table, we can see that 6 collides with 3. We will thus randomly find an offset so that 4 and 6 are not colliding with any entries already in the hash table.</a:t>
            </a:r>
          </a:p>
          <a:p>
            <a:pPr>
              <a:lnSpc>
                <a:spcPct val="80000"/>
              </a:lnSpc>
            </a:pPr>
            <a:r>
              <a:rPr lang="en-US" sz="800"/>
              <a:t>Offset +(0,2) works here.</a:t>
            </a:r>
          </a:p>
          <a:p>
            <a:pPr>
              <a:lnSpc>
                <a:spcPct val="80000"/>
              </a:lnSpc>
            </a:pPr>
            <a:r>
              <a:rPr lang="en-US" sz="800"/>
              <a:t>[next]</a:t>
            </a:r>
          </a:p>
          <a:p>
            <a:pPr>
              <a:lnSpc>
                <a:spcPct val="80000"/>
              </a:lnSpc>
            </a:pPr>
            <a:r>
              <a:rPr lang="en-US" sz="800"/>
              <a:t>Next we consider entries 2 and 7. Offset –(1,0) works.</a:t>
            </a:r>
          </a:p>
          <a:p>
            <a:pPr>
              <a:lnSpc>
                <a:spcPct val="80000"/>
              </a:lnSpc>
            </a:pPr>
            <a:r>
              <a:rPr lang="en-US" sz="800"/>
              <a:t>[next]</a:t>
            </a:r>
          </a:p>
          <a:p>
            <a:pPr>
              <a:lnSpc>
                <a:spcPct val="80000"/>
              </a:lnSpc>
            </a:pPr>
            <a:r>
              <a:rPr lang="en-US" sz="800"/>
              <a:t>Next we consider the entry 8. Note that it is now very easy to assign an offset to the remaining single entries. Here, offset +(1,0) works.</a:t>
            </a:r>
          </a:p>
          <a:p>
            <a:pPr>
              <a:lnSpc>
                <a:spcPct val="80000"/>
              </a:lnSpc>
            </a:pPr>
            <a:r>
              <a:rPr lang="en-US" sz="800"/>
              <a:t>[next]</a:t>
            </a:r>
          </a:p>
          <a:p>
            <a:pPr>
              <a:lnSpc>
                <a:spcPct val="80000"/>
              </a:lnSpc>
            </a:pPr>
            <a:r>
              <a:rPr lang="en-US" sz="800"/>
              <a:t>We know have the final offset table and hash table.</a:t>
            </a:r>
          </a:p>
          <a:p>
            <a:pPr>
              <a:lnSpc>
                <a:spcPct val="80000"/>
              </a:lnSpc>
            </a:pPr>
            <a:endParaRPr lang="en-US" sz="800"/>
          </a:p>
          <a:p>
            <a:pPr>
              <a:lnSpc>
                <a:spcPct val="80000"/>
              </a:lnSpc>
            </a:pPr>
            <a:r>
              <a:rPr lang="en-US" sz="800"/>
              <a:t>[next]</a:t>
            </a:r>
          </a:p>
          <a:p>
            <a:pPr>
              <a:lnSpc>
                <a:spcPct val="80000"/>
              </a:lnSpc>
            </a:pPr>
            <a:r>
              <a:rPr lang="en-US" sz="800"/>
              <a:t>Note that we modify the offset search process to try to preserve coherence through the final hash. Please refer to the paper for the details.</a:t>
            </a:r>
          </a:p>
          <a:p>
            <a:pPr>
              <a:lnSpc>
                <a:spcPct val="80000"/>
              </a:lnSpc>
            </a:pPr>
            <a:endParaRPr lang="en-US" sz="800"/>
          </a:p>
          <a:p>
            <a:pPr>
              <a:lnSpc>
                <a:spcPct val="80000"/>
              </a:lnSpc>
            </a:pPr>
            <a:r>
              <a:rPr lang="en-US" sz="800"/>
              <a:t>[next]</a:t>
            </a:r>
          </a:p>
          <a:p>
            <a:pPr>
              <a:lnSpc>
                <a:spcPct val="80000"/>
              </a:lnSpc>
            </a:pPr>
            <a:r>
              <a:rPr lang="en-US" sz="800"/>
              <a:t>Also, as you may have already guessed, this construction process may fail, depending on the sizes of the hash table, the offset table and the data layout. In case of failure, we successively increase the size of the offset table.</a:t>
            </a:r>
          </a:p>
          <a:p>
            <a:pPr>
              <a:lnSpc>
                <a:spcPct val="80000"/>
              </a:lnSpc>
            </a:pPr>
            <a:r>
              <a:rPr lang="en-US" sz="800"/>
              <a:t>We have different strategies for this increase, please refer to the paper, but it is important to note that success *is* guaranteed. However, the size of the offset table might be larger than it could. It is then up to the user to invest more time to search for smaller results.</a:t>
            </a:r>
          </a:p>
          <a:p>
            <a:pPr>
              <a:lnSpc>
                <a:spcPct val="80000"/>
              </a:lnSpc>
            </a:pPr>
            <a:endParaRPr lang="en-US" sz="8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1250" name="Rectangle 2"/>
          <p:cNvSpPr>
            <a:spLocks noGrp="1" noChangeArrowheads="1"/>
          </p:cNvSpPr>
          <p:nvPr>
            <p:ph type="dt" sz="quarter" idx="2"/>
          </p:nvPr>
        </p:nvSpPr>
        <p:spPr>
          <a:xfrm>
            <a:off x="685800" y="6248400"/>
            <a:ext cx="1905000" cy="457200"/>
          </a:xfrm>
        </p:spPr>
        <p:txBody>
          <a:bodyPr/>
          <a:lstStyle>
            <a:lvl1pPr>
              <a:defRPr/>
            </a:lvl1pPr>
          </a:lstStyle>
          <a:p>
            <a:fld id="{14E40896-A8CF-4A36-9870-826AE2667832}" type="datetime1">
              <a:rPr lang="en-US"/>
              <a:pPr/>
              <a:t>2010-09-29</a:t>
            </a:fld>
            <a:endParaRPr lang="en-US"/>
          </a:p>
        </p:txBody>
      </p:sp>
      <p:sp>
        <p:nvSpPr>
          <p:cNvPr id="181251" name="Rectangle 3"/>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181252" name="Rectangle 4"/>
          <p:cNvSpPr>
            <a:spLocks noGrp="1" noChangeArrowheads="1"/>
          </p:cNvSpPr>
          <p:nvPr>
            <p:ph type="sldNum" sz="quarter" idx="4"/>
          </p:nvPr>
        </p:nvSpPr>
        <p:spPr>
          <a:xfrm>
            <a:off x="6553200" y="6248400"/>
            <a:ext cx="1905000" cy="457200"/>
          </a:xfrm>
        </p:spPr>
        <p:txBody>
          <a:bodyPr/>
          <a:lstStyle>
            <a:lvl1pPr>
              <a:defRPr/>
            </a:lvl1pPr>
          </a:lstStyle>
          <a:p>
            <a:fld id="{D3EAFF59-FFB1-450F-B492-AFFB485CF332}" type="slidenum">
              <a:rPr lang="en-US"/>
              <a:pPr/>
              <a:t>‹#›</a:t>
            </a:fld>
            <a:endParaRPr lang="en-US"/>
          </a:p>
        </p:txBody>
      </p:sp>
      <p:sp>
        <p:nvSpPr>
          <p:cNvPr id="181253" name="Rectangle 5"/>
          <p:cNvSpPr>
            <a:spLocks noGrp="1" noChangeArrowheads="1"/>
          </p:cNvSpPr>
          <p:nvPr>
            <p:ph type="ctrTitle" sz="quarter"/>
          </p:nvPr>
        </p:nvSpPr>
        <p:spPr>
          <a:xfrm>
            <a:off x="152400" y="609600"/>
            <a:ext cx="8839200" cy="1752600"/>
          </a:xfrm>
        </p:spPr>
        <p:txBody>
          <a:bodyPr/>
          <a:lstStyle>
            <a:lvl1pPr>
              <a:lnSpc>
                <a:spcPct val="100000"/>
              </a:lnSpc>
              <a:defRPr sz="4000"/>
            </a:lvl1pPr>
          </a:lstStyle>
          <a:p>
            <a:pPr lvl="0"/>
            <a:r>
              <a:rPr lang="en-US" noProof="0" smtClean="0"/>
              <a:t>Click to edit Master title style</a:t>
            </a:r>
          </a:p>
        </p:txBody>
      </p:sp>
      <p:sp>
        <p:nvSpPr>
          <p:cNvPr id="181254" name="Rectangle 6"/>
          <p:cNvSpPr>
            <a:spLocks noGrp="1" noChangeArrowheads="1"/>
          </p:cNvSpPr>
          <p:nvPr>
            <p:ph type="subTitle" sz="quarter" idx="1"/>
          </p:nvPr>
        </p:nvSpPr>
        <p:spPr>
          <a:xfrm>
            <a:off x="76200" y="2743200"/>
            <a:ext cx="8991600" cy="3429000"/>
          </a:xfrm>
          <a:effectLst>
            <a:outerShdw dist="53882" dir="2700000" algn="ctr" rotWithShape="0">
              <a:schemeClr val="bg2"/>
            </a:outerShdw>
          </a:effectLst>
        </p:spPr>
        <p:txBody>
          <a:bodyPr anchor="ctr" anchorCtr="1"/>
          <a:lstStyle>
            <a:lvl1pPr marL="0" indent="0" algn="ctr">
              <a:buFont typeface="Monotype Sorts" pitchFamily="2" charset="2"/>
              <a:buNone/>
              <a:defRPr/>
            </a:lvl1pPr>
          </a:lstStyle>
          <a:p>
            <a:pPr lvl="0"/>
            <a:r>
              <a:rPr lang="en-US" noProof="0" smtClean="0"/>
              <a:t>Click to edit Master subtitle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B77799D-1694-47CB-AE82-C31931DC44E9}" type="datetime1">
              <a:rPr lang="en-US"/>
              <a:pPr/>
              <a:t>2010-09-29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739368-57F9-4FC5-B068-C28D9E7E952D}" type="slidenum">
              <a:rPr lang="en-US"/>
              <a:pPr/>
              <a:t>‹#›</a:t>
            </a:fld>
            <a:endParaRPr lang="en-US"/>
          </a:p>
        </p:txBody>
      </p:sp>
    </p:spTree>
    <p:extLst>
      <p:ext uri="{BB962C8B-B14F-4D97-AF65-F5344CB8AC3E}">
        <p14:creationId xmlns:p14="http://schemas.microsoft.com/office/powerpoint/2010/main" val="389341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6572AD6-D494-4B6A-8B2C-7AF4285FDE55}" type="datetime1">
              <a:rPr lang="en-US"/>
              <a:pPr/>
              <a:t>2010-09-29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0BEBD3E-0A0D-4486-89E0-C736B31C32B8}" type="slidenum">
              <a:rPr lang="en-US"/>
              <a:pPr/>
              <a:t>‹#›</a:t>
            </a:fld>
            <a:endParaRPr lang="en-US"/>
          </a:p>
        </p:txBody>
      </p:sp>
    </p:spTree>
    <p:extLst>
      <p:ext uri="{BB962C8B-B14F-4D97-AF65-F5344CB8AC3E}">
        <p14:creationId xmlns:p14="http://schemas.microsoft.com/office/powerpoint/2010/main" val="103117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90600"/>
            <a:ext cx="40767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990600"/>
            <a:ext cx="40767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91275"/>
            <a:ext cx="1905000" cy="457200"/>
          </a:xfrm>
        </p:spPr>
        <p:txBody>
          <a:bodyPr/>
          <a:lstStyle>
            <a:lvl1pPr>
              <a:defRPr/>
            </a:lvl1pPr>
          </a:lstStyle>
          <a:p>
            <a:fld id="{D9EC5287-E553-477E-8398-6078C9843C7C}" type="datetime1">
              <a:rPr lang="en-US"/>
              <a:pPr/>
              <a:t>2010-09-29</a:t>
            </a:fld>
            <a:endParaRPr lang="en-US"/>
          </a:p>
        </p:txBody>
      </p:sp>
      <p:sp>
        <p:nvSpPr>
          <p:cNvPr id="6" name="Footer Placeholder 5"/>
          <p:cNvSpPr>
            <a:spLocks noGrp="1"/>
          </p:cNvSpPr>
          <p:nvPr>
            <p:ph type="ftr" sz="quarter" idx="11"/>
          </p:nvPr>
        </p:nvSpPr>
        <p:spPr>
          <a:xfrm>
            <a:off x="3124200" y="6391275"/>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91275"/>
            <a:ext cx="1905000" cy="457200"/>
          </a:xfrm>
        </p:spPr>
        <p:txBody>
          <a:bodyPr/>
          <a:lstStyle>
            <a:lvl1pPr>
              <a:defRPr/>
            </a:lvl1pPr>
          </a:lstStyle>
          <a:p>
            <a:fld id="{8D8212A1-E8B7-4C9F-8804-CCA2553A1B85}" type="slidenum">
              <a:rPr lang="en-US"/>
              <a:pPr/>
              <a:t>‹#›</a:t>
            </a:fld>
            <a:endParaRPr lang="en-US"/>
          </a:p>
        </p:txBody>
      </p:sp>
    </p:spTree>
    <p:extLst>
      <p:ext uri="{BB962C8B-B14F-4D97-AF65-F5344CB8AC3E}">
        <p14:creationId xmlns:p14="http://schemas.microsoft.com/office/powerpoint/2010/main" val="3746179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990600"/>
            <a:ext cx="8305800" cy="5410200"/>
          </a:xfrm>
        </p:spPr>
        <p:txBody>
          <a:bodyPr/>
          <a:lstStyle/>
          <a:p>
            <a:endParaRPr lang="en-US"/>
          </a:p>
        </p:txBody>
      </p:sp>
      <p:sp>
        <p:nvSpPr>
          <p:cNvPr id="4" name="Date Placeholder 3"/>
          <p:cNvSpPr>
            <a:spLocks noGrp="1"/>
          </p:cNvSpPr>
          <p:nvPr>
            <p:ph type="dt" sz="half" idx="10"/>
          </p:nvPr>
        </p:nvSpPr>
        <p:spPr>
          <a:xfrm>
            <a:off x="685800" y="6391275"/>
            <a:ext cx="1905000" cy="457200"/>
          </a:xfrm>
        </p:spPr>
        <p:txBody>
          <a:bodyPr/>
          <a:lstStyle>
            <a:lvl1pPr>
              <a:defRPr/>
            </a:lvl1pPr>
          </a:lstStyle>
          <a:p>
            <a:fld id="{1228FDBD-397F-4319-ADC6-1309B651EABC}" type="datetime1">
              <a:rPr lang="en-US"/>
              <a:pPr/>
              <a:t>2010-09-29</a:t>
            </a:fld>
            <a:endParaRPr lang="en-US"/>
          </a:p>
        </p:txBody>
      </p:sp>
      <p:sp>
        <p:nvSpPr>
          <p:cNvPr id="5" name="Footer Placeholder 4"/>
          <p:cNvSpPr>
            <a:spLocks noGrp="1"/>
          </p:cNvSpPr>
          <p:nvPr>
            <p:ph type="ftr" sz="quarter" idx="11"/>
          </p:nvPr>
        </p:nvSpPr>
        <p:spPr>
          <a:xfrm>
            <a:off x="3124200" y="6391275"/>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391275"/>
            <a:ext cx="1905000" cy="457200"/>
          </a:xfrm>
        </p:spPr>
        <p:txBody>
          <a:bodyPr/>
          <a:lstStyle>
            <a:lvl1pPr>
              <a:defRPr/>
            </a:lvl1pPr>
          </a:lstStyle>
          <a:p>
            <a:fld id="{26DCA0B2-5DD0-4E0B-A855-15E8643CB125}" type="slidenum">
              <a:rPr lang="en-US"/>
              <a:pPr/>
              <a:t>‹#›</a:t>
            </a:fld>
            <a:endParaRPr lang="en-US"/>
          </a:p>
        </p:txBody>
      </p:sp>
    </p:spTree>
    <p:extLst>
      <p:ext uri="{BB962C8B-B14F-4D97-AF65-F5344CB8AC3E}">
        <p14:creationId xmlns:p14="http://schemas.microsoft.com/office/powerpoint/2010/main" val="339233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D1C70DC-4038-4EC0-8A79-3B1D3F8FD54D}" type="datetime1">
              <a:rPr lang="en-US"/>
              <a:pPr/>
              <a:t>2010-09-29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CD8EE1-F963-43EE-87FB-7E44630D858F}" type="slidenum">
              <a:rPr lang="en-US"/>
              <a:pPr/>
              <a:t>‹#›</a:t>
            </a:fld>
            <a:endParaRPr lang="en-US"/>
          </a:p>
        </p:txBody>
      </p:sp>
    </p:spTree>
    <p:extLst>
      <p:ext uri="{BB962C8B-B14F-4D97-AF65-F5344CB8AC3E}">
        <p14:creationId xmlns:p14="http://schemas.microsoft.com/office/powerpoint/2010/main" val="1520775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124F347-A30E-45D5-9807-5A3B12EB78FD}" type="datetime1">
              <a:rPr lang="en-US"/>
              <a:pPr/>
              <a:t>2010-09-29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B742B9-85F5-4852-895D-132780026350}" type="slidenum">
              <a:rPr lang="en-US"/>
              <a:pPr/>
              <a:t>‹#›</a:t>
            </a:fld>
            <a:endParaRPr lang="en-US"/>
          </a:p>
        </p:txBody>
      </p:sp>
    </p:spTree>
    <p:extLst>
      <p:ext uri="{BB962C8B-B14F-4D97-AF65-F5344CB8AC3E}">
        <p14:creationId xmlns:p14="http://schemas.microsoft.com/office/powerpoint/2010/main" val="506838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4076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990600"/>
            <a:ext cx="4076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0B40BFA-2801-48E7-800D-7E2C76187DD0}" type="datetime1">
              <a:rPr lang="en-US"/>
              <a:pPr/>
              <a:t>2010-09-29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CFF185C-FB58-4B18-BDE7-1C6AFBE45C48}" type="slidenum">
              <a:rPr lang="en-US"/>
              <a:pPr/>
              <a:t>‹#›</a:t>
            </a:fld>
            <a:endParaRPr lang="en-US"/>
          </a:p>
        </p:txBody>
      </p:sp>
    </p:spTree>
    <p:extLst>
      <p:ext uri="{BB962C8B-B14F-4D97-AF65-F5344CB8AC3E}">
        <p14:creationId xmlns:p14="http://schemas.microsoft.com/office/powerpoint/2010/main" val="3853064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763E4786-3E8F-45D1-8999-512981C11F8B}" type="datetime1">
              <a:rPr lang="en-US"/>
              <a:pPr/>
              <a:t>2010-09-29</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9BE7422-7D1C-4D8A-A31A-D74F05A180F4}" type="slidenum">
              <a:rPr lang="en-US"/>
              <a:pPr/>
              <a:t>‹#›</a:t>
            </a:fld>
            <a:endParaRPr lang="en-US"/>
          </a:p>
        </p:txBody>
      </p:sp>
    </p:spTree>
    <p:extLst>
      <p:ext uri="{BB962C8B-B14F-4D97-AF65-F5344CB8AC3E}">
        <p14:creationId xmlns:p14="http://schemas.microsoft.com/office/powerpoint/2010/main" val="793204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D6EA18AF-162C-414C-8C60-DB07D5A2AD1F}" type="datetime1">
              <a:rPr lang="en-US"/>
              <a:pPr/>
              <a:t>2010-09-29</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995FF1C-8EF7-4C59-A6CB-AD43D097555B}" type="slidenum">
              <a:rPr lang="en-US"/>
              <a:pPr/>
              <a:t>‹#›</a:t>
            </a:fld>
            <a:endParaRPr lang="en-US"/>
          </a:p>
        </p:txBody>
      </p:sp>
    </p:spTree>
    <p:extLst>
      <p:ext uri="{BB962C8B-B14F-4D97-AF65-F5344CB8AC3E}">
        <p14:creationId xmlns:p14="http://schemas.microsoft.com/office/powerpoint/2010/main" val="2984554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43C5ED7-C745-4ACB-8E8C-87696192D29C}" type="datetime1">
              <a:rPr lang="en-US"/>
              <a:pPr/>
              <a:t>2010-09-29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2546E94-8AEB-4C12-A366-D273577D7CE4}" type="slidenum">
              <a:rPr lang="en-US"/>
              <a:pPr/>
              <a:t>‹#›</a:t>
            </a:fld>
            <a:endParaRPr lang="en-US"/>
          </a:p>
        </p:txBody>
      </p:sp>
    </p:spTree>
    <p:extLst>
      <p:ext uri="{BB962C8B-B14F-4D97-AF65-F5344CB8AC3E}">
        <p14:creationId xmlns:p14="http://schemas.microsoft.com/office/powerpoint/2010/main" val="4158728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8ED1DDF-4009-462A-97FF-0FB8016C28B3}" type="datetime1">
              <a:rPr lang="en-US"/>
              <a:pPr/>
              <a:t>2010-09-29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2B2EEC-0D48-4DA1-8E27-E8BC257CC5D8}" type="slidenum">
              <a:rPr lang="en-US"/>
              <a:pPr/>
              <a:t>‹#›</a:t>
            </a:fld>
            <a:endParaRPr lang="en-US"/>
          </a:p>
        </p:txBody>
      </p:sp>
    </p:spTree>
    <p:extLst>
      <p:ext uri="{BB962C8B-B14F-4D97-AF65-F5344CB8AC3E}">
        <p14:creationId xmlns:p14="http://schemas.microsoft.com/office/powerpoint/2010/main" val="389556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2A42131-8E94-44EF-A4BD-3EE49CC4F41B}" type="datetime1">
              <a:rPr lang="en-US"/>
              <a:pPr/>
              <a:t>2010-09-29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F30B95-2F8B-4EB9-B556-C5E5BFE79B27}" type="slidenum">
              <a:rPr lang="en-US"/>
              <a:pPr/>
              <a:t>‹#›</a:t>
            </a:fld>
            <a:endParaRPr lang="en-US"/>
          </a:p>
        </p:txBody>
      </p:sp>
    </p:spTree>
    <p:extLst>
      <p:ext uri="{BB962C8B-B14F-4D97-AF65-F5344CB8AC3E}">
        <p14:creationId xmlns:p14="http://schemas.microsoft.com/office/powerpoint/2010/main" val="4038518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dt" sz="half" idx="2"/>
          </p:nvPr>
        </p:nvSpPr>
        <p:spPr bwMode="auto">
          <a:xfrm>
            <a:off x="685800" y="63912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l">
              <a:defRPr sz="1400">
                <a:effectLst/>
                <a:latin typeface="Times New Roman" pitchFamily="18" charset="0"/>
              </a:defRPr>
            </a:lvl1pPr>
          </a:lstStyle>
          <a:p>
            <a:fld id="{E0A2C87F-E7DE-4B55-A9CD-1B52B343AC6D}" type="datetime1">
              <a:rPr lang="en-US"/>
              <a:pPr/>
              <a:t>2010-09-29</a:t>
            </a:fld>
            <a:endParaRPr lang="en-US"/>
          </a:p>
        </p:txBody>
      </p:sp>
      <p:sp>
        <p:nvSpPr>
          <p:cNvPr id="180227" name="Rectangle 3"/>
          <p:cNvSpPr>
            <a:spLocks noGrp="1" noChangeArrowheads="1"/>
          </p:cNvSpPr>
          <p:nvPr>
            <p:ph type="ftr" sz="quarter" idx="3"/>
          </p:nvPr>
        </p:nvSpPr>
        <p:spPr bwMode="auto">
          <a:xfrm>
            <a:off x="3124200" y="63912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effectLst/>
                <a:latin typeface="Times New Roman" pitchFamily="18" charset="0"/>
              </a:defRPr>
            </a:lvl1pPr>
          </a:lstStyle>
          <a:p>
            <a:endParaRPr lang="en-US"/>
          </a:p>
        </p:txBody>
      </p:sp>
      <p:sp>
        <p:nvSpPr>
          <p:cNvPr id="180228" name="Rectangle 4"/>
          <p:cNvSpPr>
            <a:spLocks noGrp="1" noChangeArrowheads="1"/>
          </p:cNvSpPr>
          <p:nvPr>
            <p:ph type="sldNum" sz="quarter" idx="4"/>
          </p:nvPr>
        </p:nvSpPr>
        <p:spPr bwMode="auto">
          <a:xfrm>
            <a:off x="6553200" y="63912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effectLst/>
                <a:latin typeface="Times New Roman" pitchFamily="18" charset="0"/>
              </a:defRPr>
            </a:lvl1pPr>
          </a:lstStyle>
          <a:p>
            <a:fld id="{94CF8BEC-552A-45E1-81F5-3BC9FFE3237A}" type="slidenum">
              <a:rPr lang="en-US"/>
              <a:pPr/>
              <a:t>‹#›</a:t>
            </a:fld>
            <a:endParaRPr lang="en-US"/>
          </a:p>
        </p:txBody>
      </p:sp>
      <p:sp>
        <p:nvSpPr>
          <p:cNvPr id="180229" name="Rectangle 5"/>
          <p:cNvSpPr>
            <a:spLocks noGrp="1" noChangeArrowheads="1"/>
          </p:cNvSpPr>
          <p:nvPr>
            <p:ph type="title"/>
          </p:nvPr>
        </p:nvSpPr>
        <p:spPr bwMode="auto">
          <a:xfrm>
            <a:off x="0" y="0"/>
            <a:ext cx="9144000" cy="9906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ctr" anchorCtr="1" compatLnSpc="1">
            <a:prstTxWarp prst="textNoShape">
              <a:avLst/>
            </a:prstTxWarp>
          </a:bodyPr>
          <a:lstStyle/>
          <a:p>
            <a:pPr lvl="0"/>
            <a:r>
              <a:rPr lang="en-US" smtClean="0"/>
              <a:t>Click to edit Master title style</a:t>
            </a:r>
          </a:p>
        </p:txBody>
      </p:sp>
      <p:sp>
        <p:nvSpPr>
          <p:cNvPr id="180230" name="Rectangle 6"/>
          <p:cNvSpPr>
            <a:spLocks noGrp="1" noChangeArrowheads="1"/>
          </p:cNvSpPr>
          <p:nvPr>
            <p:ph type="body" idx="1"/>
          </p:nvPr>
        </p:nvSpPr>
        <p:spPr bwMode="auto">
          <a:xfrm>
            <a:off x="685800" y="990600"/>
            <a:ext cx="8305800" cy="5410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2pPr>
      <a:lvl3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3pPr>
      <a:lvl4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4pPr>
      <a:lvl5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5pPr>
      <a:lvl6pPr marL="4572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55000"/>
        <a:buFont typeface="Monotype Sorts" pitchFamily="2" charset="2"/>
        <a:buChar char="l"/>
        <a:defRPr sz="30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Monotype Sorts" pitchFamily="2" charset="2"/>
        <a:buChar char="n"/>
        <a:defRPr sz="2800">
          <a:solidFill>
            <a:schemeClr val="tx1"/>
          </a:solidFill>
          <a:effectLst>
            <a:outerShdw blurRad="38100" dist="38100" dir="2700000" algn="tl">
              <a:srgbClr val="C0C0C0"/>
            </a:outerShdw>
          </a:effectLst>
          <a:latin typeface="+mn-lt"/>
        </a:defRPr>
      </a:lvl2pPr>
      <a:lvl3pPr marL="1200150" indent="-342900" algn="l" rtl="0" eaLnBrk="0" fontAlgn="base" hangingPunct="0">
        <a:spcBef>
          <a:spcPct val="20000"/>
        </a:spcBef>
        <a:spcAft>
          <a:spcPct val="0"/>
        </a:spcAft>
        <a:buClr>
          <a:schemeClr val="accent2"/>
        </a:buClr>
        <a:buSzPct val="100000"/>
        <a:buChar char="–"/>
        <a:defRPr sz="2600">
          <a:solidFill>
            <a:schemeClr val="tx1"/>
          </a:solidFill>
          <a:effectLst>
            <a:outerShdw blurRad="38100" dist="38100" dir="2700000" algn="tl">
              <a:srgbClr val="C0C0C0"/>
            </a:outerShdw>
          </a:effectLst>
          <a:latin typeface="+mn-lt"/>
        </a:defRPr>
      </a:lvl3pPr>
      <a:lvl4pPr marL="1657350" indent="-285750" algn="l" rtl="0" eaLnBrk="0" fontAlgn="base" hangingPunct="0">
        <a:spcBef>
          <a:spcPct val="0"/>
        </a:spcBef>
        <a:spcAft>
          <a:spcPct val="0"/>
        </a:spcAft>
        <a:buClr>
          <a:schemeClr val="accent2"/>
        </a:buClr>
        <a:buChar char="–"/>
        <a:defRPr sz="24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5.xml"/><Relationship Id="rId7" Type="http://schemas.openxmlformats.org/officeDocument/2006/relationships/image" Target="../media/image16.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png"/><Relationship Id="rId10" Type="http://schemas.openxmlformats.org/officeDocument/2006/relationships/image" Target="../media/image17.emf"/><Relationship Id="rId4" Type="http://schemas.openxmlformats.org/officeDocument/2006/relationships/image" Target="../media/image6.png"/><Relationship Id="rId9"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6.xml"/><Relationship Id="rId7" Type="http://schemas.openxmlformats.org/officeDocument/2006/relationships/image" Target="../media/image19.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png"/><Relationship Id="rId10" Type="http://schemas.openxmlformats.org/officeDocument/2006/relationships/image" Target="../media/image20.emf"/><Relationship Id="rId4" Type="http://schemas.openxmlformats.org/officeDocument/2006/relationships/image" Target="../media/image6.png"/><Relationship Id="rId9"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3.wmf"/><Relationship Id="rId5" Type="http://schemas.openxmlformats.org/officeDocument/2006/relationships/oleObject" Target="../embeddings/oleObject8.bin"/><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4.w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6.xml"/><Relationship Id="rId7" Type="http://schemas.openxmlformats.org/officeDocument/2006/relationships/image" Target="../media/image3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6.xml"/><Relationship Id="rId7" Type="http://schemas.openxmlformats.org/officeDocument/2006/relationships/image" Target="../media/image42.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6.xml"/><Relationship Id="rId7" Type="http://schemas.openxmlformats.org/officeDocument/2006/relationships/image" Target="../media/image49.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6.xml"/><Relationship Id="rId7" Type="http://schemas.openxmlformats.org/officeDocument/2006/relationships/image" Target="../media/image53.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7.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7.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3.pn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64.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xml"/><Relationship Id="rId7" Type="http://schemas.openxmlformats.org/officeDocument/2006/relationships/image" Target="../media/image67.png"/><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37.xml"/><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6.png"/><Relationship Id="rId18" Type="http://schemas.openxmlformats.org/officeDocument/2006/relationships/image" Target="../media/image22.png"/><Relationship Id="rId3" Type="http://schemas.openxmlformats.org/officeDocument/2006/relationships/notesSlide" Target="../notesSlides/notesSlide39.xml"/><Relationship Id="rId7" Type="http://schemas.openxmlformats.org/officeDocument/2006/relationships/image" Target="../media/image78.png"/><Relationship Id="rId12" Type="http://schemas.openxmlformats.org/officeDocument/2006/relationships/image" Target="../media/image10.png"/><Relationship Id="rId17" Type="http://schemas.openxmlformats.org/officeDocument/2006/relationships/image" Target="../media/image21.png"/><Relationship Id="rId2" Type="http://schemas.openxmlformats.org/officeDocument/2006/relationships/slideLayout" Target="../slideLayouts/slideLayout2.xml"/><Relationship Id="rId16" Type="http://schemas.openxmlformats.org/officeDocument/2006/relationships/image" Target="../media/image15.png"/><Relationship Id="rId1" Type="http://schemas.openxmlformats.org/officeDocument/2006/relationships/vmlDrawing" Target="../drawings/vmlDrawing6.vml"/><Relationship Id="rId6" Type="http://schemas.openxmlformats.org/officeDocument/2006/relationships/image" Target="../media/image70.png"/><Relationship Id="rId11" Type="http://schemas.openxmlformats.org/officeDocument/2006/relationships/image" Target="../media/image1.png"/><Relationship Id="rId5" Type="http://schemas.openxmlformats.org/officeDocument/2006/relationships/image" Target="../media/image77.png"/><Relationship Id="rId15" Type="http://schemas.openxmlformats.org/officeDocument/2006/relationships/image" Target="../media/image7.wmf"/><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3.png"/><Relationship Id="rId14" Type="http://schemas.openxmlformats.org/officeDocument/2006/relationships/oleObject" Target="../embeddings/oleObject10.bin"/></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1.png"/><Relationship Id="rId7"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oleObject" Target="../embeddings/oleObject11.bin"/><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86.png"/><Relationship Id="rId11" Type="http://schemas.openxmlformats.org/officeDocument/2006/relationships/image" Target="../media/image10.png"/><Relationship Id="rId5" Type="http://schemas.openxmlformats.org/officeDocument/2006/relationships/image" Target="../media/image85.png"/><Relationship Id="rId10" Type="http://schemas.openxmlformats.org/officeDocument/2006/relationships/image" Target="../media/image1.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7.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91.wmf"/><Relationship Id="rId5" Type="http://schemas.openxmlformats.org/officeDocument/2006/relationships/oleObject" Target="../embeddings/oleObject13.bin"/><Relationship Id="rId4" Type="http://schemas.openxmlformats.org/officeDocument/2006/relationships/image" Target="../media/image90.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6.xml"/><Relationship Id="rId7" Type="http://schemas.openxmlformats.org/officeDocument/2006/relationships/oleObject" Target="../embeddings/oleObject1.bin"/><Relationship Id="rId12"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oleObject" Target="../embeddings/oleObject3.bin"/><Relationship Id="rId5" Type="http://schemas.openxmlformats.org/officeDocument/2006/relationships/image" Target="../media/image10.png"/><Relationship Id="rId10" Type="http://schemas.openxmlformats.org/officeDocument/2006/relationships/image" Target="../media/image8.wmf"/><Relationship Id="rId4" Type="http://schemas.openxmlformats.org/officeDocument/2006/relationships/image" Target="../media/image1.png"/><Relationship Id="rId9"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Rectangle 2"/>
          <p:cNvSpPr>
            <a:spLocks noGrp="1" noChangeArrowheads="1"/>
          </p:cNvSpPr>
          <p:nvPr>
            <p:ph type="ctrTitle"/>
          </p:nvPr>
        </p:nvSpPr>
        <p:spPr>
          <a:xfrm>
            <a:off x="152400" y="609600"/>
            <a:ext cx="8839200" cy="2743200"/>
          </a:xfrm>
        </p:spPr>
        <p:txBody>
          <a:bodyPr/>
          <a:lstStyle/>
          <a:p>
            <a:r>
              <a:rPr lang="en-US"/>
              <a:t>Perfect Spatial Hashing</a:t>
            </a:r>
            <a:br>
              <a:rPr lang="en-US"/>
            </a:br>
            <a:endParaRPr lang="en-US" sz="1900">
              <a:solidFill>
                <a:schemeClr val="tx1"/>
              </a:solidFill>
            </a:endParaRPr>
          </a:p>
        </p:txBody>
      </p:sp>
      <p:sp>
        <p:nvSpPr>
          <p:cNvPr id="1880067" name="Rectangle 3"/>
          <p:cNvSpPr>
            <a:spLocks noGrp="1" noChangeArrowheads="1"/>
          </p:cNvSpPr>
          <p:nvPr>
            <p:ph type="subTitle" idx="1"/>
          </p:nvPr>
        </p:nvSpPr>
        <p:spPr>
          <a:xfrm>
            <a:off x="76200" y="2895600"/>
            <a:ext cx="8991600" cy="3429000"/>
          </a:xfrm>
        </p:spPr>
        <p:txBody>
          <a:bodyPr/>
          <a:lstStyle/>
          <a:p>
            <a:pPr>
              <a:lnSpc>
                <a:spcPct val="120000"/>
              </a:lnSpc>
            </a:pPr>
            <a:r>
              <a:rPr lang="en-US" sz="2600"/>
              <a:t>Sylvain Lefebvre    Hugues Hoppe</a:t>
            </a:r>
            <a:br>
              <a:rPr lang="en-US" sz="2600"/>
            </a:br>
            <a:r>
              <a:rPr lang="en-US" sz="2200"/>
              <a:t>Microsoft Research</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1554" name="Picture 2" descr="image009"/>
          <p:cNvPicPr>
            <a:picLocks noChangeAspect="1" noChangeArrowheads="1"/>
          </p:cNvPicPr>
          <p:nvPr/>
        </p:nvPicPr>
        <p:blipFill>
          <a:blip r:embed="rId3" cstate="print">
            <a:extLst>
              <a:ext uri="{28A0092B-C50C-407E-A947-70E740481C1C}">
                <a14:useLocalDpi xmlns:a14="http://schemas.microsoft.com/office/drawing/2010/main" val="0"/>
              </a:ext>
            </a:extLst>
          </a:blip>
          <a:srcRect l="11812" t="11063" r="10126" b="6000"/>
          <a:stretch>
            <a:fillRect/>
          </a:stretch>
        </p:blipFill>
        <p:spPr bwMode="auto">
          <a:xfrm>
            <a:off x="7308850" y="3741738"/>
            <a:ext cx="649288" cy="690562"/>
          </a:xfrm>
          <a:prstGeom prst="rect">
            <a:avLst/>
          </a:prstGeom>
          <a:noFill/>
          <a:extLst>
            <a:ext uri="{909E8E84-426E-40DD-AFC4-6F175D3DCCD1}">
              <a14:hiddenFill xmlns:a14="http://schemas.microsoft.com/office/drawing/2010/main">
                <a:solidFill>
                  <a:srgbClr val="FFFFFF"/>
                </a:solidFill>
              </a14:hiddenFill>
            </a:ext>
          </a:extLst>
        </p:spPr>
      </p:pic>
      <p:sp>
        <p:nvSpPr>
          <p:cNvPr id="2071555" name="Rectangle 3"/>
          <p:cNvSpPr>
            <a:spLocks noGrp="1" noChangeArrowheads="1"/>
          </p:cNvSpPr>
          <p:nvPr>
            <p:ph type="title"/>
          </p:nvPr>
        </p:nvSpPr>
        <p:spPr/>
        <p:txBody>
          <a:bodyPr/>
          <a:lstStyle/>
          <a:p>
            <a:r>
              <a:rPr lang="en-US"/>
              <a:t>Generalization to 3D</a:t>
            </a:r>
          </a:p>
        </p:txBody>
      </p:sp>
      <p:pic>
        <p:nvPicPr>
          <p:cNvPr id="2071556" name="Picture 4"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2209800"/>
            <a:ext cx="2133600" cy="21336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71557" name="Picture 5" descr="image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0175" y="3713163"/>
            <a:ext cx="630238" cy="630237"/>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71558" name="Picture 6" descr="image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8888" y="4041775"/>
            <a:ext cx="301625" cy="30162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71559" name="Picture 7" descr="image007"/>
          <p:cNvPicPr>
            <a:picLocks noChangeAspect="1" noChangeArrowheads="1"/>
          </p:cNvPicPr>
          <p:nvPr/>
        </p:nvPicPr>
        <p:blipFill>
          <a:blip r:embed="rId7" cstate="print">
            <a:extLst>
              <a:ext uri="{28A0092B-C50C-407E-A947-70E740481C1C}">
                <a14:useLocalDpi xmlns:a14="http://schemas.microsoft.com/office/drawing/2010/main" val="0"/>
              </a:ext>
            </a:extLst>
          </a:blip>
          <a:srcRect l="6647" t="6895" r="3075"/>
          <a:stretch>
            <a:fillRect/>
          </a:stretch>
        </p:blipFill>
        <p:spPr bwMode="auto">
          <a:xfrm>
            <a:off x="4686300" y="1981200"/>
            <a:ext cx="24384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71560" name="Picture 8" descr="image011"/>
          <p:cNvPicPr>
            <a:picLocks noChangeAspect="1" noChangeArrowheads="1"/>
          </p:cNvPicPr>
          <p:nvPr/>
        </p:nvPicPr>
        <p:blipFill>
          <a:blip r:embed="rId8" cstate="print">
            <a:extLst>
              <a:ext uri="{28A0092B-C50C-407E-A947-70E740481C1C}">
                <a14:useLocalDpi xmlns:a14="http://schemas.microsoft.com/office/drawing/2010/main" val="0"/>
              </a:ext>
            </a:extLst>
          </a:blip>
          <a:srcRect l="12187" t="11626" r="10312" b="6187"/>
          <a:stretch>
            <a:fillRect/>
          </a:stretch>
        </p:blipFill>
        <p:spPr bwMode="auto">
          <a:xfrm>
            <a:off x="8429625" y="4054475"/>
            <a:ext cx="357188" cy="377825"/>
          </a:xfrm>
          <a:prstGeom prst="rect">
            <a:avLst/>
          </a:prstGeom>
          <a:noFill/>
          <a:extLst>
            <a:ext uri="{909E8E84-426E-40DD-AFC4-6F175D3DCCD1}">
              <a14:hiddenFill xmlns:a14="http://schemas.microsoft.com/office/drawing/2010/main">
                <a:solidFill>
                  <a:srgbClr val="FFFFFF"/>
                </a:solidFill>
              </a14:hiddenFill>
            </a:ext>
          </a:extLst>
        </p:spPr>
      </p:pic>
      <p:sp>
        <p:nvSpPr>
          <p:cNvPr id="2071561" name="Text Box 9"/>
          <p:cNvSpPr txBox="1">
            <a:spLocks noChangeArrowheads="1"/>
          </p:cNvSpPr>
          <p:nvPr/>
        </p:nvSpPr>
        <p:spPr bwMode="blackGray">
          <a:xfrm>
            <a:off x="463550" y="4572000"/>
            <a:ext cx="157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rPr>
              <a:t>2D sparse</a:t>
            </a:r>
          </a:p>
        </p:txBody>
      </p:sp>
      <p:sp>
        <p:nvSpPr>
          <p:cNvPr id="2071562" name="Text Box 10"/>
          <p:cNvSpPr txBox="1">
            <a:spLocks noChangeArrowheads="1"/>
          </p:cNvSpPr>
          <p:nvPr/>
        </p:nvSpPr>
        <p:spPr bwMode="blackGray">
          <a:xfrm>
            <a:off x="2535238" y="4432300"/>
            <a:ext cx="8969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i="1">
                <a:effectLst/>
              </a:rPr>
              <a:t>Hash</a:t>
            </a:r>
            <a:br>
              <a:rPr lang="en-US" sz="2400" i="1">
                <a:effectLst/>
              </a:rPr>
            </a:br>
            <a:r>
              <a:rPr lang="en-US" sz="2400" i="1">
                <a:effectLst/>
              </a:rPr>
              <a:t>table</a:t>
            </a:r>
          </a:p>
        </p:txBody>
      </p:sp>
      <p:sp>
        <p:nvSpPr>
          <p:cNvPr id="2071563" name="Text Box 11"/>
          <p:cNvSpPr txBox="1">
            <a:spLocks noChangeArrowheads="1"/>
          </p:cNvSpPr>
          <p:nvPr/>
        </p:nvSpPr>
        <p:spPr bwMode="blackGray">
          <a:xfrm>
            <a:off x="3451225" y="4432300"/>
            <a:ext cx="99536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i="1">
                <a:effectLst/>
              </a:rPr>
              <a:t>Offset</a:t>
            </a:r>
            <a:br>
              <a:rPr lang="en-US" sz="2400" i="1">
                <a:effectLst/>
              </a:rPr>
            </a:br>
            <a:r>
              <a:rPr lang="en-US" sz="2400" i="1">
                <a:effectLst/>
              </a:rPr>
              <a:t>table</a:t>
            </a:r>
          </a:p>
        </p:txBody>
      </p:sp>
      <p:sp>
        <p:nvSpPr>
          <p:cNvPr id="2071564" name="Text Box 12"/>
          <p:cNvSpPr txBox="1">
            <a:spLocks noChangeArrowheads="1"/>
          </p:cNvSpPr>
          <p:nvPr/>
        </p:nvSpPr>
        <p:spPr bwMode="blackGray">
          <a:xfrm>
            <a:off x="7183438" y="4432300"/>
            <a:ext cx="8969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i="1">
                <a:effectLst/>
              </a:rPr>
              <a:t>Hash</a:t>
            </a:r>
            <a:br>
              <a:rPr lang="en-US" sz="2400" i="1">
                <a:effectLst/>
              </a:rPr>
            </a:br>
            <a:r>
              <a:rPr lang="en-US" sz="2400" i="1">
                <a:effectLst/>
              </a:rPr>
              <a:t>table</a:t>
            </a:r>
          </a:p>
        </p:txBody>
      </p:sp>
      <p:sp>
        <p:nvSpPr>
          <p:cNvPr id="2071565" name="Text Box 13"/>
          <p:cNvSpPr txBox="1">
            <a:spLocks noChangeArrowheads="1"/>
          </p:cNvSpPr>
          <p:nvPr/>
        </p:nvSpPr>
        <p:spPr bwMode="blackGray">
          <a:xfrm>
            <a:off x="8110538" y="4432300"/>
            <a:ext cx="995362"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i="1">
                <a:effectLst/>
              </a:rPr>
              <a:t>Offset</a:t>
            </a:r>
            <a:br>
              <a:rPr lang="en-US" sz="2400" i="1">
                <a:effectLst/>
              </a:rPr>
            </a:br>
            <a:r>
              <a:rPr lang="en-US" sz="2400" i="1">
                <a:effectLst/>
              </a:rPr>
              <a:t>table</a:t>
            </a:r>
          </a:p>
        </p:txBody>
      </p:sp>
      <p:sp>
        <p:nvSpPr>
          <p:cNvPr id="2071566" name="Line 14"/>
          <p:cNvSpPr>
            <a:spLocks noChangeShapeType="1"/>
          </p:cNvSpPr>
          <p:nvPr/>
        </p:nvSpPr>
        <p:spPr bwMode="blackGray">
          <a:xfrm>
            <a:off x="2065338" y="4800600"/>
            <a:ext cx="47307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71567" name="Line 15"/>
          <p:cNvSpPr>
            <a:spLocks noChangeShapeType="1"/>
          </p:cNvSpPr>
          <p:nvPr/>
        </p:nvSpPr>
        <p:spPr bwMode="blackGray">
          <a:xfrm>
            <a:off x="6740525" y="4800600"/>
            <a:ext cx="47307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71568" name="Text Box 16"/>
          <p:cNvSpPr txBox="1">
            <a:spLocks noChangeArrowheads="1"/>
          </p:cNvSpPr>
          <p:nvPr/>
        </p:nvSpPr>
        <p:spPr bwMode="blackGray">
          <a:xfrm>
            <a:off x="5100638" y="4572000"/>
            <a:ext cx="157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rPr>
              <a:t>3D sparse</a:t>
            </a:r>
          </a:p>
        </p:txBody>
      </p:sp>
      <p:sp>
        <p:nvSpPr>
          <p:cNvPr id="2071569" name="Text Box 17"/>
          <p:cNvSpPr txBox="1">
            <a:spLocks noChangeArrowheads="1"/>
          </p:cNvSpPr>
          <p:nvPr/>
        </p:nvSpPr>
        <p:spPr bwMode="blackGray">
          <a:xfrm>
            <a:off x="3917950" y="990600"/>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rgbClr val="929292"/>
                </a:solidFill>
                <a:effectLst/>
              </a:rPr>
              <a:t>2D</a:t>
            </a:r>
          </a:p>
        </p:txBody>
      </p:sp>
      <p:sp>
        <p:nvSpPr>
          <p:cNvPr id="2071570" name="Text Box 18"/>
          <p:cNvSpPr txBox="1">
            <a:spLocks noChangeArrowheads="1"/>
          </p:cNvSpPr>
          <p:nvPr/>
        </p:nvSpPr>
        <p:spPr bwMode="blackGray">
          <a:xfrm>
            <a:off x="4603750" y="990600"/>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rgbClr val="929292"/>
                </a:solidFill>
                <a:effectLst/>
              </a:rPr>
              <a:t>3D</a:t>
            </a:r>
          </a:p>
        </p:txBody>
      </p:sp>
      <p:sp>
        <p:nvSpPr>
          <p:cNvPr id="2071571" name="Freeform 19"/>
          <p:cNvSpPr>
            <a:spLocks/>
          </p:cNvSpPr>
          <p:nvPr/>
        </p:nvSpPr>
        <p:spPr bwMode="blackGray">
          <a:xfrm>
            <a:off x="4548188" y="838200"/>
            <a:ext cx="1587" cy="5889625"/>
          </a:xfrm>
          <a:custGeom>
            <a:avLst/>
            <a:gdLst>
              <a:gd name="T0" fmla="*/ 0 w 1"/>
              <a:gd name="T1" fmla="*/ 0 h 3710"/>
              <a:gd name="T2" fmla="*/ 0 w 1"/>
              <a:gd name="T3" fmla="*/ 3710 h 3710"/>
            </a:gdLst>
            <a:ahLst/>
            <a:cxnLst>
              <a:cxn ang="0">
                <a:pos x="T0" y="T1"/>
              </a:cxn>
              <a:cxn ang="0">
                <a:pos x="T2" y="T3"/>
              </a:cxn>
            </a:cxnLst>
            <a:rect l="0" t="0" r="r" b="b"/>
            <a:pathLst>
              <a:path w="1" h="3710">
                <a:moveTo>
                  <a:pt x="0" y="0"/>
                </a:moveTo>
                <a:lnTo>
                  <a:pt x="0" y="3710"/>
                </a:lnTo>
              </a:path>
            </a:pathLst>
          </a:custGeom>
          <a:noFill/>
          <a:ln w="6350"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82" name="Rectangle 2"/>
          <p:cNvSpPr>
            <a:spLocks noGrp="1" noChangeArrowheads="1"/>
          </p:cNvSpPr>
          <p:nvPr>
            <p:ph type="title"/>
          </p:nvPr>
        </p:nvSpPr>
        <p:spPr/>
        <p:txBody>
          <a:bodyPr/>
          <a:lstStyle/>
          <a:p>
            <a:r>
              <a:rPr lang="en-US"/>
              <a:t>Overview</a:t>
            </a:r>
          </a:p>
        </p:txBody>
      </p:sp>
      <p:sp>
        <p:nvSpPr>
          <p:cNvPr id="2119683" name="Rectangle 3"/>
          <p:cNvSpPr>
            <a:spLocks noGrp="1" noChangeArrowheads="1"/>
          </p:cNvSpPr>
          <p:nvPr>
            <p:ph type="body" idx="1"/>
          </p:nvPr>
        </p:nvSpPr>
        <p:spPr>
          <a:xfrm>
            <a:off x="685800" y="1295400"/>
            <a:ext cx="8305800" cy="4800600"/>
          </a:xfrm>
        </p:spPr>
        <p:txBody>
          <a:bodyPr/>
          <a:lstStyle/>
          <a:p>
            <a:r>
              <a:rPr lang="en-US" sz="3400"/>
              <a:t>Our hashing scheme</a:t>
            </a:r>
          </a:p>
          <a:p>
            <a:endParaRPr lang="en-US" sz="3400"/>
          </a:p>
          <a:p>
            <a:r>
              <a:rPr lang="en-US" sz="3400"/>
              <a:t>Sparsity encoding</a:t>
            </a:r>
          </a:p>
          <a:p>
            <a:endParaRPr lang="en-US" sz="3400"/>
          </a:p>
          <a:p>
            <a:r>
              <a:rPr lang="en-US" sz="3400"/>
              <a:t>Filtering</a:t>
            </a:r>
          </a:p>
          <a:p>
            <a:endParaRPr lang="en-US" sz="3400"/>
          </a:p>
          <a:p>
            <a:r>
              <a:rPr lang="en-US" sz="3400"/>
              <a:t>Applications</a:t>
            </a:r>
          </a:p>
        </p:txBody>
      </p:sp>
      <p:sp>
        <p:nvSpPr>
          <p:cNvPr id="2119684" name="Rectangle 4"/>
          <p:cNvSpPr>
            <a:spLocks noChangeArrowheads="1"/>
          </p:cNvSpPr>
          <p:nvPr/>
        </p:nvSpPr>
        <p:spPr bwMode="blackGray">
          <a:xfrm>
            <a:off x="381000" y="1168400"/>
            <a:ext cx="8458200" cy="914400"/>
          </a:xfrm>
          <a:prstGeom prst="rect">
            <a:avLst/>
          </a:prstGeom>
          <a:noFill/>
          <a:ln w="3810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3.33333E-6 2.96296E-6 L 3.33333E-6 0.18518 " pathEditMode="relative" rAng="0" ptsTypes="AA">
                                      <p:cBhvr>
                                        <p:cTn id="6" dur="500" fill="hold"/>
                                        <p:tgtEl>
                                          <p:spTgt spid="2119684"/>
                                        </p:tgtEl>
                                        <p:attrNameLst>
                                          <p:attrName>ppt_x</p:attrName>
                                          <p:attrName>ppt_y</p:attrName>
                                        </p:attrNameLst>
                                      </p:cBhvr>
                                      <p:rCtr x="0" y="9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68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5462" name="Picture 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Gray">
          <a:xfrm>
            <a:off x="6248400" y="1247775"/>
            <a:ext cx="256222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065410" name="Rectangle 2"/>
          <p:cNvSpPr>
            <a:spLocks noGrp="1" noChangeArrowheads="1"/>
          </p:cNvSpPr>
          <p:nvPr>
            <p:ph type="title"/>
          </p:nvPr>
        </p:nvSpPr>
        <p:spPr/>
        <p:txBody>
          <a:bodyPr/>
          <a:lstStyle/>
          <a:p>
            <a:r>
              <a:rPr lang="en-US"/>
              <a:t>Access scenarios</a:t>
            </a:r>
          </a:p>
        </p:txBody>
      </p:sp>
      <p:sp>
        <p:nvSpPr>
          <p:cNvPr id="2065411" name="Rectangle 3"/>
          <p:cNvSpPr>
            <a:spLocks noGrp="1" noChangeArrowheads="1"/>
          </p:cNvSpPr>
          <p:nvPr>
            <p:ph type="body" idx="1"/>
          </p:nvPr>
        </p:nvSpPr>
        <p:spPr>
          <a:xfrm>
            <a:off x="685800" y="990600"/>
            <a:ext cx="8305800" cy="838200"/>
          </a:xfrm>
        </p:spPr>
        <p:txBody>
          <a:bodyPr/>
          <a:lstStyle/>
          <a:p>
            <a:r>
              <a:rPr lang="en-US"/>
              <a:t>Constrained access</a:t>
            </a:r>
          </a:p>
        </p:txBody>
      </p:sp>
      <p:pic>
        <p:nvPicPr>
          <p:cNvPr id="2065412" name="Picture 4"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514600"/>
            <a:ext cx="1219200" cy="12192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065415" name="Text Box 7"/>
          <p:cNvSpPr txBox="1">
            <a:spLocks noChangeArrowheads="1"/>
          </p:cNvSpPr>
          <p:nvPr/>
        </p:nvSpPr>
        <p:spPr bwMode="blackGray">
          <a:xfrm>
            <a:off x="3505200" y="1919288"/>
            <a:ext cx="1887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Hash table</a:t>
            </a:r>
          </a:p>
        </p:txBody>
      </p:sp>
      <p:grpSp>
        <p:nvGrpSpPr>
          <p:cNvPr id="2065465" name="Group 57"/>
          <p:cNvGrpSpPr>
            <a:grpSpLocks/>
          </p:cNvGrpSpPr>
          <p:nvPr/>
        </p:nvGrpSpPr>
        <p:grpSpPr bwMode="auto">
          <a:xfrm>
            <a:off x="762000" y="1676400"/>
            <a:ext cx="2055813" cy="2057400"/>
            <a:chOff x="480" y="1056"/>
            <a:chExt cx="1295" cy="1296"/>
          </a:xfrm>
        </p:grpSpPr>
        <p:pic>
          <p:nvPicPr>
            <p:cNvPr id="2065433" name="Picture 25"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 y="1056"/>
              <a:ext cx="1295" cy="1296"/>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065434" name="Text Box 26"/>
            <p:cNvSpPr txBox="1">
              <a:spLocks noChangeArrowheads="1"/>
            </p:cNvSpPr>
            <p:nvPr/>
          </p:nvSpPr>
          <p:spPr bwMode="blackGray">
            <a:xfrm>
              <a:off x="1464" y="1584"/>
              <a:ext cx="117" cy="2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gn="l">
                <a:lnSpc>
                  <a:spcPct val="90000"/>
                </a:lnSpc>
              </a:pPr>
              <a:r>
                <a:rPr lang="en-US" sz="2400" b="1" i="1">
                  <a:solidFill>
                    <a:schemeClr val="hlink"/>
                  </a:solidFill>
                  <a:effectLst/>
                </a:rPr>
                <a:t>q</a:t>
              </a:r>
              <a:endParaRPr lang="en-US" sz="2400" b="1">
                <a:solidFill>
                  <a:schemeClr val="hlink"/>
                </a:solidFill>
                <a:effectLst/>
              </a:endParaRPr>
            </a:p>
          </p:txBody>
        </p:sp>
        <p:sp>
          <p:nvSpPr>
            <p:cNvPr id="2065435" name="Oval 27"/>
            <p:cNvSpPr>
              <a:spLocks noChangeArrowheads="1"/>
            </p:cNvSpPr>
            <p:nvPr/>
          </p:nvSpPr>
          <p:spPr bwMode="blackGray">
            <a:xfrm>
              <a:off x="1409" y="1616"/>
              <a:ext cx="47" cy="47"/>
            </a:xfrm>
            <a:prstGeom prst="ellipse">
              <a:avLst/>
            </a:prstGeom>
            <a:solidFill>
              <a:schemeClr val="hlink"/>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pic>
        <p:nvPicPr>
          <p:cNvPr id="2065436" name="Picture 28"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5486400"/>
            <a:ext cx="1219200" cy="12192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2065466" name="Group 58"/>
          <p:cNvGrpSpPr>
            <a:grpSpLocks/>
          </p:cNvGrpSpPr>
          <p:nvPr/>
        </p:nvGrpSpPr>
        <p:grpSpPr bwMode="auto">
          <a:xfrm>
            <a:off x="762000" y="4648200"/>
            <a:ext cx="2055813" cy="2057400"/>
            <a:chOff x="480" y="2928"/>
            <a:chExt cx="1295" cy="1296"/>
          </a:xfrm>
        </p:grpSpPr>
        <p:pic>
          <p:nvPicPr>
            <p:cNvPr id="2065437" name="Picture 29"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 y="2928"/>
              <a:ext cx="1295" cy="1296"/>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065440" name="Text Box 32"/>
            <p:cNvSpPr txBox="1">
              <a:spLocks noChangeArrowheads="1"/>
            </p:cNvSpPr>
            <p:nvPr/>
          </p:nvSpPr>
          <p:spPr bwMode="blackGray">
            <a:xfrm>
              <a:off x="1611" y="3527"/>
              <a:ext cx="117" cy="2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gn="l">
                <a:lnSpc>
                  <a:spcPct val="90000"/>
                </a:lnSpc>
              </a:pPr>
              <a:r>
                <a:rPr lang="en-US" sz="2400" b="1" i="1">
                  <a:solidFill>
                    <a:schemeClr val="hlink"/>
                  </a:solidFill>
                  <a:effectLst/>
                </a:rPr>
                <a:t>q</a:t>
              </a:r>
              <a:endParaRPr lang="en-US" sz="2400" b="1">
                <a:solidFill>
                  <a:schemeClr val="hlink"/>
                </a:solidFill>
                <a:effectLst/>
              </a:endParaRPr>
            </a:p>
          </p:txBody>
        </p:sp>
        <p:sp>
          <p:nvSpPr>
            <p:cNvPr id="2065441" name="Oval 33"/>
            <p:cNvSpPr>
              <a:spLocks noChangeArrowheads="1"/>
            </p:cNvSpPr>
            <p:nvPr/>
          </p:nvSpPr>
          <p:spPr bwMode="blackGray">
            <a:xfrm>
              <a:off x="1569" y="3536"/>
              <a:ext cx="47" cy="47"/>
            </a:xfrm>
            <a:prstGeom prst="ellipse">
              <a:avLst/>
            </a:prstGeom>
            <a:solidFill>
              <a:schemeClr val="hlink"/>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65442" name="Freeform 34"/>
          <p:cNvSpPr>
            <a:spLocks/>
          </p:cNvSpPr>
          <p:nvPr/>
        </p:nvSpPr>
        <p:spPr bwMode="blackGray">
          <a:xfrm>
            <a:off x="2527300" y="4714875"/>
            <a:ext cx="2168525" cy="1085850"/>
          </a:xfrm>
          <a:custGeom>
            <a:avLst/>
            <a:gdLst>
              <a:gd name="T0" fmla="*/ 0 w 1366"/>
              <a:gd name="T1" fmla="*/ 502 h 684"/>
              <a:gd name="T2" fmla="*/ 448 w 1366"/>
              <a:gd name="T3" fmla="*/ 70 h 684"/>
              <a:gd name="T4" fmla="*/ 1000 w 1366"/>
              <a:gd name="T5" fmla="*/ 102 h 684"/>
              <a:gd name="T6" fmla="*/ 1366 w 1366"/>
              <a:gd name="T7" fmla="*/ 684 h 684"/>
            </a:gdLst>
            <a:ahLst/>
            <a:cxnLst>
              <a:cxn ang="0">
                <a:pos x="T0" y="T1"/>
              </a:cxn>
              <a:cxn ang="0">
                <a:pos x="T2" y="T3"/>
              </a:cxn>
              <a:cxn ang="0">
                <a:pos x="T4" y="T5"/>
              </a:cxn>
              <a:cxn ang="0">
                <a:pos x="T6" y="T7"/>
              </a:cxn>
            </a:cxnLst>
            <a:rect l="0" t="0" r="r" b="b"/>
            <a:pathLst>
              <a:path w="1366" h="684">
                <a:moveTo>
                  <a:pt x="0" y="502"/>
                </a:moveTo>
                <a:cubicBezTo>
                  <a:pt x="75" y="430"/>
                  <a:pt x="281" y="137"/>
                  <a:pt x="448" y="70"/>
                </a:cubicBezTo>
                <a:cubicBezTo>
                  <a:pt x="615" y="3"/>
                  <a:pt x="847" y="0"/>
                  <a:pt x="1000" y="102"/>
                </a:cubicBezTo>
                <a:cubicBezTo>
                  <a:pt x="1153" y="204"/>
                  <a:pt x="1290" y="563"/>
                  <a:pt x="1366" y="684"/>
                </a:cubicBezTo>
              </a:path>
            </a:pathLst>
          </a:custGeom>
          <a:noFill/>
          <a:ln w="28575"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65443" name="Rectangle 35"/>
          <p:cNvSpPr>
            <a:spLocks noChangeArrowheads="1"/>
          </p:cNvSpPr>
          <p:nvPr/>
        </p:nvSpPr>
        <p:spPr bwMode="blackGray">
          <a:xfrm>
            <a:off x="4714875" y="5838825"/>
            <a:ext cx="76200" cy="76200"/>
          </a:xfrm>
          <a:prstGeom prst="rect">
            <a:avLst/>
          </a:prstGeom>
          <a:solidFill>
            <a:schemeClr val="hlink"/>
          </a:solidFill>
          <a:ln w="19050" algn="ctr">
            <a:solidFill>
              <a:schemeClr val="hlink"/>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65460" name="Rectangle 52"/>
          <p:cNvSpPr>
            <a:spLocks noChangeArrowheads="1"/>
          </p:cNvSpPr>
          <p:nvPr/>
        </p:nvSpPr>
        <p:spPr bwMode="auto">
          <a:xfrm>
            <a:off x="609600" y="3886200"/>
            <a:ext cx="8305800" cy="838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Arbitrary access</a:t>
            </a:r>
          </a:p>
        </p:txBody>
      </p:sp>
      <p:sp>
        <p:nvSpPr>
          <p:cNvPr id="2065461" name="Text Box 53"/>
          <p:cNvSpPr txBox="1">
            <a:spLocks noChangeArrowheads="1"/>
          </p:cNvSpPr>
          <p:nvPr/>
        </p:nvSpPr>
        <p:spPr bwMode="blackGray">
          <a:xfrm>
            <a:off x="6505575" y="3748088"/>
            <a:ext cx="21050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3D texturing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5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54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654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654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654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654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654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654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654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654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65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415" grpId="0"/>
      <p:bldP spid="2065442" grpId="0" animBg="1"/>
      <p:bldP spid="2065443" grpId="0" animBg="1"/>
      <p:bldP spid="2065460" grpId="0"/>
      <p:bldP spid="20654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2530" name="Rectangle 2"/>
          <p:cNvSpPr>
            <a:spLocks noGrp="1" noChangeArrowheads="1"/>
          </p:cNvSpPr>
          <p:nvPr>
            <p:ph type="title"/>
          </p:nvPr>
        </p:nvSpPr>
        <p:spPr/>
        <p:txBody>
          <a:bodyPr/>
          <a:lstStyle/>
          <a:p>
            <a:r>
              <a:rPr lang="en-US"/>
              <a:t>Sparsity encoding</a:t>
            </a:r>
          </a:p>
        </p:txBody>
      </p:sp>
      <p:sp>
        <p:nvSpPr>
          <p:cNvPr id="1942531" name="Rectangle 3"/>
          <p:cNvSpPr>
            <a:spLocks noGrp="1" noChangeArrowheads="1"/>
          </p:cNvSpPr>
          <p:nvPr>
            <p:ph type="body" idx="1"/>
          </p:nvPr>
        </p:nvSpPr>
        <p:spPr>
          <a:xfrm>
            <a:off x="685800" y="990600"/>
            <a:ext cx="8305800" cy="2209800"/>
          </a:xfrm>
        </p:spPr>
        <p:txBody>
          <a:bodyPr/>
          <a:lstStyle/>
          <a:p>
            <a:r>
              <a:rPr lang="en-US"/>
              <a:t>Domain bit</a:t>
            </a:r>
          </a:p>
          <a:p>
            <a:r>
              <a:rPr lang="en-US"/>
              <a:t>Position tag</a:t>
            </a:r>
          </a:p>
          <a:p>
            <a:r>
              <a:rPr lang="en-US"/>
              <a:t>Position hash</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678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429000"/>
            <a:ext cx="2662238" cy="266382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66787" name="Picture 3"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429000"/>
            <a:ext cx="2660650" cy="2660650"/>
          </a:xfrm>
          <a:prstGeom prst="rect">
            <a:avLst/>
          </a:prstGeom>
          <a:noFill/>
          <a:extLst>
            <a:ext uri="{909E8E84-426E-40DD-AFC4-6F175D3DCCD1}">
              <a14:hiddenFill xmlns:a14="http://schemas.microsoft.com/office/drawing/2010/main">
                <a:solidFill>
                  <a:srgbClr val="FFFFFF"/>
                </a:solidFill>
              </a14:hiddenFill>
            </a:ext>
          </a:extLst>
        </p:spPr>
      </p:pic>
      <p:sp>
        <p:nvSpPr>
          <p:cNvPr id="2166788" name="Rectangle 4"/>
          <p:cNvSpPr>
            <a:spLocks noGrp="1" noChangeArrowheads="1"/>
          </p:cNvSpPr>
          <p:nvPr>
            <p:ph type="title"/>
          </p:nvPr>
        </p:nvSpPr>
        <p:spPr/>
        <p:txBody>
          <a:bodyPr/>
          <a:lstStyle/>
          <a:p>
            <a:r>
              <a:rPr lang="en-US"/>
              <a:t>Sparsity encoding</a:t>
            </a:r>
          </a:p>
        </p:txBody>
      </p:sp>
      <p:sp>
        <p:nvSpPr>
          <p:cNvPr id="2166789" name="Rectangle 5"/>
          <p:cNvSpPr>
            <a:spLocks noGrp="1" noChangeArrowheads="1"/>
          </p:cNvSpPr>
          <p:nvPr>
            <p:ph type="body" idx="1"/>
          </p:nvPr>
        </p:nvSpPr>
        <p:spPr>
          <a:xfrm>
            <a:off x="685800" y="990600"/>
            <a:ext cx="8305800" cy="2209800"/>
          </a:xfrm>
        </p:spPr>
        <p:txBody>
          <a:bodyPr/>
          <a:lstStyle/>
          <a:p>
            <a:r>
              <a:rPr lang="en-US"/>
              <a:t>Domain bit</a:t>
            </a:r>
          </a:p>
          <a:p>
            <a:r>
              <a:rPr lang="en-US">
                <a:solidFill>
                  <a:schemeClr val="accent1"/>
                </a:solidFill>
              </a:rPr>
              <a:t>Position tag</a:t>
            </a:r>
          </a:p>
          <a:p>
            <a:r>
              <a:rPr lang="en-US">
                <a:solidFill>
                  <a:schemeClr val="accent1"/>
                </a:solidFill>
              </a:rPr>
              <a:t>Position hash</a:t>
            </a:r>
          </a:p>
        </p:txBody>
      </p:sp>
      <p:pic>
        <p:nvPicPr>
          <p:cNvPr id="2166790" name="Picture 6"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876800"/>
            <a:ext cx="1219200" cy="12192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166791" name="Text Box 7"/>
          <p:cNvSpPr txBox="1">
            <a:spLocks noChangeArrowheads="1"/>
          </p:cNvSpPr>
          <p:nvPr/>
        </p:nvSpPr>
        <p:spPr bwMode="blackGray">
          <a:xfrm>
            <a:off x="2376488" y="6110288"/>
            <a:ext cx="1412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Domain</a:t>
            </a:r>
          </a:p>
        </p:txBody>
      </p:sp>
      <p:sp>
        <p:nvSpPr>
          <p:cNvPr id="2166792" name="Text Box 8"/>
          <p:cNvSpPr txBox="1">
            <a:spLocks noChangeArrowheads="1"/>
          </p:cNvSpPr>
          <p:nvPr/>
        </p:nvSpPr>
        <p:spPr bwMode="blackGray">
          <a:xfrm>
            <a:off x="5405438" y="6110288"/>
            <a:ext cx="18875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Hash table</a:t>
            </a:r>
          </a:p>
        </p:txBody>
      </p:sp>
      <p:sp>
        <p:nvSpPr>
          <p:cNvPr id="2166793" name="Line 9"/>
          <p:cNvSpPr>
            <a:spLocks noChangeShapeType="1"/>
          </p:cNvSpPr>
          <p:nvPr/>
        </p:nvSpPr>
        <p:spPr bwMode="blackGray">
          <a:xfrm flipH="1">
            <a:off x="3810000" y="2971800"/>
            <a:ext cx="1600200" cy="838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66794" name="Text Box 10"/>
          <p:cNvSpPr txBox="1">
            <a:spLocks noChangeArrowheads="1"/>
          </p:cNvSpPr>
          <p:nvPr/>
        </p:nvSpPr>
        <p:spPr bwMode="blackGray">
          <a:xfrm>
            <a:off x="5486400" y="2482850"/>
            <a:ext cx="22558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800">
                <a:effectLst>
                  <a:outerShdw blurRad="38100" dist="38100" dir="2700000" algn="tl">
                    <a:srgbClr val="C0C0C0"/>
                  </a:outerShdw>
                </a:effectLst>
              </a:rPr>
              <a:t>0=undefined,</a:t>
            </a:r>
          </a:p>
          <a:p>
            <a:pPr algn="l"/>
            <a:r>
              <a:rPr lang="en-US" sz="2800">
                <a:effectLst>
                  <a:outerShdw blurRad="38100" dist="38100" dir="2700000" algn="tl">
                    <a:srgbClr val="C0C0C0"/>
                  </a:outerShdw>
                </a:effectLst>
              </a:rPr>
              <a:t>1=defined</a:t>
            </a:r>
          </a:p>
        </p:txBody>
      </p:sp>
      <p:sp>
        <p:nvSpPr>
          <p:cNvPr id="2166795" name="Text Box 11"/>
          <p:cNvSpPr txBox="1">
            <a:spLocks noChangeArrowheads="1"/>
          </p:cNvSpPr>
          <p:nvPr/>
        </p:nvSpPr>
        <p:spPr bwMode="blackGray">
          <a:xfrm>
            <a:off x="4038600" y="4343400"/>
            <a:ext cx="185738" cy="4206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gn="l">
              <a:lnSpc>
                <a:spcPct val="90000"/>
              </a:lnSpc>
            </a:pPr>
            <a:r>
              <a:rPr lang="en-US" sz="2400" b="1" i="1">
                <a:solidFill>
                  <a:schemeClr val="hlink"/>
                </a:solidFill>
                <a:effectLst/>
              </a:rPr>
              <a:t>q</a:t>
            </a:r>
          </a:p>
        </p:txBody>
      </p:sp>
      <p:sp>
        <p:nvSpPr>
          <p:cNvPr id="2166796" name="Oval 12"/>
          <p:cNvSpPr>
            <a:spLocks noChangeArrowheads="1"/>
          </p:cNvSpPr>
          <p:nvPr/>
        </p:nvSpPr>
        <p:spPr bwMode="blackGray">
          <a:xfrm>
            <a:off x="3986213" y="4391025"/>
            <a:ext cx="74612" cy="74613"/>
          </a:xfrm>
          <a:prstGeom prst="ellipse">
            <a:avLst/>
          </a:prstGeom>
          <a:solidFill>
            <a:schemeClr val="hlink"/>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3554" name="Rectangle 2"/>
          <p:cNvSpPr>
            <a:spLocks noGrp="1" noChangeArrowheads="1"/>
          </p:cNvSpPr>
          <p:nvPr>
            <p:ph type="title"/>
          </p:nvPr>
        </p:nvSpPr>
        <p:spPr/>
        <p:txBody>
          <a:bodyPr/>
          <a:lstStyle/>
          <a:p>
            <a:r>
              <a:rPr lang="en-US"/>
              <a:t>Sparsity encoding</a:t>
            </a:r>
          </a:p>
        </p:txBody>
      </p:sp>
      <p:sp>
        <p:nvSpPr>
          <p:cNvPr id="1943555" name="Rectangle 3"/>
          <p:cNvSpPr>
            <a:spLocks noGrp="1" noChangeArrowheads="1"/>
          </p:cNvSpPr>
          <p:nvPr>
            <p:ph type="body" sz="half" idx="1"/>
          </p:nvPr>
        </p:nvSpPr>
        <p:spPr/>
        <p:txBody>
          <a:bodyPr/>
          <a:lstStyle/>
          <a:p>
            <a:r>
              <a:rPr lang="en-US">
                <a:solidFill>
                  <a:schemeClr val="accent1"/>
                </a:solidFill>
              </a:rPr>
              <a:t>Domain bit</a:t>
            </a:r>
          </a:p>
          <a:p>
            <a:r>
              <a:rPr lang="en-US"/>
              <a:t>Position tag</a:t>
            </a:r>
          </a:p>
          <a:p>
            <a:r>
              <a:rPr lang="en-US">
                <a:solidFill>
                  <a:schemeClr val="accent1"/>
                </a:solidFill>
              </a:rPr>
              <a:t>Position hash</a:t>
            </a:r>
          </a:p>
        </p:txBody>
      </p:sp>
      <p:pic>
        <p:nvPicPr>
          <p:cNvPr id="1943556" name="Picture 4"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876800"/>
            <a:ext cx="1219200" cy="12192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43557" name="Picture 5"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429000"/>
            <a:ext cx="2662238" cy="266382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43558" name="Text Box 6"/>
          <p:cNvSpPr txBox="1">
            <a:spLocks noChangeArrowheads="1"/>
          </p:cNvSpPr>
          <p:nvPr/>
        </p:nvSpPr>
        <p:spPr bwMode="blackGray">
          <a:xfrm>
            <a:off x="2376488" y="6110288"/>
            <a:ext cx="1412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Domain</a:t>
            </a:r>
          </a:p>
        </p:txBody>
      </p:sp>
      <p:sp>
        <p:nvSpPr>
          <p:cNvPr id="1943559" name="Text Box 7"/>
          <p:cNvSpPr txBox="1">
            <a:spLocks noChangeArrowheads="1"/>
          </p:cNvSpPr>
          <p:nvPr/>
        </p:nvSpPr>
        <p:spPr bwMode="blackGray">
          <a:xfrm>
            <a:off x="5405438" y="6110288"/>
            <a:ext cx="18875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Hash table</a:t>
            </a:r>
          </a:p>
        </p:txBody>
      </p:sp>
      <p:graphicFrame>
        <p:nvGraphicFramePr>
          <p:cNvPr id="1943564" name="Object 12"/>
          <p:cNvGraphicFramePr>
            <a:graphicFrameLocks noChangeAspect="1"/>
          </p:cNvGraphicFramePr>
          <p:nvPr/>
        </p:nvGraphicFramePr>
        <p:xfrm>
          <a:off x="6040438" y="2057400"/>
          <a:ext cx="2105025" cy="579438"/>
        </p:xfrm>
        <a:graphic>
          <a:graphicData uri="http://schemas.openxmlformats.org/presentationml/2006/ole">
            <mc:AlternateContent xmlns:mc="http://schemas.openxmlformats.org/markup-compatibility/2006">
              <mc:Choice xmlns:v="urn:schemas-microsoft-com:vml" Requires="v">
                <p:oleObj spid="_x0000_s1943579" name="Equation" r:id="rId6" imgW="723600" imgH="203040" progId="Equation.DSMT4">
                  <p:embed/>
                </p:oleObj>
              </mc:Choice>
              <mc:Fallback>
                <p:oleObj name="Equation" r:id="rId6" imgW="723600" imgH="203040" progId="Equation.DSMT4">
                  <p:embed/>
                  <p:pic>
                    <p:nvPicPr>
                      <p:cNvPr id="0" name="Object 12"/>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0438" y="2057400"/>
                        <a:ext cx="21050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43565" name="Picture 13" descr="image0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895600"/>
            <a:ext cx="1219200" cy="12192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43566" name="Text Box 14"/>
          <p:cNvSpPr txBox="1">
            <a:spLocks noChangeArrowheads="1"/>
          </p:cNvSpPr>
          <p:nvPr/>
        </p:nvSpPr>
        <p:spPr bwMode="blackGray">
          <a:xfrm>
            <a:off x="5514975" y="4105275"/>
            <a:ext cx="167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Tag table</a:t>
            </a:r>
          </a:p>
        </p:txBody>
      </p:sp>
      <p:grpSp>
        <p:nvGrpSpPr>
          <p:cNvPr id="1943575" name="Group 23"/>
          <p:cNvGrpSpPr>
            <a:grpSpLocks/>
          </p:cNvGrpSpPr>
          <p:nvPr/>
        </p:nvGrpSpPr>
        <p:grpSpPr bwMode="auto">
          <a:xfrm>
            <a:off x="3986213" y="4343400"/>
            <a:ext cx="238125" cy="420688"/>
            <a:chOff x="2511" y="2736"/>
            <a:chExt cx="150" cy="265"/>
          </a:xfrm>
        </p:grpSpPr>
        <p:sp>
          <p:nvSpPr>
            <p:cNvPr id="1943567" name="Text Box 15"/>
            <p:cNvSpPr txBox="1">
              <a:spLocks noChangeArrowheads="1"/>
            </p:cNvSpPr>
            <p:nvPr/>
          </p:nvSpPr>
          <p:spPr bwMode="blackGray">
            <a:xfrm>
              <a:off x="2544" y="2736"/>
              <a:ext cx="117" cy="2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gn="l">
                <a:lnSpc>
                  <a:spcPct val="90000"/>
                </a:lnSpc>
              </a:pPr>
              <a:r>
                <a:rPr lang="en-US" sz="2400" b="1" i="1">
                  <a:solidFill>
                    <a:schemeClr val="hlink"/>
                  </a:solidFill>
                  <a:effectLst/>
                </a:rPr>
                <a:t>q</a:t>
              </a:r>
              <a:endParaRPr lang="en-US" sz="2400" b="1">
                <a:solidFill>
                  <a:schemeClr val="hlink"/>
                </a:solidFill>
                <a:effectLst/>
              </a:endParaRPr>
            </a:p>
          </p:txBody>
        </p:sp>
        <p:sp>
          <p:nvSpPr>
            <p:cNvPr id="1943568" name="Oval 16"/>
            <p:cNvSpPr>
              <a:spLocks noChangeArrowheads="1"/>
            </p:cNvSpPr>
            <p:nvPr/>
          </p:nvSpPr>
          <p:spPr bwMode="blackGray">
            <a:xfrm>
              <a:off x="2511" y="2766"/>
              <a:ext cx="47" cy="47"/>
            </a:xfrm>
            <a:prstGeom prst="ellipse">
              <a:avLst/>
            </a:prstGeom>
            <a:solidFill>
              <a:schemeClr val="hlink"/>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943569" name="Line 17"/>
          <p:cNvSpPr>
            <a:spLocks noChangeShapeType="1"/>
          </p:cNvSpPr>
          <p:nvPr/>
        </p:nvSpPr>
        <p:spPr bwMode="blackGray">
          <a:xfrm flipH="1">
            <a:off x="6553200" y="2590800"/>
            <a:ext cx="152400" cy="609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43570" name="Freeform 18"/>
          <p:cNvSpPr>
            <a:spLocks/>
          </p:cNvSpPr>
          <p:nvPr/>
        </p:nvSpPr>
        <p:spPr bwMode="blackGray">
          <a:xfrm>
            <a:off x="4038600" y="3255963"/>
            <a:ext cx="2438400" cy="1087437"/>
          </a:xfrm>
          <a:custGeom>
            <a:avLst/>
            <a:gdLst>
              <a:gd name="T0" fmla="*/ 0 w 1536"/>
              <a:gd name="T1" fmla="*/ 685 h 685"/>
              <a:gd name="T2" fmla="*/ 468 w 1536"/>
              <a:gd name="T3" fmla="*/ 235 h 685"/>
              <a:gd name="T4" fmla="*/ 870 w 1536"/>
              <a:gd name="T5" fmla="*/ 37 h 685"/>
              <a:gd name="T6" fmla="*/ 1536 w 1536"/>
              <a:gd name="T7" fmla="*/ 13 h 685"/>
            </a:gdLst>
            <a:ahLst/>
            <a:cxnLst>
              <a:cxn ang="0">
                <a:pos x="T0" y="T1"/>
              </a:cxn>
              <a:cxn ang="0">
                <a:pos x="T2" y="T3"/>
              </a:cxn>
              <a:cxn ang="0">
                <a:pos x="T4" y="T5"/>
              </a:cxn>
              <a:cxn ang="0">
                <a:pos x="T6" y="T7"/>
              </a:cxn>
            </a:cxnLst>
            <a:rect l="0" t="0" r="r" b="b"/>
            <a:pathLst>
              <a:path w="1536" h="685">
                <a:moveTo>
                  <a:pt x="0" y="685"/>
                </a:moveTo>
                <a:cubicBezTo>
                  <a:pt x="78" y="610"/>
                  <a:pt x="323" y="343"/>
                  <a:pt x="468" y="235"/>
                </a:cubicBezTo>
                <a:cubicBezTo>
                  <a:pt x="613" y="127"/>
                  <a:pt x="692" y="74"/>
                  <a:pt x="870" y="37"/>
                </a:cubicBezTo>
                <a:cubicBezTo>
                  <a:pt x="1048" y="0"/>
                  <a:pt x="1397" y="18"/>
                  <a:pt x="1536" y="13"/>
                </a:cubicBezTo>
              </a:path>
            </a:pathLst>
          </a:custGeom>
          <a:noFill/>
          <a:ln w="1905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43571" name="Rectangle 19"/>
          <p:cNvSpPr>
            <a:spLocks noChangeArrowheads="1"/>
          </p:cNvSpPr>
          <p:nvPr/>
        </p:nvSpPr>
        <p:spPr bwMode="blackGray">
          <a:xfrm>
            <a:off x="6515100" y="3248025"/>
            <a:ext cx="76200" cy="76200"/>
          </a:xfrm>
          <a:prstGeom prst="rect">
            <a:avLst/>
          </a:prstGeom>
          <a:solidFill>
            <a:schemeClr val="hlink"/>
          </a:solidFill>
          <a:ln w="19050" algn="ctr">
            <a:solidFill>
              <a:schemeClr val="hlink"/>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aphicFrame>
        <p:nvGraphicFramePr>
          <p:cNvPr id="1943573" name="Object 21"/>
          <p:cNvGraphicFramePr>
            <a:graphicFrameLocks noChangeAspect="1"/>
          </p:cNvGraphicFramePr>
          <p:nvPr>
            <p:ph sz="half" idx="2"/>
          </p:nvPr>
        </p:nvGraphicFramePr>
        <p:xfrm>
          <a:off x="7162800" y="3124200"/>
          <a:ext cx="1725613" cy="401638"/>
        </p:xfrm>
        <a:graphic>
          <a:graphicData uri="http://schemas.openxmlformats.org/presentationml/2006/ole">
            <mc:AlternateContent xmlns:mc="http://schemas.openxmlformats.org/markup-compatibility/2006">
              <mc:Choice xmlns:v="urn:schemas-microsoft-com:vml" Requires="v">
                <p:oleObj spid="_x0000_s1943580" name="Equation" r:id="rId9" imgW="876240" imgH="203040" progId="Equation.3">
                  <p:embed/>
                </p:oleObj>
              </mc:Choice>
              <mc:Fallback>
                <p:oleObj name="Equation" r:id="rId9" imgW="876240" imgH="203040" progId="Equation.3">
                  <p:embed/>
                  <p:pic>
                    <p:nvPicPr>
                      <p:cNvPr id="0" name="Object 21"/>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3124200"/>
                        <a:ext cx="1725613"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35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35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3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570" grpId="0" animBg="1"/>
      <p:bldP spid="19435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4580" name="Picture 4"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876800"/>
            <a:ext cx="1219200" cy="12192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44578" name="Rectangle 2"/>
          <p:cNvSpPr>
            <a:spLocks noGrp="1" noChangeArrowheads="1"/>
          </p:cNvSpPr>
          <p:nvPr>
            <p:ph type="title"/>
          </p:nvPr>
        </p:nvSpPr>
        <p:spPr/>
        <p:txBody>
          <a:bodyPr/>
          <a:lstStyle/>
          <a:p>
            <a:r>
              <a:rPr lang="en-US"/>
              <a:t>Sparsity encoding</a:t>
            </a:r>
          </a:p>
        </p:txBody>
      </p:sp>
      <p:sp>
        <p:nvSpPr>
          <p:cNvPr id="1944579" name="Rectangle 3"/>
          <p:cNvSpPr>
            <a:spLocks noGrp="1" noChangeArrowheads="1"/>
          </p:cNvSpPr>
          <p:nvPr>
            <p:ph type="body" sz="half" idx="1"/>
          </p:nvPr>
        </p:nvSpPr>
        <p:spPr>
          <a:ln/>
        </p:spPr>
        <p:txBody>
          <a:bodyPr/>
          <a:lstStyle/>
          <a:p>
            <a:r>
              <a:rPr lang="en-US">
                <a:solidFill>
                  <a:schemeClr val="accent1"/>
                </a:solidFill>
              </a:rPr>
              <a:t>Domain bit</a:t>
            </a:r>
          </a:p>
          <a:p>
            <a:r>
              <a:rPr lang="en-US">
                <a:solidFill>
                  <a:schemeClr val="accent1"/>
                </a:solidFill>
              </a:rPr>
              <a:t>Position tag</a:t>
            </a:r>
          </a:p>
          <a:p>
            <a:r>
              <a:rPr lang="en-US"/>
              <a:t>Position hash</a:t>
            </a:r>
          </a:p>
        </p:txBody>
      </p:sp>
      <p:pic>
        <p:nvPicPr>
          <p:cNvPr id="1944581" name="Picture 5"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429000"/>
            <a:ext cx="2662238" cy="266382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44582" name="Text Box 6"/>
          <p:cNvSpPr txBox="1">
            <a:spLocks noChangeArrowheads="1"/>
          </p:cNvSpPr>
          <p:nvPr/>
        </p:nvSpPr>
        <p:spPr bwMode="blackGray">
          <a:xfrm>
            <a:off x="2376488" y="6110288"/>
            <a:ext cx="1412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Domain</a:t>
            </a:r>
          </a:p>
        </p:txBody>
      </p:sp>
      <p:sp>
        <p:nvSpPr>
          <p:cNvPr id="1944583" name="Text Box 7"/>
          <p:cNvSpPr txBox="1">
            <a:spLocks noChangeArrowheads="1"/>
          </p:cNvSpPr>
          <p:nvPr/>
        </p:nvSpPr>
        <p:spPr bwMode="blackGray">
          <a:xfrm>
            <a:off x="5405438" y="6110288"/>
            <a:ext cx="18875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Hash table</a:t>
            </a:r>
          </a:p>
        </p:txBody>
      </p:sp>
      <p:sp>
        <p:nvSpPr>
          <p:cNvPr id="1944584" name="Text Box 8"/>
          <p:cNvSpPr txBox="1">
            <a:spLocks noChangeArrowheads="1"/>
          </p:cNvSpPr>
          <p:nvPr/>
        </p:nvSpPr>
        <p:spPr bwMode="blackGray">
          <a:xfrm>
            <a:off x="4038600" y="4343400"/>
            <a:ext cx="185738" cy="4206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nSpc>
                <a:spcPct val="90000"/>
              </a:lnSpc>
            </a:pPr>
            <a:r>
              <a:rPr lang="en-US" sz="2400" b="1" i="1">
                <a:solidFill>
                  <a:schemeClr val="hlink"/>
                </a:solidFill>
                <a:effectLst/>
              </a:rPr>
              <a:t>q</a:t>
            </a:r>
          </a:p>
        </p:txBody>
      </p:sp>
      <p:sp>
        <p:nvSpPr>
          <p:cNvPr id="1944585" name="Oval 9"/>
          <p:cNvSpPr>
            <a:spLocks noChangeArrowheads="1"/>
          </p:cNvSpPr>
          <p:nvPr/>
        </p:nvSpPr>
        <p:spPr bwMode="blackGray">
          <a:xfrm>
            <a:off x="3986213" y="4391025"/>
            <a:ext cx="74612" cy="74613"/>
          </a:xfrm>
          <a:prstGeom prst="ellipse">
            <a:avLst/>
          </a:prstGeom>
          <a:solidFill>
            <a:schemeClr val="hlink"/>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aphicFrame>
        <p:nvGraphicFramePr>
          <p:cNvPr id="1944586" name="Object 10"/>
          <p:cNvGraphicFramePr>
            <a:graphicFrameLocks noChangeAspect="1"/>
          </p:cNvGraphicFramePr>
          <p:nvPr/>
        </p:nvGraphicFramePr>
        <p:xfrm>
          <a:off x="4953000" y="2057400"/>
          <a:ext cx="3335338" cy="581025"/>
        </p:xfrm>
        <a:graphic>
          <a:graphicData uri="http://schemas.openxmlformats.org/presentationml/2006/ole">
            <mc:AlternateContent xmlns:mc="http://schemas.openxmlformats.org/markup-compatibility/2006">
              <mc:Choice xmlns:v="urn:schemas-microsoft-com:vml" Requires="v">
                <p:oleObj spid="_x0000_s1944602" name="Equation" r:id="rId6" imgW="1143000" imgH="203040" progId="Equation.DSMT4">
                  <p:embed/>
                </p:oleObj>
              </mc:Choice>
              <mc:Fallback>
                <p:oleObj name="Equation" r:id="rId6" imgW="1143000" imgH="20304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057400"/>
                        <a:ext cx="3335338"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44587" name="Picture 11" descr="image0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895600"/>
            <a:ext cx="1219200" cy="12192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44588" name="Text Box 12"/>
          <p:cNvSpPr txBox="1">
            <a:spLocks noChangeArrowheads="1"/>
          </p:cNvSpPr>
          <p:nvPr/>
        </p:nvSpPr>
        <p:spPr bwMode="blackGray">
          <a:xfrm>
            <a:off x="4748213" y="4105275"/>
            <a:ext cx="32146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Position-hash table</a:t>
            </a:r>
          </a:p>
        </p:txBody>
      </p:sp>
      <p:sp>
        <p:nvSpPr>
          <p:cNvPr id="1944589" name="Line 13"/>
          <p:cNvSpPr>
            <a:spLocks noChangeShapeType="1"/>
          </p:cNvSpPr>
          <p:nvPr/>
        </p:nvSpPr>
        <p:spPr bwMode="blackGray">
          <a:xfrm flipH="1">
            <a:off x="6553200" y="2590800"/>
            <a:ext cx="152400" cy="609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44590" name="Freeform 14"/>
          <p:cNvSpPr>
            <a:spLocks/>
          </p:cNvSpPr>
          <p:nvPr/>
        </p:nvSpPr>
        <p:spPr bwMode="blackGray">
          <a:xfrm>
            <a:off x="4038600" y="3213100"/>
            <a:ext cx="2409825" cy="1130300"/>
          </a:xfrm>
          <a:custGeom>
            <a:avLst/>
            <a:gdLst>
              <a:gd name="T0" fmla="*/ 0 w 1518"/>
              <a:gd name="T1" fmla="*/ 712 h 712"/>
              <a:gd name="T2" fmla="*/ 624 w 1518"/>
              <a:gd name="T3" fmla="*/ 112 h 712"/>
              <a:gd name="T4" fmla="*/ 1518 w 1518"/>
              <a:gd name="T5" fmla="*/ 40 h 712"/>
            </a:gdLst>
            <a:ahLst/>
            <a:cxnLst>
              <a:cxn ang="0">
                <a:pos x="T0" y="T1"/>
              </a:cxn>
              <a:cxn ang="0">
                <a:pos x="T2" y="T3"/>
              </a:cxn>
              <a:cxn ang="0">
                <a:pos x="T4" y="T5"/>
              </a:cxn>
            </a:cxnLst>
            <a:rect l="0" t="0" r="r" b="b"/>
            <a:pathLst>
              <a:path w="1518" h="712">
                <a:moveTo>
                  <a:pt x="0" y="712"/>
                </a:moveTo>
                <a:cubicBezTo>
                  <a:pt x="104" y="612"/>
                  <a:pt x="371" y="224"/>
                  <a:pt x="624" y="112"/>
                </a:cubicBezTo>
                <a:cubicBezTo>
                  <a:pt x="877" y="0"/>
                  <a:pt x="1332" y="55"/>
                  <a:pt x="1518" y="40"/>
                </a:cubicBezTo>
              </a:path>
            </a:pathLst>
          </a:custGeom>
          <a:noFill/>
          <a:ln w="1905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44591" name="Rectangle 15"/>
          <p:cNvSpPr>
            <a:spLocks noChangeArrowheads="1"/>
          </p:cNvSpPr>
          <p:nvPr/>
        </p:nvSpPr>
        <p:spPr bwMode="blackGray">
          <a:xfrm>
            <a:off x="6515100" y="3248025"/>
            <a:ext cx="76200" cy="76200"/>
          </a:xfrm>
          <a:prstGeom prst="rect">
            <a:avLst/>
          </a:prstGeom>
          <a:solidFill>
            <a:schemeClr val="hlink"/>
          </a:solidFill>
          <a:ln w="19050" algn="ctr">
            <a:solidFill>
              <a:schemeClr val="hlink"/>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944599" name="Group 23"/>
          <p:cNvGrpSpPr>
            <a:grpSpLocks/>
          </p:cNvGrpSpPr>
          <p:nvPr/>
        </p:nvGrpSpPr>
        <p:grpSpPr bwMode="auto">
          <a:xfrm>
            <a:off x="6096000" y="3452813"/>
            <a:ext cx="2895600" cy="433387"/>
            <a:chOff x="3792" y="2031"/>
            <a:chExt cx="1824" cy="273"/>
          </a:xfrm>
        </p:grpSpPr>
        <p:sp>
          <p:nvSpPr>
            <p:cNvPr id="1944596" name="Rectangle 20"/>
            <p:cNvSpPr>
              <a:spLocks noChangeArrowheads="1"/>
            </p:cNvSpPr>
            <p:nvPr/>
          </p:nvSpPr>
          <p:spPr bwMode="blackGray">
            <a:xfrm>
              <a:off x="3792" y="2031"/>
              <a:ext cx="1824" cy="273"/>
            </a:xfrm>
            <a:prstGeom prst="rect">
              <a:avLst/>
            </a:prstGeom>
            <a:solidFill>
              <a:schemeClr val="bg1"/>
            </a:solidFill>
            <a:ln w="19050" algn="ctr">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aphicFrame>
          <p:nvGraphicFramePr>
            <p:cNvPr id="1944594" name="Object 18"/>
            <p:cNvGraphicFramePr>
              <a:graphicFrameLocks noChangeAspect="1"/>
            </p:cNvGraphicFramePr>
            <p:nvPr/>
          </p:nvGraphicFramePr>
          <p:xfrm>
            <a:off x="3888" y="2044"/>
            <a:ext cx="1728" cy="260"/>
          </p:xfrm>
          <a:graphic>
            <a:graphicData uri="http://schemas.openxmlformats.org/presentationml/2006/ole">
              <mc:AlternateContent xmlns:mc="http://schemas.openxmlformats.org/markup-compatibility/2006">
                <mc:Choice xmlns:v="urn:schemas-microsoft-com:vml" Requires="v">
                  <p:oleObj spid="_x0000_s1944603" name="Equation" r:id="rId9" imgW="1434960" imgH="215640" progId="Equation.3">
                    <p:embed/>
                  </p:oleObj>
                </mc:Choice>
                <mc:Fallback>
                  <p:oleObj name="Equation" r:id="rId9" imgW="1434960" imgH="215640" progId="Equation.3">
                    <p:embed/>
                    <p:pic>
                      <p:nvPicPr>
                        <p:cNvPr id="0" name="Object 18"/>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2044"/>
                          <a:ext cx="1728" cy="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459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9445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45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4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4590" grpId="0" animBg="1"/>
      <p:bldP spid="1944590" grpId="1" animBg="1"/>
      <p:bldP spid="194459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3778" name="Rectangle 2"/>
          <p:cNvSpPr>
            <a:spLocks noGrp="1" noChangeArrowheads="1"/>
          </p:cNvSpPr>
          <p:nvPr>
            <p:ph type="title"/>
          </p:nvPr>
        </p:nvSpPr>
        <p:spPr/>
        <p:txBody>
          <a:bodyPr/>
          <a:lstStyle/>
          <a:p>
            <a:r>
              <a:rPr lang="en-US"/>
              <a:t>Overview</a:t>
            </a:r>
          </a:p>
        </p:txBody>
      </p:sp>
      <p:sp>
        <p:nvSpPr>
          <p:cNvPr id="2123779" name="Rectangle 3"/>
          <p:cNvSpPr>
            <a:spLocks noGrp="1" noChangeArrowheads="1"/>
          </p:cNvSpPr>
          <p:nvPr>
            <p:ph type="body" idx="1"/>
          </p:nvPr>
        </p:nvSpPr>
        <p:spPr>
          <a:xfrm>
            <a:off x="685800" y="1295400"/>
            <a:ext cx="8305800" cy="4800600"/>
          </a:xfrm>
        </p:spPr>
        <p:txBody>
          <a:bodyPr/>
          <a:lstStyle/>
          <a:p>
            <a:r>
              <a:rPr lang="en-US" sz="3400"/>
              <a:t>Our hashing scheme</a:t>
            </a:r>
          </a:p>
          <a:p>
            <a:endParaRPr lang="en-US" sz="3400"/>
          </a:p>
          <a:p>
            <a:r>
              <a:rPr lang="en-US" sz="3400"/>
              <a:t>Sparsity encoding</a:t>
            </a:r>
          </a:p>
          <a:p>
            <a:endParaRPr lang="en-US" sz="3400"/>
          </a:p>
          <a:p>
            <a:r>
              <a:rPr lang="en-US" sz="3400"/>
              <a:t>Filtering</a:t>
            </a:r>
          </a:p>
          <a:p>
            <a:endParaRPr lang="en-US" sz="3400"/>
          </a:p>
          <a:p>
            <a:r>
              <a:rPr lang="en-US" sz="3400"/>
              <a:t>Applications</a:t>
            </a:r>
          </a:p>
        </p:txBody>
      </p:sp>
      <p:sp>
        <p:nvSpPr>
          <p:cNvPr id="2123780" name="Rectangle 4"/>
          <p:cNvSpPr>
            <a:spLocks noChangeArrowheads="1"/>
          </p:cNvSpPr>
          <p:nvPr/>
        </p:nvSpPr>
        <p:spPr bwMode="blackGray">
          <a:xfrm>
            <a:off x="381000" y="2362200"/>
            <a:ext cx="8458200" cy="914400"/>
          </a:xfrm>
          <a:prstGeom prst="rect">
            <a:avLst/>
          </a:prstGeom>
          <a:noFill/>
          <a:ln w="3810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3.33333E-6 2.96296E-6 L 3.33333E-6 0.18518 " pathEditMode="relative" rAng="0" ptsTypes="AA">
                                      <p:cBhvr>
                                        <p:cTn id="6" dur="500" fill="hold"/>
                                        <p:tgtEl>
                                          <p:spTgt spid="2123780"/>
                                        </p:tgtEl>
                                        <p:attrNameLst>
                                          <p:attrName>ppt_x</p:attrName>
                                          <p:attrName>ppt_y</p:attrName>
                                        </p:attrNameLst>
                                      </p:cBhvr>
                                      <p:rCtr x="0" y="9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378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2210" name="Rectangle 2"/>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Filtering</a:t>
            </a:r>
          </a:p>
        </p:txBody>
      </p:sp>
      <p:sp>
        <p:nvSpPr>
          <p:cNvPr id="2142211" name="Rectangle 3"/>
          <p:cNvSpPr>
            <a:spLocks noGrp="1" noChangeArrowheads="1"/>
          </p:cNvSpPr>
          <p:nvPr>
            <p:ph type="body" idx="1"/>
          </p:nvPr>
        </p:nvSpPr>
        <p:spPr/>
        <p:txBody>
          <a:bodyPr/>
          <a:lstStyle/>
          <a:p>
            <a:r>
              <a:rPr lang="en-US"/>
              <a:t>Bilinear / trilinear interpolation</a:t>
            </a:r>
          </a:p>
          <a:p>
            <a:r>
              <a:rPr lang="en-US"/>
              <a:t>MIP-mapping</a:t>
            </a:r>
          </a:p>
          <a:p>
            <a:endParaRPr lang="en-US"/>
          </a:p>
          <a:p>
            <a:endParaRPr lang="en-US"/>
          </a:p>
        </p:txBody>
      </p:sp>
      <p:pic>
        <p:nvPicPr>
          <p:cNvPr id="2142212" name="Picture 4" descr="scrshot0001"/>
          <p:cNvPicPr>
            <a:picLocks noChangeAspect="1" noChangeArrowheads="1"/>
          </p:cNvPicPr>
          <p:nvPr/>
        </p:nvPicPr>
        <p:blipFill>
          <a:blip r:embed="rId2">
            <a:extLst>
              <a:ext uri="{28A0092B-C50C-407E-A947-70E740481C1C}">
                <a14:useLocalDpi xmlns:a14="http://schemas.microsoft.com/office/drawing/2010/main" val="0"/>
              </a:ext>
            </a:extLst>
          </a:blip>
          <a:srcRect l="14000" t="22000" r="20000" b="14000"/>
          <a:stretch>
            <a:fillRect/>
          </a:stretch>
        </p:blipFill>
        <p:spPr bwMode="auto">
          <a:xfrm>
            <a:off x="4724400" y="2590800"/>
            <a:ext cx="3811588" cy="3695700"/>
          </a:xfrm>
          <a:prstGeom prst="rect">
            <a:avLst/>
          </a:prstGeom>
          <a:noFill/>
          <a:extLst>
            <a:ext uri="{909E8E84-426E-40DD-AFC4-6F175D3DCCD1}">
              <a14:hiddenFill xmlns:a14="http://schemas.microsoft.com/office/drawing/2010/main">
                <a:solidFill>
                  <a:srgbClr val="FFFFFF"/>
                </a:solidFill>
              </a14:hiddenFill>
            </a:ext>
          </a:extLst>
        </p:spPr>
      </p:pic>
      <p:pic>
        <p:nvPicPr>
          <p:cNvPr id="2142213" name="Picture 5" descr="scrshot0000"/>
          <p:cNvPicPr>
            <a:picLocks noChangeAspect="1" noChangeArrowheads="1"/>
          </p:cNvPicPr>
          <p:nvPr/>
        </p:nvPicPr>
        <p:blipFill>
          <a:blip r:embed="rId3">
            <a:extLst>
              <a:ext uri="{28A0092B-C50C-407E-A947-70E740481C1C}">
                <a14:useLocalDpi xmlns:a14="http://schemas.microsoft.com/office/drawing/2010/main" val="0"/>
              </a:ext>
            </a:extLst>
          </a:blip>
          <a:srcRect l="13985" t="22015" r="19984" b="13985"/>
          <a:stretch>
            <a:fillRect/>
          </a:stretch>
        </p:blipFill>
        <p:spPr bwMode="auto">
          <a:xfrm>
            <a:off x="685800" y="2590800"/>
            <a:ext cx="3800475"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2214" name="Text Box 6"/>
          <p:cNvSpPr txBox="1">
            <a:spLocks noChangeArrowheads="1"/>
          </p:cNvSpPr>
          <p:nvPr/>
        </p:nvSpPr>
        <p:spPr bwMode="blackGray">
          <a:xfrm>
            <a:off x="1619250" y="6259513"/>
            <a:ext cx="1963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No interpolation</a:t>
            </a:r>
          </a:p>
        </p:txBody>
      </p:sp>
      <p:sp>
        <p:nvSpPr>
          <p:cNvPr id="2142215" name="Text Box 7"/>
          <p:cNvSpPr txBox="1">
            <a:spLocks noChangeArrowheads="1"/>
          </p:cNvSpPr>
          <p:nvPr/>
        </p:nvSpPr>
        <p:spPr bwMode="blackGray">
          <a:xfrm>
            <a:off x="5326063" y="6248400"/>
            <a:ext cx="25574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Trilinear interpolation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422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422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422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422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422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422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2211" grpId="0" build="p"/>
      <p:bldP spid="2142214" grpId="0"/>
      <p:bldP spid="21422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7874" name="Picture 2" descr="image001"/>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527050" y="1219200"/>
            <a:ext cx="3130550" cy="313055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127875" name="Rectangle 3"/>
          <p:cNvSpPr>
            <a:spLocks noGrp="1" noChangeArrowheads="1"/>
          </p:cNvSpPr>
          <p:nvPr>
            <p:ph type="title"/>
          </p:nvPr>
        </p:nvSpPr>
        <p:spPr/>
        <p:txBody>
          <a:bodyPr/>
          <a:lstStyle/>
          <a:p>
            <a:r>
              <a:rPr lang="en-US"/>
              <a:t>Interpolation</a:t>
            </a:r>
          </a:p>
        </p:txBody>
      </p:sp>
      <p:sp>
        <p:nvSpPr>
          <p:cNvPr id="2127876" name="Text Box 4"/>
          <p:cNvSpPr txBox="1">
            <a:spLocks noChangeArrowheads="1"/>
          </p:cNvSpPr>
          <p:nvPr/>
        </p:nvSpPr>
        <p:spPr bwMode="blackGray">
          <a:xfrm>
            <a:off x="1385888" y="4357688"/>
            <a:ext cx="1412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Domain</a:t>
            </a:r>
          </a:p>
        </p:txBody>
      </p:sp>
      <p:sp>
        <p:nvSpPr>
          <p:cNvPr id="2127877" name="Rectangle 5"/>
          <p:cNvSpPr>
            <a:spLocks noChangeArrowheads="1"/>
          </p:cNvSpPr>
          <p:nvPr/>
        </p:nvSpPr>
        <p:spPr bwMode="blackGray">
          <a:xfrm>
            <a:off x="990600" y="19050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78" name="Rectangle 6"/>
          <p:cNvSpPr>
            <a:spLocks noChangeArrowheads="1"/>
          </p:cNvSpPr>
          <p:nvPr/>
        </p:nvSpPr>
        <p:spPr bwMode="blackGray">
          <a:xfrm>
            <a:off x="1600200" y="19050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79" name="Rectangle 7"/>
          <p:cNvSpPr>
            <a:spLocks noChangeArrowheads="1"/>
          </p:cNvSpPr>
          <p:nvPr/>
        </p:nvSpPr>
        <p:spPr bwMode="blackGray">
          <a:xfrm>
            <a:off x="990600" y="25146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80" name="Rectangle 8"/>
          <p:cNvSpPr>
            <a:spLocks noChangeArrowheads="1"/>
          </p:cNvSpPr>
          <p:nvPr/>
        </p:nvSpPr>
        <p:spPr bwMode="blackGray">
          <a:xfrm>
            <a:off x="1600200" y="25146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81" name="Rectangle 9"/>
          <p:cNvSpPr>
            <a:spLocks noChangeArrowheads="1"/>
          </p:cNvSpPr>
          <p:nvPr/>
        </p:nvSpPr>
        <p:spPr bwMode="blackGray">
          <a:xfrm>
            <a:off x="2209800" y="19050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82" name="Rectangle 10"/>
          <p:cNvSpPr>
            <a:spLocks noChangeArrowheads="1"/>
          </p:cNvSpPr>
          <p:nvPr/>
        </p:nvSpPr>
        <p:spPr bwMode="blackGray">
          <a:xfrm>
            <a:off x="2209800" y="25146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83" name="Rectangle 11"/>
          <p:cNvSpPr>
            <a:spLocks noChangeArrowheads="1"/>
          </p:cNvSpPr>
          <p:nvPr/>
        </p:nvSpPr>
        <p:spPr bwMode="blackGray">
          <a:xfrm>
            <a:off x="990600" y="31242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84" name="Rectangle 12"/>
          <p:cNvSpPr>
            <a:spLocks noChangeArrowheads="1"/>
          </p:cNvSpPr>
          <p:nvPr/>
        </p:nvSpPr>
        <p:spPr bwMode="blackGray">
          <a:xfrm>
            <a:off x="1600200" y="31242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85" name="Rectangle 13"/>
          <p:cNvSpPr>
            <a:spLocks noChangeArrowheads="1"/>
          </p:cNvSpPr>
          <p:nvPr/>
        </p:nvSpPr>
        <p:spPr bwMode="blackGray">
          <a:xfrm>
            <a:off x="2209800" y="31242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86" name="Text Box 14"/>
          <p:cNvSpPr txBox="1">
            <a:spLocks noChangeArrowheads="1"/>
          </p:cNvSpPr>
          <p:nvPr/>
        </p:nvSpPr>
        <p:spPr bwMode="blackGray">
          <a:xfrm>
            <a:off x="1139825" y="2667000"/>
            <a:ext cx="185738" cy="4206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gn="l">
              <a:lnSpc>
                <a:spcPct val="90000"/>
              </a:lnSpc>
            </a:pPr>
            <a:r>
              <a:rPr lang="en-US" sz="2400" b="1" i="1">
                <a:solidFill>
                  <a:schemeClr val="hlink"/>
                </a:solidFill>
                <a:effectLst/>
              </a:rPr>
              <a:t>p</a:t>
            </a:r>
            <a:endParaRPr lang="en-US" sz="2400" b="1">
              <a:solidFill>
                <a:schemeClr val="hlink"/>
              </a:solidFill>
              <a:effectLst/>
            </a:endParaRPr>
          </a:p>
        </p:txBody>
      </p:sp>
      <p:sp>
        <p:nvSpPr>
          <p:cNvPr id="2127887" name="Oval 15"/>
          <p:cNvSpPr>
            <a:spLocks noChangeArrowheads="1"/>
          </p:cNvSpPr>
          <p:nvPr/>
        </p:nvSpPr>
        <p:spPr bwMode="blackGray">
          <a:xfrm>
            <a:off x="1087438" y="2714625"/>
            <a:ext cx="74612" cy="74613"/>
          </a:xfrm>
          <a:prstGeom prst="ellipse">
            <a:avLst/>
          </a:prstGeom>
          <a:solidFill>
            <a:schemeClr val="hlink"/>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88" name="Oval 16"/>
          <p:cNvSpPr>
            <a:spLocks noChangeArrowheads="1"/>
          </p:cNvSpPr>
          <p:nvPr/>
        </p:nvSpPr>
        <p:spPr bwMode="blackGray">
          <a:xfrm>
            <a:off x="954088" y="2478088"/>
            <a:ext cx="74612" cy="74612"/>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89" name="Oval 17"/>
          <p:cNvSpPr>
            <a:spLocks noChangeArrowheads="1"/>
          </p:cNvSpPr>
          <p:nvPr/>
        </p:nvSpPr>
        <p:spPr bwMode="blackGray">
          <a:xfrm>
            <a:off x="1555750" y="2478088"/>
            <a:ext cx="74613" cy="74612"/>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90" name="Oval 18"/>
          <p:cNvSpPr>
            <a:spLocks noChangeArrowheads="1"/>
          </p:cNvSpPr>
          <p:nvPr/>
        </p:nvSpPr>
        <p:spPr bwMode="blackGray">
          <a:xfrm>
            <a:off x="954088" y="3079750"/>
            <a:ext cx="74612" cy="74613"/>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91" name="Oval 19"/>
          <p:cNvSpPr>
            <a:spLocks noChangeArrowheads="1"/>
          </p:cNvSpPr>
          <p:nvPr/>
        </p:nvSpPr>
        <p:spPr bwMode="blackGray">
          <a:xfrm>
            <a:off x="1555750" y="3079750"/>
            <a:ext cx="74613" cy="74613"/>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aphicFrame>
        <p:nvGraphicFramePr>
          <p:cNvPr id="2127892" name="Object 20"/>
          <p:cNvGraphicFramePr>
            <a:graphicFrameLocks noChangeAspect="1"/>
          </p:cNvGraphicFramePr>
          <p:nvPr/>
        </p:nvGraphicFramePr>
        <p:xfrm>
          <a:off x="3544888" y="4038600"/>
          <a:ext cx="5599112" cy="1504950"/>
        </p:xfrm>
        <a:graphic>
          <a:graphicData uri="http://schemas.openxmlformats.org/presentationml/2006/ole">
            <mc:AlternateContent xmlns:mc="http://schemas.openxmlformats.org/markup-compatibility/2006">
              <mc:Choice xmlns:v="urn:schemas-microsoft-com:vml" Requires="v">
                <p:oleObj spid="_x0000_s2127901" name="Equation" r:id="rId5" imgW="2781000" imgH="761760" progId="Equation.DSMT4">
                  <p:embed/>
                </p:oleObj>
              </mc:Choice>
              <mc:Fallback>
                <p:oleObj name="Equation" r:id="rId5" imgW="2781000" imgH="761760" progId="Equation.DSMT4">
                  <p:embed/>
                  <p:pic>
                    <p:nvPicPr>
                      <p:cNvPr id="0"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4888" y="4038600"/>
                        <a:ext cx="5599112" cy="1504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27893" name="Picture 21" descr="imag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209800"/>
            <a:ext cx="1219200" cy="12192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127894" name="Text Box 22"/>
          <p:cNvSpPr txBox="1">
            <a:spLocks noChangeArrowheads="1"/>
          </p:cNvSpPr>
          <p:nvPr/>
        </p:nvSpPr>
        <p:spPr bwMode="blackGray">
          <a:xfrm>
            <a:off x="5634038" y="3443288"/>
            <a:ext cx="18875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Hash table</a:t>
            </a:r>
          </a:p>
        </p:txBody>
      </p:sp>
      <p:sp>
        <p:nvSpPr>
          <p:cNvPr id="2127895" name="Freeform 23"/>
          <p:cNvSpPr>
            <a:spLocks/>
          </p:cNvSpPr>
          <p:nvPr/>
        </p:nvSpPr>
        <p:spPr bwMode="blackGray">
          <a:xfrm>
            <a:off x="1600200" y="2197100"/>
            <a:ext cx="5029200" cy="393700"/>
          </a:xfrm>
          <a:custGeom>
            <a:avLst/>
            <a:gdLst>
              <a:gd name="T0" fmla="*/ 0 w 3168"/>
              <a:gd name="T1" fmla="*/ 200 h 248"/>
              <a:gd name="T2" fmla="*/ 1699 w 3168"/>
              <a:gd name="T3" fmla="*/ 8 h 248"/>
              <a:gd name="T4" fmla="*/ 3168 w 3168"/>
              <a:gd name="T5" fmla="*/ 248 h 248"/>
            </a:gdLst>
            <a:ahLst/>
            <a:cxnLst>
              <a:cxn ang="0">
                <a:pos x="T0" y="T1"/>
              </a:cxn>
              <a:cxn ang="0">
                <a:pos x="T2" y="T3"/>
              </a:cxn>
              <a:cxn ang="0">
                <a:pos x="T4" y="T5"/>
              </a:cxn>
            </a:cxnLst>
            <a:rect l="0" t="0" r="r" b="b"/>
            <a:pathLst>
              <a:path w="3168" h="248">
                <a:moveTo>
                  <a:pt x="0" y="200"/>
                </a:moveTo>
                <a:cubicBezTo>
                  <a:pt x="283" y="168"/>
                  <a:pt x="1171" y="0"/>
                  <a:pt x="1699" y="8"/>
                </a:cubicBezTo>
                <a:cubicBezTo>
                  <a:pt x="2227" y="16"/>
                  <a:pt x="2862" y="198"/>
                  <a:pt x="3168" y="248"/>
                </a:cubicBezTo>
              </a:path>
            </a:pathLst>
          </a:custGeom>
          <a:noFill/>
          <a:ln w="1905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96" name="Freeform 24"/>
          <p:cNvSpPr>
            <a:spLocks/>
          </p:cNvSpPr>
          <p:nvPr/>
        </p:nvSpPr>
        <p:spPr bwMode="blackGray">
          <a:xfrm>
            <a:off x="990600" y="1958975"/>
            <a:ext cx="5189538" cy="547688"/>
          </a:xfrm>
          <a:custGeom>
            <a:avLst/>
            <a:gdLst>
              <a:gd name="T0" fmla="*/ 0 w 3269"/>
              <a:gd name="T1" fmla="*/ 345 h 345"/>
              <a:gd name="T2" fmla="*/ 1901 w 3269"/>
              <a:gd name="T3" fmla="*/ 0 h 345"/>
              <a:gd name="T4" fmla="*/ 3269 w 3269"/>
              <a:gd name="T5" fmla="*/ 264 h 345"/>
            </a:gdLst>
            <a:ahLst/>
            <a:cxnLst>
              <a:cxn ang="0">
                <a:pos x="T0" y="T1"/>
              </a:cxn>
              <a:cxn ang="0">
                <a:pos x="T2" y="T3"/>
              </a:cxn>
              <a:cxn ang="0">
                <a:pos x="T4" y="T5"/>
              </a:cxn>
            </a:cxnLst>
            <a:rect l="0" t="0" r="r" b="b"/>
            <a:pathLst>
              <a:path w="3269" h="345">
                <a:moveTo>
                  <a:pt x="0" y="345"/>
                </a:moveTo>
                <a:cubicBezTo>
                  <a:pt x="317" y="288"/>
                  <a:pt x="1356" y="13"/>
                  <a:pt x="1901" y="0"/>
                </a:cubicBezTo>
                <a:cubicBezTo>
                  <a:pt x="2429" y="8"/>
                  <a:pt x="2984" y="209"/>
                  <a:pt x="3269" y="264"/>
                </a:cubicBezTo>
              </a:path>
            </a:pathLst>
          </a:custGeom>
          <a:noFill/>
          <a:ln w="1905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97" name="Freeform 25"/>
          <p:cNvSpPr>
            <a:spLocks/>
          </p:cNvSpPr>
          <p:nvPr/>
        </p:nvSpPr>
        <p:spPr bwMode="blackGray">
          <a:xfrm>
            <a:off x="990600" y="2644775"/>
            <a:ext cx="5135563" cy="869950"/>
          </a:xfrm>
          <a:custGeom>
            <a:avLst/>
            <a:gdLst>
              <a:gd name="T0" fmla="*/ 0 w 3235"/>
              <a:gd name="T1" fmla="*/ 294 h 548"/>
              <a:gd name="T2" fmla="*/ 2141 w 3235"/>
              <a:gd name="T3" fmla="*/ 499 h 548"/>
              <a:gd name="T4" fmla="*/ 3235 w 3235"/>
              <a:gd name="T5" fmla="*/ 0 h 548"/>
            </a:gdLst>
            <a:ahLst/>
            <a:cxnLst>
              <a:cxn ang="0">
                <a:pos x="T0" y="T1"/>
              </a:cxn>
              <a:cxn ang="0">
                <a:pos x="T2" y="T3"/>
              </a:cxn>
              <a:cxn ang="0">
                <a:pos x="T4" y="T5"/>
              </a:cxn>
            </a:cxnLst>
            <a:rect l="0" t="0" r="r" b="b"/>
            <a:pathLst>
              <a:path w="3235" h="548">
                <a:moveTo>
                  <a:pt x="0" y="294"/>
                </a:moveTo>
                <a:cubicBezTo>
                  <a:pt x="357" y="328"/>
                  <a:pt x="1602" y="548"/>
                  <a:pt x="2141" y="499"/>
                </a:cubicBezTo>
                <a:cubicBezTo>
                  <a:pt x="2669" y="491"/>
                  <a:pt x="3007" y="104"/>
                  <a:pt x="3235" y="0"/>
                </a:cubicBezTo>
              </a:path>
            </a:pathLst>
          </a:custGeom>
          <a:noFill/>
          <a:ln w="1905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98" name="Freeform 26"/>
          <p:cNvSpPr>
            <a:spLocks/>
          </p:cNvSpPr>
          <p:nvPr/>
        </p:nvSpPr>
        <p:spPr bwMode="blackGray">
          <a:xfrm>
            <a:off x="1592263" y="3111500"/>
            <a:ext cx="4732337" cy="187325"/>
          </a:xfrm>
          <a:custGeom>
            <a:avLst/>
            <a:gdLst>
              <a:gd name="T0" fmla="*/ 0 w 2981"/>
              <a:gd name="T1" fmla="*/ 0 h 118"/>
              <a:gd name="T2" fmla="*/ 1911 w 2981"/>
              <a:gd name="T3" fmla="*/ 118 h 118"/>
              <a:gd name="T4" fmla="*/ 2981 w 2981"/>
              <a:gd name="T5" fmla="*/ 61 h 118"/>
            </a:gdLst>
            <a:ahLst/>
            <a:cxnLst>
              <a:cxn ang="0">
                <a:pos x="T0" y="T1"/>
              </a:cxn>
              <a:cxn ang="0">
                <a:pos x="T2" y="T3"/>
              </a:cxn>
              <a:cxn ang="0">
                <a:pos x="T4" y="T5"/>
              </a:cxn>
            </a:cxnLst>
            <a:rect l="0" t="0" r="r" b="b"/>
            <a:pathLst>
              <a:path w="2981" h="118">
                <a:moveTo>
                  <a:pt x="0" y="0"/>
                </a:moveTo>
                <a:cubicBezTo>
                  <a:pt x="318" y="20"/>
                  <a:pt x="1414" y="108"/>
                  <a:pt x="1911" y="118"/>
                </a:cubicBezTo>
                <a:cubicBezTo>
                  <a:pt x="2439" y="110"/>
                  <a:pt x="2758" y="73"/>
                  <a:pt x="2981" y="61"/>
                </a:cubicBezTo>
              </a:path>
            </a:pathLst>
          </a:custGeom>
          <a:noFill/>
          <a:ln w="1905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7899" name="Text Box 27"/>
          <p:cNvSpPr txBox="1">
            <a:spLocks noChangeArrowheads="1"/>
          </p:cNvSpPr>
          <p:nvPr/>
        </p:nvSpPr>
        <p:spPr bwMode="blackGray">
          <a:xfrm>
            <a:off x="468313" y="5988050"/>
            <a:ext cx="52466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hlink"/>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buFontTx/>
              <a:buChar char="•"/>
            </a:pPr>
            <a:r>
              <a:rPr lang="en-US" sz="2600">
                <a:solidFill>
                  <a:schemeClr val="hlink"/>
                </a:solidFill>
                <a:effectLst>
                  <a:outerShdw blurRad="38100" dist="38100" dir="2700000" algn="tl">
                    <a:srgbClr val="C0C0C0"/>
                  </a:outerShdw>
                </a:effectLst>
              </a:rPr>
              <a:t> In 3D, slower by a factor of 3 to 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78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278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278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278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278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27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7895" grpId="0" animBg="1"/>
      <p:bldP spid="2127896" grpId="0" animBg="1"/>
      <p:bldP spid="2127897" grpId="0" animBg="1"/>
      <p:bldP spid="2127898" grpId="0" animBg="1"/>
      <p:bldP spid="21278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6498" name="Rectangle 2"/>
          <p:cNvSpPr>
            <a:spLocks noGrp="1" noChangeArrowheads="1"/>
          </p:cNvSpPr>
          <p:nvPr>
            <p:ph type="title"/>
          </p:nvPr>
        </p:nvSpPr>
        <p:spPr/>
        <p:txBody>
          <a:bodyPr/>
          <a:lstStyle/>
          <a:p>
            <a:r>
              <a:rPr lang="en-US"/>
              <a:t>Motivation</a:t>
            </a:r>
          </a:p>
        </p:txBody>
      </p:sp>
      <p:sp>
        <p:nvSpPr>
          <p:cNvPr id="2026501" name="Text Box 5"/>
          <p:cNvSpPr txBox="1">
            <a:spLocks noChangeArrowheads="1"/>
          </p:cNvSpPr>
          <p:nvPr/>
        </p:nvSpPr>
        <p:spPr bwMode="blackGray">
          <a:xfrm>
            <a:off x="2986088" y="5989638"/>
            <a:ext cx="2303462"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b="1" i="1">
                <a:effectLst/>
              </a:rPr>
              <a:t>Sparse texture</a:t>
            </a:r>
          </a:p>
        </p:txBody>
      </p:sp>
      <p:pic>
        <p:nvPicPr>
          <p:cNvPr id="2026503" name="Picture 7"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14438"/>
            <a:ext cx="4643438" cy="464502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026504" name="Freeform 8"/>
          <p:cNvSpPr>
            <a:spLocks/>
          </p:cNvSpPr>
          <p:nvPr/>
        </p:nvSpPr>
        <p:spPr bwMode="blackGray">
          <a:xfrm>
            <a:off x="5991225" y="2678113"/>
            <a:ext cx="1076325" cy="188912"/>
          </a:xfrm>
          <a:custGeom>
            <a:avLst/>
            <a:gdLst>
              <a:gd name="T0" fmla="*/ 0 w 678"/>
              <a:gd name="T1" fmla="*/ 119 h 119"/>
              <a:gd name="T2" fmla="*/ 678 w 678"/>
              <a:gd name="T3" fmla="*/ 0 h 119"/>
            </a:gdLst>
            <a:ahLst/>
            <a:cxnLst>
              <a:cxn ang="0">
                <a:pos x="T0" y="T1"/>
              </a:cxn>
              <a:cxn ang="0">
                <a:pos x="T2" y="T3"/>
              </a:cxn>
            </a:cxnLst>
            <a:rect l="0" t="0" r="r" b="b"/>
            <a:pathLst>
              <a:path w="678" h="119">
                <a:moveTo>
                  <a:pt x="0" y="119"/>
                </a:moveTo>
                <a:lnTo>
                  <a:pt x="678" y="0"/>
                </a:lnTo>
              </a:path>
            </a:pathLst>
          </a:custGeom>
          <a:noFill/>
          <a:ln w="19050">
            <a:solidFill>
              <a:schemeClr val="tx1"/>
            </a:solidFill>
            <a:round/>
            <a:headEnd type="triangle"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26505" name="Text Box 9"/>
          <p:cNvSpPr txBox="1">
            <a:spLocks noChangeArrowheads="1"/>
          </p:cNvSpPr>
          <p:nvPr/>
        </p:nvSpPr>
        <p:spPr bwMode="blackGray">
          <a:xfrm>
            <a:off x="7132638" y="2286000"/>
            <a:ext cx="11541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empty</a:t>
            </a:r>
          </a:p>
        </p:txBody>
      </p:sp>
      <p:sp>
        <p:nvSpPr>
          <p:cNvPr id="2026506" name="Line 10"/>
          <p:cNvSpPr>
            <a:spLocks noChangeShapeType="1"/>
          </p:cNvSpPr>
          <p:nvPr/>
        </p:nvSpPr>
        <p:spPr bwMode="blackGray">
          <a:xfrm flipV="1">
            <a:off x="5467350" y="1752600"/>
            <a:ext cx="1752600" cy="30480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26507" name="Text Box 11"/>
          <p:cNvSpPr txBox="1">
            <a:spLocks noChangeArrowheads="1"/>
          </p:cNvSpPr>
          <p:nvPr/>
        </p:nvSpPr>
        <p:spPr bwMode="blackGray">
          <a:xfrm>
            <a:off x="7296150" y="1447800"/>
            <a:ext cx="877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data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6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265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265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26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6504" grpId="0" animBg="1"/>
      <p:bldP spid="2026505" grpId="0"/>
      <p:bldP spid="2026506" grpId="0" animBg="1"/>
      <p:bldP spid="20265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22" name="Picture 2"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209800"/>
            <a:ext cx="1219200" cy="12192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29923" name="Picture 3" descr="image001"/>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533400" y="1219200"/>
            <a:ext cx="3130550" cy="313055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2129924" name="Group 4"/>
          <p:cNvGrpSpPr>
            <a:grpSpLocks/>
          </p:cNvGrpSpPr>
          <p:nvPr/>
        </p:nvGrpSpPr>
        <p:grpSpPr bwMode="auto">
          <a:xfrm>
            <a:off x="990600" y="2519363"/>
            <a:ext cx="1219200" cy="1223962"/>
            <a:chOff x="2736" y="1053"/>
            <a:chExt cx="768" cy="771"/>
          </a:xfrm>
        </p:grpSpPr>
        <p:sp>
          <p:nvSpPr>
            <p:cNvPr id="2129925" name="Rectangle 5"/>
            <p:cNvSpPr>
              <a:spLocks noChangeArrowheads="1"/>
            </p:cNvSpPr>
            <p:nvPr/>
          </p:nvSpPr>
          <p:spPr bwMode="blackGray">
            <a:xfrm>
              <a:off x="2736" y="1053"/>
              <a:ext cx="384" cy="38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26" name="Rectangle 6"/>
            <p:cNvSpPr>
              <a:spLocks noChangeArrowheads="1"/>
            </p:cNvSpPr>
            <p:nvPr/>
          </p:nvSpPr>
          <p:spPr bwMode="blackGray">
            <a:xfrm>
              <a:off x="3120" y="1053"/>
              <a:ext cx="384" cy="38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27" name="Rectangle 7"/>
            <p:cNvSpPr>
              <a:spLocks noChangeArrowheads="1"/>
            </p:cNvSpPr>
            <p:nvPr/>
          </p:nvSpPr>
          <p:spPr bwMode="blackGray">
            <a:xfrm>
              <a:off x="2736" y="1437"/>
              <a:ext cx="384" cy="38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28" name="Rectangle 8"/>
            <p:cNvSpPr>
              <a:spLocks noChangeArrowheads="1"/>
            </p:cNvSpPr>
            <p:nvPr/>
          </p:nvSpPr>
          <p:spPr bwMode="blackGray">
            <a:xfrm>
              <a:off x="3120" y="1437"/>
              <a:ext cx="384" cy="38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29" name="Rectangle 9"/>
            <p:cNvSpPr>
              <a:spLocks noChangeArrowheads="1"/>
            </p:cNvSpPr>
            <p:nvPr/>
          </p:nvSpPr>
          <p:spPr bwMode="blackGray">
            <a:xfrm>
              <a:off x="2736" y="1056"/>
              <a:ext cx="768" cy="768"/>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2129930" name="Rectangle 10"/>
          <p:cNvSpPr>
            <a:spLocks noGrp="1" noChangeArrowheads="1"/>
          </p:cNvSpPr>
          <p:nvPr>
            <p:ph type="title"/>
          </p:nvPr>
        </p:nvSpPr>
        <p:spPr/>
        <p:txBody>
          <a:bodyPr/>
          <a:lstStyle/>
          <a:p>
            <a:r>
              <a:rPr lang="en-US"/>
              <a:t>Interpolation with blocking</a:t>
            </a:r>
          </a:p>
        </p:txBody>
      </p:sp>
      <p:sp>
        <p:nvSpPr>
          <p:cNvPr id="2129931" name="Text Box 11"/>
          <p:cNvSpPr txBox="1">
            <a:spLocks noChangeArrowheads="1"/>
          </p:cNvSpPr>
          <p:nvPr/>
        </p:nvSpPr>
        <p:spPr bwMode="blackGray">
          <a:xfrm>
            <a:off x="1385888" y="4357688"/>
            <a:ext cx="1412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Domain</a:t>
            </a:r>
          </a:p>
        </p:txBody>
      </p:sp>
      <p:sp>
        <p:nvSpPr>
          <p:cNvPr id="2129932" name="Rectangle 12"/>
          <p:cNvSpPr>
            <a:spLocks noChangeArrowheads="1"/>
          </p:cNvSpPr>
          <p:nvPr/>
        </p:nvSpPr>
        <p:spPr bwMode="blackGray">
          <a:xfrm>
            <a:off x="990600" y="19050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33" name="Rectangle 13"/>
          <p:cNvSpPr>
            <a:spLocks noChangeArrowheads="1"/>
          </p:cNvSpPr>
          <p:nvPr/>
        </p:nvSpPr>
        <p:spPr bwMode="blackGray">
          <a:xfrm>
            <a:off x="1600200" y="19050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34" name="Rectangle 14"/>
          <p:cNvSpPr>
            <a:spLocks noChangeArrowheads="1"/>
          </p:cNvSpPr>
          <p:nvPr/>
        </p:nvSpPr>
        <p:spPr bwMode="blackGray">
          <a:xfrm>
            <a:off x="990600" y="25146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35" name="Rectangle 15"/>
          <p:cNvSpPr>
            <a:spLocks noChangeArrowheads="1"/>
          </p:cNvSpPr>
          <p:nvPr/>
        </p:nvSpPr>
        <p:spPr bwMode="blackGray">
          <a:xfrm>
            <a:off x="1600200" y="25146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36" name="Rectangle 16"/>
          <p:cNvSpPr>
            <a:spLocks noChangeArrowheads="1"/>
          </p:cNvSpPr>
          <p:nvPr/>
        </p:nvSpPr>
        <p:spPr bwMode="blackGray">
          <a:xfrm>
            <a:off x="2209800" y="19050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37" name="Rectangle 17"/>
          <p:cNvSpPr>
            <a:spLocks noChangeArrowheads="1"/>
          </p:cNvSpPr>
          <p:nvPr/>
        </p:nvSpPr>
        <p:spPr bwMode="blackGray">
          <a:xfrm>
            <a:off x="2209800" y="25146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38" name="Rectangle 18"/>
          <p:cNvSpPr>
            <a:spLocks noChangeArrowheads="1"/>
          </p:cNvSpPr>
          <p:nvPr/>
        </p:nvSpPr>
        <p:spPr bwMode="blackGray">
          <a:xfrm>
            <a:off x="990600" y="31242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39" name="Rectangle 19"/>
          <p:cNvSpPr>
            <a:spLocks noChangeArrowheads="1"/>
          </p:cNvSpPr>
          <p:nvPr/>
        </p:nvSpPr>
        <p:spPr bwMode="blackGray">
          <a:xfrm>
            <a:off x="1600200" y="3128963"/>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40" name="Rectangle 20"/>
          <p:cNvSpPr>
            <a:spLocks noChangeArrowheads="1"/>
          </p:cNvSpPr>
          <p:nvPr/>
        </p:nvSpPr>
        <p:spPr bwMode="blackGray">
          <a:xfrm>
            <a:off x="2209800" y="3124200"/>
            <a:ext cx="609600" cy="609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41" name="Text Box 21"/>
          <p:cNvSpPr txBox="1">
            <a:spLocks noChangeArrowheads="1"/>
          </p:cNvSpPr>
          <p:nvPr/>
        </p:nvSpPr>
        <p:spPr bwMode="blackGray">
          <a:xfrm>
            <a:off x="1139825" y="2667000"/>
            <a:ext cx="185738" cy="4206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gn="l">
              <a:lnSpc>
                <a:spcPct val="90000"/>
              </a:lnSpc>
            </a:pPr>
            <a:r>
              <a:rPr lang="en-US" sz="2400" b="1" i="1">
                <a:solidFill>
                  <a:schemeClr val="hlink"/>
                </a:solidFill>
                <a:effectLst/>
              </a:rPr>
              <a:t>p</a:t>
            </a:r>
            <a:endParaRPr lang="en-US" sz="2400" b="1">
              <a:solidFill>
                <a:schemeClr val="hlink"/>
              </a:solidFill>
              <a:effectLst/>
            </a:endParaRPr>
          </a:p>
        </p:txBody>
      </p:sp>
      <p:sp>
        <p:nvSpPr>
          <p:cNvPr id="2129942" name="Oval 22"/>
          <p:cNvSpPr>
            <a:spLocks noChangeArrowheads="1"/>
          </p:cNvSpPr>
          <p:nvPr/>
        </p:nvSpPr>
        <p:spPr bwMode="blackGray">
          <a:xfrm>
            <a:off x="1087438" y="2714625"/>
            <a:ext cx="74612" cy="74613"/>
          </a:xfrm>
          <a:prstGeom prst="ellipse">
            <a:avLst/>
          </a:prstGeom>
          <a:solidFill>
            <a:schemeClr val="hlink"/>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aphicFrame>
        <p:nvGraphicFramePr>
          <p:cNvPr id="2129943" name="Object 23"/>
          <p:cNvGraphicFramePr>
            <a:graphicFrameLocks noChangeAspect="1"/>
          </p:cNvGraphicFramePr>
          <p:nvPr/>
        </p:nvGraphicFramePr>
        <p:xfrm>
          <a:off x="4800600" y="4038600"/>
          <a:ext cx="3276600" cy="908050"/>
        </p:xfrm>
        <a:graphic>
          <a:graphicData uri="http://schemas.openxmlformats.org/presentationml/2006/ole">
            <mc:AlternateContent xmlns:mc="http://schemas.openxmlformats.org/markup-compatibility/2006">
              <mc:Choice xmlns:v="urn:schemas-microsoft-com:vml" Requires="v">
                <p:oleObj spid="_x0000_s2129954" name="Equation" r:id="rId6" imgW="1434960" imgH="406080" progId="Equation.DSMT4">
                  <p:embed/>
                </p:oleObj>
              </mc:Choice>
              <mc:Fallback>
                <p:oleObj name="Equation" r:id="rId6" imgW="1434960" imgH="406080" progId="Equation.DSMT4">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4038600"/>
                        <a:ext cx="3276600"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29944" name="Text Box 24"/>
          <p:cNvSpPr txBox="1">
            <a:spLocks noChangeArrowheads="1"/>
          </p:cNvSpPr>
          <p:nvPr/>
        </p:nvSpPr>
        <p:spPr bwMode="blackGray">
          <a:xfrm>
            <a:off x="5634038" y="3443288"/>
            <a:ext cx="18875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Hash table</a:t>
            </a:r>
          </a:p>
        </p:txBody>
      </p:sp>
      <p:sp>
        <p:nvSpPr>
          <p:cNvPr id="2129945" name="Rectangle 25"/>
          <p:cNvSpPr>
            <a:spLocks noChangeArrowheads="1"/>
          </p:cNvSpPr>
          <p:nvPr/>
        </p:nvSpPr>
        <p:spPr bwMode="blackGray">
          <a:xfrm>
            <a:off x="990600" y="2519363"/>
            <a:ext cx="1219200" cy="1219200"/>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29946" name="Oval 26"/>
          <p:cNvSpPr>
            <a:spLocks noChangeArrowheads="1"/>
          </p:cNvSpPr>
          <p:nvPr/>
        </p:nvSpPr>
        <p:spPr bwMode="blackGray">
          <a:xfrm>
            <a:off x="954088" y="2493963"/>
            <a:ext cx="74612" cy="74612"/>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47" name="Oval 27"/>
          <p:cNvSpPr>
            <a:spLocks noChangeArrowheads="1"/>
          </p:cNvSpPr>
          <p:nvPr/>
        </p:nvSpPr>
        <p:spPr bwMode="blackGray">
          <a:xfrm>
            <a:off x="1555750" y="2478088"/>
            <a:ext cx="74613" cy="74612"/>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48" name="Oval 28"/>
          <p:cNvSpPr>
            <a:spLocks noChangeArrowheads="1"/>
          </p:cNvSpPr>
          <p:nvPr/>
        </p:nvSpPr>
        <p:spPr bwMode="blackGray">
          <a:xfrm>
            <a:off x="954088" y="3079750"/>
            <a:ext cx="74612" cy="74613"/>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49" name="Oval 29"/>
          <p:cNvSpPr>
            <a:spLocks noChangeArrowheads="1"/>
          </p:cNvSpPr>
          <p:nvPr/>
        </p:nvSpPr>
        <p:spPr bwMode="blackGray">
          <a:xfrm>
            <a:off x="1555750" y="3079750"/>
            <a:ext cx="74613" cy="74613"/>
          </a:xfrm>
          <a:prstGeom prst="ellipse">
            <a:avLst/>
          </a:prstGeom>
          <a:solidFill>
            <a:schemeClr val="accent2"/>
          </a:solidFill>
          <a:ln>
            <a:noFill/>
          </a:ln>
          <a:effectLst/>
          <a:extLst>
            <a:ext uri="{91240B29-F687-4F45-9708-019B960494DF}">
              <a14:hiddenLine xmlns:a14="http://schemas.microsoft.com/office/drawing/2010/main" w="19050" algn="ctr">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50" name="Freeform 30"/>
          <p:cNvSpPr>
            <a:spLocks/>
          </p:cNvSpPr>
          <p:nvPr/>
        </p:nvSpPr>
        <p:spPr bwMode="blackGray">
          <a:xfrm>
            <a:off x="990600" y="1887538"/>
            <a:ext cx="5464175" cy="1050925"/>
          </a:xfrm>
          <a:custGeom>
            <a:avLst/>
            <a:gdLst>
              <a:gd name="T0" fmla="*/ 0 w 3442"/>
              <a:gd name="T1" fmla="*/ 390 h 662"/>
              <a:gd name="T2" fmla="*/ 1901 w 3442"/>
              <a:gd name="T3" fmla="*/ 45 h 662"/>
              <a:gd name="T4" fmla="*/ 3442 w 3442"/>
              <a:gd name="T5" fmla="*/ 662 h 662"/>
            </a:gdLst>
            <a:ahLst/>
            <a:cxnLst>
              <a:cxn ang="0">
                <a:pos x="T0" y="T1"/>
              </a:cxn>
              <a:cxn ang="0">
                <a:pos x="T2" y="T3"/>
              </a:cxn>
              <a:cxn ang="0">
                <a:pos x="T4" y="T5"/>
              </a:cxn>
            </a:cxnLst>
            <a:rect l="0" t="0" r="r" b="b"/>
            <a:pathLst>
              <a:path w="3442" h="662">
                <a:moveTo>
                  <a:pt x="0" y="390"/>
                </a:moveTo>
                <a:cubicBezTo>
                  <a:pt x="317" y="333"/>
                  <a:pt x="1327" y="0"/>
                  <a:pt x="1901" y="45"/>
                </a:cubicBezTo>
                <a:cubicBezTo>
                  <a:pt x="2429" y="53"/>
                  <a:pt x="3121" y="534"/>
                  <a:pt x="3442" y="662"/>
                </a:cubicBezTo>
              </a:path>
            </a:pathLst>
          </a:custGeom>
          <a:noFill/>
          <a:ln w="1905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29951" name="Text Box 31"/>
          <p:cNvSpPr txBox="1">
            <a:spLocks noChangeArrowheads="1"/>
          </p:cNvSpPr>
          <p:nvPr/>
        </p:nvSpPr>
        <p:spPr bwMode="blackGray">
          <a:xfrm>
            <a:off x="457200" y="5029200"/>
            <a:ext cx="5392738"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buFontTx/>
              <a:buChar char="•"/>
            </a:pPr>
            <a:r>
              <a:rPr lang="en-US" sz="2600">
                <a:effectLst>
                  <a:outerShdw blurRad="38100" dist="38100" dir="2700000" algn="tl">
                    <a:srgbClr val="C0C0C0"/>
                  </a:outerShdw>
                </a:effectLst>
              </a:rPr>
              <a:t> Single hash evaluation</a:t>
            </a:r>
          </a:p>
          <a:p>
            <a:pPr algn="l">
              <a:spcBef>
                <a:spcPct val="20000"/>
              </a:spcBef>
              <a:buFontTx/>
              <a:buChar char="•"/>
            </a:pPr>
            <a:r>
              <a:rPr lang="en-US" sz="2600">
                <a:effectLst>
                  <a:outerShdw blurRad="38100" dist="38100" dir="2700000" algn="tl">
                    <a:srgbClr val="C0C0C0"/>
                  </a:outerShdw>
                </a:effectLst>
              </a:rPr>
              <a:t> Native bilinear interpolation</a:t>
            </a:r>
          </a:p>
          <a:p>
            <a:pPr algn="l">
              <a:spcBef>
                <a:spcPct val="20000"/>
              </a:spcBef>
              <a:buFontTx/>
              <a:buChar char="•"/>
            </a:pPr>
            <a:r>
              <a:rPr lang="en-US" sz="2600">
                <a:solidFill>
                  <a:schemeClr val="hlink"/>
                </a:solidFill>
                <a:effectLst>
                  <a:outerShdw blurRad="38100" dist="38100" dir="2700000" algn="tl">
                    <a:srgbClr val="C0C0C0"/>
                  </a:outerShdw>
                </a:effectLst>
              </a:rPr>
              <a:t> But, duplication of border samples</a:t>
            </a:r>
          </a:p>
        </p:txBody>
      </p:sp>
      <p:sp>
        <p:nvSpPr>
          <p:cNvPr id="2129952" name="Text Box 32"/>
          <p:cNvSpPr txBox="1">
            <a:spLocks noChangeArrowheads="1"/>
          </p:cNvSpPr>
          <p:nvPr/>
        </p:nvSpPr>
        <p:spPr bwMode="blackGray">
          <a:xfrm>
            <a:off x="5943600" y="6042025"/>
            <a:ext cx="2566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tx2"/>
                </a:solidFill>
                <a:effectLst>
                  <a:outerShdw blurRad="38100" dist="38100" dir="2700000" algn="tl">
                    <a:srgbClr val="C0C0C0"/>
                  </a:outerShdw>
                </a:effectLst>
              </a:rPr>
              <a:t>[Kraus and Ertl 2002]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99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29924"/>
                                        </p:tgtEl>
                                        <p:attrNameLst>
                                          <p:attrName>style.visibility</p:attrName>
                                        </p:attrNameLst>
                                      </p:cBhvr>
                                      <p:to>
                                        <p:strVal val="visible"/>
                                      </p:to>
                                    </p:set>
                                  </p:childTnLst>
                                </p:cTn>
                              </p:par>
                            </p:childTnLst>
                          </p:cTn>
                        </p:par>
                        <p:par>
                          <p:cTn id="11" fill="hold" nodeType="afterGroup">
                            <p:stCondLst>
                              <p:cond delay="0"/>
                            </p:stCondLst>
                            <p:childTnLst>
                              <p:par>
                                <p:cTn id="12" presetID="0" presetClass="path" presetSubtype="0" accel="50000" decel="50000" fill="hold" nodeType="afterEffect">
                                  <p:stCondLst>
                                    <p:cond delay="0"/>
                                  </p:stCondLst>
                                  <p:childTnLst>
                                    <p:animMotion origin="layout" path="M 0 -0.01134 C 0.08194 -0.03727 0.16406 -0.06296 0.25295 -0.06505 C 0.34167 -0.06713 0.43733 -0.04583 0.53333 -0.02431 " pathEditMode="relative" rAng="0" ptsTypes="aaA">
                                      <p:cBhvr>
                                        <p:cTn id="13" dur="2000" fill="hold"/>
                                        <p:tgtEl>
                                          <p:spTgt spid="2129924"/>
                                        </p:tgtEl>
                                        <p:attrNameLst>
                                          <p:attrName>ppt_x</p:attrName>
                                          <p:attrName>ppt_y</p:attrName>
                                        </p:attrNameLst>
                                      </p:cBhvr>
                                      <p:rCtr x="26667" y="-2801"/>
                                    </p:animMotion>
                                  </p:childTnLst>
                                </p:cTn>
                              </p:par>
                              <p:par>
                                <p:cTn id="14" presetID="6" presetClass="emph" presetSubtype="0" fill="hold" nodeType="withEffect">
                                  <p:stCondLst>
                                    <p:cond delay="0"/>
                                  </p:stCondLst>
                                  <p:childTnLst>
                                    <p:animScale>
                                      <p:cBhvr>
                                        <p:cTn id="15" dur="2000" fill="hold"/>
                                        <p:tgtEl>
                                          <p:spTgt spid="2129924"/>
                                        </p:tgtEl>
                                      </p:cBhvr>
                                      <p:by x="5000" y="5000"/>
                                    </p:animScale>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2995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2994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299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29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45" grpId="0" animBg="1"/>
      <p:bldP spid="2129950" grpId="0" animBg="1"/>
      <p:bldP spid="2129951" grpId="0"/>
      <p:bldP spid="21299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4018" name="Rectangle 2"/>
          <p:cNvSpPr>
            <a:spLocks noGrp="1" noChangeArrowheads="1"/>
          </p:cNvSpPr>
          <p:nvPr>
            <p:ph type="title"/>
          </p:nvPr>
        </p:nvSpPr>
        <p:spPr/>
        <p:txBody>
          <a:bodyPr/>
          <a:lstStyle/>
          <a:p>
            <a:r>
              <a:rPr lang="en-US"/>
              <a:t>MIP-mapping</a:t>
            </a:r>
          </a:p>
        </p:txBody>
      </p:sp>
      <p:pic>
        <p:nvPicPr>
          <p:cNvPr id="2134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609600" y="4191000"/>
            <a:ext cx="2362200" cy="23622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40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1219200" y="2895600"/>
            <a:ext cx="1143000" cy="11430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40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1524000" y="2209800"/>
            <a:ext cx="533400" cy="5334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40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1676400" y="1828800"/>
            <a:ext cx="228600" cy="228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402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1752600" y="1600200"/>
            <a:ext cx="76200" cy="762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134024" name="Rectangle 8"/>
          <p:cNvSpPr>
            <a:spLocks noGrp="1" noChangeArrowheads="1"/>
          </p:cNvSpPr>
          <p:nvPr>
            <p:ph type="body" idx="1"/>
          </p:nvPr>
        </p:nvSpPr>
        <p:spPr/>
        <p:txBody>
          <a:bodyPr/>
          <a:lstStyle/>
          <a:p>
            <a:r>
              <a:rPr lang="en-US"/>
              <a:t>First approach:</a:t>
            </a:r>
          </a:p>
        </p:txBody>
      </p:sp>
      <p:sp>
        <p:nvSpPr>
          <p:cNvPr id="2134025" name="Line 9"/>
          <p:cNvSpPr>
            <a:spLocks noChangeShapeType="1"/>
          </p:cNvSpPr>
          <p:nvPr/>
        </p:nvSpPr>
        <p:spPr bwMode="blackGray">
          <a:xfrm>
            <a:off x="3810000" y="3200400"/>
            <a:ext cx="1676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pic>
        <p:nvPicPr>
          <p:cNvPr id="2134026" name="Picture 10"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894388"/>
            <a:ext cx="658813" cy="658812"/>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34027" name="Picture 11" descr="image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5173663"/>
            <a:ext cx="1379538" cy="1379537"/>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34028" name="Picture 12" descr="image005"/>
          <p:cNvPicPr>
            <a:picLocks noChangeAspect="1" noChangeArrowheads="1"/>
          </p:cNvPicPr>
          <p:nvPr/>
        </p:nvPicPr>
        <p:blipFill>
          <a:blip r:embed="rId5">
            <a:extLst>
              <a:ext uri="{28A0092B-C50C-407E-A947-70E740481C1C}">
                <a14:useLocalDpi xmlns:a14="http://schemas.microsoft.com/office/drawing/2010/main" val="0"/>
              </a:ext>
            </a:extLst>
          </a:blip>
          <a:srcRect t="42169" r="42169"/>
          <a:stretch>
            <a:fillRect/>
          </a:stretch>
        </p:blipFill>
        <p:spPr bwMode="auto">
          <a:xfrm>
            <a:off x="6477000" y="3657600"/>
            <a:ext cx="381000" cy="381000"/>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34029" name="Picture 13" descr="image003"/>
          <p:cNvPicPr>
            <a:picLocks noChangeAspect="1" noChangeArrowheads="1"/>
          </p:cNvPicPr>
          <p:nvPr/>
        </p:nvPicPr>
        <p:blipFill>
          <a:blip r:embed="rId6">
            <a:extLst>
              <a:ext uri="{28A0092B-C50C-407E-A947-70E740481C1C}">
                <a14:useLocalDpi xmlns:a14="http://schemas.microsoft.com/office/drawing/2010/main" val="0"/>
              </a:ext>
            </a:extLst>
          </a:blip>
          <a:srcRect t="39241" r="39241"/>
          <a:stretch>
            <a:fillRect/>
          </a:stretch>
        </p:blipFill>
        <p:spPr bwMode="auto">
          <a:xfrm>
            <a:off x="7010400" y="3200400"/>
            <a:ext cx="838200" cy="8382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34030" name="Picture 14" descr="image005"/>
          <p:cNvPicPr>
            <a:picLocks noChangeAspect="1" noChangeArrowheads="1"/>
          </p:cNvPicPr>
          <p:nvPr/>
        </p:nvPicPr>
        <p:blipFill>
          <a:blip r:embed="rId5">
            <a:extLst>
              <a:ext uri="{28A0092B-C50C-407E-A947-70E740481C1C}">
                <a14:useLocalDpi xmlns:a14="http://schemas.microsoft.com/office/drawing/2010/main" val="0"/>
              </a:ext>
            </a:extLst>
          </a:blip>
          <a:srcRect t="65302" r="65302"/>
          <a:stretch>
            <a:fillRect/>
          </a:stretch>
        </p:blipFill>
        <p:spPr bwMode="auto">
          <a:xfrm>
            <a:off x="6629400" y="2514600"/>
            <a:ext cx="228600" cy="228600"/>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34031" name="Picture 15" descr="image003"/>
          <p:cNvPicPr>
            <a:picLocks noChangeAspect="1" noChangeArrowheads="1"/>
          </p:cNvPicPr>
          <p:nvPr/>
        </p:nvPicPr>
        <p:blipFill>
          <a:blip r:embed="rId6">
            <a:extLst>
              <a:ext uri="{28A0092B-C50C-407E-A947-70E740481C1C}">
                <a14:useLocalDpi xmlns:a14="http://schemas.microsoft.com/office/drawing/2010/main" val="0"/>
              </a:ext>
            </a:extLst>
          </a:blip>
          <a:srcRect t="66859" r="66859"/>
          <a:stretch>
            <a:fillRect/>
          </a:stretch>
        </p:blipFill>
        <p:spPr bwMode="auto">
          <a:xfrm>
            <a:off x="7010400" y="2286000"/>
            <a:ext cx="457200" cy="4572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34032" name="Picture 16" descr="image005"/>
          <p:cNvPicPr>
            <a:picLocks noChangeAspect="1" noChangeArrowheads="1"/>
          </p:cNvPicPr>
          <p:nvPr/>
        </p:nvPicPr>
        <p:blipFill>
          <a:blip r:embed="rId5">
            <a:extLst>
              <a:ext uri="{28A0092B-C50C-407E-A947-70E740481C1C}">
                <a14:useLocalDpi xmlns:a14="http://schemas.microsoft.com/office/drawing/2010/main" val="0"/>
              </a:ext>
            </a:extLst>
          </a:blip>
          <a:srcRect l="11566" t="76868" r="65302"/>
          <a:stretch>
            <a:fillRect/>
          </a:stretch>
        </p:blipFill>
        <p:spPr bwMode="auto">
          <a:xfrm>
            <a:off x="6705600" y="1905000"/>
            <a:ext cx="152400" cy="152400"/>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34033" name="Picture 17" descr="image003"/>
          <p:cNvPicPr>
            <a:picLocks noChangeAspect="1" noChangeArrowheads="1"/>
          </p:cNvPicPr>
          <p:nvPr/>
        </p:nvPicPr>
        <p:blipFill>
          <a:blip r:embed="rId6">
            <a:extLst>
              <a:ext uri="{28A0092B-C50C-407E-A947-70E740481C1C}">
                <a14:useLocalDpi xmlns:a14="http://schemas.microsoft.com/office/drawing/2010/main" val="0"/>
              </a:ext>
            </a:extLst>
          </a:blip>
          <a:srcRect t="83429" r="83430"/>
          <a:stretch>
            <a:fillRect/>
          </a:stretch>
        </p:blipFill>
        <p:spPr bwMode="auto">
          <a:xfrm>
            <a:off x="7010400" y="1828800"/>
            <a:ext cx="228600" cy="2286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34034" name="Picture 18" descr="image005"/>
          <p:cNvPicPr>
            <a:picLocks noChangeAspect="1" noChangeArrowheads="1"/>
          </p:cNvPicPr>
          <p:nvPr/>
        </p:nvPicPr>
        <p:blipFill>
          <a:blip r:embed="rId5">
            <a:extLst>
              <a:ext uri="{28A0092B-C50C-407E-A947-70E740481C1C}">
                <a14:useLocalDpi xmlns:a14="http://schemas.microsoft.com/office/drawing/2010/main" val="0"/>
              </a:ext>
            </a:extLst>
          </a:blip>
          <a:srcRect l="23132" t="86989" r="65302"/>
          <a:stretch>
            <a:fillRect/>
          </a:stretch>
        </p:blipFill>
        <p:spPr bwMode="auto">
          <a:xfrm>
            <a:off x="6781800" y="1590675"/>
            <a:ext cx="76200" cy="8572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34035" name="Picture 19" descr="image003"/>
          <p:cNvPicPr>
            <a:picLocks noChangeAspect="1" noChangeArrowheads="1"/>
          </p:cNvPicPr>
          <p:nvPr/>
        </p:nvPicPr>
        <p:blipFill>
          <a:blip r:embed="rId6">
            <a:extLst>
              <a:ext uri="{28A0092B-C50C-407E-A947-70E740481C1C}">
                <a14:useLocalDpi xmlns:a14="http://schemas.microsoft.com/office/drawing/2010/main" val="0"/>
              </a:ext>
            </a:extLst>
          </a:blip>
          <a:srcRect l="5524" t="88953" r="83430"/>
          <a:stretch>
            <a:fillRect/>
          </a:stretch>
        </p:blipFill>
        <p:spPr bwMode="auto">
          <a:xfrm>
            <a:off x="7010400" y="1524000"/>
            <a:ext cx="152400" cy="1524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134036" name="Text Box 20"/>
          <p:cNvSpPr txBox="1">
            <a:spLocks noChangeArrowheads="1"/>
          </p:cNvSpPr>
          <p:nvPr/>
        </p:nvSpPr>
        <p:spPr bwMode="blackGray">
          <a:xfrm>
            <a:off x="3886200" y="4241800"/>
            <a:ext cx="1357313" cy="476250"/>
          </a:xfrm>
          <a:prstGeom prst="rect">
            <a:avLst/>
          </a:prstGeom>
          <a:noFill/>
          <a:ln w="190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400">
                <a:solidFill>
                  <a:schemeClr val="hlink"/>
                </a:solidFill>
                <a:effectLst>
                  <a:outerShdw blurRad="38100" dist="38100" dir="2700000" algn="tl">
                    <a:srgbClr val="C0C0C0"/>
                  </a:outerShdw>
                </a:effectLst>
                <a:sym typeface="Wingdings" pitchFamily="2" charset="2"/>
              </a:rPr>
              <a:t>I</a:t>
            </a:r>
            <a:r>
              <a:rPr lang="en-US" sz="2400">
                <a:solidFill>
                  <a:schemeClr val="hlink"/>
                </a:solidFill>
                <a:effectLst>
                  <a:outerShdw blurRad="38100" dist="38100" dir="2700000" algn="tl">
                    <a:srgbClr val="C0C0C0"/>
                  </a:outerShdw>
                </a:effectLst>
              </a:rPr>
              <a:t>ndexing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34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340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34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340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340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340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340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340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340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340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3402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34036">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340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4025" grpId="0" animBg="1"/>
      <p:bldP spid="2134036"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6066" name="Rectangle 2"/>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MIP-mapping</a:t>
            </a:r>
          </a:p>
        </p:txBody>
      </p:sp>
      <p:pic>
        <p:nvPicPr>
          <p:cNvPr id="2136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609600" y="4191000"/>
            <a:ext cx="2362200" cy="23622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60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1219200" y="2895600"/>
            <a:ext cx="1143000" cy="11430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60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1524000" y="2209800"/>
            <a:ext cx="533400" cy="5334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607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1676400" y="1828800"/>
            <a:ext cx="228600" cy="228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60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1752600" y="1600200"/>
            <a:ext cx="76200" cy="762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136072" name="Rectangle 8"/>
          <p:cNvSpPr>
            <a:spLocks noGrp="1" noChangeArrowheads="1"/>
          </p:cNvSpPr>
          <p:nvPr>
            <p:ph type="body" idx="1"/>
          </p:nvPr>
        </p:nvSpPr>
        <p:spPr/>
        <p:txBody>
          <a:bodyPr/>
          <a:lstStyle/>
          <a:p>
            <a:r>
              <a:rPr lang="en-US"/>
              <a:t>Better approach:</a:t>
            </a:r>
          </a:p>
        </p:txBody>
      </p:sp>
      <p:sp>
        <p:nvSpPr>
          <p:cNvPr id="2136073" name="Line 9"/>
          <p:cNvSpPr>
            <a:spLocks noChangeShapeType="1"/>
          </p:cNvSpPr>
          <p:nvPr/>
        </p:nvSpPr>
        <p:spPr bwMode="blackGray">
          <a:xfrm>
            <a:off x="2971800" y="3419475"/>
            <a:ext cx="60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2136087" name="Group 23"/>
          <p:cNvGrpSpPr>
            <a:grpSpLocks/>
          </p:cNvGrpSpPr>
          <p:nvPr/>
        </p:nvGrpSpPr>
        <p:grpSpPr bwMode="auto">
          <a:xfrm>
            <a:off x="3733800" y="1981200"/>
            <a:ext cx="1747838" cy="2981325"/>
            <a:chOff x="2352" y="1248"/>
            <a:chExt cx="1101" cy="1878"/>
          </a:xfrm>
        </p:grpSpPr>
        <p:pic>
          <p:nvPicPr>
            <p:cNvPr id="213607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blackGray">
            <a:xfrm>
              <a:off x="2352" y="2112"/>
              <a:ext cx="948" cy="948"/>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6076"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2352" y="1638"/>
              <a:ext cx="459" cy="459"/>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607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2356" y="1410"/>
              <a:ext cx="214" cy="215"/>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607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2356" y="1306"/>
              <a:ext cx="92" cy="92"/>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3607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2370" y="1264"/>
              <a:ext cx="30" cy="30"/>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136080" name="Rectangle 16"/>
            <p:cNvSpPr>
              <a:spLocks noChangeArrowheads="1"/>
            </p:cNvSpPr>
            <p:nvPr/>
          </p:nvSpPr>
          <p:spPr bwMode="blackGray">
            <a:xfrm>
              <a:off x="2352" y="1248"/>
              <a:ext cx="1101" cy="187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2136081" name="Line 17"/>
          <p:cNvSpPr>
            <a:spLocks noChangeShapeType="1"/>
          </p:cNvSpPr>
          <p:nvPr/>
        </p:nvSpPr>
        <p:spPr bwMode="blackGray">
          <a:xfrm>
            <a:off x="5715000" y="3429000"/>
            <a:ext cx="60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pic>
        <p:nvPicPr>
          <p:cNvPr id="2136082" name="Picture 18" descr="image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616325"/>
            <a:ext cx="658813" cy="658813"/>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36083" name="Picture 19" descr="imag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895600"/>
            <a:ext cx="1379538" cy="1379538"/>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136084" name="Text Box 20"/>
          <p:cNvSpPr txBox="1">
            <a:spLocks noChangeArrowheads="1"/>
          </p:cNvSpPr>
          <p:nvPr/>
        </p:nvSpPr>
        <p:spPr bwMode="blackGray">
          <a:xfrm>
            <a:off x="3616325" y="5156200"/>
            <a:ext cx="3275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buFontTx/>
              <a:buChar char="•"/>
            </a:pPr>
            <a:r>
              <a:rPr lang="en-US" sz="2400">
                <a:effectLst>
                  <a:outerShdw blurRad="38100" dist="38100" dir="2700000" algn="tl">
                    <a:srgbClr val="C0C0C0"/>
                  </a:outerShdw>
                </a:effectLst>
              </a:rPr>
              <a:t> Coordinate from level</a:t>
            </a:r>
          </a:p>
          <a:p>
            <a:pPr algn="l">
              <a:buFontTx/>
              <a:buChar char="•"/>
            </a:pPr>
            <a:r>
              <a:rPr lang="en-US" sz="2400">
                <a:effectLst>
                  <a:outerShdw blurRad="38100" dist="38100" dir="2700000" algn="tl">
                    <a:srgbClr val="C0C0C0"/>
                  </a:outerShdw>
                </a:effectLst>
              </a:rPr>
              <a:t> Single hash table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360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3608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360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360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360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360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3608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6073" grpId="0" animBg="1"/>
      <p:bldP spid="213608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5826" name="Rectangle 2"/>
          <p:cNvSpPr>
            <a:spLocks noGrp="1" noChangeArrowheads="1"/>
          </p:cNvSpPr>
          <p:nvPr>
            <p:ph type="title"/>
          </p:nvPr>
        </p:nvSpPr>
        <p:spPr/>
        <p:txBody>
          <a:bodyPr/>
          <a:lstStyle/>
          <a:p>
            <a:r>
              <a:rPr lang="en-US"/>
              <a:t>Overview</a:t>
            </a:r>
          </a:p>
        </p:txBody>
      </p:sp>
      <p:sp>
        <p:nvSpPr>
          <p:cNvPr id="2125827" name="Rectangle 3"/>
          <p:cNvSpPr>
            <a:spLocks noGrp="1" noChangeArrowheads="1"/>
          </p:cNvSpPr>
          <p:nvPr>
            <p:ph type="body" idx="1"/>
          </p:nvPr>
        </p:nvSpPr>
        <p:spPr>
          <a:xfrm>
            <a:off x="685800" y="1295400"/>
            <a:ext cx="8305800" cy="4800600"/>
          </a:xfrm>
        </p:spPr>
        <p:txBody>
          <a:bodyPr/>
          <a:lstStyle/>
          <a:p>
            <a:r>
              <a:rPr lang="en-US" sz="3400"/>
              <a:t>Our hashing scheme</a:t>
            </a:r>
          </a:p>
          <a:p>
            <a:endParaRPr lang="en-US" sz="3400"/>
          </a:p>
          <a:p>
            <a:r>
              <a:rPr lang="en-US" sz="3400"/>
              <a:t>Sparsity encoding</a:t>
            </a:r>
          </a:p>
          <a:p>
            <a:endParaRPr lang="en-US" sz="3400"/>
          </a:p>
          <a:p>
            <a:r>
              <a:rPr lang="en-US" sz="3400"/>
              <a:t>Filtering</a:t>
            </a:r>
          </a:p>
          <a:p>
            <a:endParaRPr lang="en-US" sz="3400"/>
          </a:p>
          <a:p>
            <a:r>
              <a:rPr lang="en-US" sz="3400"/>
              <a:t>Applications</a:t>
            </a:r>
          </a:p>
        </p:txBody>
      </p:sp>
      <p:sp>
        <p:nvSpPr>
          <p:cNvPr id="2125828" name="Rectangle 4"/>
          <p:cNvSpPr>
            <a:spLocks noChangeArrowheads="1"/>
          </p:cNvSpPr>
          <p:nvPr/>
        </p:nvSpPr>
        <p:spPr bwMode="blackGray">
          <a:xfrm>
            <a:off x="381000" y="3657600"/>
            <a:ext cx="8458200" cy="914400"/>
          </a:xfrm>
          <a:prstGeom prst="rect">
            <a:avLst/>
          </a:prstGeom>
          <a:noFill/>
          <a:ln w="3810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3.33333E-6 2.96296E-6 L 3.33333E-6 0.18518 " pathEditMode="relative" rAng="0" ptsTypes="AA">
                                      <p:cBhvr>
                                        <p:cTn id="6" dur="500" fill="hold"/>
                                        <p:tgtEl>
                                          <p:spTgt spid="2125828"/>
                                        </p:tgtEl>
                                        <p:attrNameLst>
                                          <p:attrName>ppt_x</p:attrName>
                                          <p:attrName>ppt_y</p:attrName>
                                        </p:attrNameLst>
                                      </p:cBhvr>
                                      <p:rCtr x="0" y="9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58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7410" name="Rectangle 2"/>
          <p:cNvSpPr>
            <a:spLocks noGrp="1" noChangeArrowheads="1"/>
          </p:cNvSpPr>
          <p:nvPr>
            <p:ph type="title"/>
          </p:nvPr>
        </p:nvSpPr>
        <p:spPr/>
        <p:txBody>
          <a:bodyPr/>
          <a:lstStyle/>
          <a:p>
            <a:r>
              <a:rPr lang="en-US"/>
              <a:t>Applications</a:t>
            </a:r>
          </a:p>
        </p:txBody>
      </p:sp>
      <p:pic>
        <p:nvPicPr>
          <p:cNvPr id="1937411" name="Picture 3" descr="X_scrshot0005_compos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588" y="1603375"/>
            <a:ext cx="1612900" cy="1612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1601788"/>
            <a:ext cx="1614488" cy="1614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7413" name="Picture 5" descr="child_cu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663" y="3990975"/>
            <a:ext cx="16764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7414" name="Picture 6" descr="arm_new_scrshot0000"/>
          <p:cNvPicPr>
            <a:picLocks noChangeAspect="1" noChangeArrowheads="1"/>
          </p:cNvPicPr>
          <p:nvPr/>
        </p:nvPicPr>
        <p:blipFill>
          <a:blip r:embed="rId6" cstate="print">
            <a:lum bright="6000" contrast="18000"/>
            <a:extLst>
              <a:ext uri="{28A0092B-C50C-407E-A947-70E740481C1C}">
                <a14:useLocalDpi xmlns:a14="http://schemas.microsoft.com/office/drawing/2010/main" val="0"/>
              </a:ext>
            </a:extLst>
          </a:blip>
          <a:srcRect l="11400" t="1199" r="3008"/>
          <a:stretch>
            <a:fillRect/>
          </a:stretch>
        </p:blipFill>
        <p:spPr bwMode="auto">
          <a:xfrm>
            <a:off x="4818063" y="933450"/>
            <a:ext cx="19748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41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l="1801" t="7201" r="4800" b="7800"/>
          <a:stretch>
            <a:fillRect/>
          </a:stretch>
        </p:blipFill>
        <p:spPr bwMode="auto">
          <a:xfrm>
            <a:off x="6924675" y="1339850"/>
            <a:ext cx="2063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416" name="Picture 8" descr="scrshot0008"/>
          <p:cNvPicPr>
            <a:picLocks noChangeAspect="1" noChangeArrowheads="1"/>
          </p:cNvPicPr>
          <p:nvPr/>
        </p:nvPicPr>
        <p:blipFill>
          <a:blip r:embed="rId8" cstate="print">
            <a:lum bright="12000" contrast="30000"/>
            <a:extLst>
              <a:ext uri="{28A0092B-C50C-407E-A947-70E740481C1C}">
                <a14:useLocalDpi xmlns:a14="http://schemas.microsoft.com/office/drawing/2010/main" val="0"/>
              </a:ext>
            </a:extLst>
          </a:blip>
          <a:srcRect t="27600" b="16800"/>
          <a:stretch>
            <a:fillRect/>
          </a:stretch>
        </p:blipFill>
        <p:spPr bwMode="auto">
          <a:xfrm>
            <a:off x="3886200" y="4371975"/>
            <a:ext cx="2384425"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741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6063" y="3762375"/>
            <a:ext cx="20288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7418" name="Text Box 10"/>
          <p:cNvSpPr txBox="1">
            <a:spLocks noChangeArrowheads="1"/>
          </p:cNvSpPr>
          <p:nvPr/>
        </p:nvSpPr>
        <p:spPr bwMode="blackGray">
          <a:xfrm>
            <a:off x="-41275" y="3228975"/>
            <a:ext cx="226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Vector images</a:t>
            </a:r>
          </a:p>
        </p:txBody>
      </p:sp>
      <p:sp>
        <p:nvSpPr>
          <p:cNvPr id="1937419" name="Text Box 11"/>
          <p:cNvSpPr txBox="1">
            <a:spLocks noChangeArrowheads="1"/>
          </p:cNvSpPr>
          <p:nvPr/>
        </p:nvSpPr>
        <p:spPr bwMode="blackGray">
          <a:xfrm>
            <a:off x="2370138" y="3228975"/>
            <a:ext cx="1928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Sprite maps</a:t>
            </a:r>
          </a:p>
        </p:txBody>
      </p:sp>
      <p:sp>
        <p:nvSpPr>
          <p:cNvPr id="1937420" name="Text Box 12"/>
          <p:cNvSpPr txBox="1">
            <a:spLocks noChangeArrowheads="1"/>
          </p:cNvSpPr>
          <p:nvPr/>
        </p:nvSpPr>
        <p:spPr bwMode="blackGray">
          <a:xfrm>
            <a:off x="61913" y="5667375"/>
            <a:ext cx="3011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Alpha compression</a:t>
            </a:r>
          </a:p>
        </p:txBody>
      </p:sp>
      <p:sp>
        <p:nvSpPr>
          <p:cNvPr id="1937421" name="Text Box 13"/>
          <p:cNvSpPr txBox="1">
            <a:spLocks noChangeArrowheads="1"/>
          </p:cNvSpPr>
          <p:nvPr/>
        </p:nvSpPr>
        <p:spPr bwMode="blackGray">
          <a:xfrm>
            <a:off x="4886325" y="3228975"/>
            <a:ext cx="184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3D textures</a:t>
            </a:r>
          </a:p>
        </p:txBody>
      </p:sp>
      <p:sp>
        <p:nvSpPr>
          <p:cNvPr id="1937422" name="Text Box 14"/>
          <p:cNvSpPr txBox="1">
            <a:spLocks noChangeArrowheads="1"/>
          </p:cNvSpPr>
          <p:nvPr/>
        </p:nvSpPr>
        <p:spPr bwMode="blackGray">
          <a:xfrm>
            <a:off x="7042150" y="3228975"/>
            <a:ext cx="184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3D painting</a:t>
            </a:r>
          </a:p>
        </p:txBody>
      </p:sp>
      <p:sp>
        <p:nvSpPr>
          <p:cNvPr id="1937423" name="Text Box 15"/>
          <p:cNvSpPr txBox="1">
            <a:spLocks noChangeArrowheads="1"/>
          </p:cNvSpPr>
          <p:nvPr/>
        </p:nvSpPr>
        <p:spPr bwMode="blackGray">
          <a:xfrm>
            <a:off x="4210050" y="5686425"/>
            <a:ext cx="173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Simulation</a:t>
            </a:r>
          </a:p>
        </p:txBody>
      </p:sp>
      <p:sp>
        <p:nvSpPr>
          <p:cNvPr id="1937424" name="Text Box 16"/>
          <p:cNvSpPr txBox="1">
            <a:spLocks noChangeArrowheads="1"/>
          </p:cNvSpPr>
          <p:nvPr/>
        </p:nvSpPr>
        <p:spPr bwMode="blackGray">
          <a:xfrm>
            <a:off x="6248400" y="5686425"/>
            <a:ext cx="2906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Collision detection</a:t>
            </a:r>
          </a:p>
        </p:txBody>
      </p:sp>
      <p:sp>
        <p:nvSpPr>
          <p:cNvPr id="1937425" name="Freeform 17"/>
          <p:cNvSpPr>
            <a:spLocks/>
          </p:cNvSpPr>
          <p:nvPr/>
        </p:nvSpPr>
        <p:spPr bwMode="blackGray">
          <a:xfrm>
            <a:off x="3505200" y="838200"/>
            <a:ext cx="1066800" cy="5905500"/>
          </a:xfrm>
          <a:custGeom>
            <a:avLst/>
            <a:gdLst>
              <a:gd name="T0" fmla="*/ 672 w 672"/>
              <a:gd name="T1" fmla="*/ 0 h 3720"/>
              <a:gd name="T2" fmla="*/ 672 w 672"/>
              <a:gd name="T3" fmla="*/ 1824 h 3720"/>
              <a:gd name="T4" fmla="*/ 0 w 672"/>
              <a:gd name="T5" fmla="*/ 2212 h 3720"/>
              <a:gd name="T6" fmla="*/ 0 w 672"/>
              <a:gd name="T7" fmla="*/ 3720 h 3720"/>
            </a:gdLst>
            <a:ahLst/>
            <a:cxnLst>
              <a:cxn ang="0">
                <a:pos x="T0" y="T1"/>
              </a:cxn>
              <a:cxn ang="0">
                <a:pos x="T2" y="T3"/>
              </a:cxn>
              <a:cxn ang="0">
                <a:pos x="T4" y="T5"/>
              </a:cxn>
              <a:cxn ang="0">
                <a:pos x="T6" y="T7"/>
              </a:cxn>
            </a:cxnLst>
            <a:rect l="0" t="0" r="r" b="b"/>
            <a:pathLst>
              <a:path w="672" h="3720">
                <a:moveTo>
                  <a:pt x="672" y="0"/>
                </a:moveTo>
                <a:lnTo>
                  <a:pt x="672" y="1824"/>
                </a:lnTo>
                <a:lnTo>
                  <a:pt x="0" y="2212"/>
                </a:lnTo>
                <a:lnTo>
                  <a:pt x="0" y="3720"/>
                </a:lnTo>
              </a:path>
            </a:pathLst>
          </a:custGeom>
          <a:noFill/>
          <a:ln w="6350"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37426" name="Text Box 18"/>
          <p:cNvSpPr txBox="1">
            <a:spLocks noChangeArrowheads="1"/>
          </p:cNvSpPr>
          <p:nvPr/>
        </p:nvSpPr>
        <p:spPr bwMode="blackGray">
          <a:xfrm>
            <a:off x="2857500" y="6278563"/>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rgbClr val="929292"/>
                </a:solidFill>
                <a:effectLst/>
              </a:rPr>
              <a:t>2D</a:t>
            </a:r>
          </a:p>
        </p:txBody>
      </p:sp>
      <p:sp>
        <p:nvSpPr>
          <p:cNvPr id="1937427" name="Text Box 19"/>
          <p:cNvSpPr txBox="1">
            <a:spLocks noChangeArrowheads="1"/>
          </p:cNvSpPr>
          <p:nvPr/>
        </p:nvSpPr>
        <p:spPr bwMode="blackGray">
          <a:xfrm>
            <a:off x="3543300" y="6278563"/>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rgbClr val="929292"/>
                </a:solidFill>
                <a:effectLst/>
              </a:rPr>
              <a:t>3D</a:t>
            </a:r>
          </a:p>
        </p:txBody>
      </p:sp>
      <p:sp>
        <p:nvSpPr>
          <p:cNvPr id="1937428" name="Rectangle 20"/>
          <p:cNvSpPr>
            <a:spLocks noChangeArrowheads="1"/>
          </p:cNvSpPr>
          <p:nvPr/>
        </p:nvSpPr>
        <p:spPr bwMode="blackGray">
          <a:xfrm>
            <a:off x="4724400" y="914400"/>
            <a:ext cx="4368800" cy="2819400"/>
          </a:xfrm>
          <a:prstGeom prst="rect">
            <a:avLst/>
          </a:prstGeom>
          <a:solidFill>
            <a:srgbClr val="FFFFFF">
              <a:alpha val="80000"/>
            </a:srgbClr>
          </a:solidFill>
          <a:ln w="19050" algn="ctr">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37429" name="Rectangle 21"/>
          <p:cNvSpPr>
            <a:spLocks noChangeArrowheads="1"/>
          </p:cNvSpPr>
          <p:nvPr/>
        </p:nvSpPr>
        <p:spPr bwMode="blackGray">
          <a:xfrm>
            <a:off x="3810000" y="4343400"/>
            <a:ext cx="2514600" cy="1905000"/>
          </a:xfrm>
          <a:prstGeom prst="rect">
            <a:avLst/>
          </a:prstGeom>
          <a:solidFill>
            <a:srgbClr val="FFFFFF">
              <a:alpha val="80000"/>
            </a:srgbClr>
          </a:solidFill>
          <a:ln w="19050" algn="ctr">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37430" name="Rectangle 22"/>
          <p:cNvSpPr>
            <a:spLocks noChangeArrowheads="1"/>
          </p:cNvSpPr>
          <p:nvPr/>
        </p:nvSpPr>
        <p:spPr bwMode="blackGray">
          <a:xfrm>
            <a:off x="6324600" y="3733800"/>
            <a:ext cx="2781300" cy="2514600"/>
          </a:xfrm>
          <a:prstGeom prst="rect">
            <a:avLst/>
          </a:prstGeom>
          <a:solidFill>
            <a:srgbClr val="FFFFFF">
              <a:alpha val="80000"/>
            </a:srgbClr>
          </a:solidFill>
          <a:ln w="19050" algn="ctr">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7430"/>
                                        </p:tgtEl>
                                        <p:attrNameLst>
                                          <p:attrName>style.visibility</p:attrName>
                                        </p:attrNameLst>
                                      </p:cBhvr>
                                      <p:to>
                                        <p:strVal val="visible"/>
                                      </p:to>
                                    </p:set>
                                    <p:animEffect transition="in" filter="fade">
                                      <p:cBhvr>
                                        <p:cTn id="7" dur="500"/>
                                        <p:tgtEl>
                                          <p:spTgt spid="19374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37428"/>
                                        </p:tgtEl>
                                        <p:attrNameLst>
                                          <p:attrName>style.visibility</p:attrName>
                                        </p:attrNameLst>
                                      </p:cBhvr>
                                      <p:to>
                                        <p:strVal val="visible"/>
                                      </p:to>
                                    </p:set>
                                    <p:animEffect transition="in" filter="fade">
                                      <p:cBhvr>
                                        <p:cTn id="10" dur="500"/>
                                        <p:tgtEl>
                                          <p:spTgt spid="19374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37429"/>
                                        </p:tgtEl>
                                        <p:attrNameLst>
                                          <p:attrName>style.visibility</p:attrName>
                                        </p:attrNameLst>
                                      </p:cBhvr>
                                      <p:to>
                                        <p:strVal val="visible"/>
                                      </p:to>
                                    </p:set>
                                    <p:animEffect transition="in" filter="fade">
                                      <p:cBhvr>
                                        <p:cTn id="13" dur="500"/>
                                        <p:tgtEl>
                                          <p:spTgt spid="1937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7428" grpId="0" animBg="1"/>
      <p:bldP spid="1937429" grpId="0" animBg="1"/>
      <p:bldP spid="19374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1858" name="Freeform 2"/>
          <p:cNvSpPr>
            <a:spLocks/>
          </p:cNvSpPr>
          <p:nvPr/>
        </p:nvSpPr>
        <p:spPr bwMode="blackGray">
          <a:xfrm>
            <a:off x="5902325" y="1050925"/>
            <a:ext cx="2251075" cy="2857500"/>
          </a:xfrm>
          <a:custGeom>
            <a:avLst/>
            <a:gdLst>
              <a:gd name="T0" fmla="*/ 122 w 1418"/>
              <a:gd name="T1" fmla="*/ 10 h 1800"/>
              <a:gd name="T2" fmla="*/ 69 w 1418"/>
              <a:gd name="T3" fmla="*/ 250 h 1800"/>
              <a:gd name="T4" fmla="*/ 40 w 1418"/>
              <a:gd name="T5" fmla="*/ 432 h 1800"/>
              <a:gd name="T6" fmla="*/ 12 w 1418"/>
              <a:gd name="T7" fmla="*/ 620 h 1800"/>
              <a:gd name="T8" fmla="*/ 7 w 1418"/>
              <a:gd name="T9" fmla="*/ 783 h 1800"/>
              <a:gd name="T10" fmla="*/ 2 w 1418"/>
              <a:gd name="T11" fmla="*/ 1306 h 1800"/>
              <a:gd name="T12" fmla="*/ 21 w 1418"/>
              <a:gd name="T13" fmla="*/ 1532 h 1800"/>
              <a:gd name="T14" fmla="*/ 55 w 1418"/>
              <a:gd name="T15" fmla="*/ 1800 h 1800"/>
              <a:gd name="T16" fmla="*/ 1413 w 1418"/>
              <a:gd name="T17" fmla="*/ 1791 h 1800"/>
              <a:gd name="T18" fmla="*/ 1293 w 1418"/>
              <a:gd name="T19" fmla="*/ 1762 h 1800"/>
              <a:gd name="T20" fmla="*/ 1207 w 1418"/>
              <a:gd name="T21" fmla="*/ 1733 h 1800"/>
              <a:gd name="T22" fmla="*/ 1101 w 1418"/>
              <a:gd name="T23" fmla="*/ 1709 h 1800"/>
              <a:gd name="T24" fmla="*/ 996 w 1418"/>
              <a:gd name="T25" fmla="*/ 1676 h 1800"/>
              <a:gd name="T26" fmla="*/ 919 w 1418"/>
              <a:gd name="T27" fmla="*/ 1599 h 1800"/>
              <a:gd name="T28" fmla="*/ 861 w 1418"/>
              <a:gd name="T29" fmla="*/ 1469 h 1800"/>
              <a:gd name="T30" fmla="*/ 866 w 1418"/>
              <a:gd name="T31" fmla="*/ 1253 h 1800"/>
              <a:gd name="T32" fmla="*/ 871 w 1418"/>
              <a:gd name="T33" fmla="*/ 956 h 1800"/>
              <a:gd name="T34" fmla="*/ 924 w 1418"/>
              <a:gd name="T35" fmla="*/ 600 h 1800"/>
              <a:gd name="T36" fmla="*/ 967 w 1418"/>
              <a:gd name="T37" fmla="*/ 380 h 1800"/>
              <a:gd name="T38" fmla="*/ 1015 w 1418"/>
              <a:gd name="T39" fmla="*/ 221 h 1800"/>
              <a:gd name="T40" fmla="*/ 1202 w 1418"/>
              <a:gd name="T41" fmla="*/ 135 h 1800"/>
              <a:gd name="T42" fmla="*/ 1418 w 1418"/>
              <a:gd name="T43" fmla="*/ 0 h 1800"/>
              <a:gd name="T44" fmla="*/ 122 w 1418"/>
              <a:gd name="T45" fmla="*/ 1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18" h="1800">
                <a:moveTo>
                  <a:pt x="122" y="10"/>
                </a:moveTo>
                <a:lnTo>
                  <a:pt x="69" y="250"/>
                </a:lnTo>
                <a:lnTo>
                  <a:pt x="40" y="432"/>
                </a:lnTo>
                <a:cubicBezTo>
                  <a:pt x="40" y="432"/>
                  <a:pt x="12" y="620"/>
                  <a:pt x="12" y="620"/>
                </a:cubicBezTo>
                <a:cubicBezTo>
                  <a:pt x="12" y="620"/>
                  <a:pt x="7" y="783"/>
                  <a:pt x="7" y="783"/>
                </a:cubicBezTo>
                <a:cubicBezTo>
                  <a:pt x="7" y="783"/>
                  <a:pt x="0" y="1181"/>
                  <a:pt x="2" y="1306"/>
                </a:cubicBezTo>
                <a:cubicBezTo>
                  <a:pt x="4" y="1431"/>
                  <a:pt x="12" y="1450"/>
                  <a:pt x="21" y="1532"/>
                </a:cubicBezTo>
                <a:cubicBezTo>
                  <a:pt x="30" y="1614"/>
                  <a:pt x="21" y="1599"/>
                  <a:pt x="55" y="1800"/>
                </a:cubicBezTo>
                <a:cubicBezTo>
                  <a:pt x="734" y="1795"/>
                  <a:pt x="1413" y="1791"/>
                  <a:pt x="1413" y="1791"/>
                </a:cubicBezTo>
                <a:lnTo>
                  <a:pt x="1293" y="1762"/>
                </a:lnTo>
                <a:cubicBezTo>
                  <a:pt x="1259" y="1752"/>
                  <a:pt x="1239" y="1742"/>
                  <a:pt x="1207" y="1733"/>
                </a:cubicBezTo>
                <a:cubicBezTo>
                  <a:pt x="1175" y="1724"/>
                  <a:pt x="1141" y="1717"/>
                  <a:pt x="1101" y="1709"/>
                </a:cubicBezTo>
                <a:lnTo>
                  <a:pt x="996" y="1676"/>
                </a:lnTo>
                <a:cubicBezTo>
                  <a:pt x="966" y="1658"/>
                  <a:pt x="941" y="1633"/>
                  <a:pt x="919" y="1599"/>
                </a:cubicBezTo>
                <a:cubicBezTo>
                  <a:pt x="897" y="1565"/>
                  <a:pt x="870" y="1527"/>
                  <a:pt x="861" y="1469"/>
                </a:cubicBezTo>
                <a:cubicBezTo>
                  <a:pt x="861" y="1469"/>
                  <a:pt x="864" y="1338"/>
                  <a:pt x="866" y="1253"/>
                </a:cubicBezTo>
                <a:cubicBezTo>
                  <a:pt x="868" y="1168"/>
                  <a:pt x="861" y="1065"/>
                  <a:pt x="871" y="956"/>
                </a:cubicBezTo>
                <a:cubicBezTo>
                  <a:pt x="881" y="847"/>
                  <a:pt x="908" y="696"/>
                  <a:pt x="924" y="600"/>
                </a:cubicBezTo>
                <a:lnTo>
                  <a:pt x="967" y="380"/>
                </a:lnTo>
                <a:lnTo>
                  <a:pt x="1015" y="221"/>
                </a:lnTo>
                <a:lnTo>
                  <a:pt x="1202" y="135"/>
                </a:lnTo>
                <a:lnTo>
                  <a:pt x="1418" y="0"/>
                </a:lnTo>
                <a:lnTo>
                  <a:pt x="122" y="10"/>
                </a:lnTo>
                <a:close/>
              </a:path>
            </a:pathLst>
          </a:custGeom>
          <a:solidFill>
            <a:schemeClr val="tx1"/>
          </a:solidFill>
          <a:ln w="190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pic>
        <p:nvPicPr>
          <p:cNvPr id="2041859"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4438"/>
            <a:ext cx="4643438" cy="464502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41860" name="Picture 4" descr="ide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1588" y="1219200"/>
            <a:ext cx="2860675" cy="4635500"/>
          </a:xfrm>
          <a:prstGeom prst="rect">
            <a:avLst/>
          </a:prstGeom>
          <a:noFill/>
          <a:extLst>
            <a:ext uri="{909E8E84-426E-40DD-AFC4-6F175D3DCCD1}">
              <a14:hiddenFill xmlns:a14="http://schemas.microsoft.com/office/drawing/2010/main">
                <a:solidFill>
                  <a:srgbClr val="FFFFFF"/>
                </a:solidFill>
              </a14:hiddenFill>
            </a:ext>
          </a:extLst>
        </p:spPr>
      </p:pic>
      <p:sp>
        <p:nvSpPr>
          <p:cNvPr id="2041861" name="Rectangle 5"/>
          <p:cNvSpPr>
            <a:spLocks noGrp="1" noChangeArrowheads="1"/>
          </p:cNvSpPr>
          <p:nvPr>
            <p:ph type="title"/>
          </p:nvPr>
        </p:nvSpPr>
        <p:spPr/>
        <p:txBody>
          <a:bodyPr/>
          <a:lstStyle/>
          <a:p>
            <a:r>
              <a:rPr lang="en-US"/>
              <a:t>Application: Vector images</a:t>
            </a:r>
          </a:p>
        </p:txBody>
      </p:sp>
      <p:grpSp>
        <p:nvGrpSpPr>
          <p:cNvPr id="2041862" name="Group 6"/>
          <p:cNvGrpSpPr>
            <a:grpSpLocks/>
          </p:cNvGrpSpPr>
          <p:nvPr/>
        </p:nvGrpSpPr>
        <p:grpSpPr bwMode="auto">
          <a:xfrm>
            <a:off x="2992438" y="1212850"/>
            <a:ext cx="396875" cy="4654550"/>
            <a:chOff x="1885" y="764"/>
            <a:chExt cx="250" cy="2932"/>
          </a:xfrm>
        </p:grpSpPr>
        <p:sp>
          <p:nvSpPr>
            <p:cNvPr id="2041863" name="Line 7"/>
            <p:cNvSpPr>
              <a:spLocks noChangeShapeType="1"/>
            </p:cNvSpPr>
            <p:nvPr/>
          </p:nvSpPr>
          <p:spPr bwMode="blackGray">
            <a:xfrm>
              <a:off x="1908"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64" name="Line 8"/>
            <p:cNvSpPr>
              <a:spLocks noChangeShapeType="1"/>
            </p:cNvSpPr>
            <p:nvPr/>
          </p:nvSpPr>
          <p:spPr bwMode="blackGray">
            <a:xfrm>
              <a:off x="1885"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65" name="Line 9"/>
            <p:cNvSpPr>
              <a:spLocks noChangeShapeType="1"/>
            </p:cNvSpPr>
            <p:nvPr/>
          </p:nvSpPr>
          <p:spPr bwMode="blackGray">
            <a:xfrm>
              <a:off x="1931"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66" name="Line 10"/>
            <p:cNvSpPr>
              <a:spLocks noChangeShapeType="1"/>
            </p:cNvSpPr>
            <p:nvPr/>
          </p:nvSpPr>
          <p:spPr bwMode="blackGray">
            <a:xfrm>
              <a:off x="1953"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67" name="Line 11"/>
            <p:cNvSpPr>
              <a:spLocks noChangeShapeType="1"/>
            </p:cNvSpPr>
            <p:nvPr/>
          </p:nvSpPr>
          <p:spPr bwMode="blackGray">
            <a:xfrm>
              <a:off x="1976"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68" name="Line 12"/>
            <p:cNvSpPr>
              <a:spLocks noChangeShapeType="1"/>
            </p:cNvSpPr>
            <p:nvPr/>
          </p:nvSpPr>
          <p:spPr bwMode="blackGray">
            <a:xfrm>
              <a:off x="1998"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69" name="Line 13"/>
            <p:cNvSpPr>
              <a:spLocks noChangeShapeType="1"/>
            </p:cNvSpPr>
            <p:nvPr/>
          </p:nvSpPr>
          <p:spPr bwMode="blackGray">
            <a:xfrm>
              <a:off x="2045"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70" name="Line 14"/>
            <p:cNvSpPr>
              <a:spLocks noChangeShapeType="1"/>
            </p:cNvSpPr>
            <p:nvPr/>
          </p:nvSpPr>
          <p:spPr bwMode="blackGray">
            <a:xfrm>
              <a:off x="2022"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71" name="Line 15"/>
            <p:cNvSpPr>
              <a:spLocks noChangeShapeType="1"/>
            </p:cNvSpPr>
            <p:nvPr/>
          </p:nvSpPr>
          <p:spPr bwMode="blackGray">
            <a:xfrm>
              <a:off x="2068"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72" name="Line 16"/>
            <p:cNvSpPr>
              <a:spLocks noChangeShapeType="1"/>
            </p:cNvSpPr>
            <p:nvPr/>
          </p:nvSpPr>
          <p:spPr bwMode="blackGray">
            <a:xfrm>
              <a:off x="2090"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73" name="Line 17"/>
            <p:cNvSpPr>
              <a:spLocks noChangeShapeType="1"/>
            </p:cNvSpPr>
            <p:nvPr/>
          </p:nvSpPr>
          <p:spPr bwMode="blackGray">
            <a:xfrm>
              <a:off x="2113"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74" name="Line 18"/>
            <p:cNvSpPr>
              <a:spLocks noChangeShapeType="1"/>
            </p:cNvSpPr>
            <p:nvPr/>
          </p:nvSpPr>
          <p:spPr bwMode="blackGray">
            <a:xfrm>
              <a:off x="2135"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2041875" name="Group 19"/>
          <p:cNvGrpSpPr>
            <a:grpSpLocks/>
          </p:cNvGrpSpPr>
          <p:nvPr/>
        </p:nvGrpSpPr>
        <p:grpSpPr bwMode="auto">
          <a:xfrm rot="-5400000">
            <a:off x="2509837" y="1589088"/>
            <a:ext cx="396875" cy="4654550"/>
            <a:chOff x="1885" y="764"/>
            <a:chExt cx="250" cy="2932"/>
          </a:xfrm>
        </p:grpSpPr>
        <p:sp>
          <p:nvSpPr>
            <p:cNvPr id="2041876" name="Line 20"/>
            <p:cNvSpPr>
              <a:spLocks noChangeShapeType="1"/>
            </p:cNvSpPr>
            <p:nvPr/>
          </p:nvSpPr>
          <p:spPr bwMode="blackGray">
            <a:xfrm>
              <a:off x="1908"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77" name="Line 21"/>
            <p:cNvSpPr>
              <a:spLocks noChangeShapeType="1"/>
            </p:cNvSpPr>
            <p:nvPr/>
          </p:nvSpPr>
          <p:spPr bwMode="blackGray">
            <a:xfrm>
              <a:off x="1885"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78" name="Line 22"/>
            <p:cNvSpPr>
              <a:spLocks noChangeShapeType="1"/>
            </p:cNvSpPr>
            <p:nvPr/>
          </p:nvSpPr>
          <p:spPr bwMode="blackGray">
            <a:xfrm>
              <a:off x="1931"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79" name="Line 23"/>
            <p:cNvSpPr>
              <a:spLocks noChangeShapeType="1"/>
            </p:cNvSpPr>
            <p:nvPr/>
          </p:nvSpPr>
          <p:spPr bwMode="blackGray">
            <a:xfrm>
              <a:off x="1953"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80" name="Line 24"/>
            <p:cNvSpPr>
              <a:spLocks noChangeShapeType="1"/>
            </p:cNvSpPr>
            <p:nvPr/>
          </p:nvSpPr>
          <p:spPr bwMode="blackGray">
            <a:xfrm>
              <a:off x="1976"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81" name="Line 25"/>
            <p:cNvSpPr>
              <a:spLocks noChangeShapeType="1"/>
            </p:cNvSpPr>
            <p:nvPr/>
          </p:nvSpPr>
          <p:spPr bwMode="blackGray">
            <a:xfrm>
              <a:off x="1998"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82" name="Line 26"/>
            <p:cNvSpPr>
              <a:spLocks noChangeShapeType="1"/>
            </p:cNvSpPr>
            <p:nvPr/>
          </p:nvSpPr>
          <p:spPr bwMode="blackGray">
            <a:xfrm>
              <a:off x="2045"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83" name="Line 27"/>
            <p:cNvSpPr>
              <a:spLocks noChangeShapeType="1"/>
            </p:cNvSpPr>
            <p:nvPr/>
          </p:nvSpPr>
          <p:spPr bwMode="blackGray">
            <a:xfrm>
              <a:off x="2022"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84" name="Line 28"/>
            <p:cNvSpPr>
              <a:spLocks noChangeShapeType="1"/>
            </p:cNvSpPr>
            <p:nvPr/>
          </p:nvSpPr>
          <p:spPr bwMode="blackGray">
            <a:xfrm>
              <a:off x="2068"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85" name="Line 29"/>
            <p:cNvSpPr>
              <a:spLocks noChangeShapeType="1"/>
            </p:cNvSpPr>
            <p:nvPr/>
          </p:nvSpPr>
          <p:spPr bwMode="blackGray">
            <a:xfrm>
              <a:off x="2090"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86" name="Line 30"/>
            <p:cNvSpPr>
              <a:spLocks noChangeShapeType="1"/>
            </p:cNvSpPr>
            <p:nvPr/>
          </p:nvSpPr>
          <p:spPr bwMode="blackGray">
            <a:xfrm>
              <a:off x="2113"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87" name="Line 31"/>
            <p:cNvSpPr>
              <a:spLocks noChangeShapeType="1"/>
            </p:cNvSpPr>
            <p:nvPr/>
          </p:nvSpPr>
          <p:spPr bwMode="blackGray">
            <a:xfrm>
              <a:off x="2135" y="764"/>
              <a:ext cx="0" cy="2932"/>
            </a:xfrm>
            <a:prstGeom prst="line">
              <a:avLst/>
            </a:prstGeom>
            <a:noFill/>
            <a:ln w="31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2041888" name="Group 32"/>
          <p:cNvGrpSpPr>
            <a:grpSpLocks/>
          </p:cNvGrpSpPr>
          <p:nvPr/>
        </p:nvGrpSpPr>
        <p:grpSpPr bwMode="auto">
          <a:xfrm>
            <a:off x="5880100" y="857250"/>
            <a:ext cx="2259013" cy="3181350"/>
            <a:chOff x="1885" y="764"/>
            <a:chExt cx="250" cy="2932"/>
          </a:xfrm>
        </p:grpSpPr>
        <p:sp>
          <p:nvSpPr>
            <p:cNvPr id="2041889" name="Line 33"/>
            <p:cNvSpPr>
              <a:spLocks noChangeShapeType="1"/>
            </p:cNvSpPr>
            <p:nvPr/>
          </p:nvSpPr>
          <p:spPr bwMode="blackGray">
            <a:xfrm>
              <a:off x="1908"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90" name="Line 34"/>
            <p:cNvSpPr>
              <a:spLocks noChangeShapeType="1"/>
            </p:cNvSpPr>
            <p:nvPr/>
          </p:nvSpPr>
          <p:spPr bwMode="blackGray">
            <a:xfrm>
              <a:off x="1885"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91" name="Line 35"/>
            <p:cNvSpPr>
              <a:spLocks noChangeShapeType="1"/>
            </p:cNvSpPr>
            <p:nvPr/>
          </p:nvSpPr>
          <p:spPr bwMode="blackGray">
            <a:xfrm>
              <a:off x="1931"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92" name="Line 36"/>
            <p:cNvSpPr>
              <a:spLocks noChangeShapeType="1"/>
            </p:cNvSpPr>
            <p:nvPr/>
          </p:nvSpPr>
          <p:spPr bwMode="blackGray">
            <a:xfrm>
              <a:off x="1953"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93" name="Line 37"/>
            <p:cNvSpPr>
              <a:spLocks noChangeShapeType="1"/>
            </p:cNvSpPr>
            <p:nvPr/>
          </p:nvSpPr>
          <p:spPr bwMode="blackGray">
            <a:xfrm>
              <a:off x="1976"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94" name="Line 38"/>
            <p:cNvSpPr>
              <a:spLocks noChangeShapeType="1"/>
            </p:cNvSpPr>
            <p:nvPr/>
          </p:nvSpPr>
          <p:spPr bwMode="blackGray">
            <a:xfrm>
              <a:off x="1998"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95" name="Line 39"/>
            <p:cNvSpPr>
              <a:spLocks noChangeShapeType="1"/>
            </p:cNvSpPr>
            <p:nvPr/>
          </p:nvSpPr>
          <p:spPr bwMode="blackGray">
            <a:xfrm>
              <a:off x="2045"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96" name="Line 40"/>
            <p:cNvSpPr>
              <a:spLocks noChangeShapeType="1"/>
            </p:cNvSpPr>
            <p:nvPr/>
          </p:nvSpPr>
          <p:spPr bwMode="blackGray">
            <a:xfrm>
              <a:off x="2022"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97" name="Line 41"/>
            <p:cNvSpPr>
              <a:spLocks noChangeShapeType="1"/>
            </p:cNvSpPr>
            <p:nvPr/>
          </p:nvSpPr>
          <p:spPr bwMode="blackGray">
            <a:xfrm>
              <a:off x="2068"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98" name="Line 42"/>
            <p:cNvSpPr>
              <a:spLocks noChangeShapeType="1"/>
            </p:cNvSpPr>
            <p:nvPr/>
          </p:nvSpPr>
          <p:spPr bwMode="blackGray">
            <a:xfrm>
              <a:off x="2090"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899" name="Line 43"/>
            <p:cNvSpPr>
              <a:spLocks noChangeShapeType="1"/>
            </p:cNvSpPr>
            <p:nvPr/>
          </p:nvSpPr>
          <p:spPr bwMode="blackGray">
            <a:xfrm>
              <a:off x="2113"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00" name="Line 44"/>
            <p:cNvSpPr>
              <a:spLocks noChangeShapeType="1"/>
            </p:cNvSpPr>
            <p:nvPr/>
          </p:nvSpPr>
          <p:spPr bwMode="blackGray">
            <a:xfrm>
              <a:off x="2135"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2041901" name="Group 45"/>
          <p:cNvGrpSpPr>
            <a:grpSpLocks/>
          </p:cNvGrpSpPr>
          <p:nvPr/>
        </p:nvGrpSpPr>
        <p:grpSpPr bwMode="auto">
          <a:xfrm rot="-5400000">
            <a:off x="5869781" y="1102519"/>
            <a:ext cx="2262188" cy="2724150"/>
            <a:chOff x="1885" y="764"/>
            <a:chExt cx="250" cy="2932"/>
          </a:xfrm>
        </p:grpSpPr>
        <p:sp>
          <p:nvSpPr>
            <p:cNvPr id="2041902" name="Line 46"/>
            <p:cNvSpPr>
              <a:spLocks noChangeShapeType="1"/>
            </p:cNvSpPr>
            <p:nvPr/>
          </p:nvSpPr>
          <p:spPr bwMode="blackGray">
            <a:xfrm>
              <a:off x="1908"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03" name="Line 47"/>
            <p:cNvSpPr>
              <a:spLocks noChangeShapeType="1"/>
            </p:cNvSpPr>
            <p:nvPr/>
          </p:nvSpPr>
          <p:spPr bwMode="blackGray">
            <a:xfrm>
              <a:off x="1885"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04" name="Line 48"/>
            <p:cNvSpPr>
              <a:spLocks noChangeShapeType="1"/>
            </p:cNvSpPr>
            <p:nvPr/>
          </p:nvSpPr>
          <p:spPr bwMode="blackGray">
            <a:xfrm>
              <a:off x="1931"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05" name="Line 49"/>
            <p:cNvSpPr>
              <a:spLocks noChangeShapeType="1"/>
            </p:cNvSpPr>
            <p:nvPr/>
          </p:nvSpPr>
          <p:spPr bwMode="blackGray">
            <a:xfrm>
              <a:off x="1953"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06" name="Line 50"/>
            <p:cNvSpPr>
              <a:spLocks noChangeShapeType="1"/>
            </p:cNvSpPr>
            <p:nvPr/>
          </p:nvSpPr>
          <p:spPr bwMode="blackGray">
            <a:xfrm>
              <a:off x="1976"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07" name="Line 51"/>
            <p:cNvSpPr>
              <a:spLocks noChangeShapeType="1"/>
            </p:cNvSpPr>
            <p:nvPr/>
          </p:nvSpPr>
          <p:spPr bwMode="blackGray">
            <a:xfrm>
              <a:off x="1998"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08" name="Line 52"/>
            <p:cNvSpPr>
              <a:spLocks noChangeShapeType="1"/>
            </p:cNvSpPr>
            <p:nvPr/>
          </p:nvSpPr>
          <p:spPr bwMode="blackGray">
            <a:xfrm>
              <a:off x="2045"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09" name="Line 53"/>
            <p:cNvSpPr>
              <a:spLocks noChangeShapeType="1"/>
            </p:cNvSpPr>
            <p:nvPr/>
          </p:nvSpPr>
          <p:spPr bwMode="blackGray">
            <a:xfrm>
              <a:off x="2022"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10" name="Line 54"/>
            <p:cNvSpPr>
              <a:spLocks noChangeShapeType="1"/>
            </p:cNvSpPr>
            <p:nvPr/>
          </p:nvSpPr>
          <p:spPr bwMode="blackGray">
            <a:xfrm>
              <a:off x="2068"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11" name="Line 55"/>
            <p:cNvSpPr>
              <a:spLocks noChangeShapeType="1"/>
            </p:cNvSpPr>
            <p:nvPr/>
          </p:nvSpPr>
          <p:spPr bwMode="blackGray">
            <a:xfrm>
              <a:off x="2090"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12" name="Line 56"/>
            <p:cNvSpPr>
              <a:spLocks noChangeShapeType="1"/>
            </p:cNvSpPr>
            <p:nvPr/>
          </p:nvSpPr>
          <p:spPr bwMode="blackGray">
            <a:xfrm>
              <a:off x="2113"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13" name="Line 57"/>
            <p:cNvSpPr>
              <a:spLocks noChangeShapeType="1"/>
            </p:cNvSpPr>
            <p:nvPr/>
          </p:nvSpPr>
          <p:spPr bwMode="blackGray">
            <a:xfrm>
              <a:off x="2135" y="764"/>
              <a:ext cx="0" cy="2932"/>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2041914" name="Freeform 58"/>
          <p:cNvSpPr>
            <a:spLocks/>
          </p:cNvSpPr>
          <p:nvPr/>
        </p:nvSpPr>
        <p:spPr bwMode="blackGray">
          <a:xfrm>
            <a:off x="8032750" y="4795838"/>
            <a:ext cx="981075" cy="1452562"/>
          </a:xfrm>
          <a:custGeom>
            <a:avLst/>
            <a:gdLst>
              <a:gd name="T0" fmla="*/ 0 w 618"/>
              <a:gd name="T1" fmla="*/ 0 h 915"/>
              <a:gd name="T2" fmla="*/ 618 w 618"/>
              <a:gd name="T3" fmla="*/ 0 h 915"/>
              <a:gd name="T4" fmla="*/ 618 w 618"/>
              <a:gd name="T5" fmla="*/ 915 h 915"/>
              <a:gd name="T6" fmla="*/ 519 w 618"/>
              <a:gd name="T7" fmla="*/ 915 h 915"/>
              <a:gd name="T8" fmla="*/ 0 w 618"/>
              <a:gd name="T9" fmla="*/ 0 h 915"/>
            </a:gdLst>
            <a:ahLst/>
            <a:cxnLst>
              <a:cxn ang="0">
                <a:pos x="T0" y="T1"/>
              </a:cxn>
              <a:cxn ang="0">
                <a:pos x="T2" y="T3"/>
              </a:cxn>
              <a:cxn ang="0">
                <a:pos x="T4" y="T5"/>
              </a:cxn>
              <a:cxn ang="0">
                <a:pos x="T6" y="T7"/>
              </a:cxn>
              <a:cxn ang="0">
                <a:pos x="T8" y="T9"/>
              </a:cxn>
            </a:cxnLst>
            <a:rect l="0" t="0" r="r" b="b"/>
            <a:pathLst>
              <a:path w="618" h="915">
                <a:moveTo>
                  <a:pt x="0" y="0"/>
                </a:moveTo>
                <a:lnTo>
                  <a:pt x="618" y="0"/>
                </a:lnTo>
                <a:lnTo>
                  <a:pt x="618" y="915"/>
                </a:lnTo>
                <a:lnTo>
                  <a:pt x="519" y="915"/>
                </a:lnTo>
                <a:lnTo>
                  <a:pt x="0" y="0"/>
                </a:lnTo>
                <a:close/>
              </a:path>
            </a:pathLst>
          </a:custGeom>
          <a:solidFill>
            <a:schemeClr val="accent1"/>
          </a:solidFill>
          <a:ln>
            <a:noFill/>
          </a:ln>
          <a:effectLst/>
          <a:extLst>
            <a:ext uri="{91240B29-F687-4F45-9708-019B960494DF}">
              <a14:hiddenLine xmlns:a14="http://schemas.microsoft.com/office/drawing/2010/main" w="190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41915" name="Freeform 59"/>
          <p:cNvSpPr>
            <a:spLocks/>
          </p:cNvSpPr>
          <p:nvPr/>
        </p:nvSpPr>
        <p:spPr bwMode="blackGray">
          <a:xfrm>
            <a:off x="7580313" y="5329238"/>
            <a:ext cx="457200" cy="914400"/>
          </a:xfrm>
          <a:custGeom>
            <a:avLst/>
            <a:gdLst>
              <a:gd name="T0" fmla="*/ 288 w 288"/>
              <a:gd name="T1" fmla="*/ 576 h 576"/>
              <a:gd name="T2" fmla="*/ 0 w 288"/>
              <a:gd name="T3" fmla="*/ 0 h 576"/>
              <a:gd name="T4" fmla="*/ 0 w 288"/>
              <a:gd name="T5" fmla="*/ 576 h 576"/>
            </a:gdLst>
            <a:ahLst/>
            <a:cxnLst>
              <a:cxn ang="0">
                <a:pos x="T0" y="T1"/>
              </a:cxn>
              <a:cxn ang="0">
                <a:pos x="T2" y="T3"/>
              </a:cxn>
              <a:cxn ang="0">
                <a:pos x="T4" y="T5"/>
              </a:cxn>
            </a:cxnLst>
            <a:rect l="0" t="0" r="r" b="b"/>
            <a:pathLst>
              <a:path w="288" h="576">
                <a:moveTo>
                  <a:pt x="288" y="576"/>
                </a:moveTo>
                <a:lnTo>
                  <a:pt x="0" y="0"/>
                </a:lnTo>
                <a:lnTo>
                  <a:pt x="0" y="576"/>
                </a:lnTo>
              </a:path>
            </a:pathLst>
          </a:custGeom>
          <a:solidFill>
            <a:schemeClr val="accent1"/>
          </a:solidFill>
          <a:ln>
            <a:noFill/>
          </a:ln>
          <a:effectLst/>
          <a:extLst>
            <a:ext uri="{91240B29-F687-4F45-9708-019B960494DF}">
              <a14:hiddenLine xmlns:a14="http://schemas.microsoft.com/office/drawing/2010/main" w="190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41916" name="Freeform 60"/>
          <p:cNvSpPr>
            <a:spLocks/>
          </p:cNvSpPr>
          <p:nvPr/>
        </p:nvSpPr>
        <p:spPr bwMode="blackGray">
          <a:xfrm>
            <a:off x="6288088" y="4795838"/>
            <a:ext cx="990600" cy="1447800"/>
          </a:xfrm>
          <a:custGeom>
            <a:avLst/>
            <a:gdLst>
              <a:gd name="T0" fmla="*/ 0 w 624"/>
              <a:gd name="T1" fmla="*/ 912 h 912"/>
              <a:gd name="T2" fmla="*/ 288 w 624"/>
              <a:gd name="T3" fmla="*/ 480 h 912"/>
              <a:gd name="T4" fmla="*/ 0 w 624"/>
              <a:gd name="T5" fmla="*/ 0 h 912"/>
              <a:gd name="T6" fmla="*/ 624 w 624"/>
              <a:gd name="T7" fmla="*/ 0 h 912"/>
              <a:gd name="T8" fmla="*/ 624 w 624"/>
              <a:gd name="T9" fmla="*/ 912 h 912"/>
              <a:gd name="T10" fmla="*/ 0 w 624"/>
              <a:gd name="T11" fmla="*/ 912 h 912"/>
            </a:gdLst>
            <a:ahLst/>
            <a:cxnLst>
              <a:cxn ang="0">
                <a:pos x="T0" y="T1"/>
              </a:cxn>
              <a:cxn ang="0">
                <a:pos x="T2" y="T3"/>
              </a:cxn>
              <a:cxn ang="0">
                <a:pos x="T4" y="T5"/>
              </a:cxn>
              <a:cxn ang="0">
                <a:pos x="T6" y="T7"/>
              </a:cxn>
              <a:cxn ang="0">
                <a:pos x="T8" y="T9"/>
              </a:cxn>
              <a:cxn ang="0">
                <a:pos x="T10" y="T11"/>
              </a:cxn>
            </a:cxnLst>
            <a:rect l="0" t="0" r="r" b="b"/>
            <a:pathLst>
              <a:path w="624" h="912">
                <a:moveTo>
                  <a:pt x="0" y="912"/>
                </a:moveTo>
                <a:lnTo>
                  <a:pt x="288" y="480"/>
                </a:lnTo>
                <a:lnTo>
                  <a:pt x="0" y="0"/>
                </a:lnTo>
                <a:lnTo>
                  <a:pt x="624" y="0"/>
                </a:lnTo>
                <a:lnTo>
                  <a:pt x="624" y="912"/>
                </a:lnTo>
                <a:lnTo>
                  <a:pt x="0" y="912"/>
                </a:lnTo>
                <a:close/>
              </a:path>
            </a:pathLst>
          </a:custGeom>
          <a:solidFill>
            <a:schemeClr val="accent1"/>
          </a:solidFill>
          <a:ln>
            <a:noFill/>
          </a:ln>
          <a:effectLst/>
          <a:extLst>
            <a:ext uri="{91240B29-F687-4F45-9708-019B960494DF}">
              <a14:hiddenLine xmlns:a14="http://schemas.microsoft.com/office/drawing/2010/main" w="190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41917" name="Line 61"/>
          <p:cNvSpPr>
            <a:spLocks noChangeShapeType="1"/>
          </p:cNvSpPr>
          <p:nvPr/>
        </p:nvSpPr>
        <p:spPr bwMode="blackGray">
          <a:xfrm flipH="1" flipV="1">
            <a:off x="7229475" y="3295650"/>
            <a:ext cx="161925" cy="933450"/>
          </a:xfrm>
          <a:prstGeom prst="line">
            <a:avLst/>
          </a:prstGeom>
          <a:noFill/>
          <a:ln w="571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18" name="Text Box 62"/>
          <p:cNvSpPr txBox="1">
            <a:spLocks noChangeArrowheads="1"/>
          </p:cNvSpPr>
          <p:nvPr/>
        </p:nvSpPr>
        <p:spPr bwMode="blackGray">
          <a:xfrm>
            <a:off x="5791200" y="4191000"/>
            <a:ext cx="26368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800" b="1">
                <a:effectLst/>
              </a:rPr>
              <a:t>2 lines per cell</a:t>
            </a:r>
          </a:p>
        </p:txBody>
      </p:sp>
      <p:sp>
        <p:nvSpPr>
          <p:cNvPr id="2041919" name="Rectangle 63"/>
          <p:cNvSpPr>
            <a:spLocks noChangeArrowheads="1"/>
          </p:cNvSpPr>
          <p:nvPr/>
        </p:nvSpPr>
        <p:spPr bwMode="blackGray">
          <a:xfrm>
            <a:off x="5830888" y="4795838"/>
            <a:ext cx="1447800" cy="1447800"/>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41920" name="Line 64"/>
          <p:cNvSpPr>
            <a:spLocks noChangeShapeType="1"/>
          </p:cNvSpPr>
          <p:nvPr/>
        </p:nvSpPr>
        <p:spPr bwMode="blackGray">
          <a:xfrm>
            <a:off x="6288088" y="4795838"/>
            <a:ext cx="838200" cy="14478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41921" name="Line 65"/>
          <p:cNvSpPr>
            <a:spLocks noChangeShapeType="1"/>
          </p:cNvSpPr>
          <p:nvPr/>
        </p:nvSpPr>
        <p:spPr bwMode="blackGray">
          <a:xfrm flipH="1">
            <a:off x="6288088" y="4795838"/>
            <a:ext cx="990600" cy="14478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22" name="Rectangle 66"/>
          <p:cNvSpPr>
            <a:spLocks noChangeArrowheads="1"/>
          </p:cNvSpPr>
          <p:nvPr/>
        </p:nvSpPr>
        <p:spPr bwMode="blackGray">
          <a:xfrm>
            <a:off x="7570788" y="4795838"/>
            <a:ext cx="1447800" cy="1447800"/>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41923" name="Line 67"/>
          <p:cNvSpPr>
            <a:spLocks noChangeShapeType="1"/>
          </p:cNvSpPr>
          <p:nvPr/>
        </p:nvSpPr>
        <p:spPr bwMode="blackGray">
          <a:xfrm>
            <a:off x="8027988" y="4795838"/>
            <a:ext cx="838200" cy="14478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41924" name="Line 68"/>
          <p:cNvSpPr>
            <a:spLocks noChangeShapeType="1"/>
          </p:cNvSpPr>
          <p:nvPr/>
        </p:nvSpPr>
        <p:spPr bwMode="blackGray">
          <a:xfrm>
            <a:off x="7589838" y="5329238"/>
            <a:ext cx="438150" cy="9144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1925" name="Text Box 69"/>
          <p:cNvSpPr txBox="1">
            <a:spLocks noChangeArrowheads="1"/>
          </p:cNvSpPr>
          <p:nvPr/>
        </p:nvSpPr>
        <p:spPr bwMode="blackGray">
          <a:xfrm>
            <a:off x="7273925" y="5746750"/>
            <a:ext cx="282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800" b="1">
                <a:effectLst/>
              </a:rPr>
              <a:t>,</a:t>
            </a:r>
          </a:p>
        </p:txBody>
      </p:sp>
      <p:sp>
        <p:nvSpPr>
          <p:cNvPr id="2041926" name="Text Box 70"/>
          <p:cNvSpPr txBox="1">
            <a:spLocks noChangeArrowheads="1"/>
          </p:cNvSpPr>
          <p:nvPr/>
        </p:nvSpPr>
        <p:spPr bwMode="blackGray">
          <a:xfrm>
            <a:off x="5105400" y="5746750"/>
            <a:ext cx="7969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800" b="1">
                <a:effectLst/>
              </a:rPr>
              <a:t>e.g.</a:t>
            </a:r>
          </a:p>
        </p:txBody>
      </p:sp>
      <p:sp>
        <p:nvSpPr>
          <p:cNvPr id="2041927" name="Text Box 71"/>
          <p:cNvSpPr txBox="1">
            <a:spLocks noChangeArrowheads="1"/>
          </p:cNvSpPr>
          <p:nvPr/>
        </p:nvSpPr>
        <p:spPr bwMode="blackGray">
          <a:xfrm>
            <a:off x="315913" y="6019800"/>
            <a:ext cx="4713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600">
                <a:effectLst>
                  <a:outerShdw blurRad="38100" dist="38100" dir="2700000" algn="tl">
                    <a:srgbClr val="C0C0C0"/>
                  </a:outerShdw>
                </a:effectLst>
              </a:rPr>
              <a:t>[Sen et al 2003; Tumblin and Choudhury 2004;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390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4438"/>
            <a:ext cx="4643438" cy="464502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043907" name="Rectangle 3"/>
          <p:cNvSpPr>
            <a:spLocks noGrp="1" noChangeArrowheads="1"/>
          </p:cNvSpPr>
          <p:nvPr>
            <p:ph type="title"/>
          </p:nvPr>
        </p:nvSpPr>
        <p:spPr/>
        <p:txBody>
          <a:bodyPr/>
          <a:lstStyle/>
          <a:p>
            <a:r>
              <a:rPr lang="en-US"/>
              <a:t>Application: Vector images</a:t>
            </a:r>
          </a:p>
        </p:txBody>
      </p:sp>
      <p:sp>
        <p:nvSpPr>
          <p:cNvPr id="2043913" name="Line 9"/>
          <p:cNvSpPr>
            <a:spLocks noChangeShapeType="1"/>
          </p:cNvSpPr>
          <p:nvPr/>
        </p:nvSpPr>
        <p:spPr bwMode="blackGray">
          <a:xfrm flipH="1">
            <a:off x="5105400" y="1828800"/>
            <a:ext cx="1295400" cy="533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43914" name="Text Box 10"/>
          <p:cNvSpPr txBox="1">
            <a:spLocks noChangeArrowheads="1"/>
          </p:cNvSpPr>
          <p:nvPr/>
        </p:nvSpPr>
        <p:spPr bwMode="blackGray">
          <a:xfrm>
            <a:off x="6337300" y="1454150"/>
            <a:ext cx="2270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400">
                <a:effectLst>
                  <a:outerShdw blurRad="38100" dist="38100" dir="2700000" algn="tl">
                    <a:srgbClr val="C0C0C0"/>
                  </a:outerShdw>
                </a:effectLst>
              </a:rPr>
              <a:t>line coefficients</a:t>
            </a:r>
          </a:p>
        </p:txBody>
      </p:sp>
      <p:sp>
        <p:nvSpPr>
          <p:cNvPr id="2043915" name="Line 11"/>
          <p:cNvSpPr>
            <a:spLocks noChangeShapeType="1"/>
          </p:cNvSpPr>
          <p:nvPr/>
        </p:nvSpPr>
        <p:spPr bwMode="blackGray">
          <a:xfrm flipH="1">
            <a:off x="5486400" y="2519363"/>
            <a:ext cx="914400" cy="37623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43916" name="Text Box 12"/>
          <p:cNvSpPr txBox="1">
            <a:spLocks noChangeArrowheads="1"/>
          </p:cNvSpPr>
          <p:nvPr/>
        </p:nvSpPr>
        <p:spPr bwMode="blackGray">
          <a:xfrm>
            <a:off x="6324600" y="2133600"/>
            <a:ext cx="233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400">
                <a:effectLst>
                  <a:outerShdw blurRad="38100" dist="38100" dir="2700000" algn="tl">
                    <a:srgbClr val="C0C0C0"/>
                  </a:outerShdw>
                </a:effectLst>
              </a:rPr>
              <a:t>wasted memory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7963" name="perfecthash_clip_2tree.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590800" y="1295400"/>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917964" name="Picture 12" descr="tree-d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838" y="1243013"/>
            <a:ext cx="1654175" cy="1654175"/>
          </a:xfrm>
          <a:prstGeom prst="rect">
            <a:avLst/>
          </a:prstGeom>
          <a:noFill/>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1917965" name="Picture 13" descr="tree-has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475" y="3592513"/>
            <a:ext cx="1085850" cy="1085850"/>
          </a:xfrm>
          <a:prstGeom prst="rect">
            <a:avLst/>
          </a:prstGeom>
          <a:noFill/>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1917966" name="Picture 14" descr="tree-offs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0575" y="5343525"/>
            <a:ext cx="750888" cy="750888"/>
          </a:xfrm>
          <a:prstGeom prst="rect">
            <a:avLst/>
          </a:prstGeom>
          <a:noFill/>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917954" name="Rectangle 2"/>
          <p:cNvSpPr>
            <a:spLocks noGrp="1" noChangeArrowheads="1"/>
          </p:cNvSpPr>
          <p:nvPr>
            <p:ph type="title"/>
          </p:nvPr>
        </p:nvSpPr>
        <p:spPr/>
        <p:txBody>
          <a:bodyPr/>
          <a:lstStyle/>
          <a:p>
            <a:r>
              <a:rPr lang="en-US"/>
              <a:t>Application: Vector images</a:t>
            </a:r>
          </a:p>
        </p:txBody>
      </p:sp>
      <p:sp>
        <p:nvSpPr>
          <p:cNvPr id="1917957" name="Text Box 5"/>
          <p:cNvSpPr txBox="1">
            <a:spLocks noChangeArrowheads="1"/>
          </p:cNvSpPr>
          <p:nvPr/>
        </p:nvSpPr>
        <p:spPr bwMode="blackGray">
          <a:xfrm>
            <a:off x="265113" y="2895600"/>
            <a:ext cx="18224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Domain image</a:t>
            </a:r>
            <a:br>
              <a:rPr lang="en-US">
                <a:effectLst/>
              </a:rPr>
            </a:br>
            <a:r>
              <a:rPr lang="en-US" sz="1200">
                <a:effectLst/>
              </a:rPr>
              <a:t>256</a:t>
            </a:r>
            <a:r>
              <a:rPr lang="en-US" sz="1200" baseline="30000">
                <a:effectLst/>
              </a:rPr>
              <a:t>2</a:t>
            </a:r>
            <a:r>
              <a:rPr lang="en-US" sz="1200">
                <a:effectLst/>
                <a:sym typeface="Symbol" pitchFamily="18" charset="2"/>
              </a:rPr>
              <a:t>8bits, 64KB</a:t>
            </a:r>
          </a:p>
        </p:txBody>
      </p:sp>
      <p:sp>
        <p:nvSpPr>
          <p:cNvPr id="1917958" name="Text Box 6"/>
          <p:cNvSpPr txBox="1">
            <a:spLocks noChangeArrowheads="1"/>
          </p:cNvSpPr>
          <p:nvPr/>
        </p:nvSpPr>
        <p:spPr bwMode="blackGray">
          <a:xfrm>
            <a:off x="330200" y="4678363"/>
            <a:ext cx="1692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Hash table</a:t>
            </a:r>
            <a:br>
              <a:rPr lang="en-US">
                <a:effectLst/>
              </a:rPr>
            </a:br>
            <a:r>
              <a:rPr lang="en-US" sz="1200">
                <a:effectLst/>
              </a:rPr>
              <a:t>181</a:t>
            </a:r>
            <a:r>
              <a:rPr lang="en-US" sz="1200" baseline="30000">
                <a:effectLst/>
              </a:rPr>
              <a:t>2</a:t>
            </a:r>
            <a:r>
              <a:rPr lang="en-US" sz="1200">
                <a:effectLst/>
                <a:sym typeface="Symbol" pitchFamily="18" charset="2"/>
              </a:rPr>
              <a:t>224bits, 196KB</a:t>
            </a:r>
          </a:p>
        </p:txBody>
      </p:sp>
      <p:sp>
        <p:nvSpPr>
          <p:cNvPr id="1917959" name="Text Box 7"/>
          <p:cNvSpPr txBox="1">
            <a:spLocks noChangeArrowheads="1"/>
          </p:cNvSpPr>
          <p:nvPr/>
        </p:nvSpPr>
        <p:spPr bwMode="blackGray">
          <a:xfrm>
            <a:off x="438150" y="6126163"/>
            <a:ext cx="1479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Offset table</a:t>
            </a:r>
            <a:br>
              <a:rPr lang="en-US">
                <a:effectLst/>
              </a:rPr>
            </a:br>
            <a:r>
              <a:rPr lang="en-US" sz="1200">
                <a:effectLst/>
              </a:rPr>
              <a:t>106</a:t>
            </a:r>
            <a:r>
              <a:rPr lang="en-US" sz="1200" baseline="30000">
                <a:effectLst/>
              </a:rPr>
              <a:t>2</a:t>
            </a:r>
            <a:r>
              <a:rPr lang="en-US" sz="1200">
                <a:effectLst/>
                <a:sym typeface="Symbol" pitchFamily="18" charset="2"/>
              </a:rPr>
              <a:t>16bits, 22KB</a:t>
            </a:r>
          </a:p>
        </p:txBody>
      </p:sp>
      <p:sp>
        <p:nvSpPr>
          <p:cNvPr id="1917962" name="Text Box 10"/>
          <p:cNvSpPr txBox="1">
            <a:spLocks noChangeArrowheads="1"/>
          </p:cNvSpPr>
          <p:nvPr/>
        </p:nvSpPr>
        <p:spPr bwMode="blackGray">
          <a:xfrm>
            <a:off x="4899025" y="5694363"/>
            <a:ext cx="1100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rPr>
              <a:t>282</a:t>
            </a:r>
            <a:r>
              <a:rPr lang="en-US" sz="2400">
                <a:effectLst/>
                <a:sym typeface="Symbol" pitchFamily="18" charset="2"/>
              </a:rPr>
              <a:t>KB</a:t>
            </a:r>
          </a:p>
        </p:txBody>
      </p:sp>
      <p:sp>
        <p:nvSpPr>
          <p:cNvPr id="1917969" name="Text Box 17"/>
          <p:cNvSpPr txBox="1">
            <a:spLocks noChangeArrowheads="1"/>
          </p:cNvSpPr>
          <p:nvPr/>
        </p:nvSpPr>
        <p:spPr bwMode="blackGray">
          <a:xfrm>
            <a:off x="2540000" y="6211888"/>
            <a:ext cx="3573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rPr>
              <a:t>(Uncompressed: 1.6 MB)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033" fill="hold"/>
                                        <p:tgtEl>
                                          <p:spTgt spid="19179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917963"/>
                </p:tgtEl>
              </p:cMediaNode>
            </p:video>
            <p:seq concurrent="1" nextAc="seek">
              <p:cTn id="8" restart="whenNotActive" fill="hold" evtFilter="cancelBubble" nodeType="interactiveSeq">
                <p:stCondLst>
                  <p:cond evt="onClick" delay="0">
                    <p:tgtEl>
                      <p:spTgt spid="191796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17963"/>
                                        </p:tgtEl>
                                      </p:cBhvr>
                                    </p:cmd>
                                  </p:childTnLst>
                                </p:cTn>
                              </p:par>
                            </p:childTnLst>
                          </p:cTn>
                        </p:par>
                      </p:childTnLst>
                    </p:cTn>
                  </p:par>
                </p:childTnLst>
              </p:cTn>
              <p:nextCondLst>
                <p:cond evt="onClick" delay="0">
                  <p:tgtEl>
                    <p:spTgt spid="191796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85" name="perfecthash_clip_3font.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590800" y="12954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1914884" name="Rectangle 4"/>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Application: Vector images</a:t>
            </a:r>
          </a:p>
        </p:txBody>
      </p:sp>
      <p:pic>
        <p:nvPicPr>
          <p:cNvPr id="1914886" name="Picture 6" descr="curlz-d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663" y="1239838"/>
            <a:ext cx="1654175" cy="1654175"/>
          </a:xfrm>
          <a:prstGeom prst="rect">
            <a:avLst/>
          </a:prstGeom>
          <a:noFill/>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914887" name="Text Box 7"/>
          <p:cNvSpPr txBox="1">
            <a:spLocks noChangeArrowheads="1"/>
          </p:cNvSpPr>
          <p:nvPr/>
        </p:nvSpPr>
        <p:spPr bwMode="blackGray">
          <a:xfrm>
            <a:off x="263525" y="2925763"/>
            <a:ext cx="18224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Domain image</a:t>
            </a:r>
            <a:r>
              <a:rPr lang="en-US" sz="1600">
                <a:effectLst/>
              </a:rPr>
              <a:t/>
            </a:r>
            <a:br>
              <a:rPr lang="en-US" sz="1600">
                <a:effectLst/>
              </a:rPr>
            </a:br>
            <a:r>
              <a:rPr lang="en-US" sz="1200">
                <a:effectLst/>
              </a:rPr>
              <a:t>512</a:t>
            </a:r>
            <a:r>
              <a:rPr lang="en-US" sz="1200" baseline="30000">
                <a:effectLst/>
              </a:rPr>
              <a:t>2</a:t>
            </a:r>
            <a:r>
              <a:rPr lang="en-US" sz="1200">
                <a:effectLst/>
                <a:sym typeface="Symbol" pitchFamily="18" charset="2"/>
              </a:rPr>
              <a:t>8bits, 256KB</a:t>
            </a:r>
          </a:p>
        </p:txBody>
      </p:sp>
      <p:sp>
        <p:nvSpPr>
          <p:cNvPr id="1914888" name="Text Box 8"/>
          <p:cNvSpPr txBox="1">
            <a:spLocks noChangeArrowheads="1"/>
          </p:cNvSpPr>
          <p:nvPr/>
        </p:nvSpPr>
        <p:spPr bwMode="blackGray">
          <a:xfrm>
            <a:off x="328613" y="4697413"/>
            <a:ext cx="1692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Hash table</a:t>
            </a:r>
            <a:r>
              <a:rPr lang="en-US" sz="1600">
                <a:effectLst/>
              </a:rPr>
              <a:t/>
            </a:r>
            <a:br>
              <a:rPr lang="en-US" sz="1600">
                <a:effectLst/>
              </a:rPr>
            </a:br>
            <a:r>
              <a:rPr lang="en-US" sz="1200">
                <a:effectLst/>
              </a:rPr>
              <a:t>188</a:t>
            </a:r>
            <a:r>
              <a:rPr lang="en-US" sz="1200" baseline="30000">
                <a:effectLst/>
              </a:rPr>
              <a:t>2</a:t>
            </a:r>
            <a:r>
              <a:rPr lang="en-US" sz="1200">
                <a:effectLst/>
                <a:sym typeface="Symbol" pitchFamily="18" charset="2"/>
              </a:rPr>
              <a:t>224bits, 212KB</a:t>
            </a:r>
          </a:p>
        </p:txBody>
      </p:sp>
      <p:sp>
        <p:nvSpPr>
          <p:cNvPr id="1914889" name="Text Box 9"/>
          <p:cNvSpPr txBox="1">
            <a:spLocks noChangeArrowheads="1"/>
          </p:cNvSpPr>
          <p:nvPr/>
        </p:nvSpPr>
        <p:spPr bwMode="blackGray">
          <a:xfrm>
            <a:off x="434975" y="6126163"/>
            <a:ext cx="1479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Offset table</a:t>
            </a:r>
            <a:br>
              <a:rPr lang="en-US">
                <a:effectLst/>
              </a:rPr>
            </a:br>
            <a:r>
              <a:rPr lang="en-US" sz="1200">
                <a:effectLst/>
              </a:rPr>
              <a:t>124</a:t>
            </a:r>
            <a:r>
              <a:rPr lang="en-US" sz="1200" baseline="30000">
                <a:effectLst/>
              </a:rPr>
              <a:t>2</a:t>
            </a:r>
            <a:r>
              <a:rPr lang="en-US" sz="1200">
                <a:effectLst/>
                <a:sym typeface="Symbol" pitchFamily="18" charset="2"/>
              </a:rPr>
              <a:t>16bits, 31KB</a:t>
            </a:r>
          </a:p>
        </p:txBody>
      </p:sp>
      <p:pic>
        <p:nvPicPr>
          <p:cNvPr id="1914890" name="Picture 10" descr="curlz-off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275" y="5353050"/>
            <a:ext cx="742950" cy="742950"/>
          </a:xfrm>
          <a:prstGeom prst="rect">
            <a:avLst/>
          </a:prstGeom>
          <a:noFill/>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1914891" name="Picture 11" descr="curlz-has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475" y="3578225"/>
            <a:ext cx="1101725" cy="1098550"/>
          </a:xfrm>
          <a:prstGeom prst="rect">
            <a:avLst/>
          </a:prstGeom>
          <a:noFill/>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914892" name="Text Box 12"/>
          <p:cNvSpPr txBox="1">
            <a:spLocks noChangeArrowheads="1"/>
          </p:cNvSpPr>
          <p:nvPr/>
        </p:nvSpPr>
        <p:spPr bwMode="blackGray">
          <a:xfrm>
            <a:off x="4900613" y="5694363"/>
            <a:ext cx="1100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rPr>
              <a:t>500</a:t>
            </a:r>
            <a:r>
              <a:rPr lang="en-US" sz="2400">
                <a:effectLst/>
                <a:sym typeface="Symbol" pitchFamily="18" charset="2"/>
              </a:rPr>
              <a:t>KB</a:t>
            </a:r>
          </a:p>
        </p:txBody>
      </p:sp>
      <p:sp>
        <p:nvSpPr>
          <p:cNvPr id="1914894" name="Text Box 14"/>
          <p:cNvSpPr txBox="1">
            <a:spLocks noChangeArrowheads="1"/>
          </p:cNvSpPr>
          <p:nvPr/>
        </p:nvSpPr>
        <p:spPr bwMode="blackGray">
          <a:xfrm>
            <a:off x="2540000" y="6211888"/>
            <a:ext cx="3573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rPr>
              <a:t>(Uncompressed: 6.3 MB)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899" fill="hold"/>
                                        <p:tgtEl>
                                          <p:spTgt spid="191488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914885"/>
                </p:tgtEl>
              </p:cMediaNode>
            </p:video>
            <p:seq concurrent="1" nextAc="seek">
              <p:cTn id="8" restart="whenNotActive" fill="hold" evtFilter="cancelBubble" nodeType="interactiveSeq">
                <p:stCondLst>
                  <p:cond evt="onClick" delay="0">
                    <p:tgtEl>
                      <p:spTgt spid="191488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14885"/>
                                        </p:tgtEl>
                                      </p:cBhvr>
                                    </p:cmd>
                                  </p:childTnLst>
                                </p:cTn>
                              </p:par>
                            </p:childTnLst>
                          </p:cTn>
                        </p:par>
                      </p:childTnLst>
                    </p:cTn>
                  </p:par>
                </p:childTnLst>
              </p:cTn>
              <p:nextCondLst>
                <p:cond evt="onClick" delay="0">
                  <p:tgtEl>
                    <p:spTgt spid="191488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9378" name="Rectangle 2"/>
          <p:cNvSpPr>
            <a:spLocks noGrp="1" noChangeArrowheads="1"/>
          </p:cNvSpPr>
          <p:nvPr>
            <p:ph type="title"/>
          </p:nvPr>
        </p:nvSpPr>
        <p:spPr/>
        <p:txBody>
          <a:bodyPr/>
          <a:lstStyle/>
          <a:p>
            <a:r>
              <a:rPr lang="en-US"/>
              <a:t>Application: Sprites</a:t>
            </a:r>
          </a:p>
        </p:txBody>
      </p:sp>
      <p:pic>
        <p:nvPicPr>
          <p:cNvPr id="2149379" name="Picture 3" descr="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14563"/>
            <a:ext cx="2362200" cy="2360612"/>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2149380" name="Group 4"/>
          <p:cNvGrpSpPr>
            <a:grpSpLocks/>
          </p:cNvGrpSpPr>
          <p:nvPr/>
        </p:nvGrpSpPr>
        <p:grpSpPr bwMode="auto">
          <a:xfrm>
            <a:off x="152400" y="1995488"/>
            <a:ext cx="2762250" cy="2760662"/>
            <a:chOff x="48" y="1104"/>
            <a:chExt cx="2424" cy="2424"/>
          </a:xfrm>
        </p:grpSpPr>
        <p:pic>
          <p:nvPicPr>
            <p:cNvPr id="21493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1104"/>
              <a:ext cx="2424" cy="2424"/>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149382" name="Rectangle 6"/>
            <p:cNvSpPr>
              <a:spLocks noChangeArrowheads="1"/>
            </p:cNvSpPr>
            <p:nvPr/>
          </p:nvSpPr>
          <p:spPr bwMode="blackGray">
            <a:xfrm>
              <a:off x="1699" y="1651"/>
              <a:ext cx="173" cy="173"/>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2149383" name="Line 7"/>
          <p:cNvSpPr>
            <a:spLocks noChangeShapeType="1"/>
          </p:cNvSpPr>
          <p:nvPr/>
        </p:nvSpPr>
        <p:spPr bwMode="blackGray">
          <a:xfrm flipV="1">
            <a:off x="2032000" y="2214563"/>
            <a:ext cx="1320800" cy="404812"/>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49384" name="Line 8"/>
          <p:cNvSpPr>
            <a:spLocks noChangeShapeType="1"/>
          </p:cNvSpPr>
          <p:nvPr/>
        </p:nvSpPr>
        <p:spPr bwMode="blackGray">
          <a:xfrm>
            <a:off x="2032000" y="2819400"/>
            <a:ext cx="1320800" cy="1755775"/>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49385" name="Text Box 9"/>
          <p:cNvSpPr txBox="1">
            <a:spLocks noChangeArrowheads="1"/>
          </p:cNvSpPr>
          <p:nvPr/>
        </p:nvSpPr>
        <p:spPr bwMode="blackGray">
          <a:xfrm>
            <a:off x="4649788" y="1263650"/>
            <a:ext cx="273208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3200">
                <a:effectLst/>
              </a:rPr>
              <a:t>sprite pointers</a:t>
            </a:r>
          </a:p>
        </p:txBody>
      </p:sp>
      <p:pic>
        <p:nvPicPr>
          <p:cNvPr id="214938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1984375"/>
            <a:ext cx="2590800" cy="25908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149387" name="Freeform 11"/>
          <p:cNvSpPr>
            <a:spLocks/>
          </p:cNvSpPr>
          <p:nvPr/>
        </p:nvSpPr>
        <p:spPr bwMode="blackGray">
          <a:xfrm>
            <a:off x="4960938" y="1830388"/>
            <a:ext cx="2308225" cy="914400"/>
          </a:xfrm>
          <a:custGeom>
            <a:avLst/>
            <a:gdLst>
              <a:gd name="T0" fmla="*/ 0 w 1454"/>
              <a:gd name="T1" fmla="*/ 523 h 576"/>
              <a:gd name="T2" fmla="*/ 648 w 1454"/>
              <a:gd name="T3" fmla="*/ 9 h 576"/>
              <a:gd name="T4" fmla="*/ 1454 w 1454"/>
              <a:gd name="T5" fmla="*/ 576 h 576"/>
            </a:gdLst>
            <a:ahLst/>
            <a:cxnLst>
              <a:cxn ang="0">
                <a:pos x="T0" y="T1"/>
              </a:cxn>
              <a:cxn ang="0">
                <a:pos x="T2" y="T3"/>
              </a:cxn>
              <a:cxn ang="0">
                <a:pos x="T4" y="T5"/>
              </a:cxn>
            </a:cxnLst>
            <a:rect l="0" t="0" r="r" b="b"/>
            <a:pathLst>
              <a:path w="1454" h="576">
                <a:moveTo>
                  <a:pt x="0" y="523"/>
                </a:moveTo>
                <a:cubicBezTo>
                  <a:pt x="108" y="437"/>
                  <a:pt x="406" y="0"/>
                  <a:pt x="648" y="9"/>
                </a:cubicBezTo>
                <a:cubicBezTo>
                  <a:pt x="890" y="18"/>
                  <a:pt x="1286" y="458"/>
                  <a:pt x="1454" y="576"/>
                </a:cubicBezTo>
              </a:path>
            </a:pathLst>
          </a:custGeom>
          <a:noFill/>
          <a:ln w="57150">
            <a:solidFill>
              <a:srgbClr val="FF99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49388" name="Text Box 12"/>
          <p:cNvSpPr txBox="1">
            <a:spLocks noChangeArrowheads="1"/>
          </p:cNvSpPr>
          <p:nvPr/>
        </p:nvSpPr>
        <p:spPr bwMode="blackGray">
          <a:xfrm>
            <a:off x="690563" y="4803775"/>
            <a:ext cx="18494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600">
                <a:effectLst/>
              </a:rPr>
              <a:t>Sprite map</a:t>
            </a:r>
            <a:br>
              <a:rPr lang="en-US" sz="2600">
                <a:effectLst/>
              </a:rPr>
            </a:br>
            <a:r>
              <a:rPr lang="en-US" sz="2600">
                <a:effectLst/>
              </a:rPr>
              <a:t>512</a:t>
            </a:r>
            <a:r>
              <a:rPr lang="en-US" sz="2600" baseline="30000">
                <a:effectLst/>
              </a:rPr>
              <a:t>2</a:t>
            </a:r>
            <a:r>
              <a:rPr lang="en-US" sz="2600">
                <a:effectLst/>
                <a:sym typeface="Symbol" pitchFamily="18" charset="2"/>
              </a:rPr>
              <a:t> image</a:t>
            </a:r>
            <a:br>
              <a:rPr lang="en-US" sz="2600">
                <a:effectLst/>
                <a:sym typeface="Symbol" pitchFamily="18" charset="2"/>
              </a:rPr>
            </a:br>
            <a:r>
              <a:rPr lang="en-US" sz="2600">
                <a:effectLst/>
                <a:sym typeface="Symbol" pitchFamily="18" charset="2"/>
              </a:rPr>
              <a:t>2097KB</a:t>
            </a:r>
          </a:p>
        </p:txBody>
      </p:sp>
      <p:sp>
        <p:nvSpPr>
          <p:cNvPr id="2149389" name="Text Box 13"/>
          <p:cNvSpPr txBox="1">
            <a:spLocks noChangeArrowheads="1"/>
          </p:cNvSpPr>
          <p:nvPr/>
        </p:nvSpPr>
        <p:spPr bwMode="blackGray">
          <a:xfrm>
            <a:off x="6680200" y="4803775"/>
            <a:ext cx="2033588"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600">
                <a:effectLst/>
              </a:rPr>
              <a:t>Sprites</a:t>
            </a:r>
            <a:br>
              <a:rPr lang="en-US" sz="2600">
                <a:effectLst/>
              </a:rPr>
            </a:br>
            <a:r>
              <a:rPr lang="en-US" sz="2600">
                <a:effectLst/>
              </a:rPr>
              <a:t>1024</a:t>
            </a:r>
            <a:r>
              <a:rPr lang="en-US" sz="2600" baseline="30000">
                <a:effectLst/>
              </a:rPr>
              <a:t>2</a:t>
            </a:r>
            <a:r>
              <a:rPr lang="en-US" sz="2600">
                <a:effectLst/>
                <a:sym typeface="Symbol" pitchFamily="18" charset="2"/>
              </a:rPr>
              <a:t> image</a:t>
            </a:r>
            <a:br>
              <a:rPr lang="en-US" sz="2600">
                <a:effectLst/>
                <a:sym typeface="Symbol" pitchFamily="18" charset="2"/>
              </a:rPr>
            </a:br>
            <a:r>
              <a:rPr lang="en-US" sz="2600">
                <a:effectLst/>
                <a:sym typeface="Symbol" pitchFamily="18" charset="2"/>
              </a:rPr>
              <a:t>(hashed)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6754" name="Picture 18" descr="arm_new_scrshot0000"/>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11400" t="1199" r="3008"/>
          <a:stretch>
            <a:fillRect/>
          </a:stretch>
        </p:blipFill>
        <p:spPr bwMode="auto">
          <a:xfrm>
            <a:off x="4881563" y="838200"/>
            <a:ext cx="39576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6738" name="Rectangle 2"/>
          <p:cNvSpPr>
            <a:spLocks noGrp="1" noChangeArrowheads="1"/>
          </p:cNvSpPr>
          <p:nvPr>
            <p:ph type="title"/>
          </p:nvPr>
        </p:nvSpPr>
        <p:spPr/>
        <p:txBody>
          <a:bodyPr/>
          <a:lstStyle/>
          <a:p>
            <a:r>
              <a:rPr lang="en-US"/>
              <a:t>Motivation</a:t>
            </a:r>
          </a:p>
        </p:txBody>
      </p:sp>
      <p:sp>
        <p:nvSpPr>
          <p:cNvPr id="2036741" name="Text Box 5"/>
          <p:cNvSpPr txBox="1">
            <a:spLocks noChangeArrowheads="1"/>
          </p:cNvSpPr>
          <p:nvPr/>
        </p:nvSpPr>
        <p:spPr bwMode="blackGray">
          <a:xfrm>
            <a:off x="1092200" y="5438775"/>
            <a:ext cx="2460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Vector images</a:t>
            </a:r>
          </a:p>
        </p:txBody>
      </p:sp>
      <p:sp>
        <p:nvSpPr>
          <p:cNvPr id="2036743" name="Text Box 7"/>
          <p:cNvSpPr txBox="1">
            <a:spLocks noChangeArrowheads="1"/>
          </p:cNvSpPr>
          <p:nvPr/>
        </p:nvSpPr>
        <p:spPr bwMode="blackGray">
          <a:xfrm>
            <a:off x="5716588" y="5500688"/>
            <a:ext cx="22240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3D Texturing</a:t>
            </a:r>
          </a:p>
        </p:txBody>
      </p:sp>
      <p:pic>
        <p:nvPicPr>
          <p:cNvPr id="2036758"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Gray">
          <a:xfrm>
            <a:off x="6734175" y="3228975"/>
            <a:ext cx="2257425"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036761" name="Picture 25" descr="ide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1536700"/>
            <a:ext cx="2343150" cy="3797300"/>
          </a:xfrm>
          <a:prstGeom prst="rect">
            <a:avLst/>
          </a:prstGeom>
          <a:noFill/>
          <a:extLst>
            <a:ext uri="{909E8E84-426E-40DD-AFC4-6F175D3DCCD1}">
              <a14:hiddenFill xmlns:a14="http://schemas.microsoft.com/office/drawing/2010/main">
                <a:solidFill>
                  <a:srgbClr val="FFFFFF"/>
                </a:solidFill>
              </a14:hiddenFill>
            </a:ext>
          </a:extLst>
        </p:spPr>
      </p:pic>
      <p:pic>
        <p:nvPicPr>
          <p:cNvPr id="2036760" name="Picture 24" descr="image001"/>
          <p:cNvPicPr>
            <a:picLocks noChangeAspect="1" noChangeArrowheads="1"/>
          </p:cNvPicPr>
          <p:nvPr/>
        </p:nvPicPr>
        <p:blipFill>
          <a:blip r:embed="rId6">
            <a:extLst>
              <a:ext uri="{28A0092B-C50C-407E-A947-70E740481C1C}">
                <a14:useLocalDpi xmlns:a14="http://schemas.microsoft.com/office/drawing/2010/main" val="0"/>
              </a:ext>
            </a:extLst>
          </a:blip>
          <a:srcRect r="50063"/>
          <a:stretch>
            <a:fillRect/>
          </a:stretch>
        </p:blipFill>
        <p:spPr bwMode="auto">
          <a:xfrm>
            <a:off x="685800" y="1533525"/>
            <a:ext cx="1901825"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53882" dir="2700000" algn="ctr" rotWithShape="0">
                    <a:srgbClr val="000000"/>
                  </a:outerShdw>
                </a:effectLst>
              </a14:hiddenEffects>
            </a:ext>
          </a:extLst>
        </p:spPr>
      </p:pic>
      <p:sp>
        <p:nvSpPr>
          <p:cNvPr id="2036762" name="Rectangle 26"/>
          <p:cNvSpPr>
            <a:spLocks noChangeArrowheads="1"/>
          </p:cNvSpPr>
          <p:nvPr/>
        </p:nvSpPr>
        <p:spPr bwMode="blackGray">
          <a:xfrm>
            <a:off x="304800" y="1447800"/>
            <a:ext cx="4267200" cy="39624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36763" name="Line 27"/>
          <p:cNvSpPr>
            <a:spLocks noChangeShapeType="1"/>
          </p:cNvSpPr>
          <p:nvPr/>
        </p:nvSpPr>
        <p:spPr bwMode="blackGray">
          <a:xfrm>
            <a:off x="2590800" y="914400"/>
            <a:ext cx="0" cy="4572000"/>
          </a:xfrm>
          <a:prstGeom prst="line">
            <a:avLst/>
          </a:prstGeom>
          <a:noFill/>
          <a:ln w="19050">
            <a:solidFill>
              <a:srgbClr val="C0C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36764" name="Line 28"/>
          <p:cNvSpPr>
            <a:spLocks noChangeShapeType="1"/>
          </p:cNvSpPr>
          <p:nvPr/>
        </p:nvSpPr>
        <p:spPr bwMode="blackGray">
          <a:xfrm flipH="1">
            <a:off x="1066800" y="3276600"/>
            <a:ext cx="533400" cy="45720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36765" name="Text Box 29"/>
          <p:cNvSpPr txBox="1">
            <a:spLocks noChangeArrowheads="1"/>
          </p:cNvSpPr>
          <p:nvPr/>
        </p:nvSpPr>
        <p:spPr bwMode="blackGray">
          <a:xfrm>
            <a:off x="411163" y="3733800"/>
            <a:ext cx="1285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line </a:t>
            </a:r>
          </a:p>
          <a:p>
            <a:r>
              <a:rPr lang="en-US">
                <a:effectLst>
                  <a:outerShdw blurRad="38100" dist="38100" dir="2700000" algn="tl">
                    <a:srgbClr val="C0C0C0"/>
                  </a:outerShdw>
                </a:effectLst>
              </a:rPr>
              <a:t>equations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3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367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367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367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367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367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6741" grpId="0"/>
      <p:bldP spid="2036743" grpId="0"/>
      <p:bldP spid="2036764" grpId="0" animBg="1"/>
      <p:bldP spid="20367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8981" name="perfecthash_clip_4text.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590800" y="1295400"/>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918978" name="Picture 2" descr="untitled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113" y="762000"/>
            <a:ext cx="1066800" cy="21336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897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3586163"/>
            <a:ext cx="1085850" cy="108585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8980" name="Picture 4" descr="fig_abstract_curlz_fl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975" y="5348288"/>
            <a:ext cx="723900" cy="7239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18982" name="Rectangle 6"/>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Application: Sprites</a:t>
            </a:r>
          </a:p>
        </p:txBody>
      </p:sp>
      <p:sp>
        <p:nvSpPr>
          <p:cNvPr id="1918983" name="Text Box 7"/>
          <p:cNvSpPr txBox="1">
            <a:spLocks noChangeArrowheads="1"/>
          </p:cNvSpPr>
          <p:nvPr/>
        </p:nvSpPr>
        <p:spPr bwMode="blackGray">
          <a:xfrm>
            <a:off x="268288" y="2914650"/>
            <a:ext cx="18224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Domain image</a:t>
            </a:r>
            <a:br>
              <a:rPr lang="en-US">
                <a:effectLst/>
              </a:rPr>
            </a:br>
            <a:r>
              <a:rPr lang="en-US" sz="1200">
                <a:effectLst/>
              </a:rPr>
              <a:t>128</a:t>
            </a:r>
            <a:r>
              <a:rPr lang="en-US" sz="1200">
                <a:effectLst/>
                <a:sym typeface="Symbol" pitchFamily="18" charset="2"/>
              </a:rPr>
              <a:t></a:t>
            </a:r>
            <a:r>
              <a:rPr lang="en-US" sz="1200">
                <a:effectLst/>
              </a:rPr>
              <a:t>256</a:t>
            </a:r>
            <a:r>
              <a:rPr lang="en-US" sz="1200">
                <a:effectLst/>
                <a:sym typeface="Symbol" pitchFamily="18" charset="2"/>
              </a:rPr>
              <a:t>8bits, 32KB</a:t>
            </a:r>
          </a:p>
        </p:txBody>
      </p:sp>
      <p:sp>
        <p:nvSpPr>
          <p:cNvPr id="1918984" name="Text Box 8"/>
          <p:cNvSpPr txBox="1">
            <a:spLocks noChangeArrowheads="1"/>
          </p:cNvSpPr>
          <p:nvPr/>
        </p:nvSpPr>
        <p:spPr bwMode="blackGray">
          <a:xfrm>
            <a:off x="331788" y="4697413"/>
            <a:ext cx="1692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Hash table</a:t>
            </a:r>
            <a:br>
              <a:rPr lang="en-US">
                <a:effectLst/>
              </a:rPr>
            </a:br>
            <a:r>
              <a:rPr lang="en-US" sz="1200">
                <a:effectLst/>
              </a:rPr>
              <a:t>313</a:t>
            </a:r>
            <a:r>
              <a:rPr lang="en-US" sz="1200" baseline="30000">
                <a:effectLst/>
              </a:rPr>
              <a:t>2</a:t>
            </a:r>
            <a:r>
              <a:rPr lang="en-US" sz="1200">
                <a:effectLst/>
                <a:sym typeface="Symbol" pitchFamily="18" charset="2"/>
              </a:rPr>
              <a:t>224bits, 784KB</a:t>
            </a:r>
          </a:p>
        </p:txBody>
      </p:sp>
      <p:sp>
        <p:nvSpPr>
          <p:cNvPr id="1918985" name="Text Box 9"/>
          <p:cNvSpPr txBox="1">
            <a:spLocks noChangeArrowheads="1"/>
          </p:cNvSpPr>
          <p:nvPr/>
        </p:nvSpPr>
        <p:spPr bwMode="blackGray">
          <a:xfrm>
            <a:off x="438150" y="6126163"/>
            <a:ext cx="1479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Offset table</a:t>
            </a:r>
            <a:br>
              <a:rPr lang="en-US">
                <a:effectLst/>
              </a:rPr>
            </a:br>
            <a:r>
              <a:rPr lang="en-US" sz="1200">
                <a:effectLst/>
              </a:rPr>
              <a:t>200</a:t>
            </a:r>
            <a:r>
              <a:rPr lang="en-US" sz="1200" baseline="30000">
                <a:effectLst/>
              </a:rPr>
              <a:t>2</a:t>
            </a:r>
            <a:r>
              <a:rPr lang="en-US" sz="1200">
                <a:effectLst/>
                <a:sym typeface="Symbol" pitchFamily="18" charset="2"/>
              </a:rPr>
              <a:t>16bits, 80KB</a:t>
            </a:r>
          </a:p>
        </p:txBody>
      </p:sp>
      <p:sp>
        <p:nvSpPr>
          <p:cNvPr id="1918986" name="Text Box 10"/>
          <p:cNvSpPr txBox="1">
            <a:spLocks noChangeArrowheads="1"/>
          </p:cNvSpPr>
          <p:nvPr/>
        </p:nvSpPr>
        <p:spPr bwMode="blackGray">
          <a:xfrm>
            <a:off x="3962400" y="5694363"/>
            <a:ext cx="3760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rPr>
              <a:t>500 </a:t>
            </a:r>
            <a:r>
              <a:rPr lang="en-US">
                <a:effectLst/>
                <a:sym typeface="Symbol" pitchFamily="18" charset="2"/>
              </a:rPr>
              <a:t>KB</a:t>
            </a:r>
            <a:r>
              <a:rPr lang="en-US">
                <a:effectLst>
                  <a:outerShdw blurRad="38100" dist="38100" dir="2700000" algn="tl">
                    <a:srgbClr val="C0C0C0"/>
                  </a:outerShdw>
                </a:effectLst>
              </a:rPr>
              <a:t> </a:t>
            </a:r>
            <a:r>
              <a:rPr lang="en-US" sz="2400">
                <a:effectLst/>
              </a:rPr>
              <a:t>+ 900 </a:t>
            </a:r>
            <a:r>
              <a:rPr lang="en-US" sz="2400">
                <a:effectLst/>
                <a:sym typeface="Symbol" pitchFamily="18" charset="2"/>
              </a:rPr>
              <a:t>KB = 1.4 MB</a:t>
            </a:r>
          </a:p>
        </p:txBody>
      </p:sp>
      <p:sp>
        <p:nvSpPr>
          <p:cNvPr id="1918987" name="Text Box 11"/>
          <p:cNvSpPr txBox="1">
            <a:spLocks noChangeArrowheads="1"/>
          </p:cNvSpPr>
          <p:nvPr/>
        </p:nvSpPr>
        <p:spPr bwMode="blackGray">
          <a:xfrm>
            <a:off x="4241800" y="6211888"/>
            <a:ext cx="3573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rPr>
              <a:t>(Uncompressed: 8.3 MB)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366" fill="hold"/>
                                        <p:tgtEl>
                                          <p:spTgt spid="19189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918981"/>
                </p:tgtEl>
              </p:cMediaNode>
            </p:video>
            <p:seq concurrent="1" nextAc="seek">
              <p:cTn id="8" restart="whenNotActive" fill="hold" evtFilter="cancelBubble" nodeType="interactiveSeq">
                <p:stCondLst>
                  <p:cond evt="onClick" delay="0">
                    <p:tgtEl>
                      <p:spTgt spid="191898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18981"/>
                                        </p:tgtEl>
                                      </p:cBhvr>
                                    </p:cmd>
                                  </p:childTnLst>
                                </p:cTn>
                              </p:par>
                            </p:childTnLst>
                          </p:cTn>
                        </p:par>
                      </p:childTnLst>
                    </p:cTn>
                  </p:par>
                </p:childTnLst>
              </p:cTn>
              <p:nextCondLst>
                <p:cond evt="onClick" delay="0">
                  <p:tgtEl>
                    <p:spTgt spid="191898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0011" name="perfecthash_clip_5alpha.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590800" y="1295400"/>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920013" name="Picture 13" descr="image27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538" y="1027113"/>
            <a:ext cx="1905000" cy="1905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20014" name="Text Box 14"/>
          <p:cNvSpPr txBox="1">
            <a:spLocks noChangeArrowheads="1"/>
          </p:cNvSpPr>
          <p:nvPr/>
        </p:nvSpPr>
        <p:spPr bwMode="blackGray">
          <a:xfrm>
            <a:off x="762000" y="2508250"/>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b="1">
                <a:solidFill>
                  <a:schemeClr val="hlink"/>
                </a:solidFill>
                <a:effectLst/>
              </a:rPr>
              <a:t>1.8%</a:t>
            </a:r>
          </a:p>
        </p:txBody>
      </p:sp>
      <p:pic>
        <p:nvPicPr>
          <p:cNvPr id="192001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888" y="3657600"/>
            <a:ext cx="1065212" cy="1065213"/>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20016" name="Picture 16" descr="fig_child_cut2_col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0600" y="5691188"/>
            <a:ext cx="381000" cy="3810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20006" name="Rectangle 6"/>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Application: Alpha compression</a:t>
            </a:r>
          </a:p>
        </p:txBody>
      </p:sp>
      <p:sp>
        <p:nvSpPr>
          <p:cNvPr id="1920007" name="Text Box 7"/>
          <p:cNvSpPr txBox="1">
            <a:spLocks noChangeArrowheads="1"/>
          </p:cNvSpPr>
          <p:nvPr/>
        </p:nvSpPr>
        <p:spPr bwMode="blackGray">
          <a:xfrm>
            <a:off x="406400" y="2925763"/>
            <a:ext cx="15541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Color image</a:t>
            </a:r>
            <a:br>
              <a:rPr lang="en-US">
                <a:effectLst/>
              </a:rPr>
            </a:br>
            <a:r>
              <a:rPr lang="en-US" sz="1200">
                <a:effectLst/>
              </a:rPr>
              <a:t>566</a:t>
            </a:r>
            <a:r>
              <a:rPr lang="en-US" sz="1200" baseline="30000">
                <a:effectLst/>
              </a:rPr>
              <a:t>2</a:t>
            </a:r>
            <a:r>
              <a:rPr lang="en-US" sz="1200">
                <a:effectLst/>
              </a:rPr>
              <a:t>, </a:t>
            </a:r>
            <a:r>
              <a:rPr lang="en-US" sz="1200">
                <a:effectLst/>
                <a:sym typeface="Symbol" pitchFamily="18" charset="2"/>
              </a:rPr>
              <a:t>961KB</a:t>
            </a:r>
          </a:p>
        </p:txBody>
      </p:sp>
      <p:sp>
        <p:nvSpPr>
          <p:cNvPr id="1920008" name="Text Box 8"/>
          <p:cNvSpPr txBox="1">
            <a:spLocks noChangeArrowheads="1"/>
          </p:cNvSpPr>
          <p:nvPr/>
        </p:nvSpPr>
        <p:spPr bwMode="blackGray">
          <a:xfrm>
            <a:off x="430213" y="4754563"/>
            <a:ext cx="14970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Hash table</a:t>
            </a:r>
            <a:br>
              <a:rPr lang="en-US">
                <a:effectLst/>
              </a:rPr>
            </a:br>
            <a:r>
              <a:rPr lang="en-US" sz="1200">
                <a:effectLst/>
              </a:rPr>
              <a:t>41</a:t>
            </a:r>
            <a:r>
              <a:rPr lang="en-US" sz="1200" baseline="30000">
                <a:effectLst/>
              </a:rPr>
              <a:t>2</a:t>
            </a:r>
            <a:r>
              <a:rPr lang="en-US" sz="1200">
                <a:effectLst/>
                <a:sym typeface="Symbol" pitchFamily="18" charset="2"/>
              </a:rPr>
              <a:t>4</a:t>
            </a:r>
            <a:r>
              <a:rPr lang="en-US" sz="1200" baseline="30000">
                <a:effectLst/>
                <a:sym typeface="Symbol" pitchFamily="18" charset="2"/>
              </a:rPr>
              <a:t>2</a:t>
            </a:r>
            <a:r>
              <a:rPr lang="en-US" sz="1200">
                <a:effectLst/>
                <a:sym typeface="Symbol" pitchFamily="18" charset="2"/>
              </a:rPr>
              <a:t>8bits, 27KB</a:t>
            </a:r>
          </a:p>
        </p:txBody>
      </p:sp>
      <p:sp>
        <p:nvSpPr>
          <p:cNvPr id="1920009" name="Text Box 9"/>
          <p:cNvSpPr txBox="1">
            <a:spLocks noChangeArrowheads="1"/>
          </p:cNvSpPr>
          <p:nvPr/>
        </p:nvSpPr>
        <p:spPr bwMode="blackGray">
          <a:xfrm>
            <a:off x="436563" y="6096000"/>
            <a:ext cx="1479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Offset table</a:t>
            </a:r>
            <a:br>
              <a:rPr lang="en-US">
                <a:effectLst/>
              </a:rPr>
            </a:br>
            <a:r>
              <a:rPr lang="en-US" sz="1200">
                <a:effectLst/>
              </a:rPr>
              <a:t>24</a:t>
            </a:r>
            <a:r>
              <a:rPr lang="en-US" sz="1200" baseline="30000">
                <a:effectLst/>
              </a:rPr>
              <a:t>2</a:t>
            </a:r>
            <a:r>
              <a:rPr lang="en-US" sz="1200">
                <a:effectLst/>
                <a:sym typeface="Symbol" pitchFamily="18" charset="2"/>
              </a:rPr>
              <a:t>16bits, 1KB</a:t>
            </a:r>
          </a:p>
        </p:txBody>
      </p:sp>
      <p:sp>
        <p:nvSpPr>
          <p:cNvPr id="1920010" name="Text Box 10"/>
          <p:cNvSpPr txBox="1">
            <a:spLocks noChangeArrowheads="1"/>
          </p:cNvSpPr>
          <p:nvPr/>
        </p:nvSpPr>
        <p:spPr bwMode="blackGray">
          <a:xfrm>
            <a:off x="2860675" y="5694363"/>
            <a:ext cx="5218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rPr>
              <a:t>Alpha reduced from 8 to 0.9 bits/pixel</a:t>
            </a:r>
            <a:endParaRPr lang="en-US" sz="2400">
              <a:effectLst/>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266" fill="hold"/>
                                        <p:tgtEl>
                                          <p:spTgt spid="19200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920011"/>
                </p:tgtEl>
              </p:cMediaNode>
            </p:video>
            <p:seq concurrent="1" nextAc="seek">
              <p:cTn id="8" restart="whenNotActive" fill="hold" evtFilter="cancelBubble" nodeType="interactiveSeq">
                <p:stCondLst>
                  <p:cond evt="onClick" delay="0">
                    <p:tgtEl>
                      <p:spTgt spid="192001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20011"/>
                                        </p:tgtEl>
                                      </p:cBhvr>
                                    </p:cmd>
                                  </p:childTnLst>
                                </p:cTn>
                              </p:par>
                            </p:childTnLst>
                          </p:cTn>
                        </p:par>
                      </p:childTnLst>
                    </p:cTn>
                  </p:par>
                </p:childTnLst>
              </p:cTn>
              <p:nextCondLst>
                <p:cond evt="onClick" delay="0">
                  <p:tgtEl>
                    <p:spTgt spid="19200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3666" name="Rectangle 2"/>
          <p:cNvSpPr>
            <a:spLocks noGrp="1" noChangeArrowheads="1"/>
          </p:cNvSpPr>
          <p:nvPr>
            <p:ph type="title"/>
          </p:nvPr>
        </p:nvSpPr>
        <p:spPr/>
        <p:txBody>
          <a:bodyPr/>
          <a:lstStyle/>
          <a:p>
            <a:r>
              <a:rPr lang="en-US"/>
              <a:t>Applications</a:t>
            </a:r>
          </a:p>
        </p:txBody>
      </p:sp>
      <p:pic>
        <p:nvPicPr>
          <p:cNvPr id="2033667" name="Picture 3" descr="X_scrshot0005_compos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588" y="1603375"/>
            <a:ext cx="1612900" cy="1612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336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1601788"/>
            <a:ext cx="1614488" cy="1614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33669" name="Picture 5" descr="child_cu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663" y="3990975"/>
            <a:ext cx="16764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33670" name="Picture 6" descr="arm_new_scrshot0000"/>
          <p:cNvPicPr>
            <a:picLocks noChangeAspect="1" noChangeArrowheads="1"/>
          </p:cNvPicPr>
          <p:nvPr/>
        </p:nvPicPr>
        <p:blipFill>
          <a:blip r:embed="rId6" cstate="print">
            <a:lum bright="6000" contrast="18000"/>
            <a:extLst>
              <a:ext uri="{28A0092B-C50C-407E-A947-70E740481C1C}">
                <a14:useLocalDpi xmlns:a14="http://schemas.microsoft.com/office/drawing/2010/main" val="0"/>
              </a:ext>
            </a:extLst>
          </a:blip>
          <a:srcRect l="11400" t="1199" r="3008"/>
          <a:stretch>
            <a:fillRect/>
          </a:stretch>
        </p:blipFill>
        <p:spPr bwMode="auto">
          <a:xfrm>
            <a:off x="4818063" y="933450"/>
            <a:ext cx="19748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367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l="1801" t="7201" r="4800" b="7800"/>
          <a:stretch>
            <a:fillRect/>
          </a:stretch>
        </p:blipFill>
        <p:spPr bwMode="auto">
          <a:xfrm>
            <a:off x="6924675" y="1339850"/>
            <a:ext cx="2063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3672" name="Picture 8" descr="scrshot0008"/>
          <p:cNvPicPr>
            <a:picLocks noChangeAspect="1" noChangeArrowheads="1"/>
          </p:cNvPicPr>
          <p:nvPr/>
        </p:nvPicPr>
        <p:blipFill>
          <a:blip r:embed="rId8" cstate="print">
            <a:lum bright="12000" contrast="30000"/>
            <a:extLst>
              <a:ext uri="{28A0092B-C50C-407E-A947-70E740481C1C}">
                <a14:useLocalDpi xmlns:a14="http://schemas.microsoft.com/office/drawing/2010/main" val="0"/>
              </a:ext>
            </a:extLst>
          </a:blip>
          <a:srcRect t="27600" b="16800"/>
          <a:stretch>
            <a:fillRect/>
          </a:stretch>
        </p:blipFill>
        <p:spPr bwMode="auto">
          <a:xfrm>
            <a:off x="3886200" y="4371975"/>
            <a:ext cx="2384425"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3367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6063" y="3762375"/>
            <a:ext cx="20288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3674" name="Text Box 10"/>
          <p:cNvSpPr txBox="1">
            <a:spLocks noChangeArrowheads="1"/>
          </p:cNvSpPr>
          <p:nvPr/>
        </p:nvSpPr>
        <p:spPr bwMode="blackGray">
          <a:xfrm>
            <a:off x="-41275" y="3228975"/>
            <a:ext cx="226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Vector images</a:t>
            </a:r>
          </a:p>
        </p:txBody>
      </p:sp>
      <p:sp>
        <p:nvSpPr>
          <p:cNvPr id="2033675" name="Text Box 11"/>
          <p:cNvSpPr txBox="1">
            <a:spLocks noChangeArrowheads="1"/>
          </p:cNvSpPr>
          <p:nvPr/>
        </p:nvSpPr>
        <p:spPr bwMode="blackGray">
          <a:xfrm>
            <a:off x="2370138" y="3228975"/>
            <a:ext cx="1928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Sprite maps</a:t>
            </a:r>
          </a:p>
        </p:txBody>
      </p:sp>
      <p:sp>
        <p:nvSpPr>
          <p:cNvPr id="2033676" name="Text Box 12"/>
          <p:cNvSpPr txBox="1">
            <a:spLocks noChangeArrowheads="1"/>
          </p:cNvSpPr>
          <p:nvPr/>
        </p:nvSpPr>
        <p:spPr bwMode="blackGray">
          <a:xfrm>
            <a:off x="61913" y="5667375"/>
            <a:ext cx="3011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Alpha compression</a:t>
            </a:r>
          </a:p>
        </p:txBody>
      </p:sp>
      <p:sp>
        <p:nvSpPr>
          <p:cNvPr id="2033677" name="Text Box 13"/>
          <p:cNvSpPr txBox="1">
            <a:spLocks noChangeArrowheads="1"/>
          </p:cNvSpPr>
          <p:nvPr/>
        </p:nvSpPr>
        <p:spPr bwMode="blackGray">
          <a:xfrm>
            <a:off x="4886325" y="3228975"/>
            <a:ext cx="184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3D textures</a:t>
            </a:r>
          </a:p>
        </p:txBody>
      </p:sp>
      <p:sp>
        <p:nvSpPr>
          <p:cNvPr id="2033678" name="Text Box 14"/>
          <p:cNvSpPr txBox="1">
            <a:spLocks noChangeArrowheads="1"/>
          </p:cNvSpPr>
          <p:nvPr/>
        </p:nvSpPr>
        <p:spPr bwMode="blackGray">
          <a:xfrm>
            <a:off x="7042150" y="3228975"/>
            <a:ext cx="184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3D painting</a:t>
            </a:r>
          </a:p>
        </p:txBody>
      </p:sp>
      <p:sp>
        <p:nvSpPr>
          <p:cNvPr id="2033679" name="Text Box 15"/>
          <p:cNvSpPr txBox="1">
            <a:spLocks noChangeArrowheads="1"/>
          </p:cNvSpPr>
          <p:nvPr/>
        </p:nvSpPr>
        <p:spPr bwMode="blackGray">
          <a:xfrm>
            <a:off x="4210050" y="5686425"/>
            <a:ext cx="173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Simulation</a:t>
            </a:r>
          </a:p>
        </p:txBody>
      </p:sp>
      <p:sp>
        <p:nvSpPr>
          <p:cNvPr id="2033680" name="Text Box 16"/>
          <p:cNvSpPr txBox="1">
            <a:spLocks noChangeArrowheads="1"/>
          </p:cNvSpPr>
          <p:nvPr/>
        </p:nvSpPr>
        <p:spPr bwMode="blackGray">
          <a:xfrm>
            <a:off x="6248400" y="5686425"/>
            <a:ext cx="2906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b="1" i="1">
                <a:effectLst/>
              </a:rPr>
              <a:t>Collision detection</a:t>
            </a:r>
          </a:p>
        </p:txBody>
      </p:sp>
      <p:sp>
        <p:nvSpPr>
          <p:cNvPr id="2033681" name="Freeform 17"/>
          <p:cNvSpPr>
            <a:spLocks/>
          </p:cNvSpPr>
          <p:nvPr/>
        </p:nvSpPr>
        <p:spPr bwMode="blackGray">
          <a:xfrm>
            <a:off x="3505200" y="838200"/>
            <a:ext cx="1066800" cy="5905500"/>
          </a:xfrm>
          <a:custGeom>
            <a:avLst/>
            <a:gdLst>
              <a:gd name="T0" fmla="*/ 672 w 672"/>
              <a:gd name="T1" fmla="*/ 0 h 3720"/>
              <a:gd name="T2" fmla="*/ 672 w 672"/>
              <a:gd name="T3" fmla="*/ 1824 h 3720"/>
              <a:gd name="T4" fmla="*/ 0 w 672"/>
              <a:gd name="T5" fmla="*/ 2212 h 3720"/>
              <a:gd name="T6" fmla="*/ 0 w 672"/>
              <a:gd name="T7" fmla="*/ 3720 h 3720"/>
            </a:gdLst>
            <a:ahLst/>
            <a:cxnLst>
              <a:cxn ang="0">
                <a:pos x="T0" y="T1"/>
              </a:cxn>
              <a:cxn ang="0">
                <a:pos x="T2" y="T3"/>
              </a:cxn>
              <a:cxn ang="0">
                <a:pos x="T4" y="T5"/>
              </a:cxn>
              <a:cxn ang="0">
                <a:pos x="T6" y="T7"/>
              </a:cxn>
            </a:cxnLst>
            <a:rect l="0" t="0" r="r" b="b"/>
            <a:pathLst>
              <a:path w="672" h="3720">
                <a:moveTo>
                  <a:pt x="672" y="0"/>
                </a:moveTo>
                <a:lnTo>
                  <a:pt x="672" y="1824"/>
                </a:lnTo>
                <a:lnTo>
                  <a:pt x="0" y="2212"/>
                </a:lnTo>
                <a:lnTo>
                  <a:pt x="0" y="3720"/>
                </a:lnTo>
              </a:path>
            </a:pathLst>
          </a:custGeom>
          <a:noFill/>
          <a:ln w="6350"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33682" name="Text Box 18"/>
          <p:cNvSpPr txBox="1">
            <a:spLocks noChangeArrowheads="1"/>
          </p:cNvSpPr>
          <p:nvPr/>
        </p:nvSpPr>
        <p:spPr bwMode="blackGray">
          <a:xfrm>
            <a:off x="2857500" y="6278563"/>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rgbClr val="929292"/>
                </a:solidFill>
                <a:effectLst/>
              </a:rPr>
              <a:t>2D</a:t>
            </a:r>
          </a:p>
        </p:txBody>
      </p:sp>
      <p:sp>
        <p:nvSpPr>
          <p:cNvPr id="2033683" name="Text Box 19"/>
          <p:cNvSpPr txBox="1">
            <a:spLocks noChangeArrowheads="1"/>
          </p:cNvSpPr>
          <p:nvPr/>
        </p:nvSpPr>
        <p:spPr bwMode="blackGray">
          <a:xfrm>
            <a:off x="3543300" y="6278563"/>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rgbClr val="929292"/>
                </a:solidFill>
                <a:effectLst/>
              </a:rPr>
              <a:t>3D</a:t>
            </a:r>
          </a:p>
        </p:txBody>
      </p:sp>
      <p:sp>
        <p:nvSpPr>
          <p:cNvPr id="2033684" name="Rectangle 20"/>
          <p:cNvSpPr>
            <a:spLocks noChangeArrowheads="1"/>
          </p:cNvSpPr>
          <p:nvPr/>
        </p:nvSpPr>
        <p:spPr bwMode="blackGray">
          <a:xfrm>
            <a:off x="6934200" y="914400"/>
            <a:ext cx="2159000" cy="2819400"/>
          </a:xfrm>
          <a:prstGeom prst="rect">
            <a:avLst/>
          </a:prstGeom>
          <a:solidFill>
            <a:srgbClr val="FFFFFF">
              <a:alpha val="80000"/>
            </a:srgbClr>
          </a:solidFill>
          <a:ln w="19050" algn="ctr">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33685" name="Rectangle 21"/>
          <p:cNvSpPr>
            <a:spLocks noChangeArrowheads="1"/>
          </p:cNvSpPr>
          <p:nvPr/>
        </p:nvSpPr>
        <p:spPr bwMode="blackGray">
          <a:xfrm>
            <a:off x="3810000" y="4343400"/>
            <a:ext cx="2514600" cy="1905000"/>
          </a:xfrm>
          <a:prstGeom prst="rect">
            <a:avLst/>
          </a:prstGeom>
          <a:solidFill>
            <a:srgbClr val="FFFFFF">
              <a:alpha val="80000"/>
            </a:srgbClr>
          </a:solidFill>
          <a:ln w="19050" algn="ctr">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33686" name="Rectangle 22"/>
          <p:cNvSpPr>
            <a:spLocks noChangeArrowheads="1"/>
          </p:cNvSpPr>
          <p:nvPr/>
        </p:nvSpPr>
        <p:spPr bwMode="blackGray">
          <a:xfrm>
            <a:off x="6324600" y="3733800"/>
            <a:ext cx="2781300" cy="2514600"/>
          </a:xfrm>
          <a:prstGeom prst="rect">
            <a:avLst/>
          </a:prstGeom>
          <a:solidFill>
            <a:srgbClr val="FFFFFF">
              <a:alpha val="80000"/>
            </a:srgbClr>
          </a:solidFill>
          <a:ln w="19050" algn="ctr">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33687" name="Rectangle 23"/>
          <p:cNvSpPr>
            <a:spLocks noChangeArrowheads="1"/>
          </p:cNvSpPr>
          <p:nvPr/>
        </p:nvSpPr>
        <p:spPr bwMode="blackGray">
          <a:xfrm>
            <a:off x="4724400" y="914400"/>
            <a:ext cx="2159000" cy="2819400"/>
          </a:xfrm>
          <a:prstGeom prst="rect">
            <a:avLst/>
          </a:prstGeom>
          <a:solidFill>
            <a:srgbClr val="FFFFFF">
              <a:alpha val="80000"/>
            </a:srgbClr>
          </a:solidFill>
          <a:ln w="19050" algn="ctr">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033684"/>
                                        </p:tgtEl>
                                      </p:cBhvr>
                                    </p:animEffect>
                                    <p:set>
                                      <p:cBhvr>
                                        <p:cTn id="7" dur="1" fill="hold">
                                          <p:stCondLst>
                                            <p:cond delay="499"/>
                                          </p:stCondLst>
                                        </p:cTn>
                                        <p:tgtEl>
                                          <p:spTgt spid="203368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33686"/>
                                        </p:tgtEl>
                                      </p:cBhvr>
                                    </p:animEffect>
                                    <p:set>
                                      <p:cBhvr>
                                        <p:cTn id="10" dur="1" fill="hold">
                                          <p:stCondLst>
                                            <p:cond delay="499"/>
                                          </p:stCondLst>
                                        </p:cTn>
                                        <p:tgtEl>
                                          <p:spTgt spid="203368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33685"/>
                                        </p:tgtEl>
                                      </p:cBhvr>
                                    </p:animEffect>
                                    <p:set>
                                      <p:cBhvr>
                                        <p:cTn id="13" dur="1" fill="hold">
                                          <p:stCondLst>
                                            <p:cond delay="499"/>
                                          </p:stCondLst>
                                        </p:cTn>
                                        <p:tgtEl>
                                          <p:spTgt spid="203368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033687"/>
                                        </p:tgtEl>
                                      </p:cBhvr>
                                    </p:animEffect>
                                    <p:set>
                                      <p:cBhvr>
                                        <p:cTn id="16" dur="1" fill="hold">
                                          <p:stCondLst>
                                            <p:cond delay="499"/>
                                          </p:stCondLst>
                                        </p:cTn>
                                        <p:tgtEl>
                                          <p:spTgt spid="20336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3684" grpId="0" animBg="1"/>
      <p:bldP spid="2033685" grpId="0" animBg="1"/>
      <p:bldP spid="2033686" grpId="0" animBg="1"/>
      <p:bldP spid="203368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62" name="Picture 2" descr="thumb_dragon_1024"/>
          <p:cNvPicPr>
            <a:picLocks noChangeAspect="1" noChangeArrowheads="1"/>
          </p:cNvPicPr>
          <p:nvPr/>
        </p:nvPicPr>
        <p:blipFill>
          <a:blip r:embed="rId5" cstate="print">
            <a:lum contrast="18000"/>
            <a:extLst>
              <a:ext uri="{28A0092B-C50C-407E-A947-70E740481C1C}">
                <a14:useLocalDpi xmlns:a14="http://schemas.microsoft.com/office/drawing/2010/main" val="0"/>
              </a:ext>
            </a:extLst>
          </a:blip>
          <a:srcRect l="12938" t="13499" r="11812" b="6938"/>
          <a:stretch>
            <a:fillRect/>
          </a:stretch>
        </p:blipFill>
        <p:spPr bwMode="auto">
          <a:xfrm>
            <a:off x="538163" y="2057400"/>
            <a:ext cx="15113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140163" name="Picture 3" descr="thumb_dragon_1024"/>
          <p:cNvPicPr>
            <a:picLocks noChangeAspect="1" noChangeArrowheads="1"/>
          </p:cNvPicPr>
          <p:nvPr/>
        </p:nvPicPr>
        <p:blipFill>
          <a:blip r:embed="rId6" cstate="print">
            <a:extLst>
              <a:ext uri="{28A0092B-C50C-407E-A947-70E740481C1C}">
                <a14:useLocalDpi xmlns:a14="http://schemas.microsoft.com/office/drawing/2010/main" val="0"/>
              </a:ext>
            </a:extLst>
          </a:blip>
          <a:srcRect l="12793" t="13411" r="11589" b="6738"/>
          <a:stretch>
            <a:fillRect/>
          </a:stretch>
        </p:blipFill>
        <p:spPr bwMode="auto">
          <a:xfrm>
            <a:off x="982663" y="4572000"/>
            <a:ext cx="547687" cy="577850"/>
          </a:xfrm>
          <a:prstGeom prst="rect">
            <a:avLst/>
          </a:prstGeom>
          <a:noFill/>
          <a:extLst>
            <a:ext uri="{909E8E84-426E-40DD-AFC4-6F175D3DCCD1}">
              <a14:hiddenFill xmlns:a14="http://schemas.microsoft.com/office/drawing/2010/main">
                <a:solidFill>
                  <a:srgbClr val="FFFFFF"/>
                </a:solidFill>
              </a14:hiddenFill>
            </a:ext>
          </a:extLst>
        </p:spPr>
      </p:pic>
      <p:pic>
        <p:nvPicPr>
          <p:cNvPr id="2140164" name="perfecthash_clip_6dragon.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2590800" y="12192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140165" name="Rectangle 5"/>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Application: 3D texture</a:t>
            </a:r>
          </a:p>
        </p:txBody>
      </p:sp>
      <p:sp>
        <p:nvSpPr>
          <p:cNvPr id="2140166" name="Text Box 6"/>
          <p:cNvSpPr txBox="1">
            <a:spLocks noChangeArrowheads="1"/>
          </p:cNvSpPr>
          <p:nvPr/>
        </p:nvSpPr>
        <p:spPr bwMode="blackGray">
          <a:xfrm>
            <a:off x="455613" y="3687763"/>
            <a:ext cx="15922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Hash table</a:t>
            </a:r>
            <a:br>
              <a:rPr lang="en-US">
                <a:effectLst/>
              </a:rPr>
            </a:br>
            <a:r>
              <a:rPr lang="en-US" sz="1200">
                <a:effectLst/>
              </a:rPr>
              <a:t>297</a:t>
            </a:r>
            <a:r>
              <a:rPr lang="en-US" sz="1200" baseline="30000">
                <a:effectLst/>
              </a:rPr>
              <a:t>3</a:t>
            </a:r>
            <a:r>
              <a:rPr lang="en-US" sz="1200">
                <a:effectLst/>
                <a:sym typeface="Symbol" pitchFamily="18" charset="2"/>
              </a:rPr>
              <a:t>24bits, 76.8MB</a:t>
            </a:r>
          </a:p>
        </p:txBody>
      </p:sp>
      <p:sp>
        <p:nvSpPr>
          <p:cNvPr id="2140167" name="Text Box 7"/>
          <p:cNvSpPr txBox="1">
            <a:spLocks noChangeArrowheads="1"/>
          </p:cNvSpPr>
          <p:nvPr/>
        </p:nvSpPr>
        <p:spPr bwMode="blackGray">
          <a:xfrm>
            <a:off x="503238" y="5149850"/>
            <a:ext cx="1482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Offset table</a:t>
            </a:r>
            <a:br>
              <a:rPr lang="en-US">
                <a:effectLst/>
              </a:rPr>
            </a:br>
            <a:r>
              <a:rPr lang="en-US" sz="1200">
                <a:effectLst/>
              </a:rPr>
              <a:t>52</a:t>
            </a:r>
            <a:r>
              <a:rPr lang="en-US" sz="1200" baseline="30000">
                <a:effectLst/>
              </a:rPr>
              <a:t>3</a:t>
            </a:r>
            <a:r>
              <a:rPr lang="en-US" sz="1200">
                <a:effectLst/>
                <a:sym typeface="Symbol" pitchFamily="18" charset="2"/>
              </a:rPr>
              <a:t>24bits, 421 KB</a:t>
            </a:r>
          </a:p>
        </p:txBody>
      </p:sp>
      <p:sp>
        <p:nvSpPr>
          <p:cNvPr id="2140168" name="Text Box 8"/>
          <p:cNvSpPr txBox="1">
            <a:spLocks noChangeArrowheads="1"/>
          </p:cNvSpPr>
          <p:nvPr/>
        </p:nvSpPr>
        <p:spPr bwMode="blackGray">
          <a:xfrm>
            <a:off x="3724275" y="5486400"/>
            <a:ext cx="4984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400">
                <a:effectLst/>
              </a:rPr>
              <a:t>1024</a:t>
            </a:r>
            <a:r>
              <a:rPr lang="en-US" sz="2400" baseline="30000">
                <a:effectLst/>
              </a:rPr>
              <a:t>3</a:t>
            </a:r>
            <a:r>
              <a:rPr lang="en-US" sz="2400">
                <a:effectLst/>
              </a:rPr>
              <a:t> texture in 77 MB </a:t>
            </a:r>
            <a:r>
              <a:rPr lang="en-US">
                <a:effectLst/>
              </a:rPr>
              <a:t>(MIP-mapped)</a:t>
            </a:r>
          </a:p>
          <a:p>
            <a:pPr algn="l"/>
            <a:r>
              <a:rPr lang="en-US" sz="2400">
                <a:effectLst/>
              </a:rPr>
              <a:t>Block size = 2</a:t>
            </a:r>
          </a:p>
        </p:txBody>
      </p:sp>
      <p:sp>
        <p:nvSpPr>
          <p:cNvPr id="2140169" name="Text Box 9"/>
          <p:cNvSpPr txBox="1">
            <a:spLocks noChangeArrowheads="1"/>
          </p:cNvSpPr>
          <p:nvPr/>
        </p:nvSpPr>
        <p:spPr bwMode="blackGray">
          <a:xfrm>
            <a:off x="3662363" y="6324600"/>
            <a:ext cx="330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rPr>
              <a:t>(Uncompressed: 3 GB)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433" fill="hold"/>
                                        <p:tgtEl>
                                          <p:spTgt spid="21401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140164"/>
                </p:tgtEl>
              </p:cMediaNode>
            </p:video>
            <p:seq concurrent="1" nextAc="seek">
              <p:cTn id="8" restart="whenNotActive" fill="hold" evtFilter="cancelBubble" nodeType="interactiveSeq">
                <p:stCondLst>
                  <p:cond evt="onClick" delay="0">
                    <p:tgtEl>
                      <p:spTgt spid="214016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40164"/>
                                        </p:tgtEl>
                                      </p:cBhvr>
                                    </p:cmd>
                                  </p:childTnLst>
                                </p:cTn>
                              </p:par>
                            </p:childTnLst>
                          </p:cTn>
                        </p:par>
                      </p:childTnLst>
                    </p:cTn>
                  </p:par>
                </p:childTnLst>
              </p:cTn>
              <p:nextCondLst>
                <p:cond evt="onClick" delay="0">
                  <p:tgtEl>
                    <p:spTgt spid="214016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5282" name="Picture 2" descr="thumb_dragon_1024"/>
          <p:cNvPicPr>
            <a:picLocks noChangeAspect="1" noChangeArrowheads="1"/>
          </p:cNvPicPr>
          <p:nvPr/>
        </p:nvPicPr>
        <p:blipFill>
          <a:blip r:embed="rId5" cstate="print">
            <a:lum contrast="18000"/>
            <a:extLst>
              <a:ext uri="{28A0092B-C50C-407E-A947-70E740481C1C}">
                <a14:useLocalDpi xmlns:a14="http://schemas.microsoft.com/office/drawing/2010/main" val="0"/>
              </a:ext>
            </a:extLst>
          </a:blip>
          <a:srcRect l="12938" t="13499" r="11812" b="6938"/>
          <a:stretch>
            <a:fillRect/>
          </a:stretch>
        </p:blipFill>
        <p:spPr bwMode="auto">
          <a:xfrm>
            <a:off x="538163" y="2057400"/>
            <a:ext cx="15113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145283" name="Picture 3" descr="thumb_dragon_1024"/>
          <p:cNvPicPr>
            <a:picLocks noChangeAspect="1" noChangeArrowheads="1"/>
          </p:cNvPicPr>
          <p:nvPr/>
        </p:nvPicPr>
        <p:blipFill>
          <a:blip r:embed="rId6" cstate="print">
            <a:extLst>
              <a:ext uri="{28A0092B-C50C-407E-A947-70E740481C1C}">
                <a14:useLocalDpi xmlns:a14="http://schemas.microsoft.com/office/drawing/2010/main" val="0"/>
              </a:ext>
            </a:extLst>
          </a:blip>
          <a:srcRect l="12793" t="13411" r="11589" b="6738"/>
          <a:stretch>
            <a:fillRect/>
          </a:stretch>
        </p:blipFill>
        <p:spPr bwMode="auto">
          <a:xfrm>
            <a:off x="982663" y="4572000"/>
            <a:ext cx="547687" cy="577850"/>
          </a:xfrm>
          <a:prstGeom prst="rect">
            <a:avLst/>
          </a:prstGeom>
          <a:noFill/>
          <a:extLst>
            <a:ext uri="{909E8E84-426E-40DD-AFC4-6F175D3DCCD1}">
              <a14:hiddenFill xmlns:a14="http://schemas.microsoft.com/office/drawing/2010/main">
                <a:solidFill>
                  <a:srgbClr val="FFFFFF"/>
                </a:solidFill>
              </a14:hiddenFill>
            </a:ext>
          </a:extLst>
        </p:spPr>
      </p:pic>
      <p:pic>
        <p:nvPicPr>
          <p:cNvPr id="2145284" name="perfecthash_clip_6dragon.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2590800" y="12192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145285" name="Rectangle 5"/>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Application: 3D texture</a:t>
            </a:r>
          </a:p>
        </p:txBody>
      </p:sp>
      <p:sp>
        <p:nvSpPr>
          <p:cNvPr id="2145286" name="Text Box 6"/>
          <p:cNvSpPr txBox="1">
            <a:spLocks noChangeArrowheads="1"/>
          </p:cNvSpPr>
          <p:nvPr/>
        </p:nvSpPr>
        <p:spPr bwMode="blackGray">
          <a:xfrm>
            <a:off x="455613" y="3676650"/>
            <a:ext cx="15922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Hash table</a:t>
            </a:r>
            <a:br>
              <a:rPr lang="en-US">
                <a:effectLst/>
              </a:rPr>
            </a:br>
            <a:r>
              <a:rPr lang="en-US" sz="1200">
                <a:effectLst/>
              </a:rPr>
              <a:t>170</a:t>
            </a:r>
            <a:r>
              <a:rPr lang="en-US" sz="1200" baseline="30000">
                <a:effectLst/>
              </a:rPr>
              <a:t>3</a:t>
            </a:r>
            <a:r>
              <a:rPr lang="en-US" sz="1200">
                <a:effectLst/>
                <a:sym typeface="Symbol" pitchFamily="18" charset="2"/>
              </a:rPr>
              <a:t>24bits, 14.7MB</a:t>
            </a:r>
          </a:p>
        </p:txBody>
      </p:sp>
      <p:sp>
        <p:nvSpPr>
          <p:cNvPr id="2145287" name="Text Box 7"/>
          <p:cNvSpPr txBox="1">
            <a:spLocks noChangeArrowheads="1"/>
          </p:cNvSpPr>
          <p:nvPr/>
        </p:nvSpPr>
        <p:spPr bwMode="blackGray">
          <a:xfrm>
            <a:off x="506413" y="5160963"/>
            <a:ext cx="1479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rPr>
              <a:t>Offset table</a:t>
            </a:r>
            <a:br>
              <a:rPr lang="en-US">
                <a:effectLst/>
              </a:rPr>
            </a:br>
            <a:r>
              <a:rPr lang="en-US" sz="1200">
                <a:effectLst/>
              </a:rPr>
              <a:t>91</a:t>
            </a:r>
            <a:r>
              <a:rPr lang="en-US" sz="1200" baseline="30000">
                <a:effectLst/>
              </a:rPr>
              <a:t>3</a:t>
            </a:r>
            <a:r>
              <a:rPr lang="en-US" sz="1200">
                <a:effectLst/>
                <a:sym typeface="Symbol" pitchFamily="18" charset="2"/>
              </a:rPr>
              <a:t>24bits, 2.3MB</a:t>
            </a:r>
          </a:p>
        </p:txBody>
      </p:sp>
      <p:sp>
        <p:nvSpPr>
          <p:cNvPr id="2145288" name="Text Box 8"/>
          <p:cNvSpPr txBox="1">
            <a:spLocks noChangeArrowheads="1"/>
          </p:cNvSpPr>
          <p:nvPr/>
        </p:nvSpPr>
        <p:spPr bwMode="blackGray">
          <a:xfrm>
            <a:off x="3724275" y="5694363"/>
            <a:ext cx="3349625" cy="485775"/>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400">
                <a:effectLst/>
              </a:rPr>
              <a:t>17 MB without blocking</a:t>
            </a:r>
          </a:p>
        </p:txBody>
      </p:sp>
      <p:sp>
        <p:nvSpPr>
          <p:cNvPr id="2145290" name="Text Box 10"/>
          <p:cNvSpPr txBox="1">
            <a:spLocks noChangeArrowheads="1"/>
          </p:cNvSpPr>
          <p:nvPr/>
        </p:nvSpPr>
        <p:spPr bwMode="blackGray">
          <a:xfrm>
            <a:off x="3662363" y="6324600"/>
            <a:ext cx="330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rPr>
              <a:t>(Uncompressed: 3 GB)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433" fill="hold"/>
                                        <p:tgtEl>
                                          <p:spTgt spid="214528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145284"/>
                </p:tgtEl>
              </p:cMediaNode>
            </p:video>
            <p:seq concurrent="1" nextAc="seek">
              <p:cTn id="8" restart="whenNotActive" fill="hold" evtFilter="cancelBubble" nodeType="interactiveSeq">
                <p:stCondLst>
                  <p:cond evt="onClick" delay="0">
                    <p:tgtEl>
                      <p:spTgt spid="214528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45284"/>
                                        </p:tgtEl>
                                      </p:cBhvr>
                                    </p:cmd>
                                  </p:childTnLst>
                                </p:cTn>
                              </p:par>
                            </p:childTnLst>
                          </p:cTn>
                        </p:par>
                      </p:childTnLst>
                    </p:cTn>
                  </p:par>
                </p:childTnLst>
              </p:cTn>
              <p:nextCondLst>
                <p:cond evt="onClick" delay="0">
                  <p:tgtEl>
                    <p:spTgt spid="214528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733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blackGray">
          <a:xfrm>
            <a:off x="2286000" y="3657600"/>
            <a:ext cx="285591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147331" name="Text Box 3"/>
          <p:cNvSpPr txBox="1">
            <a:spLocks noChangeArrowheads="1"/>
          </p:cNvSpPr>
          <p:nvPr/>
        </p:nvSpPr>
        <p:spPr bwMode="blackGray">
          <a:xfrm>
            <a:off x="5727700" y="3962400"/>
            <a:ext cx="1130300" cy="396875"/>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u=1024</a:t>
            </a:r>
            <a:r>
              <a:rPr lang="en-US" baseline="30000">
                <a:effectLst>
                  <a:outerShdw blurRad="38100" dist="38100" dir="2700000" algn="tl">
                    <a:srgbClr val="C0C0C0"/>
                  </a:outerShdw>
                </a:effectLst>
              </a:rPr>
              <a:t>3</a:t>
            </a:r>
          </a:p>
        </p:txBody>
      </p:sp>
      <p:sp>
        <p:nvSpPr>
          <p:cNvPr id="2147332" name="Rectangle 4"/>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Comparisons</a:t>
            </a:r>
          </a:p>
        </p:txBody>
      </p:sp>
      <p:pic>
        <p:nvPicPr>
          <p:cNvPr id="21473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Gray">
          <a:xfrm>
            <a:off x="6045200" y="6311900"/>
            <a:ext cx="584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473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Gray">
          <a:xfrm>
            <a:off x="4876800" y="5410200"/>
            <a:ext cx="1220788"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graphicFrame>
        <p:nvGraphicFramePr>
          <p:cNvPr id="2147537" name="Group 209"/>
          <p:cNvGraphicFramePr>
            <a:graphicFrameLocks noGrp="1"/>
          </p:cNvGraphicFramePr>
          <p:nvPr>
            <p:ph idx="1"/>
          </p:nvPr>
        </p:nvGraphicFramePr>
        <p:xfrm>
          <a:off x="304800" y="838200"/>
          <a:ext cx="8610600" cy="2735263"/>
        </p:xfrm>
        <a:graphic>
          <a:graphicData uri="http://schemas.openxmlformats.org/drawingml/2006/table">
            <a:tbl>
              <a:tblPr/>
              <a:tblGrid>
                <a:gridCol w="4038600"/>
                <a:gridCol w="1524000"/>
                <a:gridCol w="1524000"/>
                <a:gridCol w="1524000"/>
              </a:tblGrid>
              <a:tr h="3238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horzOverflow="overflow">
                    <a:lnL cap="flat">
                      <a:noFill/>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000" b="0" i="0" u="none" strike="noStrike" cap="none" normalizeH="0" baseline="0" smtClean="0">
                          <a:ln>
                            <a:noFill/>
                          </a:ln>
                          <a:solidFill>
                            <a:schemeClr val="tx1"/>
                          </a:solidFill>
                          <a:effectLst>
                            <a:outerShdw blurRad="38100" dist="38100" dir="2700000" algn="tl">
                              <a:srgbClr val="C0C0C0"/>
                            </a:outerShdw>
                          </a:effectLst>
                          <a:latin typeface="Arial" charset="0"/>
                        </a:rPr>
                        <a:t>Block size</a:t>
                      </a:r>
                    </a:p>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000" b="0" i="0" u="none" strike="noStrike" cap="none" normalizeH="0" baseline="0" smtClean="0">
                          <a:ln>
                            <a:noFill/>
                          </a:ln>
                          <a:solidFill>
                            <a:schemeClr val="tx1"/>
                          </a:solidFill>
                          <a:effectLst>
                            <a:outerShdw blurRad="38100" dist="38100" dir="2700000" algn="tl">
                              <a:srgbClr val="C0C0C0"/>
                            </a:outerShdw>
                          </a:effectLst>
                          <a:latin typeface="Arial" charset="0"/>
                        </a:rPr>
                        <a:t>(optimal)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000" b="0" i="0" u="none" strike="noStrike" cap="none" normalizeH="0" baseline="0" smtClean="0">
                          <a:ln>
                            <a:noFill/>
                          </a:ln>
                          <a:solidFill>
                            <a:schemeClr val="tx1"/>
                          </a:solidFill>
                          <a:effectLst>
                            <a:outerShdw blurRad="38100" dist="38100" dir="2700000" algn="tl">
                              <a:srgbClr val="C0C0C0"/>
                            </a:outerShdw>
                          </a:effectLst>
                          <a:latin typeface="Arial" charset="0"/>
                        </a:rPr>
                        <a:t>Memory size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000" b="0" i="0" u="none" strike="noStrike" cap="none" normalizeH="0" baseline="0" smtClean="0">
                          <a:ln>
                            <a:noFill/>
                          </a:ln>
                          <a:solidFill>
                            <a:schemeClr val="tx1"/>
                          </a:solidFill>
                          <a:effectLst>
                            <a:outerShdw blurRad="38100" dist="38100" dir="2700000" algn="tl">
                              <a:srgbClr val="C0C0C0"/>
                            </a:outerShdw>
                          </a:effectLst>
                          <a:latin typeface="Arial" charset="0"/>
                        </a:rPr>
                        <a:t>Access cost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folHlink"/>
                          </a:solidFill>
                          <a:effectLst>
                            <a:outerShdw blurRad="38100" dist="38100" dir="2700000" algn="tl">
                              <a:srgbClr val="C0C0C0"/>
                            </a:outerShdw>
                          </a:effectLst>
                          <a:latin typeface="Arial" charset="0"/>
                        </a:rPr>
                        <a:t>Standard hash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1" u="none" strike="noStrike" cap="none" normalizeH="0" baseline="0" smtClean="0">
                          <a:ln>
                            <a:noFill/>
                          </a:ln>
                          <a:solidFill>
                            <a:schemeClr val="folHlink"/>
                          </a:solidFill>
                          <a:effectLst>
                            <a:outerShdw blurRad="38100" dist="38100" dir="2700000" algn="tl">
                              <a:srgbClr val="C0C0C0"/>
                            </a:outerShdw>
                          </a:effectLst>
                          <a:latin typeface="Arial"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folHlink"/>
                          </a:solidFill>
                          <a:effectLst>
                            <a:outerShdw blurRad="38100" dist="38100" dir="2700000" algn="tl">
                              <a:srgbClr val="C0C0C0"/>
                            </a:outerShdw>
                          </a:effectLst>
                          <a:latin typeface="Arial" charset="0"/>
                        </a:rPr>
                        <a:t>15.7 MB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folHlink"/>
                          </a:solidFill>
                          <a:effectLst>
                            <a:outerShdw blurRad="38100" dist="38100" dir="2700000" algn="tl">
                              <a:srgbClr val="C0C0C0"/>
                            </a:outerShdw>
                          </a:effectLst>
                          <a:latin typeface="Arial" charset="0"/>
                        </a:rPr>
                        <a:t>O(1)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rPr>
                        <a:t>Octree texture </a:t>
                      </a:r>
                      <a:r>
                        <a:rPr kumimoji="0" lang="en-US" sz="1200" b="0" i="0" u="none" strike="noStrike" cap="none" normalizeH="0" baseline="0" smtClean="0">
                          <a:ln>
                            <a:noFill/>
                          </a:ln>
                          <a:solidFill>
                            <a:schemeClr val="tx2"/>
                          </a:solidFill>
                          <a:effectLst>
                            <a:outerShdw blurRad="38100" dist="38100" dir="2700000" algn="tl">
                              <a:srgbClr val="C0C0C0"/>
                            </a:outerShdw>
                          </a:effectLst>
                          <a:latin typeface="Arial" charset="0"/>
                        </a:rPr>
                        <a:t>[Benson 2002, DeBry 2002]</a:t>
                      </a:r>
                      <a:endParaRPr kumimoji="0" lang="en-US" sz="1000" b="0" i="0" u="none" strike="noStrike" cap="none" normalizeH="0" baseline="0" smtClean="0">
                        <a:ln>
                          <a:noFill/>
                        </a:ln>
                        <a:solidFill>
                          <a:schemeClr val="tx2"/>
                        </a:solidFill>
                        <a:effectLst>
                          <a:outerShdw blurRad="38100" dist="38100" dir="2700000" algn="tl">
                            <a:srgbClr val="C0C0C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1" u="none" strike="noStrike" cap="none" normalizeH="0" baseline="0" smtClean="0">
                          <a:ln>
                            <a:noFill/>
                          </a:ln>
                          <a:solidFill>
                            <a:schemeClr val="tx1"/>
                          </a:solidFill>
                          <a:effectLst>
                            <a:outerShdw blurRad="38100" dist="38100" dir="2700000" algn="tl">
                              <a:srgbClr val="C0C0C0"/>
                            </a:outerShdw>
                          </a:effectLst>
                          <a:latin typeface="Arial"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rPr>
                        <a:t>25.6 MB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rPr>
                        <a:t>O(log 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1200" b="0" i="0" u="none" strike="noStrike" cap="none" normalizeH="0" baseline="0" smtClean="0">
                        <a:ln>
                          <a:noFill/>
                        </a:ln>
                        <a:solidFill>
                          <a:schemeClr val="folHlink"/>
                        </a:solidFill>
                        <a:effectLst>
                          <a:outerShdw blurRad="38100" dist="38100" dir="2700000" algn="tl">
                            <a:srgbClr val="C0C0C0"/>
                          </a:outerShdw>
                        </a:effectLst>
                        <a:latin typeface="Arial" charset="0"/>
                      </a:endParaRPr>
                    </a:p>
                  </a:txBody>
                  <a:tcPr horzOverflow="overflow">
                    <a:lnL cap="flat">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1200" b="0" i="0" u="none" strike="noStrike" cap="none" normalizeH="0" baseline="0" smtClean="0">
                        <a:ln>
                          <a:noFill/>
                        </a:ln>
                        <a:solidFill>
                          <a:schemeClr val="folHlink"/>
                        </a:solidFill>
                        <a:effectLst>
                          <a:outerShdw blurRad="38100" dist="38100" dir="2700000" algn="tl">
                            <a:srgbClr val="C0C0C0"/>
                          </a:outerShdw>
                        </a:effectLst>
                        <a:latin typeface="Arial" charset="0"/>
                      </a:endParaRP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1200" b="0" i="0" u="none" strike="noStrike" cap="none" normalizeH="0" baseline="0" smtClean="0">
                        <a:ln>
                          <a:noFill/>
                        </a:ln>
                        <a:solidFill>
                          <a:schemeClr val="folHlink"/>
                        </a:solidFill>
                        <a:effectLst>
                          <a:outerShdw blurRad="38100" dist="38100" dir="2700000" algn="tl">
                            <a:srgbClr val="C0C0C0"/>
                          </a:outerShdw>
                        </a:effectLst>
                        <a:latin typeface="Arial" charset="0"/>
                      </a:endParaRPr>
                    </a:p>
                  </a:txBody>
                  <a:tcPr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1200" b="0" i="0" u="none" strike="noStrike" cap="none" normalizeH="0" baseline="0" smtClean="0">
                        <a:ln>
                          <a:noFill/>
                        </a:ln>
                        <a:solidFill>
                          <a:schemeClr val="folHlink"/>
                        </a:solidFill>
                        <a:effectLst>
                          <a:outerShdw blurRad="38100" dist="38100" dir="2700000" algn="tl">
                            <a:srgbClr val="C0C0C0"/>
                          </a:outerShdw>
                        </a:effectLst>
                        <a:latin typeface="Arial" charset="0"/>
                      </a:endParaRPr>
                    </a:p>
                  </a:txBody>
                  <a:tcPr horzOverflow="overflow">
                    <a:lnL>
                      <a:noFill/>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folHlink"/>
                          </a:solidFill>
                          <a:effectLst>
                            <a:outerShdw blurRad="38100" dist="38100" dir="2700000" algn="tl">
                              <a:srgbClr val="C0C0C0"/>
                            </a:outerShdw>
                          </a:effectLst>
                          <a:latin typeface="Arial" charset="0"/>
                        </a:rPr>
                        <a:t>Blocked hash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folHlink"/>
                          </a:solidFill>
                          <a:effectLst>
                            <a:outerShdw blurRad="38100" dist="38100" dir="2700000" algn="tl">
                              <a:srgbClr val="C0C0C0"/>
                            </a:outerShdw>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folHlink"/>
                          </a:solidFill>
                          <a:effectLst>
                            <a:outerShdw blurRad="38100" dist="38100" dir="2700000" algn="tl">
                              <a:srgbClr val="C0C0C0"/>
                            </a:outerShdw>
                          </a:effectLst>
                          <a:latin typeface="Arial" charset="0"/>
                        </a:rPr>
                        <a:t>45.9 MB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folHlink"/>
                          </a:solidFill>
                          <a:effectLst>
                            <a:outerShdw blurRad="38100" dist="38100" dir="2700000" algn="tl">
                              <a:srgbClr val="C0C0C0"/>
                            </a:outerShdw>
                          </a:effectLst>
                          <a:latin typeface="Arial" charset="0"/>
                        </a:rPr>
                        <a:t>O(1)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rPr>
                        <a:t>Blocked indirection </a:t>
                      </a:r>
                      <a:r>
                        <a:rPr kumimoji="0" lang="en-US" sz="1200" b="0" i="0" u="none" strike="noStrike" cap="none" normalizeH="0" baseline="0" smtClean="0">
                          <a:ln>
                            <a:noFill/>
                          </a:ln>
                          <a:solidFill>
                            <a:schemeClr val="tx2"/>
                          </a:solidFill>
                          <a:effectLst>
                            <a:outerShdw blurRad="38100" dist="38100" dir="2700000" algn="tl">
                              <a:srgbClr val="C0C0C0"/>
                            </a:outerShdw>
                          </a:effectLst>
                          <a:latin typeface="Arial" charset="0"/>
                        </a:rPr>
                        <a:t>[Kraus and Ertl 2002]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rPr>
                        <a:t>75.9 MB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200" b="0" i="0" u="none" strike="noStrike" cap="none" normalizeH="0" baseline="0" smtClean="0">
                          <a:ln>
                            <a:noFill/>
                          </a:ln>
                          <a:solidFill>
                            <a:schemeClr val="tx1"/>
                          </a:solidFill>
                          <a:effectLst>
                            <a:outerShdw blurRad="38100" dist="38100" dir="2700000" algn="tl">
                              <a:srgbClr val="C0C0C0"/>
                            </a:outerShdw>
                          </a:effectLst>
                          <a:latin typeface="Arial" charset="0"/>
                        </a:rPr>
                        <a:t>O(1)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47373" name="Text Box 45"/>
          <p:cNvSpPr txBox="1">
            <a:spLocks noChangeArrowheads="1"/>
          </p:cNvSpPr>
          <p:nvPr/>
        </p:nvSpPr>
        <p:spPr bwMode="blackGray">
          <a:xfrm>
            <a:off x="5711825" y="4343400"/>
            <a:ext cx="2593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13.7 MB of color data</a:t>
            </a:r>
          </a:p>
        </p:txBody>
      </p:sp>
      <p:sp>
        <p:nvSpPr>
          <p:cNvPr id="2147374" name="Rectangle 46"/>
          <p:cNvSpPr>
            <a:spLocks noChangeArrowheads="1"/>
          </p:cNvSpPr>
          <p:nvPr/>
        </p:nvSpPr>
        <p:spPr bwMode="blackGray">
          <a:xfrm>
            <a:off x="209550" y="2514600"/>
            <a:ext cx="8890000" cy="1066800"/>
          </a:xfrm>
          <a:prstGeom prst="rect">
            <a:avLst/>
          </a:prstGeom>
          <a:solidFill>
            <a:schemeClr val="bg1"/>
          </a:solidFill>
          <a:ln w="19050" algn="ctr">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475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473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73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4737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473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7374" grpId="0" animBg="1"/>
      <p:bldP spid="214737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2057" name="perfecthash_clip_7painthorse.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590800" y="1295400"/>
            <a:ext cx="5715000"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1922058" name="Group 10"/>
          <p:cNvGrpSpPr>
            <a:grpSpLocks/>
          </p:cNvGrpSpPr>
          <p:nvPr/>
        </p:nvGrpSpPr>
        <p:grpSpPr bwMode="auto">
          <a:xfrm>
            <a:off x="304800" y="1828800"/>
            <a:ext cx="1828800" cy="1828800"/>
            <a:chOff x="3504" y="1536"/>
            <a:chExt cx="1920" cy="1920"/>
          </a:xfrm>
        </p:grpSpPr>
        <p:sp>
          <p:nvSpPr>
            <p:cNvPr id="1922059" name="Rectangle 11"/>
            <p:cNvSpPr>
              <a:spLocks noChangeArrowheads="1"/>
            </p:cNvSpPr>
            <p:nvPr/>
          </p:nvSpPr>
          <p:spPr bwMode="blackGray">
            <a:xfrm>
              <a:off x="3504" y="1536"/>
              <a:ext cx="1920" cy="1920"/>
            </a:xfrm>
            <a:prstGeom prst="rect">
              <a:avLst/>
            </a:prstGeom>
            <a:solidFill>
              <a:schemeClr val="bg1"/>
            </a:solidFill>
            <a:ln w="19050" algn="ctr">
              <a:solidFill>
                <a:schemeClr val="tx1"/>
              </a:solidFill>
              <a:miter lim="800000"/>
              <a:headEnd/>
              <a:tailEnd/>
            </a:ln>
            <a:effectLst>
              <a:outerShdw dist="35921" dir="2700000" algn="ctr" rotWithShape="0">
                <a:schemeClr val="tx1"/>
              </a:outerShdw>
            </a:effectLst>
          </p:spPr>
          <p:txBody>
            <a:bodyPr wrap="none" anchor="ctr">
              <a:spAutoFit/>
            </a:bodyPr>
            <a:lstStyle/>
            <a:p>
              <a:endParaRPr lang="en-US"/>
            </a:p>
          </p:txBody>
        </p:sp>
        <p:pic>
          <p:nvPicPr>
            <p:cNvPr id="1922060" name="Picture 12" descr="image2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9" y="1546"/>
              <a:ext cx="1152" cy="1152"/>
            </a:xfrm>
            <a:prstGeom prst="rect">
              <a:avLst/>
            </a:prstGeom>
            <a:noFill/>
            <a:extLst>
              <a:ext uri="{909E8E84-426E-40DD-AFC4-6F175D3DCCD1}">
                <a14:hiddenFill xmlns:a14="http://schemas.microsoft.com/office/drawing/2010/main">
                  <a:solidFill>
                    <a:srgbClr val="FFFFFF"/>
                  </a:solidFill>
                </a14:hiddenFill>
              </a:ext>
            </a:extLst>
          </p:spPr>
        </p:pic>
        <p:sp>
          <p:nvSpPr>
            <p:cNvPr id="1922061" name="Line 13"/>
            <p:cNvSpPr>
              <a:spLocks noChangeShapeType="1"/>
            </p:cNvSpPr>
            <p:nvPr/>
          </p:nvSpPr>
          <p:spPr bwMode="blackGray">
            <a:xfrm>
              <a:off x="4734" y="2112"/>
              <a:ext cx="624" cy="0"/>
            </a:xfrm>
            <a:prstGeom prst="line">
              <a:avLst/>
            </a:prstGeom>
            <a:noFill/>
            <a:ln w="762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22062" name="Line 14"/>
            <p:cNvSpPr>
              <a:spLocks noChangeShapeType="1"/>
            </p:cNvSpPr>
            <p:nvPr/>
          </p:nvSpPr>
          <p:spPr bwMode="blackGray">
            <a:xfrm rot="5400000">
              <a:off x="3816" y="3078"/>
              <a:ext cx="624" cy="0"/>
            </a:xfrm>
            <a:prstGeom prst="line">
              <a:avLst/>
            </a:prstGeom>
            <a:noFill/>
            <a:ln w="762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22063" name="Line 15"/>
            <p:cNvSpPr>
              <a:spLocks noChangeShapeType="1"/>
            </p:cNvSpPr>
            <p:nvPr/>
          </p:nvSpPr>
          <p:spPr bwMode="blackGray">
            <a:xfrm>
              <a:off x="4734" y="2766"/>
              <a:ext cx="546" cy="498"/>
            </a:xfrm>
            <a:prstGeom prst="line">
              <a:avLst/>
            </a:prstGeom>
            <a:noFill/>
            <a:ln w="762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pic>
        <p:nvPicPr>
          <p:cNvPr id="1922064" name="Picture 16" descr="3dpaint-off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4419600"/>
            <a:ext cx="762000" cy="762000"/>
          </a:xfrm>
          <a:prstGeom prst="rect">
            <a:avLst/>
          </a:prstGeom>
          <a:noFill/>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922053" name="Rectangle 5"/>
          <p:cNvSpPr>
            <a:spLocks noGrp="1" noChangeArrowheads="1"/>
          </p:cNvSpPr>
          <p:nvPr>
            <p:ph type="title"/>
          </p:nvPr>
        </p:nvSpPr>
        <p:spPr/>
        <p:txBody>
          <a:bodyPr/>
          <a:lstStyle/>
          <a:p>
            <a:r>
              <a:rPr lang="en-US"/>
              <a:t>Application: 3D painting</a:t>
            </a:r>
          </a:p>
        </p:txBody>
      </p:sp>
      <p:sp>
        <p:nvSpPr>
          <p:cNvPr id="1922054" name="Text Box 6"/>
          <p:cNvSpPr txBox="1">
            <a:spLocks noChangeArrowheads="1"/>
          </p:cNvSpPr>
          <p:nvPr/>
        </p:nvSpPr>
        <p:spPr bwMode="blackGray">
          <a:xfrm>
            <a:off x="642938" y="3670300"/>
            <a:ext cx="11541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600">
                <a:effectLst/>
              </a:rPr>
              <a:t>Hash table</a:t>
            </a:r>
            <a:br>
              <a:rPr lang="en-US" sz="1600">
                <a:effectLst/>
              </a:rPr>
            </a:br>
            <a:r>
              <a:rPr lang="en-US" sz="1600">
                <a:effectLst/>
              </a:rPr>
              <a:t>2437</a:t>
            </a:r>
            <a:r>
              <a:rPr lang="en-US" sz="1600" baseline="30000">
                <a:effectLst/>
              </a:rPr>
              <a:t>2</a:t>
            </a:r>
            <a:endParaRPr lang="en-US" sz="1600">
              <a:effectLst/>
              <a:sym typeface="Symbol" pitchFamily="18" charset="2"/>
            </a:endParaRPr>
          </a:p>
        </p:txBody>
      </p:sp>
      <p:sp>
        <p:nvSpPr>
          <p:cNvPr id="1922055" name="Text Box 7"/>
          <p:cNvSpPr txBox="1">
            <a:spLocks noChangeArrowheads="1"/>
          </p:cNvSpPr>
          <p:nvPr/>
        </p:nvSpPr>
        <p:spPr bwMode="blackGray">
          <a:xfrm>
            <a:off x="606425" y="5205413"/>
            <a:ext cx="122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600">
                <a:effectLst/>
              </a:rPr>
              <a:t>Offset table</a:t>
            </a:r>
            <a:br>
              <a:rPr lang="en-US" sz="1600">
                <a:effectLst/>
              </a:rPr>
            </a:br>
            <a:r>
              <a:rPr lang="en-US" sz="1600">
                <a:effectLst/>
              </a:rPr>
              <a:t>1074</a:t>
            </a:r>
            <a:r>
              <a:rPr lang="en-US" sz="1600" baseline="30000">
                <a:effectLst/>
              </a:rPr>
              <a:t>2</a:t>
            </a:r>
            <a:endParaRPr lang="en-US" sz="1600">
              <a:effectLst/>
              <a:sym typeface="Symbol" pitchFamily="18" charset="2"/>
            </a:endParaRPr>
          </a:p>
        </p:txBody>
      </p:sp>
      <p:sp>
        <p:nvSpPr>
          <p:cNvPr id="1922056" name="Text Box 8"/>
          <p:cNvSpPr txBox="1">
            <a:spLocks noChangeArrowheads="1"/>
          </p:cNvSpPr>
          <p:nvPr/>
        </p:nvSpPr>
        <p:spPr bwMode="blackGray">
          <a:xfrm>
            <a:off x="3727450" y="5694363"/>
            <a:ext cx="3449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rPr>
              <a:t>2048</a:t>
            </a:r>
            <a:r>
              <a:rPr lang="en-US" sz="2400" baseline="30000">
                <a:effectLst/>
              </a:rPr>
              <a:t>3</a:t>
            </a:r>
            <a:r>
              <a:rPr lang="en-US" sz="2400">
                <a:effectLst/>
              </a:rPr>
              <a:t> texture in 20.1MB</a:t>
            </a:r>
            <a:endParaRPr lang="en-US" sz="2400">
              <a:effectLst/>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533" fill="hold"/>
                                        <p:tgtEl>
                                          <p:spTgt spid="19220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922057"/>
                </p:tgtEl>
              </p:cMediaNode>
            </p:video>
            <p:seq concurrent="1" nextAc="seek">
              <p:cTn id="8" restart="whenNotActive" fill="hold" evtFilter="cancelBubble" nodeType="interactiveSeq">
                <p:stCondLst>
                  <p:cond evt="onClick" delay="0">
                    <p:tgtEl>
                      <p:spTgt spid="192205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22057"/>
                                        </p:tgtEl>
                                      </p:cBhvr>
                                    </p:cmd>
                                  </p:childTnLst>
                                </p:cTn>
                              </p:par>
                            </p:childTnLst>
                          </p:cTn>
                        </p:par>
                      </p:childTnLst>
                    </p:cTn>
                  </p:par>
                </p:childTnLst>
              </p:cTn>
              <p:nextCondLst>
                <p:cond evt="onClick" delay="0">
                  <p:tgtEl>
                    <p:spTgt spid="192205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3086" name="perfecthash_clip_8simulation.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590800" y="12954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1923082" name="Rectangle 10"/>
          <p:cNvSpPr>
            <a:spLocks noGrp="1" noChangeArrowheads="1"/>
          </p:cNvSpPr>
          <p:nvPr>
            <p:ph type="title"/>
          </p:nvPr>
        </p:nvSpPr>
        <p:spPr/>
        <p:txBody>
          <a:bodyPr/>
          <a:lstStyle/>
          <a:p>
            <a:r>
              <a:rPr lang="en-US"/>
              <a:t>Application: 3D simulation</a:t>
            </a:r>
          </a:p>
        </p:txBody>
      </p:sp>
      <p:sp>
        <p:nvSpPr>
          <p:cNvPr id="1923085" name="Text Box 13"/>
          <p:cNvSpPr txBox="1">
            <a:spLocks noChangeArrowheads="1"/>
          </p:cNvSpPr>
          <p:nvPr/>
        </p:nvSpPr>
        <p:spPr bwMode="blackGray">
          <a:xfrm>
            <a:off x="4191000" y="5694363"/>
            <a:ext cx="2535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rPr>
              <a:t>Sparse 256</a:t>
            </a:r>
            <a:r>
              <a:rPr lang="en-US" sz="2400" baseline="30000">
                <a:effectLst/>
              </a:rPr>
              <a:t>3</a:t>
            </a:r>
            <a:r>
              <a:rPr lang="en-US" sz="2400">
                <a:effectLst/>
              </a:rPr>
              <a:t> data</a:t>
            </a:r>
            <a:endParaRPr lang="en-US" sz="2400">
              <a:effectLst/>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833" fill="hold"/>
                                        <p:tgtEl>
                                          <p:spTgt spid="19230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923086"/>
                </p:tgtEl>
              </p:cMediaNode>
            </p:video>
            <p:seq concurrent="1" nextAc="seek">
              <p:cTn id="8" restart="whenNotActive" fill="hold" evtFilter="cancelBubble" nodeType="interactiveSeq">
                <p:stCondLst>
                  <p:cond evt="onClick" delay="0">
                    <p:tgtEl>
                      <p:spTgt spid="192308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23086"/>
                                        </p:tgtEl>
                                      </p:cBhvr>
                                    </p:cmd>
                                  </p:childTnLst>
                                </p:cTn>
                              </p:par>
                            </p:childTnLst>
                          </p:cTn>
                        </p:par>
                      </p:childTnLst>
                    </p:cTn>
                  </p:par>
                </p:childTnLst>
              </p:cTn>
              <p:nextCondLst>
                <p:cond evt="onClick" delay="0">
                  <p:tgtEl>
                    <p:spTgt spid="192308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4101" name="perfecthash_clip_9collision.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048000" y="12954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1924099" name="Rectangle 3"/>
          <p:cNvSpPr>
            <a:spLocks noGrp="1" noChangeArrowheads="1"/>
          </p:cNvSpPr>
          <p:nvPr>
            <p:ph type="title"/>
          </p:nvPr>
        </p:nvSpPr>
        <p:spPr/>
        <p:txBody>
          <a:bodyPr/>
          <a:lstStyle/>
          <a:p>
            <a:r>
              <a:rPr lang="en-US"/>
              <a:t>Application: Collision detection</a:t>
            </a:r>
          </a:p>
        </p:txBody>
      </p:sp>
      <p:sp>
        <p:nvSpPr>
          <p:cNvPr id="1924100" name="Text Box 4"/>
          <p:cNvSpPr txBox="1">
            <a:spLocks noChangeArrowheads="1"/>
          </p:cNvSpPr>
          <p:nvPr/>
        </p:nvSpPr>
        <p:spPr bwMode="blackGray">
          <a:xfrm>
            <a:off x="4713288" y="5694363"/>
            <a:ext cx="238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rPr>
              <a:t>1024</a:t>
            </a:r>
            <a:r>
              <a:rPr lang="en-US" sz="2400" baseline="30000">
                <a:effectLst/>
              </a:rPr>
              <a:t>3</a:t>
            </a:r>
            <a:r>
              <a:rPr lang="en-US" sz="2400">
                <a:effectLst/>
              </a:rPr>
              <a:t> resolution</a:t>
            </a:r>
            <a:endParaRPr lang="en-US" sz="2400">
              <a:effectLst/>
              <a:sym typeface="Symbol" pitchFamily="18" charset="2"/>
            </a:endParaRPr>
          </a:p>
        </p:txBody>
      </p:sp>
      <p:sp>
        <p:nvSpPr>
          <p:cNvPr id="1924103" name="Text Box 7"/>
          <p:cNvSpPr txBox="1">
            <a:spLocks noChangeArrowheads="1"/>
          </p:cNvSpPr>
          <p:nvPr/>
        </p:nvSpPr>
        <p:spPr bwMode="blackGray">
          <a:xfrm>
            <a:off x="295275" y="2614613"/>
            <a:ext cx="6572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1600">
                <a:effectLst/>
              </a:rPr>
              <a:t>Hash</a:t>
            </a:r>
            <a:br>
              <a:rPr lang="en-US" sz="1600">
                <a:effectLst/>
              </a:rPr>
            </a:br>
            <a:r>
              <a:rPr lang="en-US" sz="1600">
                <a:effectLst/>
              </a:rPr>
              <a:t>table</a:t>
            </a:r>
          </a:p>
        </p:txBody>
      </p:sp>
      <p:sp>
        <p:nvSpPr>
          <p:cNvPr id="1924104" name="Text Box 8"/>
          <p:cNvSpPr txBox="1">
            <a:spLocks noChangeArrowheads="1"/>
          </p:cNvSpPr>
          <p:nvPr/>
        </p:nvSpPr>
        <p:spPr bwMode="blackGray">
          <a:xfrm>
            <a:off x="1063625" y="2614613"/>
            <a:ext cx="7286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1600">
                <a:effectLst/>
              </a:rPr>
              <a:t>Offset</a:t>
            </a:r>
            <a:br>
              <a:rPr lang="en-US" sz="1600">
                <a:effectLst/>
              </a:rPr>
            </a:br>
            <a:r>
              <a:rPr lang="en-US" sz="1600">
                <a:effectLst/>
              </a:rPr>
              <a:t>table</a:t>
            </a:r>
          </a:p>
        </p:txBody>
      </p:sp>
      <p:sp>
        <p:nvSpPr>
          <p:cNvPr id="1924105" name="Text Box 9"/>
          <p:cNvSpPr txBox="1">
            <a:spLocks noChangeArrowheads="1"/>
          </p:cNvSpPr>
          <p:nvPr/>
        </p:nvSpPr>
        <p:spPr bwMode="blackGray">
          <a:xfrm>
            <a:off x="1822450" y="2614613"/>
            <a:ext cx="8826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1600">
                <a:effectLst/>
              </a:rPr>
              <a:t>Domain</a:t>
            </a:r>
            <a:br>
              <a:rPr lang="en-US" sz="1600">
                <a:effectLst/>
              </a:rPr>
            </a:br>
            <a:r>
              <a:rPr lang="en-US" sz="1600">
                <a:effectLst/>
              </a:rPr>
              <a:t>bit</a:t>
            </a:r>
          </a:p>
        </p:txBody>
      </p:sp>
      <p:pic>
        <p:nvPicPr>
          <p:cNvPr id="1924106" name="Picture 10" descr="collision_domain"/>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l="31329" t="17743" r="28166" b="16643"/>
          <a:stretch>
            <a:fillRect/>
          </a:stretch>
        </p:blipFill>
        <p:spPr bwMode="auto">
          <a:xfrm>
            <a:off x="1954213" y="1584325"/>
            <a:ext cx="62547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4107" name="Picture 11" descr="collision_blocktable"/>
          <p:cNvPicPr>
            <a:picLocks noChangeAspect="1" noChangeArrowheads="1"/>
          </p:cNvPicPr>
          <p:nvPr/>
        </p:nvPicPr>
        <p:blipFill>
          <a:blip r:embed="rId7" cstate="print">
            <a:extLst>
              <a:ext uri="{28A0092B-C50C-407E-A947-70E740481C1C}">
                <a14:useLocalDpi xmlns:a14="http://schemas.microsoft.com/office/drawing/2010/main" val="0"/>
              </a:ext>
            </a:extLst>
          </a:blip>
          <a:srcRect l="31190" t="17715" r="28197" b="16966"/>
          <a:stretch>
            <a:fillRect/>
          </a:stretch>
        </p:blipFill>
        <p:spPr bwMode="auto">
          <a:xfrm>
            <a:off x="228600" y="1320800"/>
            <a:ext cx="79375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4108"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l="11977" t="12019" r="10829" b="6020"/>
          <a:stretch>
            <a:fillRect/>
          </a:stretch>
        </p:blipFill>
        <p:spPr bwMode="auto">
          <a:xfrm>
            <a:off x="1052513" y="1817688"/>
            <a:ext cx="7556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4109" name="Picture 13" descr="COLLIDE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400" y="3810000"/>
            <a:ext cx="1676400" cy="1676400"/>
          </a:xfrm>
          <a:prstGeom prst="rect">
            <a:avLst/>
          </a:prstGeom>
          <a:noFill/>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924110" name="Text Box 14"/>
          <p:cNvSpPr txBox="1">
            <a:spLocks noChangeArrowheads="1"/>
          </p:cNvSpPr>
          <p:nvPr/>
        </p:nvSpPr>
        <p:spPr bwMode="blackGray">
          <a:xfrm>
            <a:off x="708025" y="5557838"/>
            <a:ext cx="1414463"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1600">
                <a:effectLst/>
              </a:rPr>
              <a:t>Voxel centers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833" fill="hold"/>
                                        <p:tgtEl>
                                          <p:spTgt spid="19241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924101"/>
                </p:tgtEl>
              </p:cMediaNode>
            </p:video>
            <p:seq concurrent="1" nextAc="seek">
              <p:cTn id="8" restart="whenNotActive" fill="hold" evtFilter="cancelBubble" nodeType="interactiveSeq">
                <p:stCondLst>
                  <p:cond evt="onClick" delay="0">
                    <p:tgtEl>
                      <p:spTgt spid="192410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24101"/>
                                        </p:tgtEl>
                                      </p:cBhvr>
                                    </p:cmd>
                                  </p:childTnLst>
                                </p:cTn>
                              </p:par>
                            </p:childTnLst>
                          </p:cTn>
                        </p:par>
                      </p:childTnLst>
                    </p:cTn>
                  </p:par>
                </p:childTnLst>
              </p:cTn>
              <p:nextCondLst>
                <p:cond evt="onClick" delay="0">
                  <p:tgtEl>
                    <p:spTgt spid="1924101"/>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1820" name="Group 156"/>
          <p:cNvGraphicFramePr>
            <a:graphicFrameLocks noGrp="1"/>
          </p:cNvGraphicFramePr>
          <p:nvPr>
            <p:ph type="tbl" idx="1"/>
          </p:nvPr>
        </p:nvGraphicFramePr>
        <p:xfrm>
          <a:off x="381000" y="1208088"/>
          <a:ext cx="8534400" cy="5268912"/>
        </p:xfrm>
        <a:graphic>
          <a:graphicData uri="http://schemas.openxmlformats.org/drawingml/2006/table">
            <a:tbl>
              <a:tblPr/>
              <a:tblGrid>
                <a:gridCol w="2347913"/>
                <a:gridCol w="2251075"/>
                <a:gridCol w="1725612"/>
                <a:gridCol w="2209800"/>
              </a:tblGrid>
              <a:tr h="990600">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1" u="none" strike="noStrike" cap="none" normalizeH="0" baseline="0" smtClean="0">
                          <a:ln>
                            <a:noFill/>
                          </a:ln>
                          <a:solidFill>
                            <a:schemeClr val="tx2"/>
                          </a:solidFill>
                          <a:effectLst>
                            <a:outerShdw blurRad="38100" dist="38100" dir="2700000" algn="tl">
                              <a:srgbClr val="C0C0C0"/>
                            </a:outerShdw>
                          </a:effectLst>
                          <a:latin typeface="Arial" charset="0"/>
                        </a:rPr>
                        <a:t>Application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1" u="none" strike="noStrike" cap="none" normalizeH="0" baseline="0" smtClean="0">
                          <a:ln>
                            <a:noFill/>
                          </a:ln>
                          <a:solidFill>
                            <a:schemeClr val="tx2"/>
                          </a:solidFill>
                          <a:effectLst>
                            <a:outerShdw blurRad="38100" dist="38100" dir="2700000" algn="tl">
                              <a:srgbClr val="C0C0C0"/>
                            </a:outerShdw>
                          </a:effectLst>
                          <a:latin typeface="Arial" charset="0"/>
                        </a:rPr>
                        <a:t>Dataset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1" u="none" strike="noStrike" cap="none" normalizeH="0" baseline="0" smtClean="0">
                          <a:ln>
                            <a:noFill/>
                          </a:ln>
                          <a:solidFill>
                            <a:schemeClr val="tx2"/>
                          </a:solidFill>
                          <a:effectLst>
                            <a:outerShdw blurRad="38100" dist="38100" dir="2700000" algn="tl">
                              <a:srgbClr val="C0C0C0"/>
                            </a:outerShdw>
                          </a:effectLst>
                          <a:latin typeface="Arial" charset="0"/>
                        </a:rPr>
                        <a:t>Bits/entry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1" u="none" strike="noStrike" cap="none" normalizeH="0" baseline="0" smtClean="0">
                          <a:ln>
                            <a:noFill/>
                          </a:ln>
                          <a:solidFill>
                            <a:schemeClr val="tx2"/>
                          </a:solidFill>
                          <a:effectLst>
                            <a:outerShdw blurRad="38100" dist="38100" dir="2700000" algn="tl">
                              <a:srgbClr val="C0C0C0"/>
                            </a:outerShdw>
                          </a:effectLst>
                          <a:latin typeface="Arial" charset="0"/>
                        </a:rPr>
                        <a:t>Construction time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31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Vector image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2 sec.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2313">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Alpha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&lt; 1 sec.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3D Texture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6 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2313">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Painting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23 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Simulation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15 sec.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2313">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Collisions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endPar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accent2"/>
                        </a:buClr>
                        <a:buSzPct val="55000"/>
                        <a:buFont typeface="Monotype Sorts" pitchFamily="2" charset="2"/>
                        <a:buNone/>
                        <a:tabLst/>
                      </a:pPr>
                      <a:r>
                        <a:rPr kumimoji="0" lang="en-US" sz="2600" b="0" i="0" u="none" strike="noStrike" cap="none" normalizeH="0" baseline="0" smtClean="0">
                          <a:ln>
                            <a:noFill/>
                          </a:ln>
                          <a:solidFill>
                            <a:schemeClr val="tx1"/>
                          </a:solidFill>
                          <a:effectLst>
                            <a:outerShdw blurRad="38100" dist="38100" dir="2700000" algn="tl">
                              <a:srgbClr val="C0C0C0"/>
                            </a:outerShdw>
                          </a:effectLst>
                          <a:latin typeface="Arial" charset="0"/>
                        </a:rPr>
                        <a:t>14 sec.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161794" name="Picture 130" descr="child_cu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655888"/>
            <a:ext cx="8382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61795" name="Picture 131" descr="arm_new_scrshot0000"/>
          <p:cNvPicPr>
            <a:picLocks noChangeAspect="1" noChangeArrowheads="1"/>
          </p:cNvPicPr>
          <p:nvPr/>
        </p:nvPicPr>
        <p:blipFill>
          <a:blip r:embed="rId4" cstate="print">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11400" t="1199" r="3008"/>
          <a:stretch>
            <a:fillRect/>
          </a:stretch>
        </p:blipFill>
        <p:spPr bwMode="auto">
          <a:xfrm>
            <a:off x="2895600" y="3036888"/>
            <a:ext cx="10541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1796" name="Picture 13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0" y="5246688"/>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1797" name="Picture 133" descr="scrshot0008"/>
          <p:cNvPicPr>
            <a:picLocks noChangeAspect="1" noChangeArrowheads="1"/>
          </p:cNvPicPr>
          <p:nvPr/>
        </p:nvPicPr>
        <p:blipFill>
          <a:blip r:embed="rId6" cstate="print">
            <a:clrChange>
              <a:clrFrom>
                <a:srgbClr val="FFFFFF"/>
              </a:clrFrom>
              <a:clrTo>
                <a:srgbClr val="FFFFFF">
                  <a:alpha val="0"/>
                </a:srgbClr>
              </a:clrTo>
            </a:clrChange>
            <a:lum bright="12000" contrast="30000"/>
            <a:extLst>
              <a:ext uri="{28A0092B-C50C-407E-A947-70E740481C1C}">
                <a14:useLocalDpi xmlns:a14="http://schemas.microsoft.com/office/drawing/2010/main" val="0"/>
              </a:ext>
            </a:extLst>
          </a:blip>
          <a:srcRect t="27600" b="16800"/>
          <a:stretch>
            <a:fillRect/>
          </a:stretch>
        </p:blipFill>
        <p:spPr bwMode="auto">
          <a:xfrm>
            <a:off x="2362200" y="4752975"/>
            <a:ext cx="1698625" cy="95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61798" name="Picture 13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801" t="7201" r="4800" b="7800"/>
          <a:stretch>
            <a:fillRect/>
          </a:stretch>
        </p:blipFill>
        <p:spPr bwMode="auto">
          <a:xfrm>
            <a:off x="3733800" y="3886200"/>
            <a:ext cx="11430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1816" name="Picture 15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blackGray">
          <a:xfrm>
            <a:off x="2876550" y="1889125"/>
            <a:ext cx="9334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161817" name="Rectangle 153"/>
          <p:cNvSpPr>
            <a:spLocks noGrp="1" noChangeArrowheads="1"/>
          </p:cNvSpPr>
          <p:nvPr>
            <p:ph type="title"/>
          </p:nvPr>
        </p:nvSpPr>
        <p:spPr>
          <a:noFill/>
          <a:ln/>
        </p:spPr>
        <p:txBody>
          <a:bodyPr/>
          <a:lstStyle/>
          <a:p>
            <a:r>
              <a:rPr lang="en-US"/>
              <a:t>Results summary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170" name="Rectangle 2"/>
          <p:cNvSpPr>
            <a:spLocks noGrp="1" noChangeArrowheads="1"/>
          </p:cNvSpPr>
          <p:nvPr>
            <p:ph type="title"/>
          </p:nvPr>
        </p:nvSpPr>
        <p:spPr/>
        <p:txBody>
          <a:bodyPr/>
          <a:lstStyle/>
          <a:p>
            <a:r>
              <a:rPr lang="en-US"/>
              <a:t>Previous Work</a:t>
            </a:r>
          </a:p>
        </p:txBody>
      </p:sp>
      <p:sp>
        <p:nvSpPr>
          <p:cNvPr id="2055176" name="Text Box 8"/>
          <p:cNvSpPr txBox="1">
            <a:spLocks noChangeArrowheads="1"/>
          </p:cNvSpPr>
          <p:nvPr/>
        </p:nvSpPr>
        <p:spPr bwMode="blackGray">
          <a:xfrm>
            <a:off x="838200" y="2697163"/>
            <a:ext cx="4065588"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800" i="1">
                <a:effectLst>
                  <a:outerShdw blurRad="38100" dist="38100" dir="2700000" algn="tl">
                    <a:srgbClr val="C0C0C0"/>
                  </a:outerShdw>
                </a:effectLst>
              </a:rPr>
              <a:t>Octree textures </a:t>
            </a:r>
          </a:p>
          <a:p>
            <a:pPr algn="l"/>
            <a:r>
              <a:rPr lang="en-US" sz="2400">
                <a:solidFill>
                  <a:schemeClr val="tx2"/>
                </a:solidFill>
                <a:effectLst>
                  <a:outerShdw blurRad="38100" dist="38100" dir="2700000" algn="tl">
                    <a:srgbClr val="C0C0C0"/>
                  </a:outerShdw>
                </a:effectLst>
              </a:rPr>
              <a:t> [Benson and Davis 2002;…]</a:t>
            </a:r>
          </a:p>
        </p:txBody>
      </p:sp>
      <p:sp>
        <p:nvSpPr>
          <p:cNvPr id="2055177" name="Text Box 9"/>
          <p:cNvSpPr txBox="1">
            <a:spLocks noChangeArrowheads="1"/>
          </p:cNvSpPr>
          <p:nvPr/>
        </p:nvSpPr>
        <p:spPr bwMode="blackGray">
          <a:xfrm>
            <a:off x="838200" y="3810000"/>
            <a:ext cx="3132138"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800" i="1">
                <a:effectLst>
                  <a:outerShdw blurRad="38100" dist="38100" dir="2700000" algn="tl">
                    <a:srgbClr val="C0C0C0"/>
                  </a:outerShdw>
                </a:effectLst>
              </a:rPr>
              <a:t>N</a:t>
            </a:r>
            <a:r>
              <a:rPr lang="en-US" sz="2800" i="1" baseline="30000">
                <a:effectLst>
                  <a:outerShdw blurRad="38100" dist="38100" dir="2700000" algn="tl">
                    <a:srgbClr val="C0C0C0"/>
                  </a:outerShdw>
                </a:effectLst>
              </a:rPr>
              <a:t>3</a:t>
            </a:r>
            <a:r>
              <a:rPr lang="en-US" sz="2800" i="1">
                <a:effectLst>
                  <a:outerShdw blurRad="38100" dist="38100" dir="2700000" algn="tl">
                    <a:srgbClr val="C0C0C0"/>
                  </a:outerShdw>
                </a:effectLst>
              </a:rPr>
              <a:t>-Trees</a:t>
            </a:r>
          </a:p>
          <a:p>
            <a:pPr algn="l"/>
            <a:r>
              <a:rPr lang="en-US" sz="2400">
                <a:solidFill>
                  <a:schemeClr val="tx2"/>
                </a:solidFill>
                <a:effectLst>
                  <a:outerShdw blurRad="38100" dist="38100" dir="2700000" algn="tl">
                    <a:srgbClr val="C0C0C0"/>
                  </a:outerShdw>
                </a:effectLst>
              </a:rPr>
              <a:t> [Lefebvre et al. 2005]</a:t>
            </a:r>
            <a:endParaRPr lang="en-US" sz="2400">
              <a:effectLst>
                <a:outerShdw blurRad="38100" dist="38100" dir="2700000" algn="tl">
                  <a:srgbClr val="C0C0C0"/>
                </a:outerShdw>
              </a:effectLst>
            </a:endParaRPr>
          </a:p>
        </p:txBody>
      </p:sp>
      <p:sp>
        <p:nvSpPr>
          <p:cNvPr id="2055178" name="Text Box 10"/>
          <p:cNvSpPr txBox="1">
            <a:spLocks noChangeArrowheads="1"/>
          </p:cNvSpPr>
          <p:nvPr/>
        </p:nvSpPr>
        <p:spPr bwMode="blackGray">
          <a:xfrm>
            <a:off x="4949825" y="2697163"/>
            <a:ext cx="3825875"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800" i="1">
                <a:effectLst>
                  <a:outerShdw blurRad="38100" dist="38100" dir="2700000" algn="tl">
                    <a:srgbClr val="C0C0C0"/>
                  </a:outerShdw>
                </a:effectLst>
              </a:rPr>
              <a:t>Adaptive texture maps </a:t>
            </a:r>
          </a:p>
          <a:p>
            <a:pPr algn="l"/>
            <a:r>
              <a:rPr lang="en-US" sz="2400">
                <a:solidFill>
                  <a:schemeClr val="tx2"/>
                </a:solidFill>
                <a:effectLst>
                  <a:outerShdw blurRad="38100" dist="38100" dir="2700000" algn="tl">
                    <a:srgbClr val="C0C0C0"/>
                  </a:outerShdw>
                </a:effectLst>
              </a:rPr>
              <a:t> [Kraus and Ertl 2002]</a:t>
            </a:r>
            <a:endParaRPr lang="en-US" sz="2400">
              <a:effectLst>
                <a:outerShdw blurRad="38100" dist="38100" dir="2700000" algn="tl">
                  <a:srgbClr val="C0C0C0"/>
                </a:outerShdw>
              </a:effectLst>
            </a:endParaRPr>
          </a:p>
        </p:txBody>
      </p:sp>
      <p:sp>
        <p:nvSpPr>
          <p:cNvPr id="2055179" name="Text Box 11"/>
          <p:cNvSpPr txBox="1">
            <a:spLocks noChangeArrowheads="1"/>
          </p:cNvSpPr>
          <p:nvPr/>
        </p:nvSpPr>
        <p:spPr bwMode="blackGray">
          <a:xfrm>
            <a:off x="4949825" y="3810000"/>
            <a:ext cx="3908425"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800" i="1">
                <a:effectLst>
                  <a:outerShdw blurRad="38100" dist="38100" dir="2700000" algn="tl">
                    <a:srgbClr val="C0C0C0"/>
                  </a:outerShdw>
                </a:effectLst>
              </a:rPr>
              <a:t>Nested indirection grids</a:t>
            </a:r>
          </a:p>
          <a:p>
            <a:pPr algn="l"/>
            <a:r>
              <a:rPr lang="en-US" sz="2400">
                <a:solidFill>
                  <a:schemeClr val="tx2"/>
                </a:solidFill>
                <a:effectLst>
                  <a:outerShdw blurRad="38100" dist="38100" dir="2700000" algn="tl">
                    <a:srgbClr val="C0C0C0"/>
                  </a:outerShdw>
                </a:effectLst>
              </a:rPr>
              <a:t> [Lefohn et al. 2006]</a:t>
            </a:r>
            <a:endParaRPr lang="en-US" sz="2400">
              <a:effectLst>
                <a:outerShdw blurRad="38100" dist="38100" dir="2700000" algn="tl">
                  <a:srgbClr val="C0C0C0"/>
                </a:outerShdw>
              </a:effectLst>
            </a:endParaRPr>
          </a:p>
        </p:txBody>
      </p:sp>
      <p:sp>
        <p:nvSpPr>
          <p:cNvPr id="2055174" name="Text Box 6"/>
          <p:cNvSpPr txBox="1">
            <a:spLocks noChangeArrowheads="1"/>
          </p:cNvSpPr>
          <p:nvPr/>
        </p:nvSpPr>
        <p:spPr bwMode="blackGray">
          <a:xfrm>
            <a:off x="1371600" y="4953000"/>
            <a:ext cx="6553200" cy="1704975"/>
          </a:xfrm>
          <a:prstGeom prst="rect">
            <a:avLst/>
          </a:prstGeom>
          <a:solidFill>
            <a:schemeClr val="bg1"/>
          </a:solidFill>
          <a:ln w="19050" algn="ctr">
            <a:solidFill>
              <a:schemeClr val="hlink"/>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pPr>
              <a:spcBef>
                <a:spcPct val="50000"/>
              </a:spcBef>
            </a:pPr>
            <a:r>
              <a:rPr lang="en-US" sz="3200">
                <a:solidFill>
                  <a:schemeClr val="hlink"/>
                </a:solidFill>
                <a:effectLst>
                  <a:outerShdw blurRad="38100" dist="38100" dir="2700000" algn="tl">
                    <a:srgbClr val="C0C0C0"/>
                  </a:outerShdw>
                </a:effectLst>
              </a:rPr>
              <a:t>Overhead in space and time</a:t>
            </a:r>
          </a:p>
        </p:txBody>
      </p:sp>
      <p:sp>
        <p:nvSpPr>
          <p:cNvPr id="2055171" name="Rectangle 3"/>
          <p:cNvSpPr>
            <a:spLocks noGrp="1" noChangeArrowheads="1"/>
          </p:cNvSpPr>
          <p:nvPr>
            <p:ph type="body" idx="1"/>
          </p:nvPr>
        </p:nvSpPr>
        <p:spPr>
          <a:xfrm>
            <a:off x="304800" y="914400"/>
            <a:ext cx="8305800" cy="1905000"/>
          </a:xfrm>
          <a:noFill/>
          <a:extLst>
            <a:ext uri="{909E8E84-426E-40DD-AFC4-6F175D3DCCD1}">
              <a14:hiddenFill xmlns:a14="http://schemas.microsoft.com/office/drawing/2010/main">
                <a:solidFill>
                  <a:srgbClr val="FFFFFF"/>
                </a:solidFill>
              </a14:hiddenFill>
            </a:ext>
          </a:extLst>
        </p:spPr>
        <p:txBody>
          <a:bodyPr/>
          <a:lstStyle/>
          <a:p>
            <a:r>
              <a:rPr lang="en-US"/>
              <a:t>Challenges: </a:t>
            </a:r>
          </a:p>
          <a:p>
            <a:pPr lvl="1"/>
            <a:r>
              <a:rPr lang="en-US"/>
              <a:t>Compact storage</a:t>
            </a:r>
          </a:p>
          <a:p>
            <a:pPr lvl="1"/>
            <a:r>
              <a:rPr lang="en-US"/>
              <a:t>Efficient random access</a:t>
            </a:r>
          </a:p>
        </p:txBody>
      </p:sp>
      <p:pic>
        <p:nvPicPr>
          <p:cNvPr id="2055184"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Gray">
          <a:xfrm>
            <a:off x="6858000" y="76200"/>
            <a:ext cx="2224088"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055185" name="Rectangle 17"/>
          <p:cNvSpPr>
            <a:spLocks noChangeArrowheads="1"/>
          </p:cNvSpPr>
          <p:nvPr/>
        </p:nvSpPr>
        <p:spPr bwMode="blackGray">
          <a:xfrm>
            <a:off x="1871663" y="5548313"/>
            <a:ext cx="53975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lvl="1" algn="l"/>
            <a:r>
              <a:rPr lang="en-US" sz="2400">
                <a:effectLst>
                  <a:outerShdw blurRad="38100" dist="38100" dir="2700000" algn="tl">
                    <a:srgbClr val="C0C0C0"/>
                  </a:outerShdw>
                </a:effectLst>
                <a:sym typeface="Symbol" pitchFamily="18" charset="2"/>
              </a:rPr>
              <a:t></a:t>
            </a:r>
            <a:r>
              <a:rPr lang="en-US" sz="2600">
                <a:effectLst>
                  <a:outerShdw blurRad="38100" dist="38100" dir="2700000" algn="tl">
                    <a:srgbClr val="C0C0C0"/>
                  </a:outerShdw>
                </a:effectLst>
                <a:sym typeface="Wingdings" pitchFamily="2" charset="2"/>
              </a:rPr>
              <a:t> </a:t>
            </a:r>
            <a:r>
              <a:rPr lang="en-US" sz="2600" b="1">
                <a:effectLst>
                  <a:outerShdw blurRad="38100" dist="38100" dir="2700000" algn="tl">
                    <a:srgbClr val="C0C0C0"/>
                  </a:outerShdw>
                </a:effectLst>
                <a:sym typeface="Wingdings" pitchFamily="2" charset="2"/>
              </a:rPr>
              <a:t>Space</a:t>
            </a:r>
            <a:r>
              <a:rPr lang="en-US" sz="2600">
                <a:effectLst>
                  <a:outerShdw blurRad="38100" dist="38100" dir="2700000" algn="tl">
                    <a:srgbClr val="C0C0C0"/>
                  </a:outerShdw>
                </a:effectLst>
                <a:sym typeface="Wingdings" pitchFamily="2" charset="2"/>
              </a:rPr>
              <a:t>: unused links and nodes</a:t>
            </a:r>
          </a:p>
          <a:p>
            <a:pPr lvl="1" algn="l">
              <a:spcBef>
                <a:spcPct val="30000"/>
              </a:spcBef>
            </a:pPr>
            <a:r>
              <a:rPr lang="en-US" sz="2400">
                <a:effectLst>
                  <a:outerShdw blurRad="38100" dist="38100" dir="2700000" algn="tl">
                    <a:srgbClr val="C0C0C0"/>
                  </a:outerShdw>
                </a:effectLst>
                <a:sym typeface="Symbol" pitchFamily="18" charset="2"/>
              </a:rPr>
              <a:t></a:t>
            </a:r>
            <a:r>
              <a:rPr lang="en-US" sz="2600">
                <a:effectLst>
                  <a:outerShdw blurRad="38100" dist="38100" dir="2700000" algn="tl">
                    <a:srgbClr val="C0C0C0"/>
                  </a:outerShdw>
                </a:effectLst>
                <a:sym typeface="Wingdings" pitchFamily="2" charset="2"/>
              </a:rPr>
              <a:t> </a:t>
            </a:r>
            <a:r>
              <a:rPr lang="en-US" sz="2600" b="1">
                <a:effectLst>
                  <a:outerShdw blurRad="38100" dist="38100" dir="2700000" algn="tl">
                    <a:srgbClr val="C0C0C0"/>
                  </a:outerShdw>
                </a:effectLst>
                <a:sym typeface="Wingdings" pitchFamily="2" charset="2"/>
              </a:rPr>
              <a:t>Time</a:t>
            </a:r>
            <a:r>
              <a:rPr lang="en-US" sz="2600">
                <a:effectLst>
                  <a:outerShdw blurRad="38100" dist="38100" dir="2700000" algn="tl">
                    <a:srgbClr val="C0C0C0"/>
                  </a:outerShdw>
                </a:effectLst>
                <a:sym typeface="Wingdings" pitchFamily="2" charset="2"/>
              </a:rPr>
              <a:t>: chain of indirection pointers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51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51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51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517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551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55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176" grpId="0"/>
      <p:bldP spid="2055177" grpId="0"/>
      <p:bldP spid="2055178" grpId="0"/>
      <p:bldP spid="2055179" grpId="0"/>
      <p:bldP spid="2055174" grpId="0" animBg="1"/>
      <p:bldP spid="205518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1165" name="Text Box 29"/>
          <p:cNvSpPr txBox="1">
            <a:spLocks noChangeArrowheads="1"/>
          </p:cNvSpPr>
          <p:nvPr/>
        </p:nvSpPr>
        <p:spPr bwMode="blackGray">
          <a:xfrm>
            <a:off x="8620125" y="1898650"/>
            <a:ext cx="384175" cy="3127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nSpc>
                <a:spcPct val="90000"/>
              </a:lnSpc>
            </a:pPr>
            <a:r>
              <a:rPr lang="en-US" sz="1600" b="1" i="1">
                <a:effectLst/>
              </a:rPr>
              <a:t>h</a:t>
            </a:r>
            <a:r>
              <a:rPr lang="en-US" sz="1600" b="1">
                <a:effectLst/>
              </a:rPr>
              <a:t>(</a:t>
            </a:r>
            <a:r>
              <a:rPr lang="en-US" sz="1600" b="1" i="1">
                <a:effectLst/>
              </a:rPr>
              <a:t>p</a:t>
            </a:r>
            <a:r>
              <a:rPr lang="en-US" sz="1600" b="1">
                <a:effectLst/>
              </a:rPr>
              <a:t>)</a:t>
            </a:r>
          </a:p>
        </p:txBody>
      </p:sp>
      <p:sp>
        <p:nvSpPr>
          <p:cNvPr id="2011138" name="Rectangle 2"/>
          <p:cNvSpPr>
            <a:spLocks noGrp="1" noChangeArrowheads="1"/>
          </p:cNvSpPr>
          <p:nvPr>
            <p:ph type="title"/>
          </p:nvPr>
        </p:nvSpPr>
        <p:spPr/>
        <p:txBody>
          <a:bodyPr/>
          <a:lstStyle/>
          <a:p>
            <a:r>
              <a:rPr lang="en-US"/>
              <a:t>Summary</a:t>
            </a:r>
          </a:p>
        </p:txBody>
      </p:sp>
      <p:sp>
        <p:nvSpPr>
          <p:cNvPr id="2011139" name="Rectangle 3"/>
          <p:cNvSpPr>
            <a:spLocks noGrp="1" noChangeArrowheads="1"/>
          </p:cNvSpPr>
          <p:nvPr>
            <p:ph type="body" idx="1"/>
          </p:nvPr>
        </p:nvSpPr>
        <p:spPr/>
        <p:txBody>
          <a:bodyPr/>
          <a:lstStyle/>
          <a:p>
            <a:r>
              <a:rPr lang="en-US"/>
              <a:t>Perfect spatial hashing</a:t>
            </a:r>
          </a:p>
          <a:p>
            <a:pPr lvl="1"/>
            <a:r>
              <a:rPr lang="en-US"/>
              <a:t>Sparse data in compact tables</a:t>
            </a:r>
          </a:p>
          <a:p>
            <a:pPr lvl="1"/>
            <a:r>
              <a:rPr lang="en-US"/>
              <a:t>Fast access from GPU</a:t>
            </a:r>
          </a:p>
          <a:p>
            <a:pPr lvl="1"/>
            <a:r>
              <a:rPr lang="en-US"/>
              <a:t>Sparsity encoding</a:t>
            </a:r>
          </a:p>
          <a:p>
            <a:pPr lvl="1"/>
            <a:r>
              <a:rPr lang="en-US"/>
              <a:t>Interpolation and MIP-mapping</a:t>
            </a:r>
          </a:p>
          <a:p>
            <a:pPr lvl="1"/>
            <a:endParaRPr lang="en-US" sz="2000"/>
          </a:p>
          <a:p>
            <a:r>
              <a:rPr lang="en-US"/>
              <a:t>Applications</a:t>
            </a:r>
          </a:p>
          <a:p>
            <a:pPr lvl="1"/>
            <a:r>
              <a:rPr lang="en-US"/>
              <a:t>2D and 3D</a:t>
            </a:r>
          </a:p>
          <a:p>
            <a:pPr lvl="1"/>
            <a:endParaRPr lang="en-US"/>
          </a:p>
        </p:txBody>
      </p:sp>
      <p:pic>
        <p:nvPicPr>
          <p:cNvPr id="2011140" name="Picture 4" descr="X_scrshot0005_compos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486400"/>
            <a:ext cx="8382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111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5486400"/>
            <a:ext cx="8382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11142" name="Picture 6" descr="child_cu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0" y="5486400"/>
            <a:ext cx="8382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11143" name="Picture 7" descr="arm_new_scrshot0000"/>
          <p:cNvPicPr>
            <a:picLocks noChangeAspect="1" noChangeArrowheads="1"/>
          </p:cNvPicPr>
          <p:nvPr/>
        </p:nvPicPr>
        <p:blipFill>
          <a:blip r:embed="rId7" cstate="print">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11400" t="1199" r="3008"/>
          <a:stretch>
            <a:fillRect/>
          </a:stretch>
        </p:blipFill>
        <p:spPr bwMode="auto">
          <a:xfrm>
            <a:off x="3733800" y="5105400"/>
            <a:ext cx="13176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1146" name="Picture 10"/>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2800" y="5029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1145" name="Picture 9" descr="scrshot0008"/>
          <p:cNvPicPr>
            <a:picLocks noChangeAspect="1" noChangeArrowheads="1"/>
          </p:cNvPicPr>
          <p:nvPr/>
        </p:nvPicPr>
        <p:blipFill>
          <a:blip r:embed="rId9" cstate="print">
            <a:clrChange>
              <a:clrFrom>
                <a:srgbClr val="FFFFFF"/>
              </a:clrFrom>
              <a:clrTo>
                <a:srgbClr val="FFFFFF">
                  <a:alpha val="0"/>
                </a:srgbClr>
              </a:clrTo>
            </a:clrChange>
            <a:lum bright="12000" contrast="30000"/>
            <a:extLst>
              <a:ext uri="{28A0092B-C50C-407E-A947-70E740481C1C}">
                <a14:useLocalDpi xmlns:a14="http://schemas.microsoft.com/office/drawing/2010/main" val="0"/>
              </a:ext>
            </a:extLst>
          </a:blip>
          <a:srcRect t="27600" b="16800"/>
          <a:stretch>
            <a:fillRect/>
          </a:stretch>
        </p:blipFill>
        <p:spPr bwMode="auto">
          <a:xfrm>
            <a:off x="5715000" y="4992688"/>
            <a:ext cx="1698625" cy="95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11144" name="Picture 8"/>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801" t="7201" r="4800" b="7800"/>
          <a:stretch>
            <a:fillRect/>
          </a:stretch>
        </p:blipFill>
        <p:spPr bwMode="auto">
          <a:xfrm>
            <a:off x="5105400" y="5297488"/>
            <a:ext cx="152400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1152" name="Picture 16" descr="image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65900" y="1296988"/>
            <a:ext cx="1293813" cy="1293812"/>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011153" name="Text Box 17"/>
          <p:cNvSpPr txBox="1">
            <a:spLocks noChangeArrowheads="1"/>
          </p:cNvSpPr>
          <p:nvPr/>
        </p:nvSpPr>
        <p:spPr bwMode="blackGray">
          <a:xfrm>
            <a:off x="7605713" y="1631950"/>
            <a:ext cx="139700"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nSpc>
                <a:spcPct val="90000"/>
              </a:lnSpc>
            </a:pPr>
            <a:r>
              <a:rPr lang="en-US" sz="1800" b="1" i="1">
                <a:effectLst/>
              </a:rPr>
              <a:t>p</a:t>
            </a:r>
            <a:endParaRPr lang="en-US" sz="1800" b="1">
              <a:effectLst/>
            </a:endParaRPr>
          </a:p>
        </p:txBody>
      </p:sp>
      <p:pic>
        <p:nvPicPr>
          <p:cNvPr id="2011154" name="Picture 18" descr="image00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91525" y="1525588"/>
            <a:ext cx="182563" cy="182562"/>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11155" name="Picture 19" descr="image00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78825" y="2143125"/>
            <a:ext cx="384175" cy="38417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2011156" name="Group 20"/>
          <p:cNvGrpSpPr>
            <a:grpSpLocks/>
          </p:cNvGrpSpPr>
          <p:nvPr/>
        </p:nvGrpSpPr>
        <p:grpSpPr bwMode="auto">
          <a:xfrm>
            <a:off x="8147050" y="1600200"/>
            <a:ext cx="287338" cy="357188"/>
            <a:chOff x="4532" y="11130"/>
            <a:chExt cx="1567" cy="1444"/>
          </a:xfrm>
        </p:grpSpPr>
        <p:sp>
          <p:nvSpPr>
            <p:cNvPr id="2011157" name="Line 21"/>
            <p:cNvSpPr>
              <a:spLocks noChangeShapeType="1"/>
            </p:cNvSpPr>
            <p:nvPr/>
          </p:nvSpPr>
          <p:spPr bwMode="auto">
            <a:xfrm>
              <a:off x="4532" y="11130"/>
              <a:ext cx="1" cy="1444"/>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11158" name="Line 22"/>
            <p:cNvSpPr>
              <a:spLocks noChangeShapeType="1"/>
            </p:cNvSpPr>
            <p:nvPr/>
          </p:nvSpPr>
          <p:spPr bwMode="auto">
            <a:xfrm>
              <a:off x="4532" y="12574"/>
              <a:ext cx="1567" cy="0"/>
            </a:xfrm>
            <a:prstGeom prst="line">
              <a:avLst/>
            </a:prstGeom>
            <a:noFill/>
            <a:ln w="38100">
              <a:solidFill>
                <a:schemeClr val="tx2"/>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grpSp>
      <p:sp>
        <p:nvSpPr>
          <p:cNvPr id="2011159" name="Freeform 23"/>
          <p:cNvSpPr>
            <a:spLocks/>
          </p:cNvSpPr>
          <p:nvPr/>
        </p:nvSpPr>
        <p:spPr bwMode="auto">
          <a:xfrm>
            <a:off x="8531225" y="2011363"/>
            <a:ext cx="150813" cy="169862"/>
          </a:xfrm>
          <a:custGeom>
            <a:avLst/>
            <a:gdLst>
              <a:gd name="T0" fmla="*/ 0 w 341"/>
              <a:gd name="T1" fmla="*/ 0 h 384"/>
              <a:gd name="T2" fmla="*/ 341 w 341"/>
              <a:gd name="T3" fmla="*/ 384 h 384"/>
            </a:gdLst>
            <a:ahLst/>
            <a:cxnLst>
              <a:cxn ang="0">
                <a:pos x="T0" y="T1"/>
              </a:cxn>
              <a:cxn ang="0">
                <a:pos x="T2" y="T3"/>
              </a:cxn>
            </a:cxnLst>
            <a:rect l="0" t="0" r="r" b="b"/>
            <a:pathLst>
              <a:path w="341" h="384">
                <a:moveTo>
                  <a:pt x="0" y="0"/>
                </a:moveTo>
                <a:lnTo>
                  <a:pt x="341" y="384"/>
                </a:lnTo>
              </a:path>
            </a:pathLst>
          </a:custGeom>
          <a:solidFill>
            <a:srgbClr val="FFFFFF"/>
          </a:solidFill>
          <a:ln w="38100">
            <a:solidFill>
              <a:schemeClr val="tx2"/>
            </a:solidFill>
            <a:round/>
            <a:headEnd/>
            <a:tailEnd type="triangle" w="med" len="lg"/>
          </a:ln>
        </p:spPr>
        <p:txBody>
          <a:bodyPr/>
          <a:lstStyle/>
          <a:p>
            <a:endParaRPr lang="en-US"/>
          </a:p>
        </p:txBody>
      </p:sp>
      <p:sp>
        <p:nvSpPr>
          <p:cNvPr id="2011160" name="Line 24"/>
          <p:cNvSpPr>
            <a:spLocks noChangeShapeType="1"/>
          </p:cNvSpPr>
          <p:nvPr/>
        </p:nvSpPr>
        <p:spPr bwMode="auto">
          <a:xfrm>
            <a:off x="7616825" y="1598613"/>
            <a:ext cx="857250" cy="1587"/>
          </a:xfrm>
          <a:prstGeom prst="line">
            <a:avLst/>
          </a:prstGeom>
          <a:noFill/>
          <a:ln w="38100">
            <a:solidFill>
              <a:schemeClr val="tx2"/>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2011161" name="Line 25"/>
          <p:cNvSpPr>
            <a:spLocks noChangeShapeType="1"/>
          </p:cNvSpPr>
          <p:nvPr/>
        </p:nvSpPr>
        <p:spPr bwMode="auto">
          <a:xfrm>
            <a:off x="8491538" y="1603375"/>
            <a:ext cx="0" cy="288925"/>
          </a:xfrm>
          <a:prstGeom prst="line">
            <a:avLst/>
          </a:prstGeom>
          <a:noFill/>
          <a:ln w="38100">
            <a:solidFill>
              <a:schemeClr val="tx2"/>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2011162" name="Rectangle 26"/>
          <p:cNvSpPr>
            <a:spLocks noChangeAspect="1" noChangeArrowheads="1"/>
          </p:cNvSpPr>
          <p:nvPr/>
        </p:nvSpPr>
        <p:spPr bwMode="blackGray">
          <a:xfrm>
            <a:off x="8683625" y="2184400"/>
            <a:ext cx="20638" cy="20638"/>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11163" name="Oval 27"/>
          <p:cNvSpPr>
            <a:spLocks noChangeArrowheads="1"/>
          </p:cNvSpPr>
          <p:nvPr/>
        </p:nvSpPr>
        <p:spPr bwMode="auto">
          <a:xfrm>
            <a:off x="8428038" y="1892300"/>
            <a:ext cx="120650" cy="120650"/>
          </a:xfrm>
          <a:prstGeom prst="ellipse">
            <a:avLst/>
          </a:prstGeom>
          <a:solidFill>
            <a:srgbClr val="FFFFFF"/>
          </a:solidFill>
          <a:ln w="28575">
            <a:solidFill>
              <a:srgbClr val="000000"/>
            </a:solidFill>
            <a:round/>
            <a:headEnd/>
            <a:tailEnd/>
          </a:ln>
        </p:spPr>
        <p:txBody>
          <a:bodyPr/>
          <a:lstStyle/>
          <a:p>
            <a:endParaRPr lang="en-US"/>
          </a:p>
        </p:txBody>
      </p:sp>
      <p:graphicFrame>
        <p:nvGraphicFramePr>
          <p:cNvPr id="2011164" name="Object 28"/>
          <p:cNvGraphicFramePr>
            <a:graphicFrameLocks noChangeAspect="1"/>
          </p:cNvGraphicFramePr>
          <p:nvPr/>
        </p:nvGraphicFramePr>
        <p:xfrm>
          <a:off x="8445500" y="1901825"/>
          <a:ext cx="101600" cy="101600"/>
        </p:xfrm>
        <a:graphic>
          <a:graphicData uri="http://schemas.openxmlformats.org/presentationml/2006/ole">
            <mc:AlternateContent xmlns:mc="http://schemas.openxmlformats.org/markup-compatibility/2006">
              <mc:Choice xmlns:v="urn:schemas-microsoft-com:vml" Requires="v">
                <p:oleObj spid="_x0000_s2011178" name="Equation" r:id="rId14" imgW="114120" imgH="114120" progId="Equation.DSMT4">
                  <p:embed/>
                </p:oleObj>
              </mc:Choice>
              <mc:Fallback>
                <p:oleObj name="Equation" r:id="rId14" imgW="114120" imgH="114120" progId="Equation.DSMT4">
                  <p:embed/>
                  <p:pic>
                    <p:nvPicPr>
                      <p:cNvPr id="0" name="Object 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45500" y="1901825"/>
                        <a:ext cx="101600" cy="10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011173" name="Group 37"/>
          <p:cNvGrpSpPr>
            <a:grpSpLocks/>
          </p:cNvGrpSpPr>
          <p:nvPr/>
        </p:nvGrpSpPr>
        <p:grpSpPr bwMode="auto">
          <a:xfrm>
            <a:off x="6565900" y="2743200"/>
            <a:ext cx="1295400" cy="1295400"/>
            <a:chOff x="2976" y="1968"/>
            <a:chExt cx="816" cy="816"/>
          </a:xfrm>
        </p:grpSpPr>
        <p:pic>
          <p:nvPicPr>
            <p:cNvPr id="2011168" name="Picture 32" descr="untitled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84" y="1992"/>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2011172" name="Group 36"/>
            <p:cNvGrpSpPr>
              <a:grpSpLocks/>
            </p:cNvGrpSpPr>
            <p:nvPr/>
          </p:nvGrpSpPr>
          <p:grpSpPr bwMode="auto">
            <a:xfrm>
              <a:off x="2976" y="1968"/>
              <a:ext cx="816" cy="816"/>
              <a:chOff x="2976" y="1968"/>
              <a:chExt cx="816" cy="816"/>
            </a:xfrm>
          </p:grpSpPr>
          <p:sp>
            <p:nvSpPr>
              <p:cNvPr id="2011169" name="Text Box 33"/>
              <p:cNvSpPr txBox="1">
                <a:spLocks noChangeArrowheads="1"/>
              </p:cNvSpPr>
              <p:nvPr/>
            </p:nvSpPr>
            <p:spPr bwMode="blackGray">
              <a:xfrm>
                <a:off x="3678" y="2225"/>
                <a:ext cx="98"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gn="l">
                  <a:lnSpc>
                    <a:spcPct val="90000"/>
                  </a:lnSpc>
                </a:pPr>
                <a:r>
                  <a:rPr lang="en-US" b="1" i="1">
                    <a:solidFill>
                      <a:schemeClr val="hlink"/>
                    </a:solidFill>
                    <a:effectLst/>
                  </a:rPr>
                  <a:t>p</a:t>
                </a:r>
                <a:endParaRPr lang="en-US" b="1">
                  <a:solidFill>
                    <a:schemeClr val="hlink"/>
                  </a:solidFill>
                  <a:effectLst/>
                </a:endParaRPr>
              </a:p>
            </p:txBody>
          </p:sp>
          <p:sp>
            <p:nvSpPr>
              <p:cNvPr id="2011170" name="Oval 34"/>
              <p:cNvSpPr>
                <a:spLocks noChangeArrowheads="1"/>
              </p:cNvSpPr>
              <p:nvPr/>
            </p:nvSpPr>
            <p:spPr bwMode="blackGray">
              <a:xfrm>
                <a:off x="3600" y="2352"/>
                <a:ext cx="48" cy="48"/>
              </a:xfrm>
              <a:prstGeom prst="ellipse">
                <a:avLst/>
              </a:prstGeom>
              <a:solidFill>
                <a:schemeClr val="hlink"/>
              </a:solidFill>
              <a:ln w="19050" algn="ctr">
                <a:solidFill>
                  <a:schemeClr val="hlink"/>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1171" name="Rectangle 35"/>
              <p:cNvSpPr>
                <a:spLocks noChangeArrowheads="1"/>
              </p:cNvSpPr>
              <p:nvPr/>
            </p:nvSpPr>
            <p:spPr bwMode="blackGray">
              <a:xfrm>
                <a:off x="2976" y="1968"/>
                <a:ext cx="816" cy="81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grpSp>
        <p:nvGrpSpPr>
          <p:cNvPr id="2011176" name="Group 40"/>
          <p:cNvGrpSpPr>
            <a:grpSpLocks/>
          </p:cNvGrpSpPr>
          <p:nvPr/>
        </p:nvGrpSpPr>
        <p:grpSpPr bwMode="auto">
          <a:xfrm>
            <a:off x="4648200" y="3733800"/>
            <a:ext cx="1600200" cy="762000"/>
            <a:chOff x="2976" y="2304"/>
            <a:chExt cx="1008" cy="480"/>
          </a:xfrm>
        </p:grpSpPr>
        <p:pic>
          <p:nvPicPr>
            <p:cNvPr id="2011174" name="Picture 38" descr="scrshot0001"/>
            <p:cNvPicPr>
              <a:picLocks noChangeAspect="1" noChangeArrowheads="1"/>
            </p:cNvPicPr>
            <p:nvPr/>
          </p:nvPicPr>
          <p:blipFill>
            <a:blip r:embed="rId17">
              <a:extLst>
                <a:ext uri="{28A0092B-C50C-407E-A947-70E740481C1C}">
                  <a14:useLocalDpi xmlns:a14="http://schemas.microsoft.com/office/drawing/2010/main" val="0"/>
                </a:ext>
              </a:extLst>
            </a:blip>
            <a:srcRect l="14000" t="26749" r="67001" b="54259"/>
            <a:stretch>
              <a:fillRect/>
            </a:stretch>
          </p:blipFill>
          <p:spPr bwMode="auto">
            <a:xfrm>
              <a:off x="3504" y="2304"/>
              <a:ext cx="480" cy="480"/>
            </a:xfrm>
            <a:prstGeom prst="rect">
              <a:avLst/>
            </a:prstGeom>
            <a:noFill/>
            <a:extLst>
              <a:ext uri="{909E8E84-426E-40DD-AFC4-6F175D3DCCD1}">
                <a14:hiddenFill xmlns:a14="http://schemas.microsoft.com/office/drawing/2010/main">
                  <a:solidFill>
                    <a:srgbClr val="FFFFFF"/>
                  </a:solidFill>
                </a14:hiddenFill>
              </a:ext>
            </a:extLst>
          </p:spPr>
        </p:pic>
        <p:pic>
          <p:nvPicPr>
            <p:cNvPr id="2011175" name="Picture 39" descr="scrshot0000"/>
            <p:cNvPicPr>
              <a:picLocks noChangeAspect="1" noChangeArrowheads="1"/>
            </p:cNvPicPr>
            <p:nvPr/>
          </p:nvPicPr>
          <p:blipFill>
            <a:blip r:embed="rId18">
              <a:extLst>
                <a:ext uri="{28A0092B-C50C-407E-A947-70E740481C1C}">
                  <a14:useLocalDpi xmlns:a14="http://schemas.microsoft.com/office/drawing/2010/main" val="0"/>
                </a:ext>
              </a:extLst>
            </a:blip>
            <a:srcRect l="13985" t="26778" r="66980" b="54170"/>
            <a:stretch>
              <a:fillRect/>
            </a:stretch>
          </p:blipFill>
          <p:spPr bwMode="auto">
            <a:xfrm>
              <a:off x="2976" y="2304"/>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111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113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111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111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111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11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111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111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111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111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111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1113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11139">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1117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011139">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1117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11139">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11139">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111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111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1114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1114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111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111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1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1165" grpId="0"/>
      <p:bldP spid="2011153" grpId="0"/>
      <p:bldP spid="2011159" grpId="0" animBg="1"/>
      <p:bldP spid="2011160" grpId="0" animBg="1"/>
      <p:bldP spid="2011161" grpId="0" animBg="1"/>
      <p:bldP spid="2011162" grpId="0" animBg="1"/>
      <p:bldP spid="201116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3870" name="AutoShape 14"/>
          <p:cNvSpPr>
            <a:spLocks noChangeArrowheads="1"/>
          </p:cNvSpPr>
          <p:nvPr/>
        </p:nvSpPr>
        <p:spPr bwMode="blackGray">
          <a:xfrm>
            <a:off x="762000" y="990600"/>
            <a:ext cx="3632200" cy="2362200"/>
          </a:xfrm>
          <a:prstGeom prst="roundRect">
            <a:avLst>
              <a:gd name="adj" fmla="val 5042"/>
            </a:avLst>
          </a:prstGeom>
          <a:noFill/>
          <a:ln w="31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13869" name="AutoShape 13"/>
          <p:cNvSpPr>
            <a:spLocks noChangeArrowheads="1"/>
          </p:cNvSpPr>
          <p:nvPr/>
        </p:nvSpPr>
        <p:spPr bwMode="blackGray">
          <a:xfrm>
            <a:off x="4572000" y="990600"/>
            <a:ext cx="3657600" cy="2362200"/>
          </a:xfrm>
          <a:prstGeom prst="roundRect">
            <a:avLst>
              <a:gd name="adj" fmla="val 5042"/>
            </a:avLst>
          </a:prstGeom>
          <a:noFill/>
          <a:ln w="31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13858" name="Rectangle 2"/>
          <p:cNvSpPr>
            <a:spLocks noGrp="1" noChangeArrowheads="1"/>
          </p:cNvSpPr>
          <p:nvPr>
            <p:ph type="title"/>
          </p:nvPr>
        </p:nvSpPr>
        <p:spPr/>
        <p:txBody>
          <a:bodyPr/>
          <a:lstStyle/>
          <a:p>
            <a:r>
              <a:rPr lang="en-US"/>
              <a:t>Perfect spatial hashing</a:t>
            </a:r>
          </a:p>
        </p:txBody>
      </p:sp>
      <p:sp>
        <p:nvSpPr>
          <p:cNvPr id="1913859" name="Rectangle 3"/>
          <p:cNvSpPr>
            <a:spLocks noGrp="1" noChangeArrowheads="1"/>
          </p:cNvSpPr>
          <p:nvPr>
            <p:ph type="body" idx="1"/>
          </p:nvPr>
        </p:nvSpPr>
        <p:spPr>
          <a:xfrm>
            <a:off x="838200" y="3581400"/>
            <a:ext cx="7543800" cy="2971800"/>
          </a:xfrm>
        </p:spPr>
        <p:txBody>
          <a:bodyPr/>
          <a:lstStyle/>
          <a:p>
            <a:pPr>
              <a:spcBef>
                <a:spcPct val="40000"/>
              </a:spcBef>
            </a:pPr>
            <a:r>
              <a:rPr lang="en-US"/>
              <a:t>Future work:</a:t>
            </a:r>
          </a:p>
          <a:p>
            <a:pPr lvl="1">
              <a:spcBef>
                <a:spcPct val="40000"/>
              </a:spcBef>
            </a:pPr>
            <a:r>
              <a:rPr lang="en-US"/>
              <a:t>Dynamic insertions</a:t>
            </a:r>
          </a:p>
          <a:p>
            <a:pPr lvl="1">
              <a:spcBef>
                <a:spcPct val="40000"/>
              </a:spcBef>
            </a:pPr>
            <a:r>
              <a:rPr lang="en-US"/>
              <a:t>Adaptive resolution</a:t>
            </a:r>
          </a:p>
          <a:p>
            <a:pPr lvl="1">
              <a:spcBef>
                <a:spcPct val="40000"/>
              </a:spcBef>
            </a:pPr>
            <a:r>
              <a:rPr lang="en-US"/>
              <a:t>Entropy coding for storage</a:t>
            </a:r>
          </a:p>
          <a:p>
            <a:pPr lvl="1">
              <a:spcBef>
                <a:spcPct val="40000"/>
              </a:spcBef>
            </a:pPr>
            <a:r>
              <a:rPr lang="en-US"/>
              <a:t>Higher-dimensional domains</a:t>
            </a:r>
          </a:p>
        </p:txBody>
      </p:sp>
      <p:pic>
        <p:nvPicPr>
          <p:cNvPr id="1913860" name="Picture 4" descr="image009"/>
          <p:cNvPicPr>
            <a:picLocks noChangeAspect="1" noChangeArrowheads="1"/>
          </p:cNvPicPr>
          <p:nvPr/>
        </p:nvPicPr>
        <p:blipFill>
          <a:blip r:embed="rId3" cstate="print">
            <a:extLst>
              <a:ext uri="{28A0092B-C50C-407E-A947-70E740481C1C}">
                <a14:useLocalDpi xmlns:a14="http://schemas.microsoft.com/office/drawing/2010/main" val="0"/>
              </a:ext>
            </a:extLst>
          </a:blip>
          <a:srcRect l="11812" t="11063" r="10126" b="6000"/>
          <a:stretch>
            <a:fillRect/>
          </a:stretch>
        </p:blipFill>
        <p:spPr bwMode="auto">
          <a:xfrm>
            <a:off x="7361238" y="2295525"/>
            <a:ext cx="563562" cy="600075"/>
          </a:xfrm>
          <a:prstGeom prst="rect">
            <a:avLst/>
          </a:prstGeom>
          <a:noFill/>
          <a:extLst>
            <a:ext uri="{909E8E84-426E-40DD-AFC4-6F175D3DCCD1}">
              <a14:hiddenFill xmlns:a14="http://schemas.microsoft.com/office/drawing/2010/main">
                <a:solidFill>
                  <a:srgbClr val="FFFFFF"/>
                </a:solidFill>
              </a14:hiddenFill>
            </a:ext>
          </a:extLst>
        </p:spPr>
      </p:pic>
      <p:pic>
        <p:nvPicPr>
          <p:cNvPr id="1913861" name="Picture 5" descr="image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65238"/>
            <a:ext cx="1849438" cy="185102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3862" name="Picture 6" descr="image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2259013"/>
            <a:ext cx="546100" cy="547687"/>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3863" name="Picture 7" descr="image0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4275" y="1905000"/>
            <a:ext cx="260350" cy="261938"/>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3864" name="Picture 8" descr="image007"/>
          <p:cNvPicPr>
            <a:picLocks noChangeAspect="1" noChangeArrowheads="1"/>
          </p:cNvPicPr>
          <p:nvPr/>
        </p:nvPicPr>
        <p:blipFill>
          <a:blip r:embed="rId7" cstate="print">
            <a:extLst>
              <a:ext uri="{28A0092B-C50C-407E-A947-70E740481C1C}">
                <a14:useLocalDpi xmlns:a14="http://schemas.microsoft.com/office/drawing/2010/main" val="0"/>
              </a:ext>
            </a:extLst>
          </a:blip>
          <a:srcRect l="6647" t="6895" r="3075"/>
          <a:stretch>
            <a:fillRect/>
          </a:stretch>
        </p:blipFill>
        <p:spPr bwMode="auto">
          <a:xfrm>
            <a:off x="4822825" y="1066800"/>
            <a:ext cx="2114550" cy="2181225"/>
          </a:xfrm>
          <a:prstGeom prst="rect">
            <a:avLst/>
          </a:prstGeom>
          <a:noFill/>
          <a:extLst>
            <a:ext uri="{909E8E84-426E-40DD-AFC4-6F175D3DCCD1}">
              <a14:hiddenFill xmlns:a14="http://schemas.microsoft.com/office/drawing/2010/main">
                <a:solidFill>
                  <a:srgbClr val="FFFFFF"/>
                </a:solidFill>
              </a14:hiddenFill>
            </a:ext>
          </a:extLst>
        </p:spPr>
      </p:pic>
      <p:pic>
        <p:nvPicPr>
          <p:cNvPr id="1913865" name="Picture 9" descr="image011"/>
          <p:cNvPicPr>
            <a:picLocks noChangeAspect="1" noChangeArrowheads="1"/>
          </p:cNvPicPr>
          <p:nvPr/>
        </p:nvPicPr>
        <p:blipFill>
          <a:blip r:embed="rId8" cstate="print">
            <a:extLst>
              <a:ext uri="{28A0092B-C50C-407E-A947-70E740481C1C}">
                <a14:useLocalDpi xmlns:a14="http://schemas.microsoft.com/office/drawing/2010/main" val="0"/>
              </a:ext>
            </a:extLst>
          </a:blip>
          <a:srcRect l="12187" t="11626" r="10312" b="6187"/>
          <a:stretch>
            <a:fillRect/>
          </a:stretch>
        </p:blipFill>
        <p:spPr bwMode="auto">
          <a:xfrm>
            <a:off x="7488238" y="1927225"/>
            <a:ext cx="309562" cy="327025"/>
          </a:xfrm>
          <a:prstGeom prst="rect">
            <a:avLst/>
          </a:prstGeom>
          <a:noFill/>
          <a:extLst>
            <a:ext uri="{909E8E84-426E-40DD-AFC4-6F175D3DCCD1}">
              <a14:hiddenFill xmlns:a14="http://schemas.microsoft.com/office/drawing/2010/main">
                <a:solidFill>
                  <a:srgbClr val="FFFFFF"/>
                </a:solidFill>
              </a14:hiddenFill>
            </a:ext>
          </a:extLst>
        </p:spPr>
      </p:pic>
      <p:sp>
        <p:nvSpPr>
          <p:cNvPr id="1913866" name="Line 10"/>
          <p:cNvSpPr>
            <a:spLocks noChangeShapeType="1"/>
          </p:cNvSpPr>
          <p:nvPr/>
        </p:nvSpPr>
        <p:spPr bwMode="blackGray">
          <a:xfrm>
            <a:off x="3154363" y="2190750"/>
            <a:ext cx="3302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13867" name="Line 11"/>
          <p:cNvSpPr>
            <a:spLocks noChangeShapeType="1"/>
          </p:cNvSpPr>
          <p:nvPr/>
        </p:nvSpPr>
        <p:spPr bwMode="blackGray">
          <a:xfrm>
            <a:off x="6970713" y="2255838"/>
            <a:ext cx="3302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012" name="Text Box 4"/>
          <p:cNvSpPr txBox="1">
            <a:spLocks noChangeArrowheads="1"/>
          </p:cNvSpPr>
          <p:nvPr/>
        </p:nvSpPr>
        <p:spPr bwMode="blackGray">
          <a:xfrm>
            <a:off x="0" y="914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r>
              <a:rPr lang="en-US" sz="5400">
                <a:effectLst>
                  <a:outerShdw blurRad="38100" dist="38100" dir="2700000" algn="tl">
                    <a:srgbClr val="C0C0C0"/>
                  </a:outerShdw>
                </a:effectLst>
              </a:rPr>
              <a:t>Thank you !!!</a:t>
            </a:r>
          </a:p>
        </p:txBody>
      </p:sp>
      <p:sp>
        <p:nvSpPr>
          <p:cNvPr id="1963013" name="Text Box 5"/>
          <p:cNvSpPr txBox="1">
            <a:spLocks noChangeArrowheads="1"/>
          </p:cNvSpPr>
          <p:nvPr/>
        </p:nvSpPr>
        <p:spPr bwMode="blackGray">
          <a:xfrm>
            <a:off x="0" y="2209800"/>
            <a:ext cx="9144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r>
              <a:rPr lang="en-US" sz="4800">
                <a:solidFill>
                  <a:schemeClr val="tx2"/>
                </a:solidFill>
                <a:effectLst>
                  <a:outerShdw blurRad="38100" dist="38100" dir="2700000" algn="tl">
                    <a:srgbClr val="C0C0C0"/>
                  </a:outerShdw>
                </a:effectLst>
              </a:rPr>
              <a:t>Questions ?</a:t>
            </a:r>
          </a:p>
        </p:txBody>
      </p:sp>
      <p:pic>
        <p:nvPicPr>
          <p:cNvPr id="1963014" name="Picture 6" descr="X_scrshot0005_compos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638800"/>
            <a:ext cx="990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630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5638800"/>
            <a:ext cx="990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63016" name="Picture 8" descr="child_cu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5638800"/>
            <a:ext cx="990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63017" name="Picture 9" descr="arm_new_scrshot0000"/>
          <p:cNvPicPr>
            <a:picLocks noChangeAspect="1" noChangeArrowheads="1"/>
          </p:cNvPicPr>
          <p:nvPr/>
        </p:nvPicPr>
        <p:blipFill>
          <a:blip r:embed="rId6" cstate="print">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11400" t="1199" r="3008"/>
          <a:stretch>
            <a:fillRect/>
          </a:stretch>
        </p:blipFill>
        <p:spPr bwMode="auto">
          <a:xfrm>
            <a:off x="3505200" y="4648200"/>
            <a:ext cx="15160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3018" name="Picture 10"/>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4200" y="46482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3019" name="Picture 11" descr="scrshot0008"/>
          <p:cNvPicPr>
            <a:picLocks noChangeAspect="1" noChangeArrowheads="1"/>
          </p:cNvPicPr>
          <p:nvPr/>
        </p:nvPicPr>
        <p:blipFill>
          <a:blip r:embed="rId8" cstate="print">
            <a:clrChange>
              <a:clrFrom>
                <a:srgbClr val="FFFFFF"/>
              </a:clrFrom>
              <a:clrTo>
                <a:srgbClr val="FFFFFF">
                  <a:alpha val="0"/>
                </a:srgbClr>
              </a:clrTo>
            </a:clrChange>
            <a:lum bright="12000" contrast="30000"/>
            <a:extLst>
              <a:ext uri="{28A0092B-C50C-407E-A947-70E740481C1C}">
                <a14:useLocalDpi xmlns:a14="http://schemas.microsoft.com/office/drawing/2010/main" val="0"/>
              </a:ext>
            </a:extLst>
          </a:blip>
          <a:srcRect t="27600" b="16800"/>
          <a:stretch>
            <a:fillRect/>
          </a:stretch>
        </p:blipFill>
        <p:spPr bwMode="auto">
          <a:xfrm>
            <a:off x="5181600" y="4529138"/>
            <a:ext cx="205740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3020" name="Picture 1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801" t="7201" r="4800" b="7800"/>
          <a:stretch>
            <a:fillRect/>
          </a:stretch>
        </p:blipFill>
        <p:spPr bwMode="auto">
          <a:xfrm>
            <a:off x="4800600" y="5308600"/>
            <a:ext cx="1676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63021" name="Group 13"/>
          <p:cNvGrpSpPr>
            <a:grpSpLocks/>
          </p:cNvGrpSpPr>
          <p:nvPr/>
        </p:nvGrpSpPr>
        <p:grpSpPr bwMode="auto">
          <a:xfrm>
            <a:off x="304800" y="3430588"/>
            <a:ext cx="2578100" cy="1370012"/>
            <a:chOff x="4128" y="1440"/>
            <a:chExt cx="1624" cy="863"/>
          </a:xfrm>
        </p:grpSpPr>
        <p:pic>
          <p:nvPicPr>
            <p:cNvPr id="1963022" name="Picture 14" descr="image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28" y="1488"/>
              <a:ext cx="815" cy="81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63023" name="Text Box 15"/>
            <p:cNvSpPr txBox="1">
              <a:spLocks noChangeArrowheads="1"/>
            </p:cNvSpPr>
            <p:nvPr/>
          </p:nvSpPr>
          <p:spPr bwMode="blackGray">
            <a:xfrm>
              <a:off x="4783" y="1699"/>
              <a:ext cx="88" cy="2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nSpc>
                  <a:spcPct val="90000"/>
                </a:lnSpc>
              </a:pPr>
              <a:r>
                <a:rPr lang="en-US" sz="1800" b="1" i="1">
                  <a:effectLst/>
                </a:rPr>
                <a:t>p</a:t>
              </a:r>
              <a:endParaRPr lang="en-US" sz="1800" b="1">
                <a:effectLst/>
              </a:endParaRPr>
            </a:p>
          </p:txBody>
        </p:sp>
        <p:pic>
          <p:nvPicPr>
            <p:cNvPr id="1963024" name="Picture 16" descr="image00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78" y="1632"/>
              <a:ext cx="115" cy="1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63025" name="Picture 17" descr="image00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44" y="2021"/>
              <a:ext cx="242" cy="242"/>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1963026" name="Group 18"/>
            <p:cNvGrpSpPr>
              <a:grpSpLocks/>
            </p:cNvGrpSpPr>
            <p:nvPr/>
          </p:nvGrpSpPr>
          <p:grpSpPr bwMode="auto">
            <a:xfrm>
              <a:off x="5124" y="1679"/>
              <a:ext cx="181" cy="225"/>
              <a:chOff x="4532" y="11130"/>
              <a:chExt cx="1567" cy="1444"/>
            </a:xfrm>
          </p:grpSpPr>
          <p:sp>
            <p:nvSpPr>
              <p:cNvPr id="1963027" name="Line 19"/>
              <p:cNvSpPr>
                <a:spLocks noChangeShapeType="1"/>
              </p:cNvSpPr>
              <p:nvPr/>
            </p:nvSpPr>
            <p:spPr bwMode="auto">
              <a:xfrm>
                <a:off x="4532" y="11130"/>
                <a:ext cx="1" cy="1444"/>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3028" name="Line 20"/>
              <p:cNvSpPr>
                <a:spLocks noChangeShapeType="1"/>
              </p:cNvSpPr>
              <p:nvPr/>
            </p:nvSpPr>
            <p:spPr bwMode="auto">
              <a:xfrm>
                <a:off x="4532" y="12574"/>
                <a:ext cx="1567" cy="0"/>
              </a:xfrm>
              <a:prstGeom prst="line">
                <a:avLst/>
              </a:prstGeom>
              <a:noFill/>
              <a:ln w="38100">
                <a:solidFill>
                  <a:schemeClr val="tx2"/>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grpSp>
        <p:sp>
          <p:nvSpPr>
            <p:cNvPr id="1963029" name="Freeform 21"/>
            <p:cNvSpPr>
              <a:spLocks/>
            </p:cNvSpPr>
            <p:nvPr/>
          </p:nvSpPr>
          <p:spPr bwMode="auto">
            <a:xfrm>
              <a:off x="5366" y="1938"/>
              <a:ext cx="95" cy="107"/>
            </a:xfrm>
            <a:custGeom>
              <a:avLst/>
              <a:gdLst>
                <a:gd name="T0" fmla="*/ 0 w 341"/>
                <a:gd name="T1" fmla="*/ 0 h 384"/>
                <a:gd name="T2" fmla="*/ 341 w 341"/>
                <a:gd name="T3" fmla="*/ 384 h 384"/>
              </a:gdLst>
              <a:ahLst/>
              <a:cxnLst>
                <a:cxn ang="0">
                  <a:pos x="T0" y="T1"/>
                </a:cxn>
                <a:cxn ang="0">
                  <a:pos x="T2" y="T3"/>
                </a:cxn>
              </a:cxnLst>
              <a:rect l="0" t="0" r="r" b="b"/>
              <a:pathLst>
                <a:path w="341" h="384">
                  <a:moveTo>
                    <a:pt x="0" y="0"/>
                  </a:moveTo>
                  <a:lnTo>
                    <a:pt x="341" y="384"/>
                  </a:lnTo>
                </a:path>
              </a:pathLst>
            </a:custGeom>
            <a:solidFill>
              <a:srgbClr val="FFFFFF"/>
            </a:solidFill>
            <a:ln w="38100">
              <a:solidFill>
                <a:schemeClr val="tx2"/>
              </a:solidFill>
              <a:round/>
              <a:headEnd/>
              <a:tailEnd type="triangle" w="med" len="lg"/>
            </a:ln>
          </p:spPr>
          <p:txBody>
            <a:bodyPr/>
            <a:lstStyle/>
            <a:p>
              <a:endParaRPr lang="en-US"/>
            </a:p>
          </p:txBody>
        </p:sp>
        <p:sp>
          <p:nvSpPr>
            <p:cNvPr id="1963030" name="Line 22"/>
            <p:cNvSpPr>
              <a:spLocks noChangeShapeType="1"/>
            </p:cNvSpPr>
            <p:nvPr/>
          </p:nvSpPr>
          <p:spPr bwMode="auto">
            <a:xfrm>
              <a:off x="4790" y="1678"/>
              <a:ext cx="540" cy="1"/>
            </a:xfrm>
            <a:prstGeom prst="line">
              <a:avLst/>
            </a:prstGeom>
            <a:noFill/>
            <a:ln w="38100">
              <a:solidFill>
                <a:schemeClr val="tx2"/>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1963031" name="Line 23"/>
            <p:cNvSpPr>
              <a:spLocks noChangeShapeType="1"/>
            </p:cNvSpPr>
            <p:nvPr/>
          </p:nvSpPr>
          <p:spPr bwMode="auto">
            <a:xfrm>
              <a:off x="5341" y="1681"/>
              <a:ext cx="0" cy="182"/>
            </a:xfrm>
            <a:prstGeom prst="line">
              <a:avLst/>
            </a:prstGeom>
            <a:noFill/>
            <a:ln w="38100">
              <a:solidFill>
                <a:schemeClr val="tx2"/>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1963032" name="Rectangle 24"/>
            <p:cNvSpPr>
              <a:spLocks noChangeAspect="1" noChangeArrowheads="1"/>
            </p:cNvSpPr>
            <p:nvPr/>
          </p:nvSpPr>
          <p:spPr bwMode="blackGray">
            <a:xfrm>
              <a:off x="5462" y="2047"/>
              <a:ext cx="13" cy="13"/>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63033" name="Oval 25"/>
            <p:cNvSpPr>
              <a:spLocks noChangeArrowheads="1"/>
            </p:cNvSpPr>
            <p:nvPr/>
          </p:nvSpPr>
          <p:spPr bwMode="auto">
            <a:xfrm>
              <a:off x="5304" y="1863"/>
              <a:ext cx="76" cy="76"/>
            </a:xfrm>
            <a:prstGeom prst="ellipse">
              <a:avLst/>
            </a:prstGeom>
            <a:solidFill>
              <a:srgbClr val="FFFFFF"/>
            </a:solidFill>
            <a:ln w="28575">
              <a:solidFill>
                <a:srgbClr val="000000"/>
              </a:solidFill>
              <a:round/>
              <a:headEnd/>
              <a:tailEnd/>
            </a:ln>
          </p:spPr>
          <p:txBody>
            <a:bodyPr/>
            <a:lstStyle/>
            <a:p>
              <a:endParaRPr lang="en-US"/>
            </a:p>
          </p:txBody>
        </p:sp>
        <p:graphicFrame>
          <p:nvGraphicFramePr>
            <p:cNvPr id="1963034" name="Object 26"/>
            <p:cNvGraphicFramePr>
              <a:graphicFrameLocks noChangeAspect="1"/>
            </p:cNvGraphicFramePr>
            <p:nvPr/>
          </p:nvGraphicFramePr>
          <p:xfrm>
            <a:off x="5312" y="1869"/>
            <a:ext cx="64" cy="64"/>
          </p:xfrm>
          <a:graphic>
            <a:graphicData uri="http://schemas.openxmlformats.org/presentationml/2006/ole">
              <mc:AlternateContent xmlns:mc="http://schemas.openxmlformats.org/markup-compatibility/2006">
                <mc:Choice xmlns:v="urn:schemas-microsoft-com:vml" Requires="v">
                  <p:oleObj spid="_x0000_s1963038" name="Equation" r:id="rId13" imgW="114120" imgH="114120" progId="Equation.DSMT4">
                    <p:embed/>
                  </p:oleObj>
                </mc:Choice>
                <mc:Fallback>
                  <p:oleObj name="Equation" r:id="rId13" imgW="114120" imgH="114120" progId="Equation.DSMT4">
                    <p:embed/>
                    <p:pic>
                      <p:nvPicPr>
                        <p:cNvPr id="0" name="Object 2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12" y="1869"/>
                          <a:ext cx="64" cy="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63035" name="Text Box 27"/>
            <p:cNvSpPr txBox="1">
              <a:spLocks noChangeArrowheads="1"/>
            </p:cNvSpPr>
            <p:nvPr/>
          </p:nvSpPr>
          <p:spPr bwMode="blackGray">
            <a:xfrm>
              <a:off x="5422" y="1867"/>
              <a:ext cx="242" cy="1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nSpc>
                  <a:spcPct val="90000"/>
                </a:lnSpc>
              </a:pPr>
              <a:r>
                <a:rPr lang="en-US" sz="1600" b="1" i="1">
                  <a:effectLst/>
                </a:rPr>
                <a:t>h</a:t>
              </a:r>
              <a:r>
                <a:rPr lang="en-US" sz="1600" b="1">
                  <a:effectLst/>
                </a:rPr>
                <a:t>(</a:t>
              </a:r>
              <a:r>
                <a:rPr lang="en-US" sz="1600" b="1" i="1">
                  <a:effectLst/>
                </a:rPr>
                <a:t>p</a:t>
              </a:r>
              <a:r>
                <a:rPr lang="en-US" sz="1600" b="1">
                  <a:effectLst/>
                </a:rPr>
                <a:t>)</a:t>
              </a:r>
            </a:p>
          </p:txBody>
        </p:sp>
        <p:sp>
          <p:nvSpPr>
            <p:cNvPr id="1963036" name="Text Box 28"/>
            <p:cNvSpPr txBox="1">
              <a:spLocks noChangeArrowheads="1"/>
            </p:cNvSpPr>
            <p:nvPr/>
          </p:nvSpPr>
          <p:spPr bwMode="blackGray">
            <a:xfrm>
              <a:off x="4949" y="1440"/>
              <a:ext cx="8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gn="l" defTabSz="4075113">
                <a:defRPr sz="2400">
                  <a:solidFill>
                    <a:schemeClr val="tx1"/>
                  </a:solidFill>
                  <a:latin typeface="Times New Roman" pitchFamily="18" charset="0"/>
                </a:defRPr>
              </a:lvl1pPr>
              <a:lvl2pPr algn="l" defTabSz="4075113">
                <a:defRPr sz="2400">
                  <a:solidFill>
                    <a:schemeClr val="tx1"/>
                  </a:solidFill>
                  <a:latin typeface="Times New Roman" pitchFamily="18" charset="0"/>
                </a:defRPr>
              </a:lvl2pPr>
              <a:lvl3pPr algn="l" defTabSz="4075113">
                <a:defRPr sz="2400">
                  <a:solidFill>
                    <a:schemeClr val="tx1"/>
                  </a:solidFill>
                  <a:latin typeface="Times New Roman" pitchFamily="18" charset="0"/>
                </a:defRPr>
              </a:lvl3pPr>
              <a:lvl4pPr algn="l" defTabSz="4075113">
                <a:defRPr sz="2400">
                  <a:solidFill>
                    <a:schemeClr val="tx1"/>
                  </a:solidFill>
                  <a:latin typeface="Times New Roman" pitchFamily="18" charset="0"/>
                </a:defRPr>
              </a:lvl4pPr>
              <a:lvl5pPr algn="l" defTabSz="4075113">
                <a:defRPr sz="2400">
                  <a:solidFill>
                    <a:schemeClr val="tx1"/>
                  </a:solidFill>
                  <a:latin typeface="Times New Roman" pitchFamily="18" charset="0"/>
                </a:defRPr>
              </a:lvl5pPr>
              <a:lvl6pPr defTabSz="4075113" fontAlgn="base">
                <a:spcBef>
                  <a:spcPct val="0"/>
                </a:spcBef>
                <a:spcAft>
                  <a:spcPct val="0"/>
                </a:spcAft>
                <a:defRPr sz="2400">
                  <a:solidFill>
                    <a:schemeClr val="tx1"/>
                  </a:solidFill>
                  <a:latin typeface="Times New Roman" pitchFamily="18" charset="0"/>
                </a:defRPr>
              </a:lvl6pPr>
              <a:lvl7pPr defTabSz="4075113" fontAlgn="base">
                <a:spcBef>
                  <a:spcPct val="0"/>
                </a:spcBef>
                <a:spcAft>
                  <a:spcPct val="0"/>
                </a:spcAft>
                <a:defRPr sz="2400">
                  <a:solidFill>
                    <a:schemeClr val="tx1"/>
                  </a:solidFill>
                  <a:latin typeface="Times New Roman" pitchFamily="18" charset="0"/>
                </a:defRPr>
              </a:lvl7pPr>
              <a:lvl8pPr defTabSz="4075113" fontAlgn="base">
                <a:spcBef>
                  <a:spcPct val="0"/>
                </a:spcBef>
                <a:spcAft>
                  <a:spcPct val="0"/>
                </a:spcAft>
                <a:defRPr sz="2400">
                  <a:solidFill>
                    <a:schemeClr val="tx1"/>
                  </a:solidFill>
                  <a:latin typeface="Times New Roman" pitchFamily="18" charset="0"/>
                </a:defRPr>
              </a:lvl8pPr>
              <a:lvl9pPr defTabSz="4075113" fontAlgn="base">
                <a:spcBef>
                  <a:spcPct val="0"/>
                </a:spcBef>
                <a:spcAft>
                  <a:spcPct val="0"/>
                </a:spcAft>
                <a:defRPr sz="2400">
                  <a:solidFill>
                    <a:schemeClr val="tx1"/>
                  </a:solidFill>
                  <a:latin typeface="Times New Roman" pitchFamily="18" charset="0"/>
                </a:defRPr>
              </a:lvl9pPr>
            </a:lstStyle>
            <a:p>
              <a:pPr algn="ctr"/>
              <a:r>
                <a:rPr lang="en-US" sz="1400" i="1">
                  <a:effectLst/>
                  <a:latin typeface="Arial" charset="0"/>
                </a:rPr>
                <a:t>Offset table </a:t>
              </a:r>
              <a:r>
                <a:rPr lang="en-US" sz="1400">
                  <a:effectLst/>
                  <a:latin typeface="Arial" charset="0"/>
                  <a:sym typeface="Symbol" pitchFamily="18" charset="2"/>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63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5522" name="Rectangle 2"/>
          <p:cNvSpPr>
            <a:spLocks noGrp="1" noChangeArrowheads="1"/>
          </p:cNvSpPr>
          <p:nvPr>
            <p:ph type="body" idx="1"/>
          </p:nvPr>
        </p:nvSpPr>
        <p:spPr>
          <a:xfrm>
            <a:off x="685800" y="990600"/>
            <a:ext cx="8305800" cy="5867400"/>
          </a:xfrm>
        </p:spPr>
        <p:txBody>
          <a:bodyPr/>
          <a:lstStyle/>
          <a:p>
            <a:pPr>
              <a:lnSpc>
                <a:spcPct val="90000"/>
              </a:lnSpc>
            </a:pPr>
            <a:r>
              <a:rPr lang="en-US"/>
              <a:t>Initialization</a:t>
            </a:r>
          </a:p>
          <a:p>
            <a:pPr lvl="1">
              <a:lnSpc>
                <a:spcPct val="90000"/>
              </a:lnSpc>
            </a:pPr>
            <a:r>
              <a:rPr lang="en-US"/>
              <a:t>Hash table size: smallest </a:t>
            </a:r>
            <a:r>
              <a:rPr lang="en-US" i="1">
                <a:solidFill>
                  <a:schemeClr val="tx2"/>
                </a:solidFill>
              </a:rPr>
              <a:t>m = m</a:t>
            </a:r>
            <a:r>
              <a:rPr lang="en-US" i="1" baseline="50000">
                <a:solidFill>
                  <a:schemeClr val="tx2"/>
                </a:solidFill>
              </a:rPr>
              <a:t>2</a:t>
            </a:r>
            <a:r>
              <a:rPr lang="en-US" i="1">
                <a:solidFill>
                  <a:schemeClr val="tx2"/>
                </a:solidFill>
              </a:rPr>
              <a:t> </a:t>
            </a:r>
            <a:r>
              <a:rPr lang="en-US" i="1">
                <a:solidFill>
                  <a:schemeClr val="tx2"/>
                </a:solidFill>
                <a:cs typeface="Arial" charset="0"/>
              </a:rPr>
              <a:t>≥</a:t>
            </a:r>
            <a:r>
              <a:rPr lang="en-US" i="1">
                <a:solidFill>
                  <a:schemeClr val="tx2"/>
                </a:solidFill>
              </a:rPr>
              <a:t> n</a:t>
            </a:r>
          </a:p>
          <a:p>
            <a:pPr lvl="1">
              <a:lnSpc>
                <a:spcPct val="90000"/>
              </a:lnSpc>
            </a:pPr>
            <a:r>
              <a:rPr lang="en-US"/>
              <a:t>Offset table size: </a:t>
            </a:r>
            <a:r>
              <a:rPr lang="en-US" i="1">
                <a:solidFill>
                  <a:schemeClr val="tx2"/>
                </a:solidFill>
              </a:rPr>
              <a:t>r = 0.25 n</a:t>
            </a:r>
            <a:r>
              <a:rPr lang="en-US"/>
              <a:t>  (4 bits / entry)</a:t>
            </a:r>
          </a:p>
          <a:p>
            <a:pPr lvl="1">
              <a:lnSpc>
                <a:spcPct val="90000"/>
              </a:lnSpc>
            </a:pPr>
            <a:r>
              <a:rPr lang="en-US" i="1">
                <a:solidFill>
                  <a:schemeClr val="tx2"/>
                </a:solidFill>
              </a:rPr>
              <a:t>r</a:t>
            </a:r>
            <a:r>
              <a:rPr lang="en-US"/>
              <a:t> and </a:t>
            </a:r>
            <a:r>
              <a:rPr lang="en-US" i="1">
                <a:solidFill>
                  <a:schemeClr val="tx2"/>
                </a:solidFill>
              </a:rPr>
              <a:t>m</a:t>
            </a:r>
            <a:r>
              <a:rPr lang="en-US"/>
              <a:t> co-prime, and </a:t>
            </a:r>
            <a:r>
              <a:rPr lang="en-US" i="1">
                <a:solidFill>
                  <a:schemeClr val="tx2"/>
                </a:solidFill>
              </a:rPr>
              <a:t>r m </a:t>
            </a:r>
            <a:r>
              <a:rPr lang="en-US" i="1">
                <a:solidFill>
                  <a:schemeClr val="tx2"/>
                </a:solidFill>
                <a:cs typeface="Arial" charset="0"/>
              </a:rPr>
              <a:t>≥ u</a:t>
            </a:r>
            <a:endParaRPr lang="en-US" i="1">
              <a:solidFill>
                <a:schemeClr val="tx2"/>
              </a:solidFill>
            </a:endParaRPr>
          </a:p>
          <a:p>
            <a:pPr>
              <a:lnSpc>
                <a:spcPct val="90000"/>
              </a:lnSpc>
            </a:pPr>
            <a:endParaRPr lang="en-US" sz="1400"/>
          </a:p>
          <a:p>
            <a:pPr>
              <a:lnSpc>
                <a:spcPct val="90000"/>
              </a:lnSpc>
            </a:pPr>
            <a:r>
              <a:rPr lang="en-US"/>
              <a:t>Fast method</a:t>
            </a:r>
          </a:p>
          <a:p>
            <a:pPr lvl="1">
              <a:lnSpc>
                <a:spcPct val="90000"/>
              </a:lnSpc>
            </a:pPr>
            <a:r>
              <a:rPr lang="en-US"/>
              <a:t>If construction fails </a:t>
            </a:r>
            <a:r>
              <a:rPr lang="en-US" i="1">
                <a:solidFill>
                  <a:schemeClr val="tx2"/>
                </a:solidFill>
              </a:rPr>
              <a:t>r = 2 r</a:t>
            </a:r>
          </a:p>
          <a:p>
            <a:pPr>
              <a:lnSpc>
                <a:spcPct val="90000"/>
              </a:lnSpc>
            </a:pPr>
            <a:endParaRPr lang="en-US" sz="1400"/>
          </a:p>
          <a:p>
            <a:pPr>
              <a:lnSpc>
                <a:spcPct val="90000"/>
              </a:lnSpc>
            </a:pPr>
            <a:r>
              <a:rPr lang="en-US"/>
              <a:t>Compact method</a:t>
            </a:r>
          </a:p>
          <a:p>
            <a:pPr lvl="1">
              <a:lnSpc>
                <a:spcPct val="90000"/>
              </a:lnSpc>
            </a:pPr>
            <a:r>
              <a:rPr lang="en-US"/>
              <a:t>Binary search over r</a:t>
            </a:r>
          </a:p>
          <a:p>
            <a:pPr lvl="1">
              <a:lnSpc>
                <a:spcPct val="90000"/>
              </a:lnSpc>
            </a:pPr>
            <a:r>
              <a:rPr lang="en-US"/>
              <a:t>Several attempts (typically 5) for each r value</a:t>
            </a:r>
          </a:p>
          <a:p>
            <a:pPr lvl="1">
              <a:lnSpc>
                <a:spcPct val="90000"/>
              </a:lnSpc>
            </a:pPr>
            <a:endParaRPr lang="en-US" sz="1600"/>
          </a:p>
          <a:p>
            <a:pPr>
              <a:lnSpc>
                <a:spcPct val="90000"/>
              </a:lnSpc>
              <a:buFont typeface="Monotype Sorts" pitchFamily="2" charset="2"/>
              <a:buNone/>
            </a:pPr>
            <a:r>
              <a:rPr lang="en-US">
                <a:sym typeface="Wingdings" pitchFamily="2" charset="2"/>
              </a:rPr>
              <a:t> Always succeed</a:t>
            </a:r>
          </a:p>
        </p:txBody>
      </p:sp>
      <p:sp>
        <p:nvSpPr>
          <p:cNvPr id="2155523" name="Rectangle 3"/>
          <p:cNvSpPr>
            <a:spLocks noGrp="1" noChangeArrowheads="1"/>
          </p:cNvSpPr>
          <p:nvPr>
            <p:ph type="title"/>
          </p:nvPr>
        </p:nvSpPr>
        <p:spPr/>
        <p:txBody>
          <a:bodyPr/>
          <a:lstStyle/>
          <a:p>
            <a:r>
              <a:rPr lang="en-US"/>
              <a:t>Table sizes</a:t>
            </a:r>
          </a:p>
        </p:txBody>
      </p:sp>
      <p:sp>
        <p:nvSpPr>
          <p:cNvPr id="2155524" name="Line 4"/>
          <p:cNvSpPr>
            <a:spLocks noChangeShapeType="1"/>
          </p:cNvSpPr>
          <p:nvPr/>
        </p:nvSpPr>
        <p:spPr bwMode="blackGray">
          <a:xfrm>
            <a:off x="6296025" y="1600200"/>
            <a:ext cx="2032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55525" name="Rectangle 5"/>
          <p:cNvSpPr>
            <a:spLocks noChangeArrowheads="1"/>
          </p:cNvSpPr>
          <p:nvPr/>
        </p:nvSpPr>
        <p:spPr bwMode="blackGray">
          <a:xfrm>
            <a:off x="533400" y="5943600"/>
            <a:ext cx="3733800" cy="6858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2155526" name="Group 6"/>
          <p:cNvGrpSpPr>
            <a:grpSpLocks/>
          </p:cNvGrpSpPr>
          <p:nvPr/>
        </p:nvGrpSpPr>
        <p:grpSpPr bwMode="auto">
          <a:xfrm>
            <a:off x="6172200" y="3124200"/>
            <a:ext cx="2362200" cy="914400"/>
            <a:chOff x="3888" y="1968"/>
            <a:chExt cx="1488" cy="576"/>
          </a:xfrm>
        </p:grpSpPr>
        <p:sp>
          <p:nvSpPr>
            <p:cNvPr id="2155527" name="Rectangle 7"/>
            <p:cNvSpPr>
              <a:spLocks noChangeArrowheads="1"/>
            </p:cNvSpPr>
            <p:nvPr/>
          </p:nvSpPr>
          <p:spPr bwMode="blackGray">
            <a:xfrm>
              <a:off x="3888" y="220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55528" name="Line 8"/>
            <p:cNvSpPr>
              <a:spLocks noChangeShapeType="1"/>
            </p:cNvSpPr>
            <p:nvPr/>
          </p:nvSpPr>
          <p:spPr bwMode="blackGray">
            <a:xfrm>
              <a:off x="4074" y="2280"/>
              <a:ext cx="144"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5529" name="Rectangle 9"/>
            <p:cNvSpPr>
              <a:spLocks noChangeArrowheads="1"/>
            </p:cNvSpPr>
            <p:nvPr/>
          </p:nvSpPr>
          <p:spPr bwMode="blackGray">
            <a:xfrm>
              <a:off x="4272" y="2112"/>
              <a:ext cx="288" cy="28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55530" name="Rectangle 10"/>
            <p:cNvSpPr>
              <a:spLocks noChangeArrowheads="1"/>
            </p:cNvSpPr>
            <p:nvPr/>
          </p:nvSpPr>
          <p:spPr bwMode="blackGray">
            <a:xfrm>
              <a:off x="4800" y="1968"/>
              <a:ext cx="576" cy="57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55531" name="Line 11"/>
            <p:cNvSpPr>
              <a:spLocks noChangeShapeType="1"/>
            </p:cNvSpPr>
            <p:nvPr/>
          </p:nvSpPr>
          <p:spPr bwMode="blackGray">
            <a:xfrm>
              <a:off x="4608" y="2256"/>
              <a:ext cx="144"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552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552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55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552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552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5522">
                                            <p:txEl>
                                              <p:pRg st="10" end="1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55522">
                                            <p:txEl>
                                              <p:pRg st="12" end="1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55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55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26" name="Rectangle 2"/>
          <p:cNvSpPr>
            <a:spLocks noGrp="1" noChangeArrowheads="1"/>
          </p:cNvSpPr>
          <p:nvPr>
            <p:ph type="title"/>
          </p:nvPr>
        </p:nvSpPr>
        <p:spPr/>
        <p:txBody>
          <a:bodyPr/>
          <a:lstStyle/>
          <a:p>
            <a:r>
              <a:rPr lang="en-US"/>
              <a:t>Previous work on minimal perfect hashing</a:t>
            </a:r>
          </a:p>
        </p:txBody>
      </p:sp>
      <p:sp>
        <p:nvSpPr>
          <p:cNvPr id="2151427" name="Rectangle 3"/>
          <p:cNvSpPr>
            <a:spLocks noGrp="1" noChangeArrowheads="1"/>
          </p:cNvSpPr>
          <p:nvPr>
            <p:ph type="body" idx="1"/>
          </p:nvPr>
        </p:nvSpPr>
        <p:spPr>
          <a:xfrm>
            <a:off x="609600" y="990600"/>
            <a:ext cx="7848600" cy="5715000"/>
          </a:xfrm>
        </p:spPr>
        <p:txBody>
          <a:bodyPr/>
          <a:lstStyle/>
          <a:p>
            <a:pPr>
              <a:lnSpc>
                <a:spcPct val="80000"/>
              </a:lnSpc>
            </a:pPr>
            <a:r>
              <a:rPr lang="en-US" b="1"/>
              <a:t>Integers</a:t>
            </a:r>
          </a:p>
          <a:p>
            <a:pPr lvl="1">
              <a:lnSpc>
                <a:spcPct val="80000"/>
              </a:lnSpc>
              <a:buFont typeface="Monotype Sorts" pitchFamily="2" charset="2"/>
              <a:buNone/>
            </a:pPr>
            <a:r>
              <a:rPr lang="en-US"/>
              <a:t>e.g. { 12, 37, 167, 218 } </a:t>
            </a:r>
            <a:r>
              <a:rPr lang="en-US">
                <a:sym typeface="Wingdings" pitchFamily="2" charset="2"/>
              </a:rPr>
              <a:t> { 2, 1, 0, 3 }</a:t>
            </a:r>
            <a:endParaRPr lang="en-US"/>
          </a:p>
          <a:p>
            <a:pPr lvl="1">
              <a:lnSpc>
                <a:spcPct val="80000"/>
              </a:lnSpc>
              <a:spcBef>
                <a:spcPct val="40000"/>
              </a:spcBef>
            </a:pPr>
            <a:r>
              <a:rPr lang="en-US"/>
              <a:t>Mostly theoretical…</a:t>
            </a:r>
          </a:p>
          <a:p>
            <a:pPr lvl="1">
              <a:lnSpc>
                <a:spcPct val="80000"/>
              </a:lnSpc>
            </a:pPr>
            <a:r>
              <a:rPr lang="en-US"/>
              <a:t>Chinese remainder theorem </a:t>
            </a:r>
            <a:r>
              <a:rPr lang="en-US" sz="2400"/>
              <a:t>[Winters 1990]</a:t>
            </a:r>
          </a:p>
          <a:p>
            <a:pPr lvl="1">
              <a:lnSpc>
                <a:spcPct val="80000"/>
              </a:lnSpc>
            </a:pPr>
            <a:r>
              <a:rPr lang="en-US"/>
              <a:t>Linear space </a:t>
            </a:r>
            <a:r>
              <a:rPr lang="en-US" sz="2400"/>
              <a:t>[Schmidt and Siegel 1990]</a:t>
            </a:r>
            <a:endParaRPr lang="en-US"/>
          </a:p>
          <a:p>
            <a:pPr lvl="1">
              <a:lnSpc>
                <a:spcPct val="80000"/>
              </a:lnSpc>
            </a:pPr>
            <a:r>
              <a:rPr lang="en-US"/>
              <a:t> </a:t>
            </a:r>
            <a:r>
              <a:rPr lang="en-US" sz="2400"/>
              <a:t>[Fredman et al 1984; Brain and Tharp 1990; …]</a:t>
            </a:r>
          </a:p>
          <a:p>
            <a:pPr lvl="1">
              <a:lnSpc>
                <a:spcPct val="80000"/>
              </a:lnSpc>
            </a:pPr>
            <a:endParaRPr lang="en-US"/>
          </a:p>
          <a:p>
            <a:pPr>
              <a:lnSpc>
                <a:spcPct val="80000"/>
              </a:lnSpc>
            </a:pPr>
            <a:r>
              <a:rPr lang="en-US" b="1"/>
              <a:t>Strings</a:t>
            </a:r>
            <a:endParaRPr lang="en-US"/>
          </a:p>
          <a:p>
            <a:pPr lvl="1">
              <a:lnSpc>
                <a:spcPct val="80000"/>
              </a:lnSpc>
              <a:buFont typeface="Monotype Sorts" pitchFamily="2" charset="2"/>
              <a:buNone/>
            </a:pPr>
            <a:r>
              <a:rPr lang="en-US"/>
              <a:t>e.g. { “for”, “if”, “loop” } </a:t>
            </a:r>
            <a:r>
              <a:rPr lang="en-US">
                <a:sym typeface="Wingdings" pitchFamily="2" charset="2"/>
              </a:rPr>
              <a:t> { 2, 0, 1 }</a:t>
            </a:r>
          </a:p>
          <a:p>
            <a:pPr lvl="1">
              <a:lnSpc>
                <a:spcPct val="80000"/>
              </a:lnSpc>
              <a:spcBef>
                <a:spcPct val="40000"/>
              </a:spcBef>
            </a:pPr>
            <a:r>
              <a:rPr lang="en-US"/>
              <a:t>Not space-optimal, but highly practical</a:t>
            </a:r>
          </a:p>
          <a:p>
            <a:pPr lvl="1">
              <a:lnSpc>
                <a:spcPct val="80000"/>
              </a:lnSpc>
              <a:spcBef>
                <a:spcPct val="40000"/>
              </a:spcBef>
            </a:pPr>
            <a:r>
              <a:rPr lang="en-US" sz="2400"/>
              <a:t>[Sager et al 1985; Fox et al 1992]</a:t>
            </a:r>
          </a:p>
          <a:p>
            <a:pPr lvl="1">
              <a:lnSpc>
                <a:spcPct val="80000"/>
              </a:lnSpc>
              <a:spcBef>
                <a:spcPct val="40000"/>
              </a:spcBef>
            </a:pPr>
            <a:r>
              <a:rPr lang="en-US"/>
              <a:t>GNU tool…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2450" name="Group 2"/>
          <p:cNvGrpSpPr>
            <a:grpSpLocks/>
          </p:cNvGrpSpPr>
          <p:nvPr/>
        </p:nvGrpSpPr>
        <p:grpSpPr bwMode="auto">
          <a:xfrm>
            <a:off x="6400800" y="2819400"/>
            <a:ext cx="1143000" cy="1143000"/>
            <a:chOff x="4848" y="384"/>
            <a:chExt cx="720" cy="720"/>
          </a:xfrm>
        </p:grpSpPr>
        <p:sp>
          <p:nvSpPr>
            <p:cNvPr id="2152451" name="Rectangle 3"/>
            <p:cNvSpPr>
              <a:spLocks noChangeArrowheads="1"/>
            </p:cNvSpPr>
            <p:nvPr/>
          </p:nvSpPr>
          <p:spPr bwMode="blackGray">
            <a:xfrm>
              <a:off x="5280" y="960"/>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52" name="Rectangle 4"/>
            <p:cNvSpPr>
              <a:spLocks noChangeArrowheads="1"/>
            </p:cNvSpPr>
            <p:nvPr/>
          </p:nvSpPr>
          <p:spPr bwMode="blackGray">
            <a:xfrm>
              <a:off x="5136" y="960"/>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53" name="Rectangle 5"/>
            <p:cNvSpPr>
              <a:spLocks noChangeArrowheads="1"/>
            </p:cNvSpPr>
            <p:nvPr/>
          </p:nvSpPr>
          <p:spPr bwMode="blackGray">
            <a:xfrm>
              <a:off x="5424" y="960"/>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54" name="Rectangle 6"/>
            <p:cNvSpPr>
              <a:spLocks noChangeArrowheads="1"/>
            </p:cNvSpPr>
            <p:nvPr/>
          </p:nvSpPr>
          <p:spPr bwMode="blackGray">
            <a:xfrm>
              <a:off x="4848" y="960"/>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55" name="Rectangle 7"/>
            <p:cNvSpPr>
              <a:spLocks noChangeArrowheads="1"/>
            </p:cNvSpPr>
            <p:nvPr/>
          </p:nvSpPr>
          <p:spPr bwMode="blackGray">
            <a:xfrm>
              <a:off x="5280" y="816"/>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56" name="Rectangle 8"/>
            <p:cNvSpPr>
              <a:spLocks noChangeArrowheads="1"/>
            </p:cNvSpPr>
            <p:nvPr/>
          </p:nvSpPr>
          <p:spPr bwMode="blackGray">
            <a:xfrm>
              <a:off x="4992" y="816"/>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57" name="Rectangle 9"/>
            <p:cNvSpPr>
              <a:spLocks noChangeArrowheads="1"/>
            </p:cNvSpPr>
            <p:nvPr/>
          </p:nvSpPr>
          <p:spPr bwMode="blackGray">
            <a:xfrm>
              <a:off x="5136" y="816"/>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58" name="Rectangle 10"/>
            <p:cNvSpPr>
              <a:spLocks noChangeArrowheads="1"/>
            </p:cNvSpPr>
            <p:nvPr/>
          </p:nvSpPr>
          <p:spPr bwMode="blackGray">
            <a:xfrm>
              <a:off x="5424" y="816"/>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59" name="Rectangle 11"/>
            <p:cNvSpPr>
              <a:spLocks noChangeArrowheads="1"/>
            </p:cNvSpPr>
            <p:nvPr/>
          </p:nvSpPr>
          <p:spPr bwMode="blackGray">
            <a:xfrm>
              <a:off x="4848" y="816"/>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60" name="Rectangle 12"/>
            <p:cNvSpPr>
              <a:spLocks noChangeArrowheads="1"/>
            </p:cNvSpPr>
            <p:nvPr/>
          </p:nvSpPr>
          <p:spPr bwMode="blackGray">
            <a:xfrm>
              <a:off x="5280" y="672"/>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61" name="Rectangle 13"/>
            <p:cNvSpPr>
              <a:spLocks noChangeArrowheads="1"/>
            </p:cNvSpPr>
            <p:nvPr/>
          </p:nvSpPr>
          <p:spPr bwMode="blackGray">
            <a:xfrm>
              <a:off x="4992" y="672"/>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62" name="Rectangle 14"/>
            <p:cNvSpPr>
              <a:spLocks noChangeArrowheads="1"/>
            </p:cNvSpPr>
            <p:nvPr/>
          </p:nvSpPr>
          <p:spPr bwMode="blackGray">
            <a:xfrm>
              <a:off x="5136" y="672"/>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63" name="Rectangle 15"/>
            <p:cNvSpPr>
              <a:spLocks noChangeArrowheads="1"/>
            </p:cNvSpPr>
            <p:nvPr/>
          </p:nvSpPr>
          <p:spPr bwMode="blackGray">
            <a:xfrm>
              <a:off x="5424" y="672"/>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64" name="Rectangle 16"/>
            <p:cNvSpPr>
              <a:spLocks noChangeArrowheads="1"/>
            </p:cNvSpPr>
            <p:nvPr/>
          </p:nvSpPr>
          <p:spPr bwMode="blackGray">
            <a:xfrm>
              <a:off x="4848" y="672"/>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65" name="Rectangle 17"/>
            <p:cNvSpPr>
              <a:spLocks noChangeArrowheads="1"/>
            </p:cNvSpPr>
            <p:nvPr/>
          </p:nvSpPr>
          <p:spPr bwMode="blackGray">
            <a:xfrm>
              <a:off x="5280" y="528"/>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66" name="Rectangle 18"/>
            <p:cNvSpPr>
              <a:spLocks noChangeArrowheads="1"/>
            </p:cNvSpPr>
            <p:nvPr/>
          </p:nvSpPr>
          <p:spPr bwMode="blackGray">
            <a:xfrm>
              <a:off x="4992" y="528"/>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67" name="Rectangle 19"/>
            <p:cNvSpPr>
              <a:spLocks noChangeArrowheads="1"/>
            </p:cNvSpPr>
            <p:nvPr/>
          </p:nvSpPr>
          <p:spPr bwMode="blackGray">
            <a:xfrm>
              <a:off x="5136" y="528"/>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68" name="Rectangle 20"/>
            <p:cNvSpPr>
              <a:spLocks noChangeArrowheads="1"/>
            </p:cNvSpPr>
            <p:nvPr/>
          </p:nvSpPr>
          <p:spPr bwMode="blackGray">
            <a:xfrm>
              <a:off x="5424" y="528"/>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69" name="Rectangle 21"/>
            <p:cNvSpPr>
              <a:spLocks noChangeArrowheads="1"/>
            </p:cNvSpPr>
            <p:nvPr/>
          </p:nvSpPr>
          <p:spPr bwMode="blackGray">
            <a:xfrm>
              <a:off x="4848" y="528"/>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70" name="Rectangle 22"/>
            <p:cNvSpPr>
              <a:spLocks noChangeArrowheads="1"/>
            </p:cNvSpPr>
            <p:nvPr/>
          </p:nvSpPr>
          <p:spPr bwMode="blackGray">
            <a:xfrm>
              <a:off x="5280" y="528"/>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71" name="Rectangle 23"/>
            <p:cNvSpPr>
              <a:spLocks noChangeArrowheads="1"/>
            </p:cNvSpPr>
            <p:nvPr/>
          </p:nvSpPr>
          <p:spPr bwMode="blackGray">
            <a:xfrm>
              <a:off x="4992" y="528"/>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72" name="Rectangle 24"/>
            <p:cNvSpPr>
              <a:spLocks noChangeArrowheads="1"/>
            </p:cNvSpPr>
            <p:nvPr/>
          </p:nvSpPr>
          <p:spPr bwMode="blackGray">
            <a:xfrm>
              <a:off x="5136" y="528"/>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73" name="Rectangle 25"/>
            <p:cNvSpPr>
              <a:spLocks noChangeArrowheads="1"/>
            </p:cNvSpPr>
            <p:nvPr/>
          </p:nvSpPr>
          <p:spPr bwMode="blackGray">
            <a:xfrm>
              <a:off x="5424" y="528"/>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74" name="Rectangle 26"/>
            <p:cNvSpPr>
              <a:spLocks noChangeArrowheads="1"/>
            </p:cNvSpPr>
            <p:nvPr/>
          </p:nvSpPr>
          <p:spPr bwMode="blackGray">
            <a:xfrm>
              <a:off x="4848" y="528"/>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75" name="Rectangle 27"/>
            <p:cNvSpPr>
              <a:spLocks noChangeArrowheads="1"/>
            </p:cNvSpPr>
            <p:nvPr/>
          </p:nvSpPr>
          <p:spPr bwMode="blackGray">
            <a:xfrm>
              <a:off x="5280" y="384"/>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76" name="Rectangle 28"/>
            <p:cNvSpPr>
              <a:spLocks noChangeArrowheads="1"/>
            </p:cNvSpPr>
            <p:nvPr/>
          </p:nvSpPr>
          <p:spPr bwMode="blackGray">
            <a:xfrm>
              <a:off x="4992" y="384"/>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77" name="Rectangle 29"/>
            <p:cNvSpPr>
              <a:spLocks noChangeArrowheads="1"/>
            </p:cNvSpPr>
            <p:nvPr/>
          </p:nvSpPr>
          <p:spPr bwMode="blackGray">
            <a:xfrm>
              <a:off x="5136" y="384"/>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78" name="Rectangle 30"/>
            <p:cNvSpPr>
              <a:spLocks noChangeArrowheads="1"/>
            </p:cNvSpPr>
            <p:nvPr/>
          </p:nvSpPr>
          <p:spPr bwMode="blackGray">
            <a:xfrm>
              <a:off x="5424" y="384"/>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79" name="Rectangle 31"/>
            <p:cNvSpPr>
              <a:spLocks noChangeArrowheads="1"/>
            </p:cNvSpPr>
            <p:nvPr/>
          </p:nvSpPr>
          <p:spPr bwMode="blackGray">
            <a:xfrm>
              <a:off x="4848" y="384"/>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80" name="Rectangle 32"/>
            <p:cNvSpPr>
              <a:spLocks noChangeArrowheads="1"/>
            </p:cNvSpPr>
            <p:nvPr/>
          </p:nvSpPr>
          <p:spPr bwMode="blackGray">
            <a:xfrm>
              <a:off x="5280" y="384"/>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81" name="Rectangle 33"/>
            <p:cNvSpPr>
              <a:spLocks noChangeArrowheads="1"/>
            </p:cNvSpPr>
            <p:nvPr/>
          </p:nvSpPr>
          <p:spPr bwMode="blackGray">
            <a:xfrm>
              <a:off x="4992" y="384"/>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82" name="Rectangle 34"/>
            <p:cNvSpPr>
              <a:spLocks noChangeArrowheads="1"/>
            </p:cNvSpPr>
            <p:nvPr/>
          </p:nvSpPr>
          <p:spPr bwMode="blackGray">
            <a:xfrm>
              <a:off x="5136" y="384"/>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83" name="Rectangle 35"/>
            <p:cNvSpPr>
              <a:spLocks noChangeArrowheads="1"/>
            </p:cNvSpPr>
            <p:nvPr/>
          </p:nvSpPr>
          <p:spPr bwMode="blackGray">
            <a:xfrm>
              <a:off x="5424" y="384"/>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84" name="Rectangle 36"/>
            <p:cNvSpPr>
              <a:spLocks noChangeArrowheads="1"/>
            </p:cNvSpPr>
            <p:nvPr/>
          </p:nvSpPr>
          <p:spPr bwMode="blackGray">
            <a:xfrm>
              <a:off x="4848" y="384"/>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85" name="Rectangle 37"/>
            <p:cNvSpPr>
              <a:spLocks noChangeArrowheads="1"/>
            </p:cNvSpPr>
            <p:nvPr/>
          </p:nvSpPr>
          <p:spPr bwMode="blackGray">
            <a:xfrm>
              <a:off x="4992" y="960"/>
              <a:ext cx="144" cy="144"/>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152486" name="Rectangle 38"/>
          <p:cNvSpPr>
            <a:spLocks noChangeArrowheads="1"/>
          </p:cNvSpPr>
          <p:nvPr/>
        </p:nvSpPr>
        <p:spPr bwMode="blackGray">
          <a:xfrm>
            <a:off x="7086600" y="3505200"/>
            <a:ext cx="228600" cy="228600"/>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87" name="Rectangle 39"/>
          <p:cNvSpPr>
            <a:spLocks noChangeArrowheads="1"/>
          </p:cNvSpPr>
          <p:nvPr/>
        </p:nvSpPr>
        <p:spPr bwMode="blackGray">
          <a:xfrm>
            <a:off x="6629400" y="3276600"/>
            <a:ext cx="228600" cy="228600"/>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88" name="Rectangle 40"/>
          <p:cNvSpPr>
            <a:spLocks noGrp="1" noChangeArrowheads="1"/>
          </p:cNvSpPr>
          <p:nvPr>
            <p:ph type="title"/>
          </p:nvPr>
        </p:nvSpPr>
        <p:spPr/>
        <p:txBody>
          <a:bodyPr/>
          <a:lstStyle/>
          <a:p>
            <a:r>
              <a:rPr lang="en-US"/>
              <a:t>Expected hash complexity</a:t>
            </a:r>
          </a:p>
        </p:txBody>
      </p:sp>
      <p:graphicFrame>
        <p:nvGraphicFramePr>
          <p:cNvPr id="2152489" name="Object 41"/>
          <p:cNvGraphicFramePr>
            <a:graphicFrameLocks noChangeAspect="1"/>
          </p:cNvGraphicFramePr>
          <p:nvPr/>
        </p:nvGraphicFramePr>
        <p:xfrm>
          <a:off x="1066800" y="4648200"/>
          <a:ext cx="6705600" cy="1409700"/>
        </p:xfrm>
        <a:graphic>
          <a:graphicData uri="http://schemas.openxmlformats.org/presentationml/2006/ole">
            <mc:AlternateContent xmlns:mc="http://schemas.openxmlformats.org/markup-compatibility/2006">
              <mc:Choice xmlns:v="urn:schemas-microsoft-com:vml" Requires="v">
                <p:oleObj spid="_x0000_s2152563" name="Equation" r:id="rId3" imgW="2400300" imgH="508000" progId="Equation.DSMT4">
                  <p:embed/>
                </p:oleObj>
              </mc:Choice>
              <mc:Fallback>
                <p:oleObj name="Equation" r:id="rId3" imgW="2400300" imgH="508000" progId="Equation.DSMT4">
                  <p:embed/>
                  <p:pic>
                    <p:nvPicPr>
                      <p:cNvPr id="0" name="Object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648200"/>
                        <a:ext cx="6705600" cy="140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2490" name="Object 42"/>
          <p:cNvGraphicFramePr>
            <a:graphicFrameLocks noChangeAspect="1"/>
          </p:cNvGraphicFramePr>
          <p:nvPr/>
        </p:nvGraphicFramePr>
        <p:xfrm>
          <a:off x="1066800" y="6019800"/>
          <a:ext cx="5106988" cy="600075"/>
        </p:xfrm>
        <a:graphic>
          <a:graphicData uri="http://schemas.openxmlformats.org/presentationml/2006/ole">
            <mc:AlternateContent xmlns:mc="http://schemas.openxmlformats.org/markup-compatibility/2006">
              <mc:Choice xmlns:v="urn:schemas-microsoft-com:vml" Requires="v">
                <p:oleObj spid="_x0000_s2152564" name="Equation" r:id="rId5" imgW="2031840" imgH="241200" progId="Equation.DSMT4">
                  <p:embed/>
                </p:oleObj>
              </mc:Choice>
              <mc:Fallback>
                <p:oleObj name="Equation" r:id="rId5" imgW="2031840" imgH="241200" progId="Equation.DSMT4">
                  <p:embed/>
                  <p:pic>
                    <p:nvPicPr>
                      <p:cNvPr id="0" name="Object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6019800"/>
                        <a:ext cx="5106988"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2491" name="Text Box 43"/>
          <p:cNvSpPr txBox="1">
            <a:spLocks noChangeArrowheads="1"/>
          </p:cNvSpPr>
          <p:nvPr/>
        </p:nvSpPr>
        <p:spPr bwMode="blackGray">
          <a:xfrm>
            <a:off x="6486525" y="3962400"/>
            <a:ext cx="98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size </a:t>
            </a:r>
            <a:r>
              <a:rPr lang="en-US" sz="2400" i="1">
                <a:effectLst>
                  <a:outerShdw blurRad="38100" dist="38100" dir="2700000" algn="tl">
                    <a:srgbClr val="C0C0C0"/>
                  </a:outerShdw>
                </a:effectLst>
              </a:rPr>
              <a:t>n</a:t>
            </a:r>
          </a:p>
        </p:txBody>
      </p:sp>
      <p:sp>
        <p:nvSpPr>
          <p:cNvPr id="2152492" name="Rectangle 44"/>
          <p:cNvSpPr>
            <a:spLocks noChangeArrowheads="1"/>
          </p:cNvSpPr>
          <p:nvPr/>
        </p:nvSpPr>
        <p:spPr bwMode="blackGray">
          <a:xfrm>
            <a:off x="990600" y="1447800"/>
            <a:ext cx="2895600" cy="2895600"/>
          </a:xfrm>
          <a:prstGeom prst="rect">
            <a:avLst/>
          </a:prstGeom>
          <a:noFill/>
          <a:ln w="19050" algn="ctr">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52493" name="Text Box 45"/>
          <p:cNvSpPr txBox="1">
            <a:spLocks noChangeArrowheads="1"/>
          </p:cNvSpPr>
          <p:nvPr/>
        </p:nvSpPr>
        <p:spPr bwMode="blackGray">
          <a:xfrm>
            <a:off x="1676400" y="3886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i="1">
                <a:effectLst>
                  <a:outerShdw blurRad="38100" dist="38100" dir="2700000" algn="tl">
                    <a:srgbClr val="C0C0C0"/>
                  </a:outerShdw>
                </a:effectLst>
              </a:rPr>
              <a:t>n</a:t>
            </a:r>
            <a:r>
              <a:rPr lang="en-US" sz="2400">
                <a:effectLst>
                  <a:outerShdw blurRad="38100" dist="38100" dir="2700000" algn="tl">
                    <a:srgbClr val="C0C0C0"/>
                  </a:outerShdw>
                </a:effectLst>
              </a:rPr>
              <a:t> elements</a:t>
            </a:r>
            <a:endParaRPr lang="en-US" sz="2400" i="1">
              <a:effectLst>
                <a:outerShdw blurRad="38100" dist="38100" dir="2700000" algn="tl">
                  <a:srgbClr val="C0C0C0"/>
                </a:outerShdw>
              </a:effectLst>
            </a:endParaRPr>
          </a:p>
        </p:txBody>
      </p:sp>
      <p:sp>
        <p:nvSpPr>
          <p:cNvPr id="2152494" name="Rectangle 46"/>
          <p:cNvSpPr>
            <a:spLocks noChangeArrowheads="1"/>
          </p:cNvSpPr>
          <p:nvPr/>
        </p:nvSpPr>
        <p:spPr bwMode="blackGray">
          <a:xfrm>
            <a:off x="2667000" y="24384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152495" name="Group 47"/>
          <p:cNvGrpSpPr>
            <a:grpSpLocks/>
          </p:cNvGrpSpPr>
          <p:nvPr/>
        </p:nvGrpSpPr>
        <p:grpSpPr bwMode="auto">
          <a:xfrm>
            <a:off x="6400800" y="2819400"/>
            <a:ext cx="1143000" cy="1143000"/>
            <a:chOff x="3888" y="1584"/>
            <a:chExt cx="720" cy="720"/>
          </a:xfrm>
        </p:grpSpPr>
        <p:sp>
          <p:nvSpPr>
            <p:cNvPr id="2152496" name="Rectangle 48"/>
            <p:cNvSpPr>
              <a:spLocks noChangeArrowheads="1"/>
            </p:cNvSpPr>
            <p:nvPr/>
          </p:nvSpPr>
          <p:spPr bwMode="blackGray">
            <a:xfrm>
              <a:off x="4320" y="2160"/>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97" name="Rectangle 49"/>
            <p:cNvSpPr>
              <a:spLocks noChangeArrowheads="1"/>
            </p:cNvSpPr>
            <p:nvPr/>
          </p:nvSpPr>
          <p:spPr bwMode="blackGray">
            <a:xfrm>
              <a:off x="4176" y="2160"/>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98" name="Rectangle 50"/>
            <p:cNvSpPr>
              <a:spLocks noChangeArrowheads="1"/>
            </p:cNvSpPr>
            <p:nvPr/>
          </p:nvSpPr>
          <p:spPr bwMode="blackGray">
            <a:xfrm>
              <a:off x="4464" y="2160"/>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499" name="Rectangle 51"/>
            <p:cNvSpPr>
              <a:spLocks noChangeArrowheads="1"/>
            </p:cNvSpPr>
            <p:nvPr/>
          </p:nvSpPr>
          <p:spPr bwMode="blackGray">
            <a:xfrm>
              <a:off x="3888" y="2160"/>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00" name="Rectangle 52"/>
            <p:cNvSpPr>
              <a:spLocks noChangeArrowheads="1"/>
            </p:cNvSpPr>
            <p:nvPr/>
          </p:nvSpPr>
          <p:spPr bwMode="blackGray">
            <a:xfrm>
              <a:off x="4320" y="2016"/>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01" name="Rectangle 53"/>
            <p:cNvSpPr>
              <a:spLocks noChangeArrowheads="1"/>
            </p:cNvSpPr>
            <p:nvPr/>
          </p:nvSpPr>
          <p:spPr bwMode="blackGray">
            <a:xfrm>
              <a:off x="4032" y="2016"/>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02" name="Rectangle 54"/>
            <p:cNvSpPr>
              <a:spLocks noChangeArrowheads="1"/>
            </p:cNvSpPr>
            <p:nvPr/>
          </p:nvSpPr>
          <p:spPr bwMode="blackGray">
            <a:xfrm>
              <a:off x="4176" y="2016"/>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03" name="Rectangle 55"/>
            <p:cNvSpPr>
              <a:spLocks noChangeArrowheads="1"/>
            </p:cNvSpPr>
            <p:nvPr/>
          </p:nvSpPr>
          <p:spPr bwMode="blackGray">
            <a:xfrm>
              <a:off x="4464" y="2016"/>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04" name="Rectangle 56"/>
            <p:cNvSpPr>
              <a:spLocks noChangeArrowheads="1"/>
            </p:cNvSpPr>
            <p:nvPr/>
          </p:nvSpPr>
          <p:spPr bwMode="blackGray">
            <a:xfrm>
              <a:off x="3888" y="2016"/>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05" name="Rectangle 57"/>
            <p:cNvSpPr>
              <a:spLocks noChangeArrowheads="1"/>
            </p:cNvSpPr>
            <p:nvPr/>
          </p:nvSpPr>
          <p:spPr bwMode="blackGray">
            <a:xfrm>
              <a:off x="4320" y="1872"/>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06" name="Rectangle 58"/>
            <p:cNvSpPr>
              <a:spLocks noChangeArrowheads="1"/>
            </p:cNvSpPr>
            <p:nvPr/>
          </p:nvSpPr>
          <p:spPr bwMode="blackGray">
            <a:xfrm>
              <a:off x="4032" y="1872"/>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07" name="Rectangle 59"/>
            <p:cNvSpPr>
              <a:spLocks noChangeArrowheads="1"/>
            </p:cNvSpPr>
            <p:nvPr/>
          </p:nvSpPr>
          <p:spPr bwMode="blackGray">
            <a:xfrm>
              <a:off x="4176" y="1872"/>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08" name="Rectangle 60"/>
            <p:cNvSpPr>
              <a:spLocks noChangeArrowheads="1"/>
            </p:cNvSpPr>
            <p:nvPr/>
          </p:nvSpPr>
          <p:spPr bwMode="blackGray">
            <a:xfrm>
              <a:off x="4464" y="1872"/>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09" name="Rectangle 61"/>
            <p:cNvSpPr>
              <a:spLocks noChangeArrowheads="1"/>
            </p:cNvSpPr>
            <p:nvPr/>
          </p:nvSpPr>
          <p:spPr bwMode="blackGray">
            <a:xfrm>
              <a:off x="3888" y="1872"/>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10" name="Rectangle 62"/>
            <p:cNvSpPr>
              <a:spLocks noChangeArrowheads="1"/>
            </p:cNvSpPr>
            <p:nvPr/>
          </p:nvSpPr>
          <p:spPr bwMode="blackGray">
            <a:xfrm>
              <a:off x="4320" y="1728"/>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11" name="Rectangle 63"/>
            <p:cNvSpPr>
              <a:spLocks noChangeArrowheads="1"/>
            </p:cNvSpPr>
            <p:nvPr/>
          </p:nvSpPr>
          <p:spPr bwMode="blackGray">
            <a:xfrm>
              <a:off x="4032" y="1728"/>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12" name="Rectangle 64"/>
            <p:cNvSpPr>
              <a:spLocks noChangeArrowheads="1"/>
            </p:cNvSpPr>
            <p:nvPr/>
          </p:nvSpPr>
          <p:spPr bwMode="blackGray">
            <a:xfrm>
              <a:off x="4176" y="1728"/>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13" name="Rectangle 65"/>
            <p:cNvSpPr>
              <a:spLocks noChangeArrowheads="1"/>
            </p:cNvSpPr>
            <p:nvPr/>
          </p:nvSpPr>
          <p:spPr bwMode="blackGray">
            <a:xfrm>
              <a:off x="4464" y="1728"/>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14" name="Rectangle 66"/>
            <p:cNvSpPr>
              <a:spLocks noChangeArrowheads="1"/>
            </p:cNvSpPr>
            <p:nvPr/>
          </p:nvSpPr>
          <p:spPr bwMode="blackGray">
            <a:xfrm>
              <a:off x="3888" y="1728"/>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15" name="Rectangle 67"/>
            <p:cNvSpPr>
              <a:spLocks noChangeArrowheads="1"/>
            </p:cNvSpPr>
            <p:nvPr/>
          </p:nvSpPr>
          <p:spPr bwMode="blackGray">
            <a:xfrm>
              <a:off x="4320" y="1728"/>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16" name="Rectangle 68"/>
            <p:cNvSpPr>
              <a:spLocks noChangeArrowheads="1"/>
            </p:cNvSpPr>
            <p:nvPr/>
          </p:nvSpPr>
          <p:spPr bwMode="blackGray">
            <a:xfrm>
              <a:off x="4032" y="1728"/>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17" name="Rectangle 69"/>
            <p:cNvSpPr>
              <a:spLocks noChangeArrowheads="1"/>
            </p:cNvSpPr>
            <p:nvPr/>
          </p:nvSpPr>
          <p:spPr bwMode="blackGray">
            <a:xfrm>
              <a:off x="4176" y="1728"/>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18" name="Rectangle 70"/>
            <p:cNvSpPr>
              <a:spLocks noChangeArrowheads="1"/>
            </p:cNvSpPr>
            <p:nvPr/>
          </p:nvSpPr>
          <p:spPr bwMode="blackGray">
            <a:xfrm>
              <a:off x="4464" y="1728"/>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19" name="Rectangle 71"/>
            <p:cNvSpPr>
              <a:spLocks noChangeArrowheads="1"/>
            </p:cNvSpPr>
            <p:nvPr/>
          </p:nvSpPr>
          <p:spPr bwMode="blackGray">
            <a:xfrm>
              <a:off x="3888" y="1728"/>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20" name="Rectangle 72"/>
            <p:cNvSpPr>
              <a:spLocks noChangeArrowheads="1"/>
            </p:cNvSpPr>
            <p:nvPr/>
          </p:nvSpPr>
          <p:spPr bwMode="blackGray">
            <a:xfrm>
              <a:off x="4320" y="1584"/>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21" name="Rectangle 73"/>
            <p:cNvSpPr>
              <a:spLocks noChangeArrowheads="1"/>
            </p:cNvSpPr>
            <p:nvPr/>
          </p:nvSpPr>
          <p:spPr bwMode="blackGray">
            <a:xfrm>
              <a:off x="4032" y="1584"/>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22" name="Rectangle 74"/>
            <p:cNvSpPr>
              <a:spLocks noChangeArrowheads="1"/>
            </p:cNvSpPr>
            <p:nvPr/>
          </p:nvSpPr>
          <p:spPr bwMode="blackGray">
            <a:xfrm>
              <a:off x="4176" y="1584"/>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23" name="Rectangle 75"/>
            <p:cNvSpPr>
              <a:spLocks noChangeArrowheads="1"/>
            </p:cNvSpPr>
            <p:nvPr/>
          </p:nvSpPr>
          <p:spPr bwMode="blackGray">
            <a:xfrm>
              <a:off x="4464" y="1584"/>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24" name="Rectangle 76"/>
            <p:cNvSpPr>
              <a:spLocks noChangeArrowheads="1"/>
            </p:cNvSpPr>
            <p:nvPr/>
          </p:nvSpPr>
          <p:spPr bwMode="blackGray">
            <a:xfrm>
              <a:off x="3888" y="1584"/>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25" name="Rectangle 77"/>
            <p:cNvSpPr>
              <a:spLocks noChangeArrowheads="1"/>
            </p:cNvSpPr>
            <p:nvPr/>
          </p:nvSpPr>
          <p:spPr bwMode="blackGray">
            <a:xfrm>
              <a:off x="4320" y="1584"/>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26" name="Rectangle 78"/>
            <p:cNvSpPr>
              <a:spLocks noChangeArrowheads="1"/>
            </p:cNvSpPr>
            <p:nvPr/>
          </p:nvSpPr>
          <p:spPr bwMode="blackGray">
            <a:xfrm>
              <a:off x="4032" y="1584"/>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27" name="Rectangle 79"/>
            <p:cNvSpPr>
              <a:spLocks noChangeArrowheads="1"/>
            </p:cNvSpPr>
            <p:nvPr/>
          </p:nvSpPr>
          <p:spPr bwMode="blackGray">
            <a:xfrm>
              <a:off x="4176" y="1584"/>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28" name="Rectangle 80"/>
            <p:cNvSpPr>
              <a:spLocks noChangeArrowheads="1"/>
            </p:cNvSpPr>
            <p:nvPr/>
          </p:nvSpPr>
          <p:spPr bwMode="blackGray">
            <a:xfrm>
              <a:off x="4464" y="1584"/>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29" name="Rectangle 81"/>
            <p:cNvSpPr>
              <a:spLocks noChangeArrowheads="1"/>
            </p:cNvSpPr>
            <p:nvPr/>
          </p:nvSpPr>
          <p:spPr bwMode="blackGray">
            <a:xfrm>
              <a:off x="3888" y="1584"/>
              <a:ext cx="144" cy="144"/>
            </a:xfrm>
            <a:prstGeom prst="rect">
              <a:avLst/>
            </a:prstGeom>
            <a:solidFill>
              <a:schemeClr val="accent2"/>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152530" name="Freeform 82"/>
          <p:cNvSpPr>
            <a:spLocks/>
          </p:cNvSpPr>
          <p:nvPr/>
        </p:nvSpPr>
        <p:spPr bwMode="blackGray">
          <a:xfrm>
            <a:off x="2895600" y="2514600"/>
            <a:ext cx="3810000" cy="838200"/>
          </a:xfrm>
          <a:custGeom>
            <a:avLst/>
            <a:gdLst>
              <a:gd name="T0" fmla="*/ 0 w 2832"/>
              <a:gd name="T1" fmla="*/ 49 h 769"/>
              <a:gd name="T2" fmla="*/ 1564 w 2832"/>
              <a:gd name="T3" fmla="*/ 120 h 769"/>
              <a:gd name="T4" fmla="*/ 2832 w 2832"/>
              <a:gd name="T5" fmla="*/ 769 h 769"/>
            </a:gdLst>
            <a:ahLst/>
            <a:cxnLst>
              <a:cxn ang="0">
                <a:pos x="T0" y="T1"/>
              </a:cxn>
              <a:cxn ang="0">
                <a:pos x="T2" y="T3"/>
              </a:cxn>
              <a:cxn ang="0">
                <a:pos x="T4" y="T5"/>
              </a:cxn>
            </a:cxnLst>
            <a:rect l="0" t="0" r="r" b="b"/>
            <a:pathLst>
              <a:path w="2832" h="769">
                <a:moveTo>
                  <a:pt x="0" y="49"/>
                </a:moveTo>
                <a:cubicBezTo>
                  <a:pt x="261" y="61"/>
                  <a:pt x="1092" y="0"/>
                  <a:pt x="1564" y="120"/>
                </a:cubicBezTo>
                <a:cubicBezTo>
                  <a:pt x="2036" y="240"/>
                  <a:pt x="2568" y="634"/>
                  <a:pt x="2832" y="769"/>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52531" name="Freeform 83"/>
          <p:cNvSpPr>
            <a:spLocks/>
          </p:cNvSpPr>
          <p:nvPr/>
        </p:nvSpPr>
        <p:spPr bwMode="blackGray">
          <a:xfrm>
            <a:off x="2667000" y="2743200"/>
            <a:ext cx="4495800" cy="838200"/>
          </a:xfrm>
          <a:custGeom>
            <a:avLst/>
            <a:gdLst>
              <a:gd name="T0" fmla="*/ 0 w 2832"/>
              <a:gd name="T1" fmla="*/ 49 h 769"/>
              <a:gd name="T2" fmla="*/ 1564 w 2832"/>
              <a:gd name="T3" fmla="*/ 120 h 769"/>
              <a:gd name="T4" fmla="*/ 2832 w 2832"/>
              <a:gd name="T5" fmla="*/ 769 h 769"/>
            </a:gdLst>
            <a:ahLst/>
            <a:cxnLst>
              <a:cxn ang="0">
                <a:pos x="T0" y="T1"/>
              </a:cxn>
              <a:cxn ang="0">
                <a:pos x="T2" y="T3"/>
              </a:cxn>
              <a:cxn ang="0">
                <a:pos x="T4" y="T5"/>
              </a:cxn>
            </a:cxnLst>
            <a:rect l="0" t="0" r="r" b="b"/>
            <a:pathLst>
              <a:path w="2832" h="769">
                <a:moveTo>
                  <a:pt x="0" y="49"/>
                </a:moveTo>
                <a:cubicBezTo>
                  <a:pt x="261" y="61"/>
                  <a:pt x="1092" y="0"/>
                  <a:pt x="1564" y="120"/>
                </a:cubicBezTo>
                <a:cubicBezTo>
                  <a:pt x="2036" y="240"/>
                  <a:pt x="2568" y="634"/>
                  <a:pt x="2832" y="769"/>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52532" name="Rectangle 84"/>
          <p:cNvSpPr>
            <a:spLocks noChangeArrowheads="1"/>
          </p:cNvSpPr>
          <p:nvPr/>
        </p:nvSpPr>
        <p:spPr bwMode="blackGray">
          <a:xfrm>
            <a:off x="2438400" y="26670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33" name="Rectangle 85"/>
          <p:cNvSpPr>
            <a:spLocks noChangeArrowheads="1"/>
          </p:cNvSpPr>
          <p:nvPr/>
        </p:nvSpPr>
        <p:spPr bwMode="blackGray">
          <a:xfrm>
            <a:off x="2209800" y="31242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34" name="Rectangle 86"/>
          <p:cNvSpPr>
            <a:spLocks noChangeArrowheads="1"/>
          </p:cNvSpPr>
          <p:nvPr/>
        </p:nvSpPr>
        <p:spPr bwMode="blackGray">
          <a:xfrm>
            <a:off x="1981200" y="33528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35" name="Rectangle 87"/>
          <p:cNvSpPr>
            <a:spLocks noChangeArrowheads="1"/>
          </p:cNvSpPr>
          <p:nvPr/>
        </p:nvSpPr>
        <p:spPr bwMode="blackGray">
          <a:xfrm>
            <a:off x="2209800" y="19812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36" name="Rectangle 88"/>
          <p:cNvSpPr>
            <a:spLocks noChangeArrowheads="1"/>
          </p:cNvSpPr>
          <p:nvPr/>
        </p:nvSpPr>
        <p:spPr bwMode="blackGray">
          <a:xfrm>
            <a:off x="1752600" y="17526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37" name="Rectangle 89"/>
          <p:cNvSpPr>
            <a:spLocks noChangeArrowheads="1"/>
          </p:cNvSpPr>
          <p:nvPr/>
        </p:nvSpPr>
        <p:spPr bwMode="blackGray">
          <a:xfrm>
            <a:off x="1752600" y="24384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38" name="Rectangle 90"/>
          <p:cNvSpPr>
            <a:spLocks noChangeArrowheads="1"/>
          </p:cNvSpPr>
          <p:nvPr/>
        </p:nvSpPr>
        <p:spPr bwMode="blackGray">
          <a:xfrm>
            <a:off x="2667000" y="35814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39" name="Freeform 91"/>
          <p:cNvSpPr>
            <a:spLocks/>
          </p:cNvSpPr>
          <p:nvPr/>
        </p:nvSpPr>
        <p:spPr bwMode="blackGray">
          <a:xfrm>
            <a:off x="2895600" y="3657600"/>
            <a:ext cx="3810000" cy="228600"/>
          </a:xfrm>
          <a:custGeom>
            <a:avLst/>
            <a:gdLst>
              <a:gd name="T0" fmla="*/ 0 w 2832"/>
              <a:gd name="T1" fmla="*/ 49 h 769"/>
              <a:gd name="T2" fmla="*/ 1564 w 2832"/>
              <a:gd name="T3" fmla="*/ 120 h 769"/>
              <a:gd name="T4" fmla="*/ 2832 w 2832"/>
              <a:gd name="T5" fmla="*/ 769 h 769"/>
            </a:gdLst>
            <a:ahLst/>
            <a:cxnLst>
              <a:cxn ang="0">
                <a:pos x="T0" y="T1"/>
              </a:cxn>
              <a:cxn ang="0">
                <a:pos x="T2" y="T3"/>
              </a:cxn>
              <a:cxn ang="0">
                <a:pos x="T4" y="T5"/>
              </a:cxn>
            </a:cxnLst>
            <a:rect l="0" t="0" r="r" b="b"/>
            <a:pathLst>
              <a:path w="2832" h="769">
                <a:moveTo>
                  <a:pt x="0" y="49"/>
                </a:moveTo>
                <a:cubicBezTo>
                  <a:pt x="261" y="61"/>
                  <a:pt x="1092" y="0"/>
                  <a:pt x="1564" y="120"/>
                </a:cubicBezTo>
                <a:cubicBezTo>
                  <a:pt x="2036" y="240"/>
                  <a:pt x="2568" y="634"/>
                  <a:pt x="2832" y="769"/>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52540" name="Text Box 92"/>
          <p:cNvSpPr txBox="1">
            <a:spLocks noChangeArrowheads="1"/>
          </p:cNvSpPr>
          <p:nvPr/>
        </p:nvSpPr>
        <p:spPr bwMode="blackGray">
          <a:xfrm>
            <a:off x="6440488" y="990600"/>
            <a:ext cx="2017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[Mehlhorn 1982]</a:t>
            </a:r>
          </a:p>
        </p:txBody>
      </p:sp>
      <p:sp>
        <p:nvSpPr>
          <p:cNvPr id="2152541" name="Rectangle 93"/>
          <p:cNvSpPr>
            <a:spLocks noChangeArrowheads="1"/>
          </p:cNvSpPr>
          <p:nvPr/>
        </p:nvSpPr>
        <p:spPr bwMode="blackGray">
          <a:xfrm>
            <a:off x="1752600" y="33528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42" name="Rectangle 94"/>
          <p:cNvSpPr>
            <a:spLocks noChangeArrowheads="1"/>
          </p:cNvSpPr>
          <p:nvPr/>
        </p:nvSpPr>
        <p:spPr bwMode="blackGray">
          <a:xfrm>
            <a:off x="1524000" y="35814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43" name="Rectangle 95"/>
          <p:cNvSpPr>
            <a:spLocks noChangeArrowheads="1"/>
          </p:cNvSpPr>
          <p:nvPr/>
        </p:nvSpPr>
        <p:spPr bwMode="blackGray">
          <a:xfrm>
            <a:off x="1752600" y="22098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44" name="Rectangle 96"/>
          <p:cNvSpPr>
            <a:spLocks noChangeArrowheads="1"/>
          </p:cNvSpPr>
          <p:nvPr/>
        </p:nvSpPr>
        <p:spPr bwMode="blackGray">
          <a:xfrm>
            <a:off x="1524000" y="19812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45" name="Rectangle 97"/>
          <p:cNvSpPr>
            <a:spLocks noChangeArrowheads="1"/>
          </p:cNvSpPr>
          <p:nvPr/>
        </p:nvSpPr>
        <p:spPr bwMode="blackGray">
          <a:xfrm>
            <a:off x="1295400" y="26670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46" name="Rectangle 98"/>
          <p:cNvSpPr>
            <a:spLocks noChangeArrowheads="1"/>
          </p:cNvSpPr>
          <p:nvPr/>
        </p:nvSpPr>
        <p:spPr bwMode="blackGray">
          <a:xfrm>
            <a:off x="3124200" y="28956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47" name="Rectangle 99"/>
          <p:cNvSpPr>
            <a:spLocks noChangeArrowheads="1"/>
          </p:cNvSpPr>
          <p:nvPr/>
        </p:nvSpPr>
        <p:spPr bwMode="blackGray">
          <a:xfrm>
            <a:off x="2895600" y="31242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48" name="Rectangle 100"/>
          <p:cNvSpPr>
            <a:spLocks noChangeArrowheads="1"/>
          </p:cNvSpPr>
          <p:nvPr/>
        </p:nvSpPr>
        <p:spPr bwMode="blackGray">
          <a:xfrm>
            <a:off x="2667000" y="31242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49" name="Rectangle 101"/>
          <p:cNvSpPr>
            <a:spLocks noChangeArrowheads="1"/>
          </p:cNvSpPr>
          <p:nvPr/>
        </p:nvSpPr>
        <p:spPr bwMode="blackGray">
          <a:xfrm>
            <a:off x="2438400" y="33528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50" name="Rectangle 102"/>
          <p:cNvSpPr>
            <a:spLocks noChangeArrowheads="1"/>
          </p:cNvSpPr>
          <p:nvPr/>
        </p:nvSpPr>
        <p:spPr bwMode="blackGray">
          <a:xfrm>
            <a:off x="3124200" y="17526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51" name="Rectangle 103"/>
          <p:cNvSpPr>
            <a:spLocks noChangeArrowheads="1"/>
          </p:cNvSpPr>
          <p:nvPr/>
        </p:nvSpPr>
        <p:spPr bwMode="blackGray">
          <a:xfrm>
            <a:off x="2895600" y="19812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52" name="Rectangle 104"/>
          <p:cNvSpPr>
            <a:spLocks noChangeArrowheads="1"/>
          </p:cNvSpPr>
          <p:nvPr/>
        </p:nvSpPr>
        <p:spPr bwMode="blackGray">
          <a:xfrm>
            <a:off x="2667000" y="19812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53" name="Rectangle 105"/>
          <p:cNvSpPr>
            <a:spLocks noChangeArrowheads="1"/>
          </p:cNvSpPr>
          <p:nvPr/>
        </p:nvSpPr>
        <p:spPr bwMode="blackGray">
          <a:xfrm>
            <a:off x="2438400" y="2209800"/>
            <a:ext cx="228600" cy="2286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54" name="Text Box 106"/>
          <p:cNvSpPr txBox="1">
            <a:spLocks noChangeArrowheads="1"/>
          </p:cNvSpPr>
          <p:nvPr/>
        </p:nvSpPr>
        <p:spPr bwMode="blackGray">
          <a:xfrm>
            <a:off x="1635125" y="914400"/>
            <a:ext cx="1412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Domain</a:t>
            </a:r>
          </a:p>
        </p:txBody>
      </p:sp>
      <p:sp>
        <p:nvSpPr>
          <p:cNvPr id="2152555" name="Text Box 107"/>
          <p:cNvSpPr txBox="1">
            <a:spLocks noChangeArrowheads="1"/>
          </p:cNvSpPr>
          <p:nvPr/>
        </p:nvSpPr>
        <p:spPr bwMode="blackGray">
          <a:xfrm>
            <a:off x="6015038" y="2209800"/>
            <a:ext cx="18875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effectLst>
                  <a:outerShdw blurRad="38100" dist="38100" dir="2700000" algn="tl">
                    <a:srgbClr val="C0C0C0"/>
                  </a:outerShdw>
                </a:effectLst>
              </a:rPr>
              <a:t>Hash table</a:t>
            </a:r>
          </a:p>
        </p:txBody>
      </p:sp>
      <p:sp>
        <p:nvSpPr>
          <p:cNvPr id="2152556" name="Rectangle 108"/>
          <p:cNvSpPr>
            <a:spLocks noChangeArrowheads="1"/>
          </p:cNvSpPr>
          <p:nvPr/>
        </p:nvSpPr>
        <p:spPr bwMode="blackGray">
          <a:xfrm>
            <a:off x="2895600" y="4648200"/>
            <a:ext cx="762000" cy="685800"/>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52557" name="Rectangle 109"/>
          <p:cNvSpPr>
            <a:spLocks noChangeArrowheads="1"/>
          </p:cNvSpPr>
          <p:nvPr/>
        </p:nvSpPr>
        <p:spPr bwMode="blackGray">
          <a:xfrm>
            <a:off x="3657600" y="4648200"/>
            <a:ext cx="838200" cy="685800"/>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52558" name="Rectangle 110"/>
          <p:cNvSpPr>
            <a:spLocks noChangeArrowheads="1"/>
          </p:cNvSpPr>
          <p:nvPr/>
        </p:nvSpPr>
        <p:spPr bwMode="blackGray">
          <a:xfrm>
            <a:off x="4419600" y="4648200"/>
            <a:ext cx="838200" cy="685800"/>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52559" name="Rectangle 111"/>
          <p:cNvSpPr>
            <a:spLocks noChangeArrowheads="1"/>
          </p:cNvSpPr>
          <p:nvPr/>
        </p:nvSpPr>
        <p:spPr bwMode="blackGray">
          <a:xfrm>
            <a:off x="762000" y="5257800"/>
            <a:ext cx="8001000" cy="1295400"/>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52560" name="Rectangle 112"/>
          <p:cNvSpPr>
            <a:spLocks noChangeArrowheads="1"/>
          </p:cNvSpPr>
          <p:nvPr/>
        </p:nvSpPr>
        <p:spPr bwMode="blackGray">
          <a:xfrm>
            <a:off x="2362200" y="4648200"/>
            <a:ext cx="609600" cy="685800"/>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2152494"/>
                                        </p:tgtEl>
                                        <p:attrNameLst>
                                          <p:attrName>fillcolor</p:attrName>
                                        </p:attrNameLst>
                                      </p:cBhvr>
                                      <p:to>
                                        <a:schemeClr val="accent2"/>
                                      </p:to>
                                    </p:animClr>
                                    <p:set>
                                      <p:cBhvr>
                                        <p:cTn id="7" dur="500" fill="hold"/>
                                        <p:tgtEl>
                                          <p:spTgt spid="2152494"/>
                                        </p:tgtEl>
                                        <p:attrNameLst>
                                          <p:attrName>fill.type</p:attrName>
                                        </p:attrNameLst>
                                      </p:cBhvr>
                                      <p:to>
                                        <p:strVal val="solid"/>
                                      </p:to>
                                    </p:set>
                                    <p:set>
                                      <p:cBhvr>
                                        <p:cTn id="8" dur="500" fill="hold"/>
                                        <p:tgtEl>
                                          <p:spTgt spid="2152494"/>
                                        </p:tgtEl>
                                        <p:attrNameLst>
                                          <p:attrName>fill.on</p:attrName>
                                        </p:attrNameLst>
                                      </p:cBhvr>
                                      <p:to>
                                        <p:strVal val="true"/>
                                      </p:to>
                                    </p:set>
                                  </p:childTnLst>
                                </p:cTn>
                              </p:par>
                            </p:childTnLst>
                          </p:cTn>
                        </p:par>
                        <p:par>
                          <p:cTn id="9" fill="hold" nodeType="afterGroup">
                            <p:stCondLst>
                              <p:cond delay="500"/>
                            </p:stCondLst>
                            <p:childTnLst>
                              <p:par>
                                <p:cTn id="10" presetID="1" presetClass="exit" presetSubtype="0" fill="hold" grpId="0" nodeType="afterEffect">
                                  <p:stCondLst>
                                    <p:cond delay="0"/>
                                  </p:stCondLst>
                                  <p:childTnLst>
                                    <p:set>
                                      <p:cBhvr>
                                        <p:cTn id="11" dur="1" fill="hold">
                                          <p:stCondLst>
                                            <p:cond delay="0"/>
                                          </p:stCondLst>
                                        </p:cTn>
                                        <p:tgtEl>
                                          <p:spTgt spid="2152560"/>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215253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15248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mph" presetSubtype="2" fill="hold" nodeType="clickEffect">
                                  <p:stCondLst>
                                    <p:cond delay="0"/>
                                  </p:stCondLst>
                                  <p:childTnLst>
                                    <p:animClr clrSpc="rgb" dir="cw">
                                      <p:cBhvr>
                                        <p:cTn id="19" dur="500" fill="hold"/>
                                        <p:tgtEl>
                                          <p:spTgt spid="2152532"/>
                                        </p:tgtEl>
                                        <p:attrNameLst>
                                          <p:attrName>fillcolor</p:attrName>
                                        </p:attrNameLst>
                                      </p:cBhvr>
                                      <p:to>
                                        <a:schemeClr val="accent2"/>
                                      </p:to>
                                    </p:animClr>
                                    <p:set>
                                      <p:cBhvr>
                                        <p:cTn id="20" dur="500" fill="hold"/>
                                        <p:tgtEl>
                                          <p:spTgt spid="2152532"/>
                                        </p:tgtEl>
                                        <p:attrNameLst>
                                          <p:attrName>fill.type</p:attrName>
                                        </p:attrNameLst>
                                      </p:cBhvr>
                                      <p:to>
                                        <p:strVal val="solid"/>
                                      </p:to>
                                    </p:set>
                                    <p:set>
                                      <p:cBhvr>
                                        <p:cTn id="21" dur="500" fill="hold"/>
                                        <p:tgtEl>
                                          <p:spTgt spid="2152532"/>
                                        </p:tgtEl>
                                        <p:attrNameLst>
                                          <p:attrName>fill.on</p:attrName>
                                        </p:attrNameLst>
                                      </p:cBhvr>
                                      <p:to>
                                        <p:strVal val="true"/>
                                      </p:to>
                                    </p:set>
                                  </p:childTnLst>
                                </p:cTn>
                              </p:par>
                            </p:childTnLst>
                          </p:cTn>
                        </p:par>
                        <p:par>
                          <p:cTn id="22" fill="hold" nodeType="afterGroup">
                            <p:stCondLst>
                              <p:cond delay="500"/>
                            </p:stCondLst>
                            <p:childTnLst>
                              <p:par>
                                <p:cTn id="23" presetID="1" presetClass="exit" presetSubtype="0" fill="hold" grpId="1" nodeType="afterEffect">
                                  <p:stCondLst>
                                    <p:cond delay="0"/>
                                  </p:stCondLst>
                                  <p:childTnLst>
                                    <p:set>
                                      <p:cBhvr>
                                        <p:cTn id="24" dur="1" fill="hold">
                                          <p:stCondLst>
                                            <p:cond delay="0"/>
                                          </p:stCondLst>
                                        </p:cTn>
                                        <p:tgtEl>
                                          <p:spTgt spid="215253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15255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1525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5248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mph" presetSubtype="2" fill="hold" nodeType="clickEffect">
                                  <p:stCondLst>
                                    <p:cond delay="0"/>
                                  </p:stCondLst>
                                  <p:childTnLst>
                                    <p:animClr clrSpc="rgb" dir="cw">
                                      <p:cBhvr>
                                        <p:cTn id="34" dur="500" fill="hold"/>
                                        <p:tgtEl>
                                          <p:spTgt spid="2152533"/>
                                        </p:tgtEl>
                                        <p:attrNameLst>
                                          <p:attrName>fillcolor</p:attrName>
                                        </p:attrNameLst>
                                      </p:cBhvr>
                                      <p:to>
                                        <a:schemeClr val="accent2"/>
                                      </p:to>
                                    </p:animClr>
                                    <p:set>
                                      <p:cBhvr>
                                        <p:cTn id="35" dur="500" fill="hold"/>
                                        <p:tgtEl>
                                          <p:spTgt spid="2152533"/>
                                        </p:tgtEl>
                                        <p:attrNameLst>
                                          <p:attrName>fill.type</p:attrName>
                                        </p:attrNameLst>
                                      </p:cBhvr>
                                      <p:to>
                                        <p:strVal val="solid"/>
                                      </p:to>
                                    </p:set>
                                    <p:set>
                                      <p:cBhvr>
                                        <p:cTn id="36" dur="500" fill="hold"/>
                                        <p:tgtEl>
                                          <p:spTgt spid="2152533"/>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500" fill="hold"/>
                                        <p:tgtEl>
                                          <p:spTgt spid="2152534"/>
                                        </p:tgtEl>
                                        <p:attrNameLst>
                                          <p:attrName>fillcolor</p:attrName>
                                        </p:attrNameLst>
                                      </p:cBhvr>
                                      <p:to>
                                        <a:schemeClr val="accent2"/>
                                      </p:to>
                                    </p:animClr>
                                    <p:set>
                                      <p:cBhvr>
                                        <p:cTn id="39" dur="500" fill="hold"/>
                                        <p:tgtEl>
                                          <p:spTgt spid="2152534"/>
                                        </p:tgtEl>
                                        <p:attrNameLst>
                                          <p:attrName>fill.type</p:attrName>
                                        </p:attrNameLst>
                                      </p:cBhvr>
                                      <p:to>
                                        <p:strVal val="solid"/>
                                      </p:to>
                                    </p:set>
                                    <p:set>
                                      <p:cBhvr>
                                        <p:cTn id="40" dur="500" fill="hold"/>
                                        <p:tgtEl>
                                          <p:spTgt spid="2152534"/>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2152535"/>
                                        </p:tgtEl>
                                        <p:attrNameLst>
                                          <p:attrName>fillcolor</p:attrName>
                                        </p:attrNameLst>
                                      </p:cBhvr>
                                      <p:to>
                                        <a:schemeClr val="accent2"/>
                                      </p:to>
                                    </p:animClr>
                                    <p:set>
                                      <p:cBhvr>
                                        <p:cTn id="43" dur="500" fill="hold"/>
                                        <p:tgtEl>
                                          <p:spTgt spid="2152535"/>
                                        </p:tgtEl>
                                        <p:attrNameLst>
                                          <p:attrName>fill.type</p:attrName>
                                        </p:attrNameLst>
                                      </p:cBhvr>
                                      <p:to>
                                        <p:strVal val="solid"/>
                                      </p:to>
                                    </p:set>
                                    <p:set>
                                      <p:cBhvr>
                                        <p:cTn id="44" dur="500" fill="hold"/>
                                        <p:tgtEl>
                                          <p:spTgt spid="2152535"/>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500" fill="hold"/>
                                        <p:tgtEl>
                                          <p:spTgt spid="2152536"/>
                                        </p:tgtEl>
                                        <p:attrNameLst>
                                          <p:attrName>fillcolor</p:attrName>
                                        </p:attrNameLst>
                                      </p:cBhvr>
                                      <p:to>
                                        <a:schemeClr val="accent2"/>
                                      </p:to>
                                    </p:animClr>
                                    <p:set>
                                      <p:cBhvr>
                                        <p:cTn id="47" dur="500" fill="hold"/>
                                        <p:tgtEl>
                                          <p:spTgt spid="2152536"/>
                                        </p:tgtEl>
                                        <p:attrNameLst>
                                          <p:attrName>fill.type</p:attrName>
                                        </p:attrNameLst>
                                      </p:cBhvr>
                                      <p:to>
                                        <p:strVal val="solid"/>
                                      </p:to>
                                    </p:set>
                                    <p:set>
                                      <p:cBhvr>
                                        <p:cTn id="48" dur="500" fill="hold"/>
                                        <p:tgtEl>
                                          <p:spTgt spid="2152536"/>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500" fill="hold"/>
                                        <p:tgtEl>
                                          <p:spTgt spid="2152537"/>
                                        </p:tgtEl>
                                        <p:attrNameLst>
                                          <p:attrName>fillcolor</p:attrName>
                                        </p:attrNameLst>
                                      </p:cBhvr>
                                      <p:to>
                                        <a:schemeClr val="accent2"/>
                                      </p:to>
                                    </p:animClr>
                                    <p:set>
                                      <p:cBhvr>
                                        <p:cTn id="51" dur="500" fill="hold"/>
                                        <p:tgtEl>
                                          <p:spTgt spid="2152537"/>
                                        </p:tgtEl>
                                        <p:attrNameLst>
                                          <p:attrName>fill.type</p:attrName>
                                        </p:attrNameLst>
                                      </p:cBhvr>
                                      <p:to>
                                        <p:strVal val="solid"/>
                                      </p:to>
                                    </p:set>
                                    <p:set>
                                      <p:cBhvr>
                                        <p:cTn id="52" dur="500" fill="hold"/>
                                        <p:tgtEl>
                                          <p:spTgt spid="215253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500" fill="hold"/>
                                        <p:tgtEl>
                                          <p:spTgt spid="2152538"/>
                                        </p:tgtEl>
                                        <p:attrNameLst>
                                          <p:attrName>fillcolor</p:attrName>
                                        </p:attrNameLst>
                                      </p:cBhvr>
                                      <p:to>
                                        <a:schemeClr val="accent2"/>
                                      </p:to>
                                    </p:animClr>
                                    <p:set>
                                      <p:cBhvr>
                                        <p:cTn id="55" dur="500" fill="hold"/>
                                        <p:tgtEl>
                                          <p:spTgt spid="2152538"/>
                                        </p:tgtEl>
                                        <p:attrNameLst>
                                          <p:attrName>fill.type</p:attrName>
                                        </p:attrNameLst>
                                      </p:cBhvr>
                                      <p:to>
                                        <p:strVal val="solid"/>
                                      </p:to>
                                    </p:set>
                                    <p:set>
                                      <p:cBhvr>
                                        <p:cTn id="56" dur="500" fill="hold"/>
                                        <p:tgtEl>
                                          <p:spTgt spid="2152538"/>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500" fill="hold"/>
                                        <p:tgtEl>
                                          <p:spTgt spid="2152541"/>
                                        </p:tgtEl>
                                        <p:attrNameLst>
                                          <p:attrName>fillcolor</p:attrName>
                                        </p:attrNameLst>
                                      </p:cBhvr>
                                      <p:to>
                                        <a:schemeClr val="accent2"/>
                                      </p:to>
                                    </p:animClr>
                                    <p:set>
                                      <p:cBhvr>
                                        <p:cTn id="59" dur="500" fill="hold"/>
                                        <p:tgtEl>
                                          <p:spTgt spid="2152541"/>
                                        </p:tgtEl>
                                        <p:attrNameLst>
                                          <p:attrName>fill.type</p:attrName>
                                        </p:attrNameLst>
                                      </p:cBhvr>
                                      <p:to>
                                        <p:strVal val="solid"/>
                                      </p:to>
                                    </p:set>
                                    <p:set>
                                      <p:cBhvr>
                                        <p:cTn id="60" dur="500" fill="hold"/>
                                        <p:tgtEl>
                                          <p:spTgt spid="2152541"/>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500" fill="hold"/>
                                        <p:tgtEl>
                                          <p:spTgt spid="2152542"/>
                                        </p:tgtEl>
                                        <p:attrNameLst>
                                          <p:attrName>fillcolor</p:attrName>
                                        </p:attrNameLst>
                                      </p:cBhvr>
                                      <p:to>
                                        <a:schemeClr val="accent2"/>
                                      </p:to>
                                    </p:animClr>
                                    <p:set>
                                      <p:cBhvr>
                                        <p:cTn id="63" dur="500" fill="hold"/>
                                        <p:tgtEl>
                                          <p:spTgt spid="2152542"/>
                                        </p:tgtEl>
                                        <p:attrNameLst>
                                          <p:attrName>fill.type</p:attrName>
                                        </p:attrNameLst>
                                      </p:cBhvr>
                                      <p:to>
                                        <p:strVal val="solid"/>
                                      </p:to>
                                    </p:set>
                                    <p:set>
                                      <p:cBhvr>
                                        <p:cTn id="64" dur="500" fill="hold"/>
                                        <p:tgtEl>
                                          <p:spTgt spid="2152542"/>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500" fill="hold"/>
                                        <p:tgtEl>
                                          <p:spTgt spid="2152543"/>
                                        </p:tgtEl>
                                        <p:attrNameLst>
                                          <p:attrName>fillcolor</p:attrName>
                                        </p:attrNameLst>
                                      </p:cBhvr>
                                      <p:to>
                                        <a:schemeClr val="accent2"/>
                                      </p:to>
                                    </p:animClr>
                                    <p:set>
                                      <p:cBhvr>
                                        <p:cTn id="67" dur="500" fill="hold"/>
                                        <p:tgtEl>
                                          <p:spTgt spid="2152543"/>
                                        </p:tgtEl>
                                        <p:attrNameLst>
                                          <p:attrName>fill.type</p:attrName>
                                        </p:attrNameLst>
                                      </p:cBhvr>
                                      <p:to>
                                        <p:strVal val="solid"/>
                                      </p:to>
                                    </p:set>
                                    <p:set>
                                      <p:cBhvr>
                                        <p:cTn id="68" dur="500" fill="hold"/>
                                        <p:tgtEl>
                                          <p:spTgt spid="2152543"/>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2152544"/>
                                        </p:tgtEl>
                                        <p:attrNameLst>
                                          <p:attrName>fillcolor</p:attrName>
                                        </p:attrNameLst>
                                      </p:cBhvr>
                                      <p:to>
                                        <a:schemeClr val="accent2"/>
                                      </p:to>
                                    </p:animClr>
                                    <p:set>
                                      <p:cBhvr>
                                        <p:cTn id="71" dur="500" fill="hold"/>
                                        <p:tgtEl>
                                          <p:spTgt spid="2152544"/>
                                        </p:tgtEl>
                                        <p:attrNameLst>
                                          <p:attrName>fill.type</p:attrName>
                                        </p:attrNameLst>
                                      </p:cBhvr>
                                      <p:to>
                                        <p:strVal val="solid"/>
                                      </p:to>
                                    </p:set>
                                    <p:set>
                                      <p:cBhvr>
                                        <p:cTn id="72" dur="500" fill="hold"/>
                                        <p:tgtEl>
                                          <p:spTgt spid="2152544"/>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2152545"/>
                                        </p:tgtEl>
                                        <p:attrNameLst>
                                          <p:attrName>fillcolor</p:attrName>
                                        </p:attrNameLst>
                                      </p:cBhvr>
                                      <p:to>
                                        <a:schemeClr val="accent2"/>
                                      </p:to>
                                    </p:animClr>
                                    <p:set>
                                      <p:cBhvr>
                                        <p:cTn id="75" dur="500" fill="hold"/>
                                        <p:tgtEl>
                                          <p:spTgt spid="2152545"/>
                                        </p:tgtEl>
                                        <p:attrNameLst>
                                          <p:attrName>fill.type</p:attrName>
                                        </p:attrNameLst>
                                      </p:cBhvr>
                                      <p:to>
                                        <p:strVal val="solid"/>
                                      </p:to>
                                    </p:set>
                                    <p:set>
                                      <p:cBhvr>
                                        <p:cTn id="76" dur="500" fill="hold"/>
                                        <p:tgtEl>
                                          <p:spTgt spid="2152545"/>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2152546"/>
                                        </p:tgtEl>
                                        <p:attrNameLst>
                                          <p:attrName>fillcolor</p:attrName>
                                        </p:attrNameLst>
                                      </p:cBhvr>
                                      <p:to>
                                        <a:schemeClr val="accent2"/>
                                      </p:to>
                                    </p:animClr>
                                    <p:set>
                                      <p:cBhvr>
                                        <p:cTn id="79" dur="500" fill="hold"/>
                                        <p:tgtEl>
                                          <p:spTgt spid="2152546"/>
                                        </p:tgtEl>
                                        <p:attrNameLst>
                                          <p:attrName>fill.type</p:attrName>
                                        </p:attrNameLst>
                                      </p:cBhvr>
                                      <p:to>
                                        <p:strVal val="solid"/>
                                      </p:to>
                                    </p:set>
                                    <p:set>
                                      <p:cBhvr>
                                        <p:cTn id="80" dur="500" fill="hold"/>
                                        <p:tgtEl>
                                          <p:spTgt spid="2152546"/>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500" fill="hold"/>
                                        <p:tgtEl>
                                          <p:spTgt spid="2152547"/>
                                        </p:tgtEl>
                                        <p:attrNameLst>
                                          <p:attrName>fillcolor</p:attrName>
                                        </p:attrNameLst>
                                      </p:cBhvr>
                                      <p:to>
                                        <a:schemeClr val="accent2"/>
                                      </p:to>
                                    </p:animClr>
                                    <p:set>
                                      <p:cBhvr>
                                        <p:cTn id="83" dur="500" fill="hold"/>
                                        <p:tgtEl>
                                          <p:spTgt spid="2152547"/>
                                        </p:tgtEl>
                                        <p:attrNameLst>
                                          <p:attrName>fill.type</p:attrName>
                                        </p:attrNameLst>
                                      </p:cBhvr>
                                      <p:to>
                                        <p:strVal val="solid"/>
                                      </p:to>
                                    </p:set>
                                    <p:set>
                                      <p:cBhvr>
                                        <p:cTn id="84" dur="500" fill="hold"/>
                                        <p:tgtEl>
                                          <p:spTgt spid="2152547"/>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500" fill="hold"/>
                                        <p:tgtEl>
                                          <p:spTgt spid="2152548"/>
                                        </p:tgtEl>
                                        <p:attrNameLst>
                                          <p:attrName>fillcolor</p:attrName>
                                        </p:attrNameLst>
                                      </p:cBhvr>
                                      <p:to>
                                        <a:schemeClr val="accent2"/>
                                      </p:to>
                                    </p:animClr>
                                    <p:set>
                                      <p:cBhvr>
                                        <p:cTn id="87" dur="500" fill="hold"/>
                                        <p:tgtEl>
                                          <p:spTgt spid="2152548"/>
                                        </p:tgtEl>
                                        <p:attrNameLst>
                                          <p:attrName>fill.type</p:attrName>
                                        </p:attrNameLst>
                                      </p:cBhvr>
                                      <p:to>
                                        <p:strVal val="solid"/>
                                      </p:to>
                                    </p:set>
                                    <p:set>
                                      <p:cBhvr>
                                        <p:cTn id="88" dur="500" fill="hold"/>
                                        <p:tgtEl>
                                          <p:spTgt spid="2152548"/>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500" fill="hold"/>
                                        <p:tgtEl>
                                          <p:spTgt spid="2152549"/>
                                        </p:tgtEl>
                                        <p:attrNameLst>
                                          <p:attrName>fillcolor</p:attrName>
                                        </p:attrNameLst>
                                      </p:cBhvr>
                                      <p:to>
                                        <a:schemeClr val="accent2"/>
                                      </p:to>
                                    </p:animClr>
                                    <p:set>
                                      <p:cBhvr>
                                        <p:cTn id="91" dur="500" fill="hold"/>
                                        <p:tgtEl>
                                          <p:spTgt spid="2152549"/>
                                        </p:tgtEl>
                                        <p:attrNameLst>
                                          <p:attrName>fill.type</p:attrName>
                                        </p:attrNameLst>
                                      </p:cBhvr>
                                      <p:to>
                                        <p:strVal val="solid"/>
                                      </p:to>
                                    </p:set>
                                    <p:set>
                                      <p:cBhvr>
                                        <p:cTn id="92" dur="500" fill="hold"/>
                                        <p:tgtEl>
                                          <p:spTgt spid="2152549"/>
                                        </p:tgtEl>
                                        <p:attrNameLst>
                                          <p:attrName>fill.on</p:attrName>
                                        </p:attrNameLst>
                                      </p:cBhvr>
                                      <p:to>
                                        <p:strVal val="true"/>
                                      </p:to>
                                    </p:set>
                                  </p:childTnLst>
                                </p:cTn>
                              </p:par>
                              <p:par>
                                <p:cTn id="93" presetID="1" presetClass="emph" presetSubtype="2" fill="hold" nodeType="withEffect">
                                  <p:stCondLst>
                                    <p:cond delay="0"/>
                                  </p:stCondLst>
                                  <p:childTnLst>
                                    <p:animClr clrSpc="rgb" dir="cw">
                                      <p:cBhvr>
                                        <p:cTn id="94" dur="500" fill="hold"/>
                                        <p:tgtEl>
                                          <p:spTgt spid="2152550"/>
                                        </p:tgtEl>
                                        <p:attrNameLst>
                                          <p:attrName>fillcolor</p:attrName>
                                        </p:attrNameLst>
                                      </p:cBhvr>
                                      <p:to>
                                        <a:schemeClr val="accent2"/>
                                      </p:to>
                                    </p:animClr>
                                    <p:set>
                                      <p:cBhvr>
                                        <p:cTn id="95" dur="500" fill="hold"/>
                                        <p:tgtEl>
                                          <p:spTgt spid="2152550"/>
                                        </p:tgtEl>
                                        <p:attrNameLst>
                                          <p:attrName>fill.type</p:attrName>
                                        </p:attrNameLst>
                                      </p:cBhvr>
                                      <p:to>
                                        <p:strVal val="solid"/>
                                      </p:to>
                                    </p:set>
                                    <p:set>
                                      <p:cBhvr>
                                        <p:cTn id="96" dur="500" fill="hold"/>
                                        <p:tgtEl>
                                          <p:spTgt spid="2152550"/>
                                        </p:tgtEl>
                                        <p:attrNameLst>
                                          <p:attrName>fill.on</p:attrName>
                                        </p:attrNameLst>
                                      </p:cBhvr>
                                      <p:to>
                                        <p:strVal val="true"/>
                                      </p:to>
                                    </p:set>
                                  </p:childTnLst>
                                </p:cTn>
                              </p:par>
                              <p:par>
                                <p:cTn id="97" presetID="1" presetClass="emph" presetSubtype="2" fill="hold" nodeType="withEffect">
                                  <p:stCondLst>
                                    <p:cond delay="0"/>
                                  </p:stCondLst>
                                  <p:childTnLst>
                                    <p:animClr clrSpc="rgb" dir="cw">
                                      <p:cBhvr>
                                        <p:cTn id="98" dur="500" fill="hold"/>
                                        <p:tgtEl>
                                          <p:spTgt spid="2152551"/>
                                        </p:tgtEl>
                                        <p:attrNameLst>
                                          <p:attrName>fillcolor</p:attrName>
                                        </p:attrNameLst>
                                      </p:cBhvr>
                                      <p:to>
                                        <a:schemeClr val="accent2"/>
                                      </p:to>
                                    </p:animClr>
                                    <p:set>
                                      <p:cBhvr>
                                        <p:cTn id="99" dur="500" fill="hold"/>
                                        <p:tgtEl>
                                          <p:spTgt spid="2152551"/>
                                        </p:tgtEl>
                                        <p:attrNameLst>
                                          <p:attrName>fill.type</p:attrName>
                                        </p:attrNameLst>
                                      </p:cBhvr>
                                      <p:to>
                                        <p:strVal val="solid"/>
                                      </p:to>
                                    </p:set>
                                    <p:set>
                                      <p:cBhvr>
                                        <p:cTn id="100" dur="500" fill="hold"/>
                                        <p:tgtEl>
                                          <p:spTgt spid="2152551"/>
                                        </p:tgtEl>
                                        <p:attrNameLst>
                                          <p:attrName>fill.on</p:attrName>
                                        </p:attrNameLst>
                                      </p:cBhvr>
                                      <p:to>
                                        <p:strVal val="true"/>
                                      </p:to>
                                    </p:set>
                                  </p:childTnLst>
                                </p:cTn>
                              </p:par>
                              <p:par>
                                <p:cTn id="101" presetID="1" presetClass="emph" presetSubtype="2" fill="hold" nodeType="withEffect">
                                  <p:stCondLst>
                                    <p:cond delay="0"/>
                                  </p:stCondLst>
                                  <p:childTnLst>
                                    <p:animClr clrSpc="rgb" dir="cw">
                                      <p:cBhvr>
                                        <p:cTn id="102" dur="500" fill="hold"/>
                                        <p:tgtEl>
                                          <p:spTgt spid="2152552"/>
                                        </p:tgtEl>
                                        <p:attrNameLst>
                                          <p:attrName>fillcolor</p:attrName>
                                        </p:attrNameLst>
                                      </p:cBhvr>
                                      <p:to>
                                        <a:schemeClr val="accent2"/>
                                      </p:to>
                                    </p:animClr>
                                    <p:set>
                                      <p:cBhvr>
                                        <p:cTn id="103" dur="500" fill="hold"/>
                                        <p:tgtEl>
                                          <p:spTgt spid="2152552"/>
                                        </p:tgtEl>
                                        <p:attrNameLst>
                                          <p:attrName>fill.type</p:attrName>
                                        </p:attrNameLst>
                                      </p:cBhvr>
                                      <p:to>
                                        <p:strVal val="solid"/>
                                      </p:to>
                                    </p:set>
                                    <p:set>
                                      <p:cBhvr>
                                        <p:cTn id="104" dur="500" fill="hold"/>
                                        <p:tgtEl>
                                          <p:spTgt spid="2152552"/>
                                        </p:tgtEl>
                                        <p:attrNameLst>
                                          <p:attrName>fill.on</p:attrName>
                                        </p:attrNameLst>
                                      </p:cBhvr>
                                      <p:to>
                                        <p:strVal val="true"/>
                                      </p:to>
                                    </p:set>
                                  </p:childTnLst>
                                </p:cTn>
                              </p:par>
                              <p:par>
                                <p:cTn id="105" presetID="1" presetClass="emph" presetSubtype="2" fill="hold" nodeType="withEffect">
                                  <p:stCondLst>
                                    <p:cond delay="0"/>
                                  </p:stCondLst>
                                  <p:childTnLst>
                                    <p:animClr clrSpc="rgb" dir="cw">
                                      <p:cBhvr>
                                        <p:cTn id="106" dur="500" fill="hold"/>
                                        <p:tgtEl>
                                          <p:spTgt spid="2152553"/>
                                        </p:tgtEl>
                                        <p:attrNameLst>
                                          <p:attrName>fillcolor</p:attrName>
                                        </p:attrNameLst>
                                      </p:cBhvr>
                                      <p:to>
                                        <a:schemeClr val="accent2"/>
                                      </p:to>
                                    </p:animClr>
                                    <p:set>
                                      <p:cBhvr>
                                        <p:cTn id="107" dur="500" fill="hold"/>
                                        <p:tgtEl>
                                          <p:spTgt spid="2152553"/>
                                        </p:tgtEl>
                                        <p:attrNameLst>
                                          <p:attrName>fill.type</p:attrName>
                                        </p:attrNameLst>
                                      </p:cBhvr>
                                      <p:to>
                                        <p:strVal val="solid"/>
                                      </p:to>
                                    </p:set>
                                    <p:set>
                                      <p:cBhvr>
                                        <p:cTn id="108" dur="500" fill="hold"/>
                                        <p:tgtEl>
                                          <p:spTgt spid="2152553"/>
                                        </p:tgtEl>
                                        <p:attrNameLst>
                                          <p:attrName>fill.on</p:attrName>
                                        </p:attrNameLst>
                                      </p:cBhvr>
                                      <p:to>
                                        <p:strVal val="true"/>
                                      </p:to>
                                    </p:set>
                                  </p:childTnLst>
                                </p:cTn>
                              </p:par>
                            </p:childTnLst>
                          </p:cTn>
                        </p:par>
                        <p:par>
                          <p:cTn id="109" fill="hold" nodeType="afterGroup">
                            <p:stCondLst>
                              <p:cond delay="500"/>
                            </p:stCondLst>
                            <p:childTnLst>
                              <p:par>
                                <p:cTn id="110" presetID="1" presetClass="entr" presetSubtype="0" fill="hold" nodeType="afterEffect">
                                  <p:stCondLst>
                                    <p:cond delay="0"/>
                                  </p:stCondLst>
                                  <p:childTnLst>
                                    <p:set>
                                      <p:cBhvr>
                                        <p:cTn id="111" dur="1" fill="hold">
                                          <p:stCondLst>
                                            <p:cond delay="0"/>
                                          </p:stCondLst>
                                        </p:cTn>
                                        <p:tgtEl>
                                          <p:spTgt spid="2152495"/>
                                        </p:tgtEl>
                                        <p:attrNameLst>
                                          <p:attrName>style.visibility</p:attrName>
                                        </p:attrNameLst>
                                      </p:cBhvr>
                                      <p:to>
                                        <p:strVal val="visible"/>
                                      </p:to>
                                    </p:set>
                                  </p:childTnLst>
                                </p:cTn>
                              </p:par>
                              <p:par>
                                <p:cTn id="112" presetID="1" presetClass="exit" presetSubtype="0" fill="hold" grpId="1" nodeType="withEffect">
                                  <p:stCondLst>
                                    <p:cond delay="0"/>
                                  </p:stCondLst>
                                  <p:childTnLst>
                                    <p:set>
                                      <p:cBhvr>
                                        <p:cTn id="113" dur="1" fill="hold">
                                          <p:stCondLst>
                                            <p:cond delay="0"/>
                                          </p:stCondLst>
                                        </p:cTn>
                                        <p:tgtEl>
                                          <p:spTgt spid="2152531"/>
                                        </p:tgtEl>
                                        <p:attrNameLst>
                                          <p:attrName>style.visibility</p:attrName>
                                        </p:attrNameLst>
                                      </p:cBhvr>
                                      <p:to>
                                        <p:strVal val="hidden"/>
                                      </p:to>
                                    </p:set>
                                  </p:childTnLst>
                                </p:cTn>
                              </p:par>
                              <p:par>
                                <p:cTn id="114" presetID="1" presetClass="exit" presetSubtype="0" fill="hold" grpId="0" nodeType="withEffect">
                                  <p:stCondLst>
                                    <p:cond delay="0"/>
                                  </p:stCondLst>
                                  <p:childTnLst>
                                    <p:set>
                                      <p:cBhvr>
                                        <p:cTn id="115" dur="1" fill="hold">
                                          <p:stCondLst>
                                            <p:cond delay="0"/>
                                          </p:stCondLst>
                                        </p:cTn>
                                        <p:tgtEl>
                                          <p:spTgt spid="2152558"/>
                                        </p:tgtEl>
                                        <p:attrNameLst>
                                          <p:attrName>style.visibility</p:attrName>
                                        </p:attrNameLst>
                                      </p:cBhvr>
                                      <p:to>
                                        <p:strVal val="hidden"/>
                                      </p:to>
                                    </p:set>
                                  </p:childTnLst>
                                </p:cTn>
                              </p:par>
                              <p:par>
                                <p:cTn id="116" presetID="1" presetClass="exit" presetSubtype="0" fill="hold" grpId="0" nodeType="withEffect">
                                  <p:stCondLst>
                                    <p:cond delay="0"/>
                                  </p:stCondLst>
                                  <p:childTnLst>
                                    <p:set>
                                      <p:cBhvr>
                                        <p:cTn id="117" dur="1" fill="hold">
                                          <p:stCondLst>
                                            <p:cond delay="0"/>
                                          </p:stCondLst>
                                        </p:cTn>
                                        <p:tgtEl>
                                          <p:spTgt spid="2152557"/>
                                        </p:tgtEl>
                                        <p:attrNameLst>
                                          <p:attrName>style.visibility</p:attrName>
                                        </p:attrNameLst>
                                      </p:cBhvr>
                                      <p:to>
                                        <p:strVal val="hidden"/>
                                      </p:to>
                                    </p:set>
                                  </p:childTnLst>
                                </p:cTn>
                              </p:par>
                              <p:par>
                                <p:cTn id="118" presetID="1" presetClass="entr" presetSubtype="0" fill="hold" grpId="0" nodeType="withEffect">
                                  <p:stCondLst>
                                    <p:cond delay="0"/>
                                  </p:stCondLst>
                                  <p:childTnLst>
                                    <p:set>
                                      <p:cBhvr>
                                        <p:cTn id="119" dur="1" fill="hold">
                                          <p:stCondLst>
                                            <p:cond delay="0"/>
                                          </p:stCondLst>
                                        </p:cTn>
                                        <p:tgtEl>
                                          <p:spTgt spid="2152539"/>
                                        </p:tgtEl>
                                        <p:attrNameLst>
                                          <p:attrName>style.visibility</p:attrName>
                                        </p:attrNameLst>
                                      </p:cBhvr>
                                      <p:to>
                                        <p:strVal val="visible"/>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21525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486" grpId="0" animBg="1"/>
      <p:bldP spid="2152487" grpId="0" animBg="1"/>
      <p:bldP spid="2152530" grpId="0" animBg="1"/>
      <p:bldP spid="2152530" grpId="1" animBg="1"/>
      <p:bldP spid="2152531" grpId="0" animBg="1"/>
      <p:bldP spid="2152531" grpId="1" animBg="1"/>
      <p:bldP spid="2152539" grpId="0" animBg="1"/>
      <p:bldP spid="2152556" grpId="0" animBg="1"/>
      <p:bldP spid="2152557" grpId="0" animBg="1"/>
      <p:bldP spid="2152558" grpId="0" animBg="1"/>
      <p:bldP spid="2152559" grpId="0" animBg="1"/>
      <p:bldP spid="215256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3474" name="Rectangle 2"/>
          <p:cNvSpPr>
            <a:spLocks noGrp="1" noChangeArrowheads="1"/>
          </p:cNvSpPr>
          <p:nvPr>
            <p:ph type="title"/>
          </p:nvPr>
        </p:nvSpPr>
        <p:spPr/>
        <p:txBody>
          <a:bodyPr/>
          <a:lstStyle/>
          <a:p>
            <a:r>
              <a:rPr lang="en-US"/>
              <a:t>Our contributions</a:t>
            </a:r>
          </a:p>
        </p:txBody>
      </p:sp>
      <p:sp>
        <p:nvSpPr>
          <p:cNvPr id="2153475" name="Rectangle 3"/>
          <p:cNvSpPr>
            <a:spLocks noGrp="1" noChangeArrowheads="1"/>
          </p:cNvSpPr>
          <p:nvPr>
            <p:ph type="body" idx="1"/>
          </p:nvPr>
        </p:nvSpPr>
        <p:spPr>
          <a:xfrm>
            <a:off x="685800" y="1524000"/>
            <a:ext cx="8305800" cy="4724400"/>
          </a:xfrm>
        </p:spPr>
        <p:txBody>
          <a:bodyPr/>
          <a:lstStyle/>
          <a:p>
            <a:r>
              <a:rPr lang="en-US"/>
              <a:t>Multidimensional hashing</a:t>
            </a:r>
          </a:p>
          <a:p>
            <a:pPr>
              <a:spcBef>
                <a:spcPct val="80000"/>
              </a:spcBef>
            </a:pPr>
            <a:r>
              <a:rPr lang="en-US"/>
              <a:t>Simple hash function</a:t>
            </a:r>
          </a:p>
          <a:p>
            <a:pPr lvl="1"/>
            <a:r>
              <a:rPr lang="en-US"/>
              <a:t>Few memory accesses</a:t>
            </a:r>
          </a:p>
          <a:p>
            <a:pPr lvl="1"/>
            <a:r>
              <a:rPr lang="en-US"/>
              <a:t>Few instructions</a:t>
            </a:r>
          </a:p>
          <a:p>
            <a:pPr lvl="1"/>
            <a:r>
              <a:rPr lang="en-US"/>
              <a:t>No branching</a:t>
            </a:r>
          </a:p>
          <a:p>
            <a:pPr>
              <a:spcBef>
                <a:spcPct val="80000"/>
              </a:spcBef>
            </a:pPr>
            <a:r>
              <a:rPr lang="en-US"/>
              <a:t>Hash designed for coherence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498" name="Rectangle 2"/>
          <p:cNvSpPr>
            <a:spLocks noGrp="1" noChangeArrowheads="1"/>
          </p:cNvSpPr>
          <p:nvPr>
            <p:ph type="title"/>
          </p:nvPr>
        </p:nvSpPr>
        <p:spPr/>
        <p:txBody>
          <a:bodyPr/>
          <a:lstStyle/>
          <a:p>
            <a:r>
              <a:rPr lang="en-US"/>
              <a:t>Traditional atlas parameterization</a:t>
            </a:r>
          </a:p>
        </p:txBody>
      </p:sp>
      <p:sp>
        <p:nvSpPr>
          <p:cNvPr id="2154499" name="Rectangle 3"/>
          <p:cNvSpPr>
            <a:spLocks noGrp="1" noChangeArrowheads="1"/>
          </p:cNvSpPr>
          <p:nvPr>
            <p:ph type="body" idx="1"/>
          </p:nvPr>
        </p:nvSpPr>
        <p:spPr>
          <a:xfrm>
            <a:off x="685800" y="4800600"/>
            <a:ext cx="8305800" cy="1981200"/>
          </a:xfrm>
        </p:spPr>
        <p:txBody>
          <a:bodyPr/>
          <a:lstStyle/>
          <a:p>
            <a:pPr>
              <a:lnSpc>
                <a:spcPct val="90000"/>
              </a:lnSpc>
            </a:pPr>
            <a:r>
              <a:rPr lang="en-US"/>
              <a:t>Drawbacks:</a:t>
            </a:r>
          </a:p>
          <a:p>
            <a:pPr lvl="1">
              <a:lnSpc>
                <a:spcPct val="90000"/>
              </a:lnSpc>
            </a:pPr>
            <a:r>
              <a:rPr lang="en-US"/>
              <a:t>Storage of texture coordinates</a:t>
            </a:r>
          </a:p>
          <a:p>
            <a:pPr lvl="1">
              <a:lnSpc>
                <a:spcPct val="90000"/>
              </a:lnSpc>
            </a:pPr>
            <a:r>
              <a:rPr lang="en-US"/>
              <a:t>Nonuniform sampling</a:t>
            </a:r>
          </a:p>
          <a:p>
            <a:pPr lvl="1">
              <a:lnSpc>
                <a:spcPct val="90000"/>
              </a:lnSpc>
            </a:pPr>
            <a:r>
              <a:rPr lang="en-US"/>
              <a:t>Texture seams (discontinuities)</a:t>
            </a:r>
          </a:p>
        </p:txBody>
      </p:sp>
      <p:grpSp>
        <p:nvGrpSpPr>
          <p:cNvPr id="2154500" name="Group 4"/>
          <p:cNvGrpSpPr>
            <a:grpSpLocks/>
          </p:cNvGrpSpPr>
          <p:nvPr/>
        </p:nvGrpSpPr>
        <p:grpSpPr bwMode="auto">
          <a:xfrm>
            <a:off x="1676400" y="1087438"/>
            <a:ext cx="5867400" cy="3560762"/>
            <a:chOff x="480" y="927"/>
            <a:chExt cx="4799" cy="2913"/>
          </a:xfrm>
        </p:grpSpPr>
        <p:pic>
          <p:nvPicPr>
            <p:cNvPr id="2154501" name="Picture 5"/>
            <p:cNvPicPr>
              <a:picLocks noChangeAspect="1" noChangeArrowheads="1"/>
            </p:cNvPicPr>
            <p:nvPr/>
          </p:nvPicPr>
          <p:blipFill>
            <a:blip r:embed="rId2">
              <a:extLst>
                <a:ext uri="{28A0092B-C50C-407E-A947-70E740481C1C}">
                  <a14:useLocalDpi xmlns:a14="http://schemas.microsoft.com/office/drawing/2010/main" val="0"/>
                </a:ext>
              </a:extLst>
            </a:blip>
            <a:srcRect l="26880" r="28799"/>
            <a:stretch>
              <a:fillRect/>
            </a:stretch>
          </p:blipFill>
          <p:spPr bwMode="blackGray">
            <a:xfrm>
              <a:off x="480" y="927"/>
              <a:ext cx="1276" cy="2879"/>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pic>
          <p:nvPicPr>
            <p:cNvPr id="21545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2400" y="927"/>
              <a:ext cx="2879" cy="2879"/>
            </a:xfrm>
            <a:prstGeom prst="rect">
              <a:avLst/>
            </a:prstGeom>
            <a:solidFill>
              <a:schemeClr val="tx1"/>
            </a:solidFill>
            <a:ln w="12700" algn="ctr">
              <a:solidFill>
                <a:schemeClr val="tx1"/>
              </a:solidFill>
              <a:miter lim="800000"/>
              <a:headEnd/>
              <a:tailEnd/>
            </a:ln>
            <a:effectLst>
              <a:outerShdw dist="107763" dir="2700000" algn="ctr" rotWithShape="0">
                <a:schemeClr val="bg2"/>
              </a:outerShdw>
            </a:effectLst>
          </p:spPr>
        </p:pic>
        <p:sp>
          <p:nvSpPr>
            <p:cNvPr id="2154503" name="Oval 7"/>
            <p:cNvSpPr>
              <a:spLocks noChangeArrowheads="1"/>
            </p:cNvSpPr>
            <p:nvPr/>
          </p:nvSpPr>
          <p:spPr bwMode="blackGray">
            <a:xfrm>
              <a:off x="876" y="1227"/>
              <a:ext cx="480" cy="672"/>
            </a:xfrm>
            <a:prstGeom prst="ellipse">
              <a:avLst/>
            </a:prstGeom>
            <a:noFill/>
            <a:ln w="28575" algn="ctr">
              <a:solidFill>
                <a:schemeClr val="tx1"/>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p>
              <a:endParaRPr lang="en-US"/>
            </a:p>
          </p:txBody>
        </p:sp>
        <p:sp>
          <p:nvSpPr>
            <p:cNvPr id="2154504" name="Oval 8"/>
            <p:cNvSpPr>
              <a:spLocks noChangeArrowheads="1"/>
            </p:cNvSpPr>
            <p:nvPr/>
          </p:nvSpPr>
          <p:spPr bwMode="blackGray">
            <a:xfrm>
              <a:off x="4485" y="1472"/>
              <a:ext cx="480" cy="570"/>
            </a:xfrm>
            <a:prstGeom prst="ellipse">
              <a:avLst/>
            </a:prstGeom>
            <a:noFill/>
            <a:ln w="28575" algn="ctr">
              <a:solidFill>
                <a:schemeClr val="tx1"/>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2154505" name="Oval 9"/>
            <p:cNvSpPr>
              <a:spLocks noChangeArrowheads="1"/>
            </p:cNvSpPr>
            <p:nvPr/>
          </p:nvSpPr>
          <p:spPr bwMode="blackGray">
            <a:xfrm rot="716589">
              <a:off x="850" y="2063"/>
              <a:ext cx="556" cy="1088"/>
            </a:xfrm>
            <a:prstGeom prst="ellipse">
              <a:avLst/>
            </a:prstGeom>
            <a:noFill/>
            <a:ln w="28575" algn="ctr">
              <a:solidFill>
                <a:schemeClr val="tx1"/>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2154506" name="Oval 10"/>
            <p:cNvSpPr>
              <a:spLocks noChangeArrowheads="1"/>
            </p:cNvSpPr>
            <p:nvPr/>
          </p:nvSpPr>
          <p:spPr bwMode="blackGray">
            <a:xfrm>
              <a:off x="3461" y="3058"/>
              <a:ext cx="612" cy="782"/>
            </a:xfrm>
            <a:prstGeom prst="ellipse">
              <a:avLst/>
            </a:prstGeom>
            <a:noFill/>
            <a:ln w="28575" algn="ctr">
              <a:solidFill>
                <a:schemeClr val="tx1"/>
              </a:solidFill>
              <a:round/>
              <a:headEnd/>
              <a:tailEnd/>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2154507" name="Line 11"/>
            <p:cNvSpPr>
              <a:spLocks noChangeShapeType="1"/>
            </p:cNvSpPr>
            <p:nvPr/>
          </p:nvSpPr>
          <p:spPr bwMode="blackGray">
            <a:xfrm>
              <a:off x="1440" y="1599"/>
              <a:ext cx="2928" cy="144"/>
            </a:xfrm>
            <a:prstGeom prst="line">
              <a:avLst/>
            </a:prstGeom>
            <a:noFill/>
            <a:ln w="5715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154508" name="Line 12"/>
            <p:cNvSpPr>
              <a:spLocks noChangeShapeType="1"/>
            </p:cNvSpPr>
            <p:nvPr/>
          </p:nvSpPr>
          <p:spPr bwMode="blackGray">
            <a:xfrm>
              <a:off x="1488" y="2751"/>
              <a:ext cx="1920" cy="576"/>
            </a:xfrm>
            <a:prstGeom prst="line">
              <a:avLst/>
            </a:prstGeom>
            <a:noFill/>
            <a:ln w="5715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spAutoFit/>
            </a:bodyPr>
            <a:lstStyle/>
            <a:p>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7736" name="Text Box 24"/>
          <p:cNvSpPr txBox="1">
            <a:spLocks noChangeArrowheads="1"/>
          </p:cNvSpPr>
          <p:nvPr/>
        </p:nvSpPr>
        <p:spPr bwMode="blackGray">
          <a:xfrm>
            <a:off x="7997825" y="2751138"/>
            <a:ext cx="574675" cy="420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nSpc>
                <a:spcPct val="90000"/>
              </a:lnSpc>
            </a:pPr>
            <a:r>
              <a:rPr lang="en-US" sz="2400" b="1" i="1">
                <a:effectLst/>
              </a:rPr>
              <a:t>h</a:t>
            </a:r>
            <a:r>
              <a:rPr lang="en-US" sz="2400" b="1">
                <a:effectLst/>
              </a:rPr>
              <a:t>(</a:t>
            </a:r>
            <a:r>
              <a:rPr lang="en-US" sz="2400" b="1" i="1">
                <a:effectLst/>
              </a:rPr>
              <a:t>p</a:t>
            </a:r>
            <a:r>
              <a:rPr lang="en-US" sz="2400" b="1">
                <a:effectLst/>
              </a:rPr>
              <a:t>)</a:t>
            </a:r>
          </a:p>
        </p:txBody>
      </p:sp>
      <p:pic>
        <p:nvPicPr>
          <p:cNvPr id="1907737" name="Picture 25"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116263"/>
            <a:ext cx="1379538" cy="1379537"/>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07738" name="Rectangle 26"/>
          <p:cNvSpPr>
            <a:spLocks noGrp="1" noChangeArrowheads="1"/>
          </p:cNvSpPr>
          <p:nvPr>
            <p:ph type="title"/>
          </p:nvPr>
        </p:nvSpPr>
        <p:spPr/>
        <p:txBody>
          <a:bodyPr/>
          <a:lstStyle/>
          <a:p>
            <a:r>
              <a:rPr lang="en-US"/>
              <a:t>Minimal perfect hash</a:t>
            </a:r>
          </a:p>
        </p:txBody>
      </p:sp>
      <p:sp>
        <p:nvSpPr>
          <p:cNvPr id="1907717" name="Line 5"/>
          <p:cNvSpPr>
            <a:spLocks noChangeShapeType="1"/>
          </p:cNvSpPr>
          <p:nvPr/>
        </p:nvSpPr>
        <p:spPr bwMode="blackGray">
          <a:xfrm>
            <a:off x="5486400" y="3629025"/>
            <a:ext cx="16002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pic>
        <p:nvPicPr>
          <p:cNvPr id="1907719" name="Picture 7"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14438"/>
            <a:ext cx="4643438" cy="464502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07726" name="Rectangle 14"/>
          <p:cNvSpPr>
            <a:spLocks noChangeArrowheads="1"/>
          </p:cNvSpPr>
          <p:nvPr/>
        </p:nvSpPr>
        <p:spPr bwMode="auto">
          <a:xfrm>
            <a:off x="5181600" y="4495800"/>
            <a:ext cx="2590800" cy="12954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40000"/>
              </a:spcBef>
              <a:buClr>
                <a:schemeClr val="accent2"/>
              </a:buClr>
              <a:buSzPct val="55000"/>
              <a:buFont typeface="Monotype Sorts" pitchFamily="2" charset="2"/>
              <a:buChar char="l"/>
            </a:pPr>
            <a:r>
              <a:rPr lang="en-US" sz="3000" b="1">
                <a:effectLst>
                  <a:outerShdw blurRad="38100" dist="38100" dir="2700000" algn="tl">
                    <a:srgbClr val="C0C0C0"/>
                  </a:outerShdw>
                </a:effectLst>
              </a:rPr>
              <a:t>Minimal</a:t>
            </a:r>
          </a:p>
          <a:p>
            <a:pPr marL="342900" indent="-342900" algn="l">
              <a:spcBef>
                <a:spcPct val="40000"/>
              </a:spcBef>
              <a:buClr>
                <a:schemeClr val="accent2"/>
              </a:buClr>
              <a:buSzPct val="55000"/>
              <a:buFont typeface="Monotype Sorts" pitchFamily="2" charset="2"/>
              <a:buChar char="l"/>
            </a:pPr>
            <a:r>
              <a:rPr lang="en-US" sz="3000" b="1">
                <a:effectLst>
                  <a:outerShdw blurRad="38100" dist="38100" dir="2700000" algn="tl">
                    <a:srgbClr val="C0C0C0"/>
                  </a:outerShdw>
                </a:effectLst>
              </a:rPr>
              <a:t>Perfect</a:t>
            </a:r>
          </a:p>
        </p:txBody>
      </p:sp>
      <p:sp>
        <p:nvSpPr>
          <p:cNvPr id="1907727" name="Text Box 15"/>
          <p:cNvSpPr txBox="1">
            <a:spLocks noChangeArrowheads="1"/>
          </p:cNvSpPr>
          <p:nvPr/>
        </p:nvSpPr>
        <p:spPr bwMode="blackGray">
          <a:xfrm>
            <a:off x="5370513" y="5848350"/>
            <a:ext cx="36210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i="1">
                <a:effectLst>
                  <a:outerShdw blurRad="38100" dist="38100" dir="2700000" algn="tl">
                    <a:srgbClr val="C0C0C0"/>
                  </a:outerShdw>
                </a:effectLst>
              </a:rPr>
              <a:t>h</a:t>
            </a:r>
            <a:r>
              <a:rPr lang="en-US" sz="2800">
                <a:effectLst>
                  <a:outerShdw blurRad="38100" dist="38100" dir="2700000" algn="tl">
                    <a:srgbClr val="C0C0C0"/>
                  </a:outerShdw>
                </a:effectLst>
              </a:rPr>
              <a:t> requires ~1.44</a:t>
            </a:r>
            <a:r>
              <a:rPr lang="en-US" sz="2800" i="1">
                <a:effectLst>
                  <a:outerShdw blurRad="38100" dist="38100" dir="2700000" algn="tl">
                    <a:srgbClr val="C0C0C0"/>
                  </a:outerShdw>
                </a:effectLst>
              </a:rPr>
              <a:t>n</a:t>
            </a:r>
            <a:r>
              <a:rPr lang="en-US" sz="2800">
                <a:effectLst>
                  <a:outerShdw blurRad="38100" dist="38100" dir="2700000" algn="tl">
                    <a:srgbClr val="C0C0C0"/>
                  </a:outerShdw>
                </a:effectLst>
              </a:rPr>
              <a:t> bits</a:t>
            </a:r>
          </a:p>
        </p:txBody>
      </p:sp>
      <p:sp>
        <p:nvSpPr>
          <p:cNvPr id="1907728" name="Rectangle 16"/>
          <p:cNvSpPr>
            <a:spLocks noChangeAspect="1" noChangeArrowheads="1"/>
          </p:cNvSpPr>
          <p:nvPr/>
        </p:nvSpPr>
        <p:spPr bwMode="blackGray">
          <a:xfrm>
            <a:off x="4062413" y="2259013"/>
            <a:ext cx="73025" cy="73025"/>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07731" name="Rectangle 19"/>
          <p:cNvSpPr>
            <a:spLocks noChangeAspect="1" noChangeArrowheads="1"/>
          </p:cNvSpPr>
          <p:nvPr/>
        </p:nvSpPr>
        <p:spPr bwMode="blackGray">
          <a:xfrm>
            <a:off x="7988300" y="3241675"/>
            <a:ext cx="73025" cy="73025"/>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07732" name="Text Box 20"/>
          <p:cNvSpPr txBox="1">
            <a:spLocks noChangeArrowheads="1"/>
          </p:cNvSpPr>
          <p:nvPr/>
        </p:nvSpPr>
        <p:spPr bwMode="blackGray">
          <a:xfrm>
            <a:off x="5694363" y="3176588"/>
            <a:ext cx="1165225"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nSpc>
                <a:spcPct val="90000"/>
              </a:lnSpc>
            </a:pPr>
            <a:r>
              <a:rPr lang="en-US" sz="2400" b="1" i="1">
                <a:effectLst/>
              </a:rPr>
              <a:t>hash h</a:t>
            </a:r>
          </a:p>
        </p:txBody>
      </p:sp>
      <p:sp>
        <p:nvSpPr>
          <p:cNvPr id="1907735" name="Text Box 23"/>
          <p:cNvSpPr txBox="1">
            <a:spLocks noChangeArrowheads="1"/>
          </p:cNvSpPr>
          <p:nvPr/>
        </p:nvSpPr>
        <p:spPr bwMode="blackGray">
          <a:xfrm>
            <a:off x="4194175" y="2254250"/>
            <a:ext cx="185738" cy="4206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nSpc>
                <a:spcPct val="90000"/>
              </a:lnSpc>
            </a:pPr>
            <a:r>
              <a:rPr lang="en-US" sz="2400" b="1" i="1">
                <a:effectLst/>
              </a:rPr>
              <a:t>p</a:t>
            </a:r>
            <a:endParaRPr lang="en-US" sz="2400" b="1">
              <a:effectLst/>
            </a:endParaRPr>
          </a:p>
        </p:txBody>
      </p:sp>
      <p:sp>
        <p:nvSpPr>
          <p:cNvPr id="1907730" name="Freeform 18"/>
          <p:cNvSpPr>
            <a:spLocks/>
          </p:cNvSpPr>
          <p:nvPr/>
        </p:nvSpPr>
        <p:spPr bwMode="blackGray">
          <a:xfrm>
            <a:off x="4114800" y="1922463"/>
            <a:ext cx="3851275" cy="1290637"/>
          </a:xfrm>
          <a:custGeom>
            <a:avLst/>
            <a:gdLst>
              <a:gd name="T0" fmla="*/ 0 w 2426"/>
              <a:gd name="T1" fmla="*/ 229 h 813"/>
              <a:gd name="T2" fmla="*/ 1140 w 2426"/>
              <a:gd name="T3" fmla="*/ 97 h 813"/>
              <a:gd name="T4" fmla="*/ 2426 w 2426"/>
              <a:gd name="T5" fmla="*/ 813 h 813"/>
            </a:gdLst>
            <a:ahLst/>
            <a:cxnLst>
              <a:cxn ang="0">
                <a:pos x="T0" y="T1"/>
              </a:cxn>
              <a:cxn ang="0">
                <a:pos x="T2" y="T3"/>
              </a:cxn>
              <a:cxn ang="0">
                <a:pos x="T4" y="T5"/>
              </a:cxn>
            </a:cxnLst>
            <a:rect l="0" t="0" r="r" b="b"/>
            <a:pathLst>
              <a:path w="2426" h="813">
                <a:moveTo>
                  <a:pt x="0" y="229"/>
                </a:moveTo>
                <a:cubicBezTo>
                  <a:pt x="190" y="207"/>
                  <a:pt x="736" y="0"/>
                  <a:pt x="1140" y="97"/>
                </a:cubicBezTo>
                <a:cubicBezTo>
                  <a:pt x="1544" y="194"/>
                  <a:pt x="2158" y="664"/>
                  <a:pt x="2426" y="813"/>
                </a:cubicBezTo>
              </a:path>
            </a:pathLst>
          </a:custGeom>
          <a:noFill/>
          <a:ln w="1905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077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77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077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077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077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0772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07726">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07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7736" grpId="0"/>
      <p:bldP spid="1907727" grpId="0"/>
      <p:bldP spid="1907728" grpId="0" animBg="1"/>
      <p:bldP spid="1907731" grpId="0" animBg="1"/>
      <p:bldP spid="1907735" grpId="0"/>
      <p:bldP spid="19077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0790" name="Picture 6"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14438"/>
            <a:ext cx="4643438" cy="4645025"/>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1910888" name="Group 104"/>
          <p:cNvGrpSpPr>
            <a:grpSpLocks/>
          </p:cNvGrpSpPr>
          <p:nvPr/>
        </p:nvGrpSpPr>
        <p:grpSpPr bwMode="auto">
          <a:xfrm>
            <a:off x="381000" y="1219200"/>
            <a:ext cx="4648200" cy="4648200"/>
            <a:chOff x="240" y="768"/>
            <a:chExt cx="2928" cy="2928"/>
          </a:xfrm>
        </p:grpSpPr>
        <p:grpSp>
          <p:nvGrpSpPr>
            <p:cNvPr id="1910838" name="Group 54"/>
            <p:cNvGrpSpPr>
              <a:grpSpLocks/>
            </p:cNvGrpSpPr>
            <p:nvPr/>
          </p:nvGrpSpPr>
          <p:grpSpPr bwMode="auto">
            <a:xfrm>
              <a:off x="240" y="768"/>
              <a:ext cx="2928" cy="432"/>
              <a:chOff x="240" y="768"/>
              <a:chExt cx="2928" cy="432"/>
            </a:xfrm>
          </p:grpSpPr>
          <p:pic>
            <p:nvPicPr>
              <p:cNvPr id="1910831" name="Picture 47"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32" name="Picture 48"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33" name="Picture 49"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34" name="Picture 50"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35" name="Picture 51"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36" name="Picture 52"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37" name="Picture 53" descr="image005"/>
              <p:cNvPicPr>
                <a:picLocks noChangeAspect="1" noChangeArrowheads="1"/>
              </p:cNvPicPr>
              <p:nvPr/>
            </p:nvPicPr>
            <p:blipFill>
              <a:blip r:embed="rId5">
                <a:extLst>
                  <a:ext uri="{28A0092B-C50C-407E-A947-70E740481C1C}">
                    <a14:useLocalDpi xmlns:a14="http://schemas.microsoft.com/office/drawing/2010/main" val="0"/>
                  </a:ext>
                </a:extLst>
              </a:blip>
              <a:srcRect r="19037" b="-4097"/>
              <a:stretch>
                <a:fillRect/>
              </a:stretch>
            </p:blipFill>
            <p:spPr bwMode="auto">
              <a:xfrm>
                <a:off x="2832" y="768"/>
                <a:ext cx="336" cy="432"/>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910839" name="Group 55"/>
            <p:cNvGrpSpPr>
              <a:grpSpLocks/>
            </p:cNvGrpSpPr>
            <p:nvPr/>
          </p:nvGrpSpPr>
          <p:grpSpPr bwMode="auto">
            <a:xfrm>
              <a:off x="240" y="1200"/>
              <a:ext cx="2928" cy="432"/>
              <a:chOff x="240" y="768"/>
              <a:chExt cx="2928" cy="432"/>
            </a:xfrm>
          </p:grpSpPr>
          <p:pic>
            <p:nvPicPr>
              <p:cNvPr id="1910840" name="Picture 56"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41" name="Picture 57"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42" name="Picture 58"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43" name="Picture 59"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44" name="Picture 60"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45" name="Picture 61"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46" name="Picture 62" descr="image005"/>
              <p:cNvPicPr>
                <a:picLocks noChangeAspect="1" noChangeArrowheads="1"/>
              </p:cNvPicPr>
              <p:nvPr/>
            </p:nvPicPr>
            <p:blipFill>
              <a:blip r:embed="rId5">
                <a:extLst>
                  <a:ext uri="{28A0092B-C50C-407E-A947-70E740481C1C}">
                    <a14:useLocalDpi xmlns:a14="http://schemas.microsoft.com/office/drawing/2010/main" val="0"/>
                  </a:ext>
                </a:extLst>
              </a:blip>
              <a:srcRect r="19037" b="-4097"/>
              <a:stretch>
                <a:fillRect/>
              </a:stretch>
            </p:blipFill>
            <p:spPr bwMode="auto">
              <a:xfrm>
                <a:off x="2832" y="768"/>
                <a:ext cx="336" cy="432"/>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910847" name="Group 63"/>
            <p:cNvGrpSpPr>
              <a:grpSpLocks/>
            </p:cNvGrpSpPr>
            <p:nvPr/>
          </p:nvGrpSpPr>
          <p:grpSpPr bwMode="auto">
            <a:xfrm>
              <a:off x="240" y="1632"/>
              <a:ext cx="2928" cy="432"/>
              <a:chOff x="240" y="768"/>
              <a:chExt cx="2928" cy="432"/>
            </a:xfrm>
          </p:grpSpPr>
          <p:pic>
            <p:nvPicPr>
              <p:cNvPr id="1910848" name="Picture 64"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49" name="Picture 65"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50" name="Picture 66"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51" name="Picture 67"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52" name="Picture 68"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53" name="Picture 69"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54" name="Picture 70" descr="image005"/>
              <p:cNvPicPr>
                <a:picLocks noChangeAspect="1" noChangeArrowheads="1"/>
              </p:cNvPicPr>
              <p:nvPr/>
            </p:nvPicPr>
            <p:blipFill>
              <a:blip r:embed="rId5">
                <a:extLst>
                  <a:ext uri="{28A0092B-C50C-407E-A947-70E740481C1C}">
                    <a14:useLocalDpi xmlns:a14="http://schemas.microsoft.com/office/drawing/2010/main" val="0"/>
                  </a:ext>
                </a:extLst>
              </a:blip>
              <a:srcRect r="19037" b="-4097"/>
              <a:stretch>
                <a:fillRect/>
              </a:stretch>
            </p:blipFill>
            <p:spPr bwMode="auto">
              <a:xfrm>
                <a:off x="2832" y="768"/>
                <a:ext cx="336" cy="432"/>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910855" name="Group 71"/>
            <p:cNvGrpSpPr>
              <a:grpSpLocks/>
            </p:cNvGrpSpPr>
            <p:nvPr/>
          </p:nvGrpSpPr>
          <p:grpSpPr bwMode="auto">
            <a:xfrm>
              <a:off x="240" y="2064"/>
              <a:ext cx="2928" cy="432"/>
              <a:chOff x="240" y="768"/>
              <a:chExt cx="2928" cy="432"/>
            </a:xfrm>
          </p:grpSpPr>
          <p:pic>
            <p:nvPicPr>
              <p:cNvPr id="1910856" name="Picture 72"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57" name="Picture 73"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58" name="Picture 74"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59" name="Picture 75"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60" name="Picture 76"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61" name="Picture 77"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62" name="Picture 78" descr="image005"/>
              <p:cNvPicPr>
                <a:picLocks noChangeAspect="1" noChangeArrowheads="1"/>
              </p:cNvPicPr>
              <p:nvPr/>
            </p:nvPicPr>
            <p:blipFill>
              <a:blip r:embed="rId5">
                <a:extLst>
                  <a:ext uri="{28A0092B-C50C-407E-A947-70E740481C1C}">
                    <a14:useLocalDpi xmlns:a14="http://schemas.microsoft.com/office/drawing/2010/main" val="0"/>
                  </a:ext>
                </a:extLst>
              </a:blip>
              <a:srcRect r="19037" b="-4097"/>
              <a:stretch>
                <a:fillRect/>
              </a:stretch>
            </p:blipFill>
            <p:spPr bwMode="auto">
              <a:xfrm>
                <a:off x="2832" y="768"/>
                <a:ext cx="336" cy="432"/>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910863" name="Group 79"/>
            <p:cNvGrpSpPr>
              <a:grpSpLocks/>
            </p:cNvGrpSpPr>
            <p:nvPr/>
          </p:nvGrpSpPr>
          <p:grpSpPr bwMode="auto">
            <a:xfrm>
              <a:off x="240" y="2496"/>
              <a:ext cx="2928" cy="432"/>
              <a:chOff x="240" y="768"/>
              <a:chExt cx="2928" cy="432"/>
            </a:xfrm>
          </p:grpSpPr>
          <p:pic>
            <p:nvPicPr>
              <p:cNvPr id="1910864" name="Picture 80"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65" name="Picture 81"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66" name="Picture 82"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67" name="Picture 83"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68" name="Picture 84"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69" name="Picture 85"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70" name="Picture 86" descr="image005"/>
              <p:cNvPicPr>
                <a:picLocks noChangeAspect="1" noChangeArrowheads="1"/>
              </p:cNvPicPr>
              <p:nvPr/>
            </p:nvPicPr>
            <p:blipFill>
              <a:blip r:embed="rId5">
                <a:extLst>
                  <a:ext uri="{28A0092B-C50C-407E-A947-70E740481C1C}">
                    <a14:useLocalDpi xmlns:a14="http://schemas.microsoft.com/office/drawing/2010/main" val="0"/>
                  </a:ext>
                </a:extLst>
              </a:blip>
              <a:srcRect r="19037" b="-4097"/>
              <a:stretch>
                <a:fillRect/>
              </a:stretch>
            </p:blipFill>
            <p:spPr bwMode="auto">
              <a:xfrm>
                <a:off x="2832" y="768"/>
                <a:ext cx="336" cy="432"/>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910871" name="Group 87"/>
            <p:cNvGrpSpPr>
              <a:grpSpLocks/>
            </p:cNvGrpSpPr>
            <p:nvPr/>
          </p:nvGrpSpPr>
          <p:grpSpPr bwMode="auto">
            <a:xfrm>
              <a:off x="240" y="2928"/>
              <a:ext cx="2928" cy="432"/>
              <a:chOff x="240" y="768"/>
              <a:chExt cx="2928" cy="432"/>
            </a:xfrm>
          </p:grpSpPr>
          <p:pic>
            <p:nvPicPr>
              <p:cNvPr id="1910872" name="Picture 88"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73" name="Picture 89"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74" name="Picture 90"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75" name="Picture 91"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76" name="Picture 92"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77" name="Picture 93"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768"/>
                <a:ext cx="415" cy="41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78" name="Picture 94" descr="image005"/>
              <p:cNvPicPr>
                <a:picLocks noChangeAspect="1" noChangeArrowheads="1"/>
              </p:cNvPicPr>
              <p:nvPr/>
            </p:nvPicPr>
            <p:blipFill>
              <a:blip r:embed="rId5">
                <a:extLst>
                  <a:ext uri="{28A0092B-C50C-407E-A947-70E740481C1C}">
                    <a14:useLocalDpi xmlns:a14="http://schemas.microsoft.com/office/drawing/2010/main" val="0"/>
                  </a:ext>
                </a:extLst>
              </a:blip>
              <a:srcRect r="19037" b="-4097"/>
              <a:stretch>
                <a:fillRect/>
              </a:stretch>
            </p:blipFill>
            <p:spPr bwMode="auto">
              <a:xfrm>
                <a:off x="2832" y="768"/>
                <a:ext cx="336" cy="432"/>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grpSp>
        <p:grpSp>
          <p:nvGrpSpPr>
            <p:cNvPr id="1910887" name="Group 103"/>
            <p:cNvGrpSpPr>
              <a:grpSpLocks/>
            </p:cNvGrpSpPr>
            <p:nvPr/>
          </p:nvGrpSpPr>
          <p:grpSpPr bwMode="auto">
            <a:xfrm>
              <a:off x="240" y="3360"/>
              <a:ext cx="2928" cy="336"/>
              <a:chOff x="240" y="3360"/>
              <a:chExt cx="2928" cy="336"/>
            </a:xfrm>
          </p:grpSpPr>
          <p:pic>
            <p:nvPicPr>
              <p:cNvPr id="1910880" name="Picture 96" descr="image005"/>
              <p:cNvPicPr>
                <a:picLocks noChangeAspect="1" noChangeArrowheads="1"/>
              </p:cNvPicPr>
              <p:nvPr/>
            </p:nvPicPr>
            <p:blipFill>
              <a:blip r:embed="rId5">
                <a:extLst>
                  <a:ext uri="{28A0092B-C50C-407E-A947-70E740481C1C}">
                    <a14:useLocalDpi xmlns:a14="http://schemas.microsoft.com/office/drawing/2010/main" val="0"/>
                  </a:ext>
                </a:extLst>
              </a:blip>
              <a:srcRect r="-4097" b="19037"/>
              <a:stretch>
                <a:fillRect/>
              </a:stretch>
            </p:blipFill>
            <p:spPr bwMode="auto">
              <a:xfrm>
                <a:off x="240" y="3360"/>
                <a:ext cx="432" cy="336"/>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81" name="Picture 97" descr="image005"/>
              <p:cNvPicPr>
                <a:picLocks noChangeAspect="1" noChangeArrowheads="1"/>
              </p:cNvPicPr>
              <p:nvPr/>
            </p:nvPicPr>
            <p:blipFill>
              <a:blip r:embed="rId5">
                <a:extLst>
                  <a:ext uri="{28A0092B-C50C-407E-A947-70E740481C1C}">
                    <a14:useLocalDpi xmlns:a14="http://schemas.microsoft.com/office/drawing/2010/main" val="0"/>
                  </a:ext>
                </a:extLst>
              </a:blip>
              <a:srcRect r="-4097" b="19037"/>
              <a:stretch>
                <a:fillRect/>
              </a:stretch>
            </p:blipFill>
            <p:spPr bwMode="auto">
              <a:xfrm>
                <a:off x="672" y="3360"/>
                <a:ext cx="432" cy="336"/>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82" name="Picture 98" descr="image005"/>
              <p:cNvPicPr>
                <a:picLocks noChangeAspect="1" noChangeArrowheads="1"/>
              </p:cNvPicPr>
              <p:nvPr/>
            </p:nvPicPr>
            <p:blipFill>
              <a:blip r:embed="rId5">
                <a:extLst>
                  <a:ext uri="{28A0092B-C50C-407E-A947-70E740481C1C}">
                    <a14:useLocalDpi xmlns:a14="http://schemas.microsoft.com/office/drawing/2010/main" val="0"/>
                  </a:ext>
                </a:extLst>
              </a:blip>
              <a:srcRect r="-4097" b="19037"/>
              <a:stretch>
                <a:fillRect/>
              </a:stretch>
            </p:blipFill>
            <p:spPr bwMode="auto">
              <a:xfrm>
                <a:off x="1104" y="3360"/>
                <a:ext cx="432" cy="336"/>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83" name="Picture 99" descr="image005"/>
              <p:cNvPicPr>
                <a:picLocks noChangeAspect="1" noChangeArrowheads="1"/>
              </p:cNvPicPr>
              <p:nvPr/>
            </p:nvPicPr>
            <p:blipFill>
              <a:blip r:embed="rId5">
                <a:extLst>
                  <a:ext uri="{28A0092B-C50C-407E-A947-70E740481C1C}">
                    <a14:useLocalDpi xmlns:a14="http://schemas.microsoft.com/office/drawing/2010/main" val="0"/>
                  </a:ext>
                </a:extLst>
              </a:blip>
              <a:srcRect r="-4097" b="19037"/>
              <a:stretch>
                <a:fillRect/>
              </a:stretch>
            </p:blipFill>
            <p:spPr bwMode="auto">
              <a:xfrm>
                <a:off x="1536" y="3360"/>
                <a:ext cx="432" cy="336"/>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84" name="Picture 100" descr="image005"/>
              <p:cNvPicPr>
                <a:picLocks noChangeAspect="1" noChangeArrowheads="1"/>
              </p:cNvPicPr>
              <p:nvPr/>
            </p:nvPicPr>
            <p:blipFill>
              <a:blip r:embed="rId5">
                <a:extLst>
                  <a:ext uri="{28A0092B-C50C-407E-A947-70E740481C1C}">
                    <a14:useLocalDpi xmlns:a14="http://schemas.microsoft.com/office/drawing/2010/main" val="0"/>
                  </a:ext>
                </a:extLst>
              </a:blip>
              <a:srcRect r="-4097" b="19037"/>
              <a:stretch>
                <a:fillRect/>
              </a:stretch>
            </p:blipFill>
            <p:spPr bwMode="auto">
              <a:xfrm>
                <a:off x="1968" y="3360"/>
                <a:ext cx="432" cy="336"/>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85" name="Picture 101" descr="image005"/>
              <p:cNvPicPr>
                <a:picLocks noChangeAspect="1" noChangeArrowheads="1"/>
              </p:cNvPicPr>
              <p:nvPr/>
            </p:nvPicPr>
            <p:blipFill>
              <a:blip r:embed="rId5">
                <a:extLst>
                  <a:ext uri="{28A0092B-C50C-407E-A947-70E740481C1C}">
                    <a14:useLocalDpi xmlns:a14="http://schemas.microsoft.com/office/drawing/2010/main" val="0"/>
                  </a:ext>
                </a:extLst>
              </a:blip>
              <a:srcRect b="19037"/>
              <a:stretch>
                <a:fillRect/>
              </a:stretch>
            </p:blipFill>
            <p:spPr bwMode="auto">
              <a:xfrm>
                <a:off x="2400" y="3360"/>
                <a:ext cx="415" cy="336"/>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10886" name="Picture 102" descr="image005"/>
              <p:cNvPicPr>
                <a:picLocks noChangeAspect="1" noChangeArrowheads="1"/>
              </p:cNvPicPr>
              <p:nvPr/>
            </p:nvPicPr>
            <p:blipFill>
              <a:blip r:embed="rId5">
                <a:extLst>
                  <a:ext uri="{28A0092B-C50C-407E-A947-70E740481C1C}">
                    <a14:useLocalDpi xmlns:a14="http://schemas.microsoft.com/office/drawing/2010/main" val="0"/>
                  </a:ext>
                </a:extLst>
              </a:blip>
              <a:srcRect r="19037" b="19035"/>
              <a:stretch>
                <a:fillRect/>
              </a:stretch>
            </p:blipFill>
            <p:spPr bwMode="auto">
              <a:xfrm>
                <a:off x="2832" y="3360"/>
                <a:ext cx="336" cy="336"/>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grpSp>
      </p:grpSp>
      <p:sp>
        <p:nvSpPr>
          <p:cNvPr id="1910830" name="Rectangle 46"/>
          <p:cNvSpPr>
            <a:spLocks noChangeArrowheads="1"/>
          </p:cNvSpPr>
          <p:nvPr/>
        </p:nvSpPr>
        <p:spPr bwMode="blackGray">
          <a:xfrm>
            <a:off x="152400" y="3657600"/>
            <a:ext cx="5638800" cy="2895600"/>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10827" name="Rectangle 43"/>
          <p:cNvSpPr>
            <a:spLocks noGrp="1" noChangeArrowheads="1"/>
          </p:cNvSpPr>
          <p:nvPr>
            <p:ph type="body" idx="1"/>
          </p:nvPr>
        </p:nvSpPr>
        <p:spPr>
          <a:xfrm>
            <a:off x="152400" y="3429000"/>
            <a:ext cx="6553200" cy="3200400"/>
          </a:xfrm>
          <a:noFill/>
          <a:extLst>
            <a:ext uri="{909E8E84-426E-40DD-AFC4-6F175D3DCCD1}">
              <a14:hiddenFill xmlns:a14="http://schemas.microsoft.com/office/drawing/2010/main">
                <a:solidFill>
                  <a:schemeClr val="bg1"/>
                </a:solidFill>
              </a14:hiddenFill>
            </a:ext>
          </a:extLst>
        </p:spPr>
        <p:txBody>
          <a:bodyPr lIns="274320" tIns="365760"/>
          <a:lstStyle/>
          <a:p>
            <a:pPr>
              <a:spcBef>
                <a:spcPct val="30000"/>
              </a:spcBef>
            </a:pPr>
            <a:r>
              <a:rPr lang="en-US" sz="2800"/>
              <a:t>                         :</a:t>
            </a:r>
            <a:endParaRPr lang="en-US" sz="2800">
              <a:sym typeface="Symbol" pitchFamily="18" charset="2"/>
            </a:endParaRPr>
          </a:p>
          <a:p>
            <a:pPr lvl="1">
              <a:spcBef>
                <a:spcPct val="30000"/>
              </a:spcBef>
            </a:pPr>
            <a:r>
              <a:rPr lang="en-US" sz="2600">
                <a:effectLst/>
              </a:rPr>
              <a:t>E</a:t>
            </a:r>
            <a:r>
              <a:rPr lang="en-US" sz="2600">
                <a:effectLst/>
                <a:sym typeface="Wingdings" pitchFamily="2" charset="2"/>
              </a:rPr>
              <a:t>fficient SIMD execution</a:t>
            </a:r>
          </a:p>
          <a:p>
            <a:pPr lvl="1">
              <a:spcBef>
                <a:spcPct val="30000"/>
              </a:spcBef>
            </a:pPr>
            <a:r>
              <a:rPr lang="en-US" sz="2600">
                <a:effectLst/>
              </a:rPr>
              <a:t>Only </a:t>
            </a:r>
            <a:r>
              <a:rPr lang="en-US" sz="2600" b="1">
                <a:effectLst/>
              </a:rPr>
              <a:t>~4 instructions</a:t>
            </a:r>
            <a:r>
              <a:rPr lang="en-US" sz="2600">
                <a:effectLst/>
              </a:rPr>
              <a:t> on GPU</a:t>
            </a:r>
          </a:p>
          <a:p>
            <a:pPr lvl="1">
              <a:spcBef>
                <a:spcPct val="30000"/>
              </a:spcBef>
            </a:pPr>
            <a:r>
              <a:rPr lang="en-US" sz="2600">
                <a:effectLst/>
              </a:rPr>
              <a:t>Only </a:t>
            </a:r>
            <a:r>
              <a:rPr lang="en-US" sz="2600" b="1">
                <a:effectLst/>
              </a:rPr>
              <a:t>~4</a:t>
            </a:r>
            <a:r>
              <a:rPr lang="en-US" sz="2600" b="1" i="1">
                <a:effectLst/>
              </a:rPr>
              <a:t>n</a:t>
            </a:r>
            <a:r>
              <a:rPr lang="en-US" sz="2600" b="1">
                <a:effectLst/>
              </a:rPr>
              <a:t> bits</a:t>
            </a:r>
            <a:endParaRPr lang="en-US" sz="2600">
              <a:effectLst/>
            </a:endParaRPr>
          </a:p>
          <a:p>
            <a:pPr lvl="1">
              <a:spcBef>
                <a:spcPct val="30000"/>
              </a:spcBef>
            </a:pPr>
            <a:r>
              <a:rPr lang="en-US" sz="2600">
                <a:effectLst/>
              </a:rPr>
              <a:t>Optimized spatial coherence</a:t>
            </a:r>
          </a:p>
        </p:txBody>
      </p:sp>
      <p:sp>
        <p:nvSpPr>
          <p:cNvPr id="1910787" name="Rectangle 3"/>
          <p:cNvSpPr>
            <a:spLocks noGrp="1" noChangeArrowheads="1"/>
          </p:cNvSpPr>
          <p:nvPr>
            <p:ph type="title"/>
          </p:nvPr>
        </p:nvSpPr>
        <p:spPr/>
        <p:txBody>
          <a:bodyPr/>
          <a:lstStyle/>
          <a:p>
            <a:r>
              <a:rPr lang="en-US"/>
              <a:t>Minimal perfect hash</a:t>
            </a:r>
          </a:p>
        </p:txBody>
      </p:sp>
      <p:sp>
        <p:nvSpPr>
          <p:cNvPr id="1910793" name="Rectangle 9"/>
          <p:cNvSpPr>
            <a:spLocks noChangeAspect="1" noChangeArrowheads="1"/>
          </p:cNvSpPr>
          <p:nvPr/>
        </p:nvSpPr>
        <p:spPr bwMode="blackGray">
          <a:xfrm>
            <a:off x="4062413" y="2259013"/>
            <a:ext cx="73025" cy="73025"/>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10796" name="Text Box 12"/>
          <p:cNvSpPr txBox="1">
            <a:spLocks noChangeArrowheads="1"/>
          </p:cNvSpPr>
          <p:nvPr/>
        </p:nvSpPr>
        <p:spPr bwMode="blackGray">
          <a:xfrm>
            <a:off x="4194175" y="2254250"/>
            <a:ext cx="185738" cy="4206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nSpc>
                <a:spcPct val="90000"/>
              </a:lnSpc>
            </a:pPr>
            <a:r>
              <a:rPr lang="en-US" sz="2400" b="1" i="1">
                <a:effectLst/>
              </a:rPr>
              <a:t>p</a:t>
            </a:r>
            <a:endParaRPr lang="en-US" sz="2400" b="1">
              <a:effectLst/>
            </a:endParaRPr>
          </a:p>
        </p:txBody>
      </p:sp>
      <p:sp>
        <p:nvSpPr>
          <p:cNvPr id="1910800" name="Text Box 16"/>
          <p:cNvSpPr txBox="1">
            <a:spLocks noChangeArrowheads="1"/>
          </p:cNvSpPr>
          <p:nvPr/>
        </p:nvSpPr>
        <p:spPr bwMode="blackGray">
          <a:xfrm>
            <a:off x="7037388" y="5662613"/>
            <a:ext cx="1947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gn="l" defTabSz="4075113">
              <a:defRPr sz="2400">
                <a:solidFill>
                  <a:schemeClr val="tx1"/>
                </a:solidFill>
                <a:latin typeface="Times New Roman" pitchFamily="18" charset="0"/>
              </a:defRPr>
            </a:lvl1pPr>
            <a:lvl2pPr algn="l" defTabSz="4075113">
              <a:defRPr sz="2400">
                <a:solidFill>
                  <a:schemeClr val="tx1"/>
                </a:solidFill>
                <a:latin typeface="Times New Roman" pitchFamily="18" charset="0"/>
              </a:defRPr>
            </a:lvl2pPr>
            <a:lvl3pPr algn="l" defTabSz="4075113">
              <a:defRPr sz="2400">
                <a:solidFill>
                  <a:schemeClr val="tx1"/>
                </a:solidFill>
                <a:latin typeface="Times New Roman" pitchFamily="18" charset="0"/>
              </a:defRPr>
            </a:lvl3pPr>
            <a:lvl4pPr algn="l" defTabSz="4075113">
              <a:defRPr sz="2400">
                <a:solidFill>
                  <a:schemeClr val="tx1"/>
                </a:solidFill>
                <a:latin typeface="Times New Roman" pitchFamily="18" charset="0"/>
              </a:defRPr>
            </a:lvl4pPr>
            <a:lvl5pPr algn="l" defTabSz="4075113">
              <a:defRPr sz="2400">
                <a:solidFill>
                  <a:schemeClr val="tx1"/>
                </a:solidFill>
                <a:latin typeface="Times New Roman" pitchFamily="18" charset="0"/>
              </a:defRPr>
            </a:lvl5pPr>
            <a:lvl6pPr defTabSz="4075113" fontAlgn="base">
              <a:spcBef>
                <a:spcPct val="0"/>
              </a:spcBef>
              <a:spcAft>
                <a:spcPct val="0"/>
              </a:spcAft>
              <a:defRPr sz="2400">
                <a:solidFill>
                  <a:schemeClr val="tx1"/>
                </a:solidFill>
                <a:latin typeface="Times New Roman" pitchFamily="18" charset="0"/>
              </a:defRPr>
            </a:lvl6pPr>
            <a:lvl7pPr defTabSz="4075113" fontAlgn="base">
              <a:spcBef>
                <a:spcPct val="0"/>
              </a:spcBef>
              <a:spcAft>
                <a:spcPct val="0"/>
              </a:spcAft>
              <a:defRPr sz="2400">
                <a:solidFill>
                  <a:schemeClr val="tx1"/>
                </a:solidFill>
                <a:latin typeface="Times New Roman" pitchFamily="18" charset="0"/>
              </a:defRPr>
            </a:lvl7pPr>
            <a:lvl8pPr defTabSz="4075113" fontAlgn="base">
              <a:spcBef>
                <a:spcPct val="0"/>
              </a:spcBef>
              <a:spcAft>
                <a:spcPct val="0"/>
              </a:spcAft>
              <a:defRPr sz="2400">
                <a:solidFill>
                  <a:schemeClr val="tx1"/>
                </a:solidFill>
                <a:latin typeface="Times New Roman" pitchFamily="18" charset="0"/>
              </a:defRPr>
            </a:lvl8pPr>
            <a:lvl9pPr defTabSz="4075113" fontAlgn="base">
              <a:spcBef>
                <a:spcPct val="0"/>
              </a:spcBef>
              <a:spcAft>
                <a:spcPct val="0"/>
              </a:spcAft>
              <a:defRPr sz="2400">
                <a:solidFill>
                  <a:schemeClr val="tx1"/>
                </a:solidFill>
                <a:latin typeface="Times New Roman" pitchFamily="18" charset="0"/>
              </a:defRPr>
            </a:lvl9pPr>
          </a:lstStyle>
          <a:p>
            <a:pPr algn="ctr"/>
            <a:r>
              <a:rPr lang="en-US" i="1">
                <a:effectLst/>
                <a:latin typeface="Arial" charset="0"/>
              </a:rPr>
              <a:t>Hash table H</a:t>
            </a:r>
          </a:p>
        </p:txBody>
      </p:sp>
      <p:pic>
        <p:nvPicPr>
          <p:cNvPr id="1910801" name="Picture 17"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898650"/>
            <a:ext cx="658813" cy="658813"/>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10806" name="Text Box 22"/>
          <p:cNvSpPr txBox="1">
            <a:spLocks noChangeArrowheads="1"/>
          </p:cNvSpPr>
          <p:nvPr/>
        </p:nvSpPr>
        <p:spPr bwMode="blackGray">
          <a:xfrm>
            <a:off x="7997825" y="3810000"/>
            <a:ext cx="574675" cy="4206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18288" rIns="0" bIns="73152">
            <a:spAutoFit/>
          </a:bodyPr>
          <a:lstStyle/>
          <a:p>
            <a:pPr>
              <a:lnSpc>
                <a:spcPct val="90000"/>
              </a:lnSpc>
            </a:pPr>
            <a:r>
              <a:rPr lang="en-US" sz="2400" b="1" i="1">
                <a:effectLst/>
              </a:rPr>
              <a:t>h</a:t>
            </a:r>
            <a:r>
              <a:rPr lang="en-US" sz="2400" b="1">
                <a:effectLst/>
              </a:rPr>
              <a:t>(</a:t>
            </a:r>
            <a:r>
              <a:rPr lang="en-US" sz="2400" b="1" i="1">
                <a:effectLst/>
              </a:rPr>
              <a:t>p</a:t>
            </a:r>
            <a:r>
              <a:rPr lang="en-US" sz="2400" b="1">
                <a:effectLst/>
              </a:rPr>
              <a:t>)</a:t>
            </a:r>
          </a:p>
        </p:txBody>
      </p:sp>
      <p:pic>
        <p:nvPicPr>
          <p:cNvPr id="1910807" name="Picture 23" descr="image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4249738"/>
            <a:ext cx="1379538" cy="1379537"/>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910808" name="Text Box 24"/>
          <p:cNvSpPr txBox="1">
            <a:spLocks noChangeArrowheads="1"/>
          </p:cNvSpPr>
          <p:nvPr/>
        </p:nvSpPr>
        <p:spPr bwMode="blackGray">
          <a:xfrm>
            <a:off x="6324600" y="1447800"/>
            <a:ext cx="2058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lgn="l" defTabSz="4075113">
              <a:defRPr sz="2400">
                <a:solidFill>
                  <a:schemeClr val="tx1"/>
                </a:solidFill>
                <a:latin typeface="Times New Roman" pitchFamily="18" charset="0"/>
              </a:defRPr>
            </a:lvl1pPr>
            <a:lvl2pPr algn="l" defTabSz="4075113">
              <a:defRPr sz="2400">
                <a:solidFill>
                  <a:schemeClr val="tx1"/>
                </a:solidFill>
                <a:latin typeface="Times New Roman" pitchFamily="18" charset="0"/>
              </a:defRPr>
            </a:lvl2pPr>
            <a:lvl3pPr algn="l" defTabSz="4075113">
              <a:defRPr sz="2400">
                <a:solidFill>
                  <a:schemeClr val="tx1"/>
                </a:solidFill>
                <a:latin typeface="Times New Roman" pitchFamily="18" charset="0"/>
              </a:defRPr>
            </a:lvl3pPr>
            <a:lvl4pPr algn="l" defTabSz="4075113">
              <a:defRPr sz="2400">
                <a:solidFill>
                  <a:schemeClr val="tx1"/>
                </a:solidFill>
                <a:latin typeface="Times New Roman" pitchFamily="18" charset="0"/>
              </a:defRPr>
            </a:lvl4pPr>
            <a:lvl5pPr algn="l" defTabSz="4075113">
              <a:defRPr sz="2400">
                <a:solidFill>
                  <a:schemeClr val="tx1"/>
                </a:solidFill>
                <a:latin typeface="Times New Roman" pitchFamily="18" charset="0"/>
              </a:defRPr>
            </a:lvl5pPr>
            <a:lvl6pPr defTabSz="4075113" fontAlgn="base">
              <a:spcBef>
                <a:spcPct val="0"/>
              </a:spcBef>
              <a:spcAft>
                <a:spcPct val="0"/>
              </a:spcAft>
              <a:defRPr sz="2400">
                <a:solidFill>
                  <a:schemeClr val="tx1"/>
                </a:solidFill>
                <a:latin typeface="Times New Roman" pitchFamily="18" charset="0"/>
              </a:defRPr>
            </a:lvl6pPr>
            <a:lvl7pPr defTabSz="4075113" fontAlgn="base">
              <a:spcBef>
                <a:spcPct val="0"/>
              </a:spcBef>
              <a:spcAft>
                <a:spcPct val="0"/>
              </a:spcAft>
              <a:defRPr sz="2400">
                <a:solidFill>
                  <a:schemeClr val="tx1"/>
                </a:solidFill>
                <a:latin typeface="Times New Roman" pitchFamily="18" charset="0"/>
              </a:defRPr>
            </a:lvl7pPr>
            <a:lvl8pPr defTabSz="4075113" fontAlgn="base">
              <a:spcBef>
                <a:spcPct val="0"/>
              </a:spcBef>
              <a:spcAft>
                <a:spcPct val="0"/>
              </a:spcAft>
              <a:defRPr sz="2400">
                <a:solidFill>
                  <a:schemeClr val="tx1"/>
                </a:solidFill>
                <a:latin typeface="Times New Roman" pitchFamily="18" charset="0"/>
              </a:defRPr>
            </a:lvl8pPr>
            <a:lvl9pPr defTabSz="4075113" fontAlgn="base">
              <a:spcBef>
                <a:spcPct val="0"/>
              </a:spcBef>
              <a:spcAft>
                <a:spcPct val="0"/>
              </a:spcAft>
              <a:defRPr sz="2400">
                <a:solidFill>
                  <a:schemeClr val="tx1"/>
                </a:solidFill>
                <a:latin typeface="Times New Roman" pitchFamily="18" charset="0"/>
              </a:defRPr>
            </a:lvl9pPr>
          </a:lstStyle>
          <a:p>
            <a:pPr algn="ctr"/>
            <a:r>
              <a:rPr lang="en-US" i="1">
                <a:effectLst/>
                <a:latin typeface="Arial" charset="0"/>
              </a:rPr>
              <a:t>Offset table </a:t>
            </a:r>
            <a:r>
              <a:rPr lang="en-US">
                <a:effectLst/>
                <a:latin typeface="Arial" charset="0"/>
                <a:sym typeface="Symbol" pitchFamily="18" charset="2"/>
              </a:rPr>
              <a:t></a:t>
            </a:r>
          </a:p>
        </p:txBody>
      </p:sp>
      <p:sp>
        <p:nvSpPr>
          <p:cNvPr id="1910809" name="Oval 25"/>
          <p:cNvSpPr>
            <a:spLocks noChangeArrowheads="1"/>
          </p:cNvSpPr>
          <p:nvPr/>
        </p:nvSpPr>
        <p:spPr bwMode="auto">
          <a:xfrm>
            <a:off x="7097713" y="3355975"/>
            <a:ext cx="431800" cy="430213"/>
          </a:xfrm>
          <a:prstGeom prst="ellipse">
            <a:avLst/>
          </a:prstGeom>
          <a:solidFill>
            <a:srgbClr val="FFFFFF"/>
          </a:solidFill>
          <a:ln w="28575">
            <a:solidFill>
              <a:srgbClr val="000000"/>
            </a:solidFill>
            <a:round/>
            <a:headEnd/>
            <a:tailEnd/>
          </a:ln>
        </p:spPr>
        <p:txBody>
          <a:bodyPr/>
          <a:lstStyle/>
          <a:p>
            <a:endParaRPr lang="en-US"/>
          </a:p>
        </p:txBody>
      </p:sp>
      <p:graphicFrame>
        <p:nvGraphicFramePr>
          <p:cNvPr id="1910810" name="Object 26"/>
          <p:cNvGraphicFramePr>
            <a:graphicFrameLocks noChangeAspect="1"/>
          </p:cNvGraphicFramePr>
          <p:nvPr/>
        </p:nvGraphicFramePr>
        <p:xfrm>
          <a:off x="7142163" y="3387725"/>
          <a:ext cx="368300" cy="369888"/>
        </p:xfrm>
        <a:graphic>
          <a:graphicData uri="http://schemas.openxmlformats.org/presentationml/2006/ole">
            <mc:AlternateContent xmlns:mc="http://schemas.openxmlformats.org/markup-compatibility/2006">
              <mc:Choice xmlns:v="urn:schemas-microsoft-com:vml" Requires="v">
                <p:oleObj spid="_x0000_s1910896" name="Equation" r:id="rId7" imgW="114120" imgH="114120" progId="Equation.DSMT4">
                  <p:embed/>
                </p:oleObj>
              </mc:Choice>
              <mc:Fallback>
                <p:oleObj name="Equation" r:id="rId7" imgW="114120" imgH="114120" progId="Equation.DSMT4">
                  <p:embed/>
                  <p:pic>
                    <p:nvPicPr>
                      <p:cNvPr id="0" name="Object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2163" y="3387725"/>
                        <a:ext cx="368300" cy="369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0811" name="Object 27"/>
          <p:cNvGraphicFramePr>
            <a:graphicFrameLocks noChangeAspect="1"/>
          </p:cNvGraphicFramePr>
          <p:nvPr/>
        </p:nvGraphicFramePr>
        <p:xfrm>
          <a:off x="7324725" y="2973388"/>
          <a:ext cx="687388" cy="423862"/>
        </p:xfrm>
        <a:graphic>
          <a:graphicData uri="http://schemas.openxmlformats.org/presentationml/2006/ole">
            <mc:AlternateContent xmlns:mc="http://schemas.openxmlformats.org/markup-compatibility/2006">
              <mc:Choice xmlns:v="urn:schemas-microsoft-com:vml" Requires="v">
                <p:oleObj spid="_x0000_s1910897" name="Equation" r:id="rId9" imgW="266400" imgH="164880" progId="Equation.DSMT4">
                  <p:embed/>
                </p:oleObj>
              </mc:Choice>
              <mc:Fallback>
                <p:oleObj name="Equation" r:id="rId9" imgW="266400" imgH="164880" progId="Equation.DSMT4">
                  <p:embed/>
                  <p:pic>
                    <p:nvPicPr>
                      <p:cNvPr id="0" name="Object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4725" y="2973388"/>
                        <a:ext cx="687388"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10812" name="Group 28"/>
          <p:cNvGrpSpPr>
            <a:grpSpLocks/>
          </p:cNvGrpSpPr>
          <p:nvPr/>
        </p:nvGrpSpPr>
        <p:grpSpPr bwMode="auto">
          <a:xfrm>
            <a:off x="6059488" y="2301875"/>
            <a:ext cx="1028700" cy="1281113"/>
            <a:chOff x="4532" y="11130"/>
            <a:chExt cx="1567" cy="1444"/>
          </a:xfrm>
        </p:grpSpPr>
        <p:sp>
          <p:nvSpPr>
            <p:cNvPr id="1910813" name="Line 29"/>
            <p:cNvSpPr>
              <a:spLocks noChangeShapeType="1"/>
            </p:cNvSpPr>
            <p:nvPr/>
          </p:nvSpPr>
          <p:spPr bwMode="auto">
            <a:xfrm>
              <a:off x="4532" y="11130"/>
              <a:ext cx="1" cy="1444"/>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0814" name="Line 30"/>
            <p:cNvSpPr>
              <a:spLocks noChangeShapeType="1"/>
            </p:cNvSpPr>
            <p:nvPr/>
          </p:nvSpPr>
          <p:spPr bwMode="auto">
            <a:xfrm>
              <a:off x="4532" y="12574"/>
              <a:ext cx="1567" cy="0"/>
            </a:xfrm>
            <a:prstGeom prst="line">
              <a:avLst/>
            </a:prstGeom>
            <a:noFill/>
            <a:ln w="38100">
              <a:solidFill>
                <a:schemeClr val="tx2"/>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grpSp>
      <p:sp>
        <p:nvSpPr>
          <p:cNvPr id="1910815" name="Freeform 31"/>
          <p:cNvSpPr>
            <a:spLocks/>
          </p:cNvSpPr>
          <p:nvPr/>
        </p:nvSpPr>
        <p:spPr bwMode="auto">
          <a:xfrm>
            <a:off x="7437438" y="3779838"/>
            <a:ext cx="541337" cy="609600"/>
          </a:xfrm>
          <a:custGeom>
            <a:avLst/>
            <a:gdLst>
              <a:gd name="T0" fmla="*/ 0 w 341"/>
              <a:gd name="T1" fmla="*/ 0 h 384"/>
              <a:gd name="T2" fmla="*/ 341 w 341"/>
              <a:gd name="T3" fmla="*/ 384 h 384"/>
            </a:gdLst>
            <a:ahLst/>
            <a:cxnLst>
              <a:cxn ang="0">
                <a:pos x="T0" y="T1"/>
              </a:cxn>
              <a:cxn ang="0">
                <a:pos x="T2" y="T3"/>
              </a:cxn>
            </a:cxnLst>
            <a:rect l="0" t="0" r="r" b="b"/>
            <a:pathLst>
              <a:path w="341" h="384">
                <a:moveTo>
                  <a:pt x="0" y="0"/>
                </a:moveTo>
                <a:lnTo>
                  <a:pt x="341" y="384"/>
                </a:lnTo>
              </a:path>
            </a:pathLst>
          </a:custGeom>
          <a:solidFill>
            <a:srgbClr val="FFFFFF"/>
          </a:solidFill>
          <a:ln w="38100">
            <a:solidFill>
              <a:schemeClr val="tx2"/>
            </a:solidFill>
            <a:round/>
            <a:headEnd/>
            <a:tailEnd type="triangle" w="med" len="lg"/>
          </a:ln>
        </p:spPr>
        <p:txBody>
          <a:bodyPr/>
          <a:lstStyle/>
          <a:p>
            <a:endParaRPr lang="en-US"/>
          </a:p>
        </p:txBody>
      </p:sp>
      <p:sp>
        <p:nvSpPr>
          <p:cNvPr id="1910816" name="Line 32"/>
          <p:cNvSpPr>
            <a:spLocks noChangeShapeType="1"/>
          </p:cNvSpPr>
          <p:nvPr/>
        </p:nvSpPr>
        <p:spPr bwMode="auto">
          <a:xfrm>
            <a:off x="4154488" y="2298700"/>
            <a:ext cx="3079750" cy="3175"/>
          </a:xfrm>
          <a:prstGeom prst="line">
            <a:avLst/>
          </a:prstGeom>
          <a:noFill/>
          <a:ln w="38100">
            <a:solidFill>
              <a:schemeClr val="tx2"/>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1910817" name="Rectangle 33"/>
          <p:cNvSpPr>
            <a:spLocks noChangeAspect="1" noChangeArrowheads="1"/>
          </p:cNvSpPr>
          <p:nvPr/>
        </p:nvSpPr>
        <p:spPr bwMode="blackGray">
          <a:xfrm>
            <a:off x="7262813" y="2251075"/>
            <a:ext cx="73025" cy="73025"/>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10818" name="Line 34"/>
          <p:cNvSpPr>
            <a:spLocks noChangeShapeType="1"/>
          </p:cNvSpPr>
          <p:nvPr/>
        </p:nvSpPr>
        <p:spPr bwMode="auto">
          <a:xfrm>
            <a:off x="7296150" y="2317750"/>
            <a:ext cx="0" cy="1033463"/>
          </a:xfrm>
          <a:prstGeom prst="line">
            <a:avLst/>
          </a:prstGeom>
          <a:noFill/>
          <a:ln w="38100">
            <a:solidFill>
              <a:schemeClr val="tx2"/>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1910819" name="Rectangle 35"/>
          <p:cNvSpPr>
            <a:spLocks noChangeAspect="1" noChangeArrowheads="1"/>
          </p:cNvSpPr>
          <p:nvPr/>
        </p:nvSpPr>
        <p:spPr bwMode="blackGray">
          <a:xfrm>
            <a:off x="7988300" y="4400550"/>
            <a:ext cx="73025" cy="73025"/>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10822" name="Text Box 38"/>
          <p:cNvSpPr txBox="1">
            <a:spLocks noChangeArrowheads="1"/>
          </p:cNvSpPr>
          <p:nvPr/>
        </p:nvSpPr>
        <p:spPr bwMode="blackGray">
          <a:xfrm>
            <a:off x="7424738" y="1949450"/>
            <a:ext cx="195262" cy="338138"/>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0" rIns="9144" bIns="9144" anchor="ctr" anchorCtr="1">
            <a:spAutoFit/>
          </a:bodyPr>
          <a:lstStyle/>
          <a:p>
            <a:pPr>
              <a:lnSpc>
                <a:spcPct val="90000"/>
              </a:lnSpc>
            </a:pPr>
            <a:r>
              <a:rPr lang="en-US" sz="2400" b="1" i="1">
                <a:effectLst/>
              </a:rPr>
              <a:t>q</a:t>
            </a:r>
            <a:endParaRPr lang="en-US" sz="2400" b="1">
              <a:effectLst/>
            </a:endParaRPr>
          </a:p>
        </p:txBody>
      </p:sp>
      <p:graphicFrame>
        <p:nvGraphicFramePr>
          <p:cNvPr id="1910828" name="Object 44"/>
          <p:cNvGraphicFramePr>
            <a:graphicFrameLocks noChangeAspect="1"/>
          </p:cNvGraphicFramePr>
          <p:nvPr/>
        </p:nvGraphicFramePr>
        <p:xfrm>
          <a:off x="676275" y="3743325"/>
          <a:ext cx="2371725" cy="581025"/>
        </p:xfrm>
        <a:graphic>
          <a:graphicData uri="http://schemas.openxmlformats.org/presentationml/2006/ole">
            <mc:AlternateContent xmlns:mc="http://schemas.openxmlformats.org/markup-compatibility/2006">
              <mc:Choice xmlns:v="urn:schemas-microsoft-com:vml" Requires="v">
                <p:oleObj spid="_x0000_s1910898" name="Equation" r:id="rId11" imgW="812520" imgH="203040" progId="Equation.DSMT4">
                  <p:embed/>
                </p:oleObj>
              </mc:Choice>
              <mc:Fallback>
                <p:oleObj name="Equation" r:id="rId11" imgW="812520" imgH="203040" progId="Equation.DSMT4">
                  <p:embed/>
                  <p:pic>
                    <p:nvPicPr>
                      <p:cNvPr id="0" name="Object 4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275" y="3743325"/>
                        <a:ext cx="2371725"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2.77778E-6 -0.16551 L 2.77778E-6 1.11111E-6 " pathEditMode="relative" rAng="0" ptsTypes="AA">
                                      <p:cBhvr>
                                        <p:cTn id="6" dur="1000" fill="hold"/>
                                        <p:tgtEl>
                                          <p:spTgt spid="1910807"/>
                                        </p:tgtEl>
                                        <p:attrNameLst>
                                          <p:attrName>ppt_x</p:attrName>
                                          <p:attrName>ppt_y</p:attrName>
                                        </p:attrNameLst>
                                      </p:cBhvr>
                                      <p:rCtr x="0" y="8264"/>
                                    </p:animMotion>
                                  </p:childTnLst>
                                </p:cTn>
                              </p:par>
                              <p:par>
                                <p:cTn id="7" presetID="0" presetClass="path" presetSubtype="0" accel="50000" decel="50000" fill="hold" grpId="0" nodeType="withEffect">
                                  <p:stCondLst>
                                    <p:cond delay="0"/>
                                  </p:stCondLst>
                                  <p:childTnLst>
                                    <p:animMotion origin="layout" path="M -2.77778E-7 -0.16597 L -2.77778E-7 -3.7037E-7 " pathEditMode="relative" rAng="0" ptsTypes="AA">
                                      <p:cBhvr>
                                        <p:cTn id="8" dur="1000" fill="hold"/>
                                        <p:tgtEl>
                                          <p:spTgt spid="1910800"/>
                                        </p:tgtEl>
                                        <p:attrNameLst>
                                          <p:attrName>ppt_x</p:attrName>
                                          <p:attrName>ppt_y</p:attrName>
                                        </p:attrNameLst>
                                      </p:cBhvr>
                                      <p:rCtr x="0" y="8287"/>
                                    </p:animMotion>
                                  </p:childTnLst>
                                </p:cTn>
                              </p:par>
                            </p:childTnLst>
                          </p:cTn>
                        </p:par>
                        <p:par>
                          <p:cTn id="9" fill="hold" nodeType="afterGroup">
                            <p:stCondLst>
                              <p:cond delay="1000"/>
                            </p:stCondLst>
                            <p:childTnLst>
                              <p:par>
                                <p:cTn id="10" presetID="1" presetClass="entr" presetSubtype="0" fill="hold" nodeType="afterEffect">
                                  <p:stCondLst>
                                    <p:cond delay="0"/>
                                  </p:stCondLst>
                                  <p:childTnLst>
                                    <p:set>
                                      <p:cBhvr>
                                        <p:cTn id="11" dur="1" fill="hold">
                                          <p:stCondLst>
                                            <p:cond delay="0"/>
                                          </p:stCondLst>
                                        </p:cTn>
                                        <p:tgtEl>
                                          <p:spTgt spid="191080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91080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108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9108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1082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91088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xit" presetSubtype="0" fill="hold" nodeType="clickEffect">
                                  <p:stCondLst>
                                    <p:cond delay="0"/>
                                  </p:stCondLst>
                                  <p:childTnLst>
                                    <p:set>
                                      <p:cBhvr>
                                        <p:cTn id="29" dur="1" fill="hold">
                                          <p:stCondLst>
                                            <p:cond delay="0"/>
                                          </p:stCondLst>
                                        </p:cTn>
                                        <p:tgtEl>
                                          <p:spTgt spid="1910888"/>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1081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91081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1080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1081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910811"/>
                                        </p:tgtEl>
                                        <p:attrNameLst>
                                          <p:attrName>style.visibility</p:attrName>
                                        </p:attrNameLst>
                                      </p:cBhvr>
                                      <p:to>
                                        <p:strVal val="visible"/>
                                      </p:to>
                                    </p:set>
                                  </p:childTnLst>
                                </p:cTn>
                              </p:par>
                            </p:childTnLst>
                          </p:cTn>
                        </p:par>
                        <p:par>
                          <p:cTn id="42" fill="hold" nodeType="afterGroup">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19108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108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108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mph" presetSubtype="0" nodeType="clickEffect">
                                  <p:stCondLst>
                                    <p:cond delay="0"/>
                                  </p:stCondLst>
                                  <p:childTnLst>
                                    <p:set>
                                      <p:cBhvr rctx="PPT">
                                        <p:cTn id="52" dur="indefinite"/>
                                        <p:tgtEl>
                                          <p:spTgt spid="1910790"/>
                                        </p:tgtEl>
                                        <p:attrNameLst>
                                          <p:attrName>style.opacity</p:attrName>
                                        </p:attrNameLst>
                                      </p:cBhvr>
                                      <p:to>
                                        <p:strVal val="0.15"/>
                                      </p:to>
                                    </p:set>
                                    <p:animEffect filter="image" prLst="opacity: 0.15">
                                      <p:cBhvr rctx="IE">
                                        <p:cTn id="53" dur="indefinite"/>
                                        <p:tgtEl>
                                          <p:spTgt spid="1910790"/>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191083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91082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910827">
                                            <p:txEl>
                                              <p:pRg st="0" end="0"/>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910827">
                                            <p:txEl>
                                              <p:pRg st="1" end="1"/>
                                            </p:txEl>
                                          </p:spTgt>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910827">
                                            <p:txEl>
                                              <p:pRg st="2" end="2"/>
                                            </p:txEl>
                                          </p:spTgt>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910827">
                                            <p:txEl>
                                              <p:pRg st="3" end="3"/>
                                            </p:txEl>
                                          </p:spTgt>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9108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830" grpId="0" animBg="1"/>
      <p:bldP spid="1910827" grpId="0" build="p"/>
      <p:bldP spid="1910800" grpId="0"/>
      <p:bldP spid="1910806" grpId="0"/>
      <p:bldP spid="1910809" grpId="0" animBg="1"/>
      <p:bldP spid="1910815" grpId="0" animBg="1"/>
      <p:bldP spid="1910816" grpId="0" animBg="1"/>
      <p:bldP spid="1910817" grpId="0" animBg="1"/>
      <p:bldP spid="1910818" grpId="0" animBg="1"/>
      <p:bldP spid="1910819" grpId="0" animBg="1"/>
      <p:bldP spid="19108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240" name="Line 24"/>
          <p:cNvSpPr>
            <a:spLocks noChangeShapeType="1"/>
          </p:cNvSpPr>
          <p:nvPr/>
        </p:nvSpPr>
        <p:spPr bwMode="blackGray">
          <a:xfrm>
            <a:off x="6629400" y="914400"/>
            <a:ext cx="0" cy="5638800"/>
          </a:xfrm>
          <a:prstGeom prst="line">
            <a:avLst/>
          </a:prstGeom>
          <a:noFill/>
          <a:ln w="19050">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57218" name="Rectangle 2"/>
          <p:cNvSpPr>
            <a:spLocks noGrp="1" noChangeArrowheads="1"/>
          </p:cNvSpPr>
          <p:nvPr>
            <p:ph type="title"/>
          </p:nvPr>
        </p:nvSpPr>
        <p:spPr/>
        <p:txBody>
          <a:bodyPr/>
          <a:lstStyle/>
          <a:p>
            <a:r>
              <a:rPr lang="en-US"/>
              <a:t>Using our hashing scheme</a:t>
            </a:r>
          </a:p>
        </p:txBody>
      </p:sp>
      <p:pic>
        <p:nvPicPr>
          <p:cNvPr id="2057220" name="Picture 4"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238" y="1660525"/>
            <a:ext cx="1681162" cy="1681163"/>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057221" name="Text Box 5"/>
          <p:cNvSpPr txBox="1">
            <a:spLocks noChangeArrowheads="1"/>
          </p:cNvSpPr>
          <p:nvPr/>
        </p:nvSpPr>
        <p:spPr bwMode="blackGray">
          <a:xfrm>
            <a:off x="665163" y="3489325"/>
            <a:ext cx="1833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effectLst>
                  <a:outerShdw blurRad="38100" dist="38100" dir="2700000" algn="tl">
                    <a:srgbClr val="C0C0C0"/>
                  </a:outerShdw>
                </a:effectLst>
              </a:rPr>
              <a:t>Sparse texture</a:t>
            </a:r>
          </a:p>
        </p:txBody>
      </p:sp>
      <p:sp>
        <p:nvSpPr>
          <p:cNvPr id="2057222" name="Line 6"/>
          <p:cNvSpPr>
            <a:spLocks noChangeShapeType="1"/>
          </p:cNvSpPr>
          <p:nvPr/>
        </p:nvSpPr>
        <p:spPr bwMode="blackGray">
          <a:xfrm>
            <a:off x="6477000" y="2574925"/>
            <a:ext cx="685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57223" name="Text Box 7"/>
          <p:cNvSpPr txBox="1">
            <a:spLocks noChangeArrowheads="1"/>
          </p:cNvSpPr>
          <p:nvPr/>
        </p:nvSpPr>
        <p:spPr bwMode="blackGray">
          <a:xfrm>
            <a:off x="3581400" y="2041525"/>
            <a:ext cx="2667000" cy="990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lstStyle/>
          <a:p>
            <a:r>
              <a:rPr lang="en-US" sz="2400">
                <a:effectLst>
                  <a:outerShdw blurRad="38100" dist="38100" dir="2700000" algn="tl">
                    <a:srgbClr val="C0C0C0"/>
                  </a:outerShdw>
                </a:effectLst>
              </a:rPr>
              <a:t>Hash construction</a:t>
            </a:r>
          </a:p>
        </p:txBody>
      </p:sp>
      <p:pic>
        <p:nvPicPr>
          <p:cNvPr id="2057224" name="Picture 8" descr="image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7788" y="2193925"/>
            <a:ext cx="180975" cy="180975"/>
          </a:xfrm>
          <a:prstGeom prst="rect">
            <a:avLst/>
          </a:prstGeom>
          <a:noFill/>
          <a:ln w="9525" algn="ctr">
            <a:solidFill>
              <a:schemeClr val="tx1"/>
            </a:solid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7225" name="Picture 9" descr="image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7788" y="2527300"/>
            <a:ext cx="381000" cy="381000"/>
          </a:xfrm>
          <a:prstGeom prst="rect">
            <a:avLst/>
          </a:prstGeom>
          <a:noFill/>
          <a:ln w="9525" algn="ctr">
            <a:solidFill>
              <a:schemeClr val="tx1"/>
            </a:solidFill>
            <a:miter lim="800000"/>
            <a:headEnd/>
            <a:tailEnd/>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057226" name="Line 10"/>
          <p:cNvSpPr>
            <a:spLocks noChangeShapeType="1"/>
          </p:cNvSpPr>
          <p:nvPr/>
        </p:nvSpPr>
        <p:spPr bwMode="blackGray">
          <a:xfrm>
            <a:off x="2667000" y="2574925"/>
            <a:ext cx="685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57227" name="Text Box 11"/>
          <p:cNvSpPr txBox="1">
            <a:spLocks noChangeArrowheads="1"/>
          </p:cNvSpPr>
          <p:nvPr/>
        </p:nvSpPr>
        <p:spPr bwMode="blackGray">
          <a:xfrm>
            <a:off x="6956425" y="3032125"/>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effectLst>
                  <a:outerShdw blurRad="38100" dist="38100" dir="2700000" algn="tl">
                    <a:srgbClr val="C0C0C0"/>
                  </a:outerShdw>
                </a:effectLst>
              </a:rPr>
              <a:t>Hashed texture</a:t>
            </a:r>
          </a:p>
        </p:txBody>
      </p:sp>
      <p:sp>
        <p:nvSpPr>
          <p:cNvPr id="2057235" name="Text Box 19"/>
          <p:cNvSpPr txBox="1">
            <a:spLocks noChangeArrowheads="1"/>
          </p:cNvSpPr>
          <p:nvPr/>
        </p:nvSpPr>
        <p:spPr bwMode="blackGray">
          <a:xfrm>
            <a:off x="3571875" y="3108325"/>
            <a:ext cx="2552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effectLst>
                  <a:outerShdw blurRad="38100" dist="38100" dir="2700000" algn="tl">
                    <a:srgbClr val="C0C0C0"/>
                  </a:outerShdw>
                </a:effectLst>
              </a:rPr>
              <a:t>Preprocess</a:t>
            </a:r>
          </a:p>
          <a:p>
            <a:r>
              <a:rPr lang="en-US" i="1">
                <a:effectLst>
                  <a:outerShdw blurRad="38100" dist="38100" dir="2700000" algn="tl">
                    <a:srgbClr val="C0C0C0"/>
                  </a:outerShdw>
                </a:effectLst>
              </a:rPr>
              <a:t>(seconds or minutes)</a:t>
            </a:r>
          </a:p>
        </p:txBody>
      </p:sp>
      <p:sp>
        <p:nvSpPr>
          <p:cNvPr id="2057236" name="Line 20"/>
          <p:cNvSpPr>
            <a:spLocks noChangeShapeType="1"/>
          </p:cNvSpPr>
          <p:nvPr/>
        </p:nvSpPr>
        <p:spPr bwMode="blackGray">
          <a:xfrm>
            <a:off x="7924800" y="3657600"/>
            <a:ext cx="0" cy="1066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57237" name="Text Box 21"/>
          <p:cNvSpPr txBox="1">
            <a:spLocks noChangeArrowheads="1"/>
          </p:cNvSpPr>
          <p:nvPr/>
        </p:nvSpPr>
        <p:spPr bwMode="blackGray">
          <a:xfrm>
            <a:off x="6934200" y="4905375"/>
            <a:ext cx="2120900" cy="84137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Rendering on </a:t>
            </a:r>
          </a:p>
          <a:p>
            <a:r>
              <a:rPr lang="en-US" sz="2400">
                <a:effectLst>
                  <a:outerShdw blurRad="38100" dist="38100" dir="2700000" algn="tl">
                    <a:srgbClr val="C0C0C0"/>
                  </a:outerShdw>
                </a:effectLst>
              </a:rPr>
              <a:t>the GPU</a:t>
            </a:r>
          </a:p>
        </p:txBody>
      </p:sp>
      <p:sp>
        <p:nvSpPr>
          <p:cNvPr id="2057238" name="Rectangle 22"/>
          <p:cNvSpPr>
            <a:spLocks noChangeArrowheads="1"/>
          </p:cNvSpPr>
          <p:nvPr/>
        </p:nvSpPr>
        <p:spPr bwMode="blackGray">
          <a:xfrm>
            <a:off x="3429000" y="1752600"/>
            <a:ext cx="2971800" cy="2133600"/>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57241" name="Text Box 25"/>
          <p:cNvSpPr txBox="1">
            <a:spLocks noChangeArrowheads="1"/>
          </p:cNvSpPr>
          <p:nvPr/>
        </p:nvSpPr>
        <p:spPr bwMode="blackGray">
          <a:xfrm>
            <a:off x="1433513" y="5100638"/>
            <a:ext cx="4052887" cy="538162"/>
          </a:xfrm>
          <a:prstGeom prst="rect">
            <a:avLst/>
          </a:prstGeom>
          <a:noFill/>
          <a:ln w="190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r>
              <a:rPr lang="en-US" sz="2800">
                <a:solidFill>
                  <a:schemeClr val="hlink"/>
                </a:solidFill>
                <a:effectLst>
                  <a:outerShdw blurRad="38100" dist="38100" dir="2700000" algn="tl">
                    <a:srgbClr val="C0C0C0"/>
                  </a:outerShdw>
                </a:effectLst>
              </a:rPr>
              <a:t>Static sparsity structure</a:t>
            </a:r>
          </a:p>
        </p:txBody>
      </p:sp>
      <p:sp>
        <p:nvSpPr>
          <p:cNvPr id="2057242" name="Text Box 26"/>
          <p:cNvSpPr txBox="1">
            <a:spLocks noChangeArrowheads="1"/>
          </p:cNvSpPr>
          <p:nvPr/>
        </p:nvSpPr>
        <p:spPr bwMode="blackGray">
          <a:xfrm>
            <a:off x="1447800" y="5862638"/>
            <a:ext cx="2620963" cy="538162"/>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800">
                <a:solidFill>
                  <a:schemeClr val="folHlink"/>
                </a:solidFill>
                <a:effectLst>
                  <a:outerShdw blurRad="38100" dist="38100" dir="2700000" algn="tl">
                    <a:srgbClr val="C0C0C0"/>
                  </a:outerShdw>
                </a:effectLst>
              </a:rPr>
              <a:t>Modifiable data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2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72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723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572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72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72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572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572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572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5724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5724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57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222" grpId="0" animBg="1"/>
      <p:bldP spid="2057223" grpId="0" animBg="1"/>
      <p:bldP spid="2057226" grpId="0" animBg="1"/>
      <p:bldP spid="2057227" grpId="0"/>
      <p:bldP spid="2057235" grpId="0"/>
      <p:bldP spid="2057236" grpId="0" animBg="1"/>
      <p:bldP spid="2057237" grpId="0" animBg="1"/>
      <p:bldP spid="2057238" grpId="0" animBg="1"/>
      <p:bldP spid="2057241" grpId="0" animBg="1"/>
      <p:bldP spid="20572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7170" name="Group 2"/>
          <p:cNvGrpSpPr>
            <a:grpSpLocks/>
          </p:cNvGrpSpPr>
          <p:nvPr/>
        </p:nvGrpSpPr>
        <p:grpSpPr bwMode="auto">
          <a:xfrm>
            <a:off x="990600" y="2511425"/>
            <a:ext cx="2005013" cy="2016125"/>
            <a:chOff x="612" y="3022"/>
            <a:chExt cx="1263" cy="1270"/>
          </a:xfrm>
        </p:grpSpPr>
        <p:sp>
          <p:nvSpPr>
            <p:cNvPr id="1927171" name="Rectangle 3"/>
            <p:cNvSpPr>
              <a:spLocks noChangeArrowheads="1"/>
            </p:cNvSpPr>
            <p:nvPr/>
          </p:nvSpPr>
          <p:spPr bwMode="auto">
            <a:xfrm>
              <a:off x="612" y="3022"/>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2" name="Rectangle 4"/>
            <p:cNvSpPr>
              <a:spLocks noChangeArrowheads="1"/>
            </p:cNvSpPr>
            <p:nvPr/>
          </p:nvSpPr>
          <p:spPr bwMode="auto">
            <a:xfrm>
              <a:off x="823" y="3022"/>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3" name="Rectangle 5"/>
            <p:cNvSpPr>
              <a:spLocks noChangeArrowheads="1"/>
            </p:cNvSpPr>
            <p:nvPr/>
          </p:nvSpPr>
          <p:spPr bwMode="auto">
            <a:xfrm>
              <a:off x="1029" y="3022"/>
              <a:ext cx="212"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4" name="Rectangle 6"/>
            <p:cNvSpPr>
              <a:spLocks noChangeArrowheads="1"/>
            </p:cNvSpPr>
            <p:nvPr/>
          </p:nvSpPr>
          <p:spPr bwMode="auto">
            <a:xfrm>
              <a:off x="1241" y="3022"/>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5" name="Rectangle 7"/>
            <p:cNvSpPr>
              <a:spLocks noChangeArrowheads="1"/>
            </p:cNvSpPr>
            <p:nvPr/>
          </p:nvSpPr>
          <p:spPr bwMode="auto">
            <a:xfrm>
              <a:off x="1453" y="3022"/>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6" name="Rectangle 8"/>
            <p:cNvSpPr>
              <a:spLocks noChangeArrowheads="1"/>
            </p:cNvSpPr>
            <p:nvPr/>
          </p:nvSpPr>
          <p:spPr bwMode="auto">
            <a:xfrm>
              <a:off x="1664" y="3022"/>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7" name="Rectangle 9"/>
            <p:cNvSpPr>
              <a:spLocks noChangeArrowheads="1"/>
            </p:cNvSpPr>
            <p:nvPr/>
          </p:nvSpPr>
          <p:spPr bwMode="auto">
            <a:xfrm>
              <a:off x="612" y="3234"/>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78" name="Rectangle 10"/>
            <p:cNvSpPr>
              <a:spLocks noChangeArrowheads="1"/>
            </p:cNvSpPr>
            <p:nvPr/>
          </p:nvSpPr>
          <p:spPr bwMode="auto">
            <a:xfrm>
              <a:off x="823" y="3234"/>
              <a:ext cx="211" cy="2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1</a:t>
              </a:r>
            </a:p>
          </p:txBody>
        </p:sp>
        <p:sp>
          <p:nvSpPr>
            <p:cNvPr id="1927179" name="Rectangle 11"/>
            <p:cNvSpPr>
              <a:spLocks noChangeArrowheads="1"/>
            </p:cNvSpPr>
            <p:nvPr/>
          </p:nvSpPr>
          <p:spPr bwMode="auto">
            <a:xfrm>
              <a:off x="1029" y="3234"/>
              <a:ext cx="212"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0" name="Rectangle 12"/>
            <p:cNvSpPr>
              <a:spLocks noChangeArrowheads="1"/>
            </p:cNvSpPr>
            <p:nvPr/>
          </p:nvSpPr>
          <p:spPr bwMode="auto">
            <a:xfrm>
              <a:off x="1241" y="3234"/>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1" name="Rectangle 13"/>
            <p:cNvSpPr>
              <a:spLocks noChangeArrowheads="1"/>
            </p:cNvSpPr>
            <p:nvPr/>
          </p:nvSpPr>
          <p:spPr bwMode="auto">
            <a:xfrm>
              <a:off x="1453" y="3234"/>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2" name="Rectangle 14"/>
            <p:cNvSpPr>
              <a:spLocks noChangeArrowheads="1"/>
            </p:cNvSpPr>
            <p:nvPr/>
          </p:nvSpPr>
          <p:spPr bwMode="auto">
            <a:xfrm>
              <a:off x="1664" y="3234"/>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3" name="Rectangle 15"/>
            <p:cNvSpPr>
              <a:spLocks noChangeArrowheads="1"/>
            </p:cNvSpPr>
            <p:nvPr/>
          </p:nvSpPr>
          <p:spPr bwMode="auto">
            <a:xfrm>
              <a:off x="612" y="3445"/>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4" name="Rectangle 16"/>
            <p:cNvSpPr>
              <a:spLocks noChangeArrowheads="1"/>
            </p:cNvSpPr>
            <p:nvPr/>
          </p:nvSpPr>
          <p:spPr bwMode="auto">
            <a:xfrm>
              <a:off x="823" y="3445"/>
              <a:ext cx="211" cy="2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2</a:t>
              </a:r>
            </a:p>
          </p:txBody>
        </p:sp>
        <p:sp>
          <p:nvSpPr>
            <p:cNvPr id="1927185" name="Rectangle 17"/>
            <p:cNvSpPr>
              <a:spLocks noChangeArrowheads="1"/>
            </p:cNvSpPr>
            <p:nvPr/>
          </p:nvSpPr>
          <p:spPr bwMode="auto">
            <a:xfrm>
              <a:off x="1029" y="3445"/>
              <a:ext cx="212"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6" name="Rectangle 18"/>
            <p:cNvSpPr>
              <a:spLocks noChangeArrowheads="1"/>
            </p:cNvSpPr>
            <p:nvPr/>
          </p:nvSpPr>
          <p:spPr bwMode="auto">
            <a:xfrm>
              <a:off x="1241" y="3445"/>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7" name="Rectangle 19"/>
            <p:cNvSpPr>
              <a:spLocks noChangeArrowheads="1"/>
            </p:cNvSpPr>
            <p:nvPr/>
          </p:nvSpPr>
          <p:spPr bwMode="auto">
            <a:xfrm>
              <a:off x="1453" y="3445"/>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8" name="Rectangle 20"/>
            <p:cNvSpPr>
              <a:spLocks noChangeArrowheads="1"/>
            </p:cNvSpPr>
            <p:nvPr/>
          </p:nvSpPr>
          <p:spPr bwMode="auto">
            <a:xfrm>
              <a:off x="1664" y="3445"/>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89" name="Rectangle 21"/>
            <p:cNvSpPr>
              <a:spLocks noChangeArrowheads="1"/>
            </p:cNvSpPr>
            <p:nvPr/>
          </p:nvSpPr>
          <p:spPr bwMode="auto">
            <a:xfrm>
              <a:off x="612" y="3656"/>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90" name="Rectangle 22"/>
            <p:cNvSpPr>
              <a:spLocks noChangeArrowheads="1"/>
            </p:cNvSpPr>
            <p:nvPr/>
          </p:nvSpPr>
          <p:spPr bwMode="auto">
            <a:xfrm>
              <a:off x="823" y="3656"/>
              <a:ext cx="211" cy="2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3</a:t>
              </a:r>
            </a:p>
          </p:txBody>
        </p:sp>
        <p:sp>
          <p:nvSpPr>
            <p:cNvPr id="1927191" name="Rectangle 23"/>
            <p:cNvSpPr>
              <a:spLocks noChangeArrowheads="1"/>
            </p:cNvSpPr>
            <p:nvPr/>
          </p:nvSpPr>
          <p:spPr bwMode="auto">
            <a:xfrm>
              <a:off x="1029" y="3656"/>
              <a:ext cx="212" cy="2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4</a:t>
              </a:r>
            </a:p>
          </p:txBody>
        </p:sp>
        <p:sp>
          <p:nvSpPr>
            <p:cNvPr id="1927192" name="Rectangle 24"/>
            <p:cNvSpPr>
              <a:spLocks noChangeArrowheads="1"/>
            </p:cNvSpPr>
            <p:nvPr/>
          </p:nvSpPr>
          <p:spPr bwMode="auto">
            <a:xfrm>
              <a:off x="1241" y="3656"/>
              <a:ext cx="211" cy="2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5</a:t>
              </a:r>
            </a:p>
          </p:txBody>
        </p:sp>
        <p:sp>
          <p:nvSpPr>
            <p:cNvPr id="1927193" name="Rectangle 25"/>
            <p:cNvSpPr>
              <a:spLocks noChangeArrowheads="1"/>
            </p:cNvSpPr>
            <p:nvPr/>
          </p:nvSpPr>
          <p:spPr bwMode="auto">
            <a:xfrm>
              <a:off x="1453" y="3656"/>
              <a:ext cx="211" cy="2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6</a:t>
              </a:r>
            </a:p>
          </p:txBody>
        </p:sp>
        <p:sp>
          <p:nvSpPr>
            <p:cNvPr id="1927194" name="Rectangle 26"/>
            <p:cNvSpPr>
              <a:spLocks noChangeArrowheads="1"/>
            </p:cNvSpPr>
            <p:nvPr/>
          </p:nvSpPr>
          <p:spPr bwMode="auto">
            <a:xfrm>
              <a:off x="1664" y="3656"/>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95" name="Rectangle 27"/>
            <p:cNvSpPr>
              <a:spLocks noChangeArrowheads="1"/>
            </p:cNvSpPr>
            <p:nvPr/>
          </p:nvSpPr>
          <p:spPr bwMode="auto">
            <a:xfrm>
              <a:off x="612" y="3869"/>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96" name="Rectangle 28"/>
            <p:cNvSpPr>
              <a:spLocks noChangeArrowheads="1"/>
            </p:cNvSpPr>
            <p:nvPr/>
          </p:nvSpPr>
          <p:spPr bwMode="auto">
            <a:xfrm>
              <a:off x="823" y="3869"/>
              <a:ext cx="211" cy="2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7</a:t>
              </a:r>
            </a:p>
          </p:txBody>
        </p:sp>
        <p:sp>
          <p:nvSpPr>
            <p:cNvPr id="1927197" name="Rectangle 29"/>
            <p:cNvSpPr>
              <a:spLocks noChangeArrowheads="1"/>
            </p:cNvSpPr>
            <p:nvPr/>
          </p:nvSpPr>
          <p:spPr bwMode="auto">
            <a:xfrm>
              <a:off x="1029" y="3869"/>
              <a:ext cx="212"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98" name="Rectangle 30"/>
            <p:cNvSpPr>
              <a:spLocks noChangeArrowheads="1"/>
            </p:cNvSpPr>
            <p:nvPr/>
          </p:nvSpPr>
          <p:spPr bwMode="auto">
            <a:xfrm>
              <a:off x="1241" y="3869"/>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199" name="Rectangle 31"/>
            <p:cNvSpPr>
              <a:spLocks noChangeArrowheads="1"/>
            </p:cNvSpPr>
            <p:nvPr/>
          </p:nvSpPr>
          <p:spPr bwMode="auto">
            <a:xfrm>
              <a:off x="1453" y="3869"/>
              <a:ext cx="211" cy="2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8</a:t>
              </a:r>
            </a:p>
          </p:txBody>
        </p:sp>
        <p:sp>
          <p:nvSpPr>
            <p:cNvPr id="1927200" name="Rectangle 32"/>
            <p:cNvSpPr>
              <a:spLocks noChangeArrowheads="1"/>
            </p:cNvSpPr>
            <p:nvPr/>
          </p:nvSpPr>
          <p:spPr bwMode="auto">
            <a:xfrm>
              <a:off x="1664" y="3869"/>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01" name="Rectangle 33"/>
            <p:cNvSpPr>
              <a:spLocks noChangeArrowheads="1"/>
            </p:cNvSpPr>
            <p:nvPr/>
          </p:nvSpPr>
          <p:spPr bwMode="auto">
            <a:xfrm>
              <a:off x="612" y="4080"/>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02" name="Rectangle 34"/>
            <p:cNvSpPr>
              <a:spLocks noChangeArrowheads="1"/>
            </p:cNvSpPr>
            <p:nvPr/>
          </p:nvSpPr>
          <p:spPr bwMode="auto">
            <a:xfrm>
              <a:off x="823" y="4080"/>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03" name="Rectangle 35"/>
            <p:cNvSpPr>
              <a:spLocks noChangeArrowheads="1"/>
            </p:cNvSpPr>
            <p:nvPr/>
          </p:nvSpPr>
          <p:spPr bwMode="auto">
            <a:xfrm>
              <a:off x="1029" y="4080"/>
              <a:ext cx="212"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04" name="Rectangle 36"/>
            <p:cNvSpPr>
              <a:spLocks noChangeArrowheads="1"/>
            </p:cNvSpPr>
            <p:nvPr/>
          </p:nvSpPr>
          <p:spPr bwMode="auto">
            <a:xfrm>
              <a:off x="1241" y="4080"/>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05" name="Rectangle 37"/>
            <p:cNvSpPr>
              <a:spLocks noChangeArrowheads="1"/>
            </p:cNvSpPr>
            <p:nvPr/>
          </p:nvSpPr>
          <p:spPr bwMode="auto">
            <a:xfrm>
              <a:off x="1453" y="4080"/>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06" name="Rectangle 38"/>
            <p:cNvSpPr>
              <a:spLocks noChangeArrowheads="1"/>
            </p:cNvSpPr>
            <p:nvPr/>
          </p:nvSpPr>
          <p:spPr bwMode="auto">
            <a:xfrm>
              <a:off x="1664" y="4080"/>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27207" name="Rectangle 39"/>
          <p:cNvSpPr>
            <a:spLocks noChangeArrowheads="1"/>
          </p:cNvSpPr>
          <p:nvPr/>
        </p:nvSpPr>
        <p:spPr bwMode="auto">
          <a:xfrm>
            <a:off x="4511675" y="3324225"/>
            <a:ext cx="333375" cy="3317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1</a:t>
            </a:r>
          </a:p>
        </p:txBody>
      </p:sp>
      <p:grpSp>
        <p:nvGrpSpPr>
          <p:cNvPr id="1927208" name="Group 40"/>
          <p:cNvGrpSpPr>
            <a:grpSpLocks/>
          </p:cNvGrpSpPr>
          <p:nvPr/>
        </p:nvGrpSpPr>
        <p:grpSpPr bwMode="auto">
          <a:xfrm>
            <a:off x="3686175" y="2493963"/>
            <a:ext cx="2232025" cy="2230437"/>
            <a:chOff x="2653" y="1077"/>
            <a:chExt cx="1406" cy="1405"/>
          </a:xfrm>
        </p:grpSpPr>
        <p:sp>
          <p:nvSpPr>
            <p:cNvPr id="1927209" name="Rectangle 41"/>
            <p:cNvSpPr>
              <a:spLocks noChangeArrowheads="1"/>
            </p:cNvSpPr>
            <p:nvPr/>
          </p:nvSpPr>
          <p:spPr bwMode="auto">
            <a:xfrm>
              <a:off x="2653" y="1077"/>
              <a:ext cx="46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10" name="Rectangle 42"/>
            <p:cNvSpPr>
              <a:spLocks noChangeArrowheads="1"/>
            </p:cNvSpPr>
            <p:nvPr/>
          </p:nvSpPr>
          <p:spPr bwMode="auto">
            <a:xfrm>
              <a:off x="3122" y="1077"/>
              <a:ext cx="467"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11" name="Rectangle 43"/>
            <p:cNvSpPr>
              <a:spLocks noChangeArrowheads="1"/>
            </p:cNvSpPr>
            <p:nvPr/>
          </p:nvSpPr>
          <p:spPr bwMode="auto">
            <a:xfrm>
              <a:off x="3590" y="1077"/>
              <a:ext cx="467"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12" name="Rectangle 44"/>
            <p:cNvSpPr>
              <a:spLocks noChangeArrowheads="1"/>
            </p:cNvSpPr>
            <p:nvPr/>
          </p:nvSpPr>
          <p:spPr bwMode="auto">
            <a:xfrm>
              <a:off x="2653" y="1546"/>
              <a:ext cx="469" cy="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13" name="Rectangle 45"/>
            <p:cNvSpPr>
              <a:spLocks noChangeArrowheads="1"/>
            </p:cNvSpPr>
            <p:nvPr/>
          </p:nvSpPr>
          <p:spPr bwMode="auto">
            <a:xfrm>
              <a:off x="3122" y="1546"/>
              <a:ext cx="467" cy="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14" name="Rectangle 46"/>
            <p:cNvSpPr>
              <a:spLocks noChangeArrowheads="1"/>
            </p:cNvSpPr>
            <p:nvPr/>
          </p:nvSpPr>
          <p:spPr bwMode="auto">
            <a:xfrm>
              <a:off x="3590" y="1546"/>
              <a:ext cx="469" cy="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15" name="Rectangle 47"/>
            <p:cNvSpPr>
              <a:spLocks noChangeArrowheads="1"/>
            </p:cNvSpPr>
            <p:nvPr/>
          </p:nvSpPr>
          <p:spPr bwMode="auto">
            <a:xfrm>
              <a:off x="2653" y="2013"/>
              <a:ext cx="46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16" name="Rectangle 48"/>
            <p:cNvSpPr>
              <a:spLocks noChangeArrowheads="1"/>
            </p:cNvSpPr>
            <p:nvPr/>
          </p:nvSpPr>
          <p:spPr bwMode="auto">
            <a:xfrm>
              <a:off x="3122" y="2013"/>
              <a:ext cx="467"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17" name="Rectangle 49"/>
            <p:cNvSpPr>
              <a:spLocks noChangeArrowheads="1"/>
            </p:cNvSpPr>
            <p:nvPr/>
          </p:nvSpPr>
          <p:spPr bwMode="auto">
            <a:xfrm>
              <a:off x="3590" y="2013"/>
              <a:ext cx="467"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27218" name="Group 50"/>
          <p:cNvGrpSpPr>
            <a:grpSpLocks/>
          </p:cNvGrpSpPr>
          <p:nvPr/>
        </p:nvGrpSpPr>
        <p:grpSpPr bwMode="auto">
          <a:xfrm>
            <a:off x="6638925" y="2493963"/>
            <a:ext cx="1511300" cy="1511300"/>
            <a:chOff x="3537" y="2331"/>
            <a:chExt cx="419" cy="419"/>
          </a:xfrm>
        </p:grpSpPr>
        <p:sp>
          <p:nvSpPr>
            <p:cNvPr id="1927219" name="Rectangle 51"/>
            <p:cNvSpPr>
              <a:spLocks noChangeArrowheads="1"/>
            </p:cNvSpPr>
            <p:nvPr/>
          </p:nvSpPr>
          <p:spPr bwMode="auto">
            <a:xfrm>
              <a:off x="3537" y="2331"/>
              <a:ext cx="210" cy="2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20" name="Rectangle 52"/>
            <p:cNvSpPr>
              <a:spLocks noChangeArrowheads="1"/>
            </p:cNvSpPr>
            <p:nvPr/>
          </p:nvSpPr>
          <p:spPr bwMode="auto">
            <a:xfrm>
              <a:off x="3747" y="2331"/>
              <a:ext cx="209" cy="2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21" name="Rectangle 53"/>
            <p:cNvSpPr>
              <a:spLocks noChangeArrowheads="1"/>
            </p:cNvSpPr>
            <p:nvPr/>
          </p:nvSpPr>
          <p:spPr bwMode="auto">
            <a:xfrm>
              <a:off x="3537" y="2541"/>
              <a:ext cx="210" cy="2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22" name="Rectangle 54"/>
            <p:cNvSpPr>
              <a:spLocks noChangeArrowheads="1"/>
            </p:cNvSpPr>
            <p:nvPr/>
          </p:nvSpPr>
          <p:spPr bwMode="auto">
            <a:xfrm>
              <a:off x="3747" y="2541"/>
              <a:ext cx="209" cy="2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27223" name="Rectangle 55"/>
          <p:cNvSpPr>
            <a:spLocks noChangeArrowheads="1"/>
          </p:cNvSpPr>
          <p:nvPr/>
        </p:nvSpPr>
        <p:spPr bwMode="auto">
          <a:xfrm>
            <a:off x="4522788" y="4076700"/>
            <a:ext cx="331787" cy="3333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2</a:t>
            </a:r>
          </a:p>
        </p:txBody>
      </p:sp>
      <p:sp>
        <p:nvSpPr>
          <p:cNvPr id="1927224" name="Rectangle 56"/>
          <p:cNvSpPr>
            <a:spLocks noChangeArrowheads="1"/>
          </p:cNvSpPr>
          <p:nvPr/>
        </p:nvSpPr>
        <p:spPr bwMode="auto">
          <a:xfrm>
            <a:off x="5270500" y="2579688"/>
            <a:ext cx="333375" cy="3317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4</a:t>
            </a:r>
          </a:p>
        </p:txBody>
      </p:sp>
      <p:sp>
        <p:nvSpPr>
          <p:cNvPr id="1927225" name="Rectangle 57"/>
          <p:cNvSpPr>
            <a:spLocks noChangeArrowheads="1"/>
          </p:cNvSpPr>
          <p:nvPr/>
        </p:nvSpPr>
        <p:spPr bwMode="auto">
          <a:xfrm>
            <a:off x="4598988" y="3582988"/>
            <a:ext cx="333375" cy="3317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7</a:t>
            </a:r>
          </a:p>
        </p:txBody>
      </p:sp>
      <p:sp>
        <p:nvSpPr>
          <p:cNvPr id="1927226" name="Rectangle 58"/>
          <p:cNvSpPr>
            <a:spLocks noChangeArrowheads="1"/>
          </p:cNvSpPr>
          <p:nvPr/>
        </p:nvSpPr>
        <p:spPr bwMode="auto">
          <a:xfrm>
            <a:off x="4511675" y="2576513"/>
            <a:ext cx="333375" cy="3317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3</a:t>
            </a:r>
          </a:p>
        </p:txBody>
      </p:sp>
      <p:sp>
        <p:nvSpPr>
          <p:cNvPr id="1927227" name="Rectangle 59"/>
          <p:cNvSpPr>
            <a:spLocks noChangeArrowheads="1"/>
          </p:cNvSpPr>
          <p:nvPr/>
        </p:nvSpPr>
        <p:spPr bwMode="auto">
          <a:xfrm>
            <a:off x="4743450" y="2809875"/>
            <a:ext cx="333375" cy="3317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6</a:t>
            </a:r>
          </a:p>
        </p:txBody>
      </p:sp>
      <p:sp>
        <p:nvSpPr>
          <p:cNvPr id="1927228" name="Rectangle 60"/>
          <p:cNvSpPr>
            <a:spLocks noChangeArrowheads="1"/>
          </p:cNvSpPr>
          <p:nvPr/>
        </p:nvSpPr>
        <p:spPr bwMode="auto">
          <a:xfrm>
            <a:off x="3781425" y="2579688"/>
            <a:ext cx="333375" cy="3317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5</a:t>
            </a:r>
          </a:p>
        </p:txBody>
      </p:sp>
      <p:sp>
        <p:nvSpPr>
          <p:cNvPr id="1927229" name="Rectangle 61"/>
          <p:cNvSpPr>
            <a:spLocks noChangeArrowheads="1"/>
          </p:cNvSpPr>
          <p:nvPr/>
        </p:nvSpPr>
        <p:spPr bwMode="auto">
          <a:xfrm>
            <a:off x="6710363" y="2565400"/>
            <a:ext cx="331787" cy="3333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8</a:t>
            </a:r>
          </a:p>
        </p:txBody>
      </p:sp>
      <p:sp>
        <p:nvSpPr>
          <p:cNvPr id="1927230" name="Rectangle 62"/>
          <p:cNvSpPr>
            <a:spLocks noChangeArrowheads="1"/>
          </p:cNvSpPr>
          <p:nvPr/>
        </p:nvSpPr>
        <p:spPr bwMode="auto">
          <a:xfrm>
            <a:off x="7464425" y="2565400"/>
            <a:ext cx="331788" cy="3333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2</a:t>
            </a:r>
          </a:p>
        </p:txBody>
      </p:sp>
      <p:sp>
        <p:nvSpPr>
          <p:cNvPr id="1927231" name="Rectangle 63"/>
          <p:cNvSpPr>
            <a:spLocks noChangeArrowheads="1"/>
          </p:cNvSpPr>
          <p:nvPr/>
        </p:nvSpPr>
        <p:spPr bwMode="auto">
          <a:xfrm>
            <a:off x="7751763" y="2636838"/>
            <a:ext cx="333375" cy="3317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7</a:t>
            </a:r>
          </a:p>
        </p:txBody>
      </p:sp>
      <p:sp>
        <p:nvSpPr>
          <p:cNvPr id="1927232" name="Rectangle 64"/>
          <p:cNvSpPr>
            <a:spLocks noChangeArrowheads="1"/>
          </p:cNvSpPr>
          <p:nvPr/>
        </p:nvSpPr>
        <p:spPr bwMode="auto">
          <a:xfrm>
            <a:off x="7464425" y="3306763"/>
            <a:ext cx="333375" cy="3317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1</a:t>
            </a:r>
          </a:p>
        </p:txBody>
      </p:sp>
      <p:sp>
        <p:nvSpPr>
          <p:cNvPr id="1927233" name="Rectangle 65"/>
          <p:cNvSpPr>
            <a:spLocks noChangeArrowheads="1"/>
          </p:cNvSpPr>
          <p:nvPr/>
        </p:nvSpPr>
        <p:spPr bwMode="auto">
          <a:xfrm>
            <a:off x="7751763" y="3379788"/>
            <a:ext cx="333375" cy="3317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3</a:t>
            </a:r>
          </a:p>
        </p:txBody>
      </p:sp>
      <p:sp>
        <p:nvSpPr>
          <p:cNvPr id="1927234" name="Rectangle 66"/>
          <p:cNvSpPr>
            <a:spLocks noChangeArrowheads="1"/>
          </p:cNvSpPr>
          <p:nvPr/>
        </p:nvSpPr>
        <p:spPr bwMode="auto">
          <a:xfrm>
            <a:off x="7524750" y="3606800"/>
            <a:ext cx="333375" cy="3317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5</a:t>
            </a:r>
          </a:p>
        </p:txBody>
      </p:sp>
      <p:sp>
        <p:nvSpPr>
          <p:cNvPr id="1927235" name="Rectangle 67"/>
          <p:cNvSpPr>
            <a:spLocks noChangeArrowheads="1"/>
          </p:cNvSpPr>
          <p:nvPr/>
        </p:nvSpPr>
        <p:spPr bwMode="auto">
          <a:xfrm>
            <a:off x="6699250" y="3313113"/>
            <a:ext cx="333375" cy="3317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4</a:t>
            </a:r>
          </a:p>
        </p:txBody>
      </p:sp>
      <p:sp>
        <p:nvSpPr>
          <p:cNvPr id="1927236" name="Rectangle 68"/>
          <p:cNvSpPr>
            <a:spLocks noChangeArrowheads="1"/>
          </p:cNvSpPr>
          <p:nvPr/>
        </p:nvSpPr>
        <p:spPr bwMode="auto">
          <a:xfrm>
            <a:off x="6926263" y="3540125"/>
            <a:ext cx="333375" cy="3317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6</a:t>
            </a:r>
          </a:p>
        </p:txBody>
      </p:sp>
      <p:sp>
        <p:nvSpPr>
          <p:cNvPr id="1927237" name="Text Box 69"/>
          <p:cNvSpPr txBox="1">
            <a:spLocks noChangeArrowheads="1"/>
          </p:cNvSpPr>
          <p:nvPr/>
        </p:nvSpPr>
        <p:spPr bwMode="auto">
          <a:xfrm>
            <a:off x="3976688" y="1368425"/>
            <a:ext cx="1643062"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sz="2400">
                <a:effectLst/>
              </a:rPr>
              <a:t>Hash table</a:t>
            </a:r>
          </a:p>
          <a:p>
            <a:pPr eaLnBrk="1" hangingPunct="1">
              <a:spcBef>
                <a:spcPct val="40000"/>
              </a:spcBef>
            </a:pPr>
            <a:r>
              <a:rPr lang="fr-FR" sz="1800" i="1">
                <a:effectLst/>
              </a:rPr>
              <a:t>p</a:t>
            </a:r>
            <a:r>
              <a:rPr lang="fr-FR" sz="1800">
                <a:effectLst/>
              </a:rPr>
              <a:t> </a:t>
            </a:r>
            <a:r>
              <a:rPr lang="fr-FR" sz="1800">
                <a:effectLst/>
                <a:sym typeface="Symbol" pitchFamily="18" charset="2"/>
              </a:rPr>
              <a:t> </a:t>
            </a:r>
            <a:r>
              <a:rPr lang="fr-FR" sz="1800" i="1">
                <a:effectLst/>
              </a:rPr>
              <a:t>p </a:t>
            </a:r>
            <a:r>
              <a:rPr lang="fr-FR" sz="1800">
                <a:effectLst/>
              </a:rPr>
              <a:t>mod</a:t>
            </a:r>
            <a:r>
              <a:rPr lang="fr-FR" sz="1800" i="1">
                <a:effectLst/>
              </a:rPr>
              <a:t> m</a:t>
            </a:r>
            <a:endParaRPr lang="fr-FR" sz="1800">
              <a:effectLst/>
            </a:endParaRPr>
          </a:p>
        </p:txBody>
      </p:sp>
      <p:sp>
        <p:nvSpPr>
          <p:cNvPr id="1927238" name="Text Box 70"/>
          <p:cNvSpPr txBox="1">
            <a:spLocks noChangeArrowheads="1"/>
          </p:cNvSpPr>
          <p:nvPr/>
        </p:nvSpPr>
        <p:spPr bwMode="auto">
          <a:xfrm>
            <a:off x="6380163" y="1363663"/>
            <a:ext cx="205898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sz="2400">
                <a:effectLst/>
              </a:rPr>
              <a:t>Offset table </a:t>
            </a:r>
            <a:r>
              <a:rPr lang="fr-FR" sz="2400">
                <a:effectLst/>
                <a:sym typeface="Symbol" pitchFamily="18" charset="2"/>
              </a:rPr>
              <a:t></a:t>
            </a:r>
          </a:p>
          <a:p>
            <a:pPr eaLnBrk="1" hangingPunct="1">
              <a:spcBef>
                <a:spcPct val="40000"/>
              </a:spcBef>
            </a:pPr>
            <a:r>
              <a:rPr lang="fr-FR" sz="1800" i="1">
                <a:effectLst/>
              </a:rPr>
              <a:t>p</a:t>
            </a:r>
            <a:r>
              <a:rPr lang="fr-FR" sz="1800">
                <a:effectLst/>
              </a:rPr>
              <a:t> </a:t>
            </a:r>
            <a:r>
              <a:rPr lang="fr-FR" sz="1800">
                <a:effectLst/>
                <a:sym typeface="Symbol" pitchFamily="18" charset="2"/>
              </a:rPr>
              <a:t> </a:t>
            </a:r>
            <a:r>
              <a:rPr lang="fr-FR" sz="1800" i="1">
                <a:effectLst/>
              </a:rPr>
              <a:t>p </a:t>
            </a:r>
            <a:r>
              <a:rPr lang="fr-FR" sz="1800">
                <a:effectLst/>
              </a:rPr>
              <a:t>mod</a:t>
            </a:r>
            <a:r>
              <a:rPr lang="fr-FR" sz="1800" i="1">
                <a:effectLst/>
              </a:rPr>
              <a:t> r</a:t>
            </a:r>
          </a:p>
        </p:txBody>
      </p:sp>
      <p:sp>
        <p:nvSpPr>
          <p:cNvPr id="1927239" name="Rectangle 71"/>
          <p:cNvSpPr>
            <a:spLocks noChangeArrowheads="1"/>
          </p:cNvSpPr>
          <p:nvPr/>
        </p:nvSpPr>
        <p:spPr bwMode="auto">
          <a:xfrm>
            <a:off x="982663" y="2514600"/>
            <a:ext cx="1008062" cy="10080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40" name="Rectangle 72"/>
          <p:cNvSpPr>
            <a:spLocks noChangeArrowheads="1"/>
          </p:cNvSpPr>
          <p:nvPr/>
        </p:nvSpPr>
        <p:spPr bwMode="auto">
          <a:xfrm>
            <a:off x="4794250" y="3368675"/>
            <a:ext cx="331788" cy="3333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8</a:t>
            </a:r>
          </a:p>
        </p:txBody>
      </p:sp>
      <p:sp>
        <p:nvSpPr>
          <p:cNvPr id="1927241" name="Rectangle 73"/>
          <p:cNvSpPr>
            <a:spLocks noChangeArrowheads="1"/>
          </p:cNvSpPr>
          <p:nvPr/>
        </p:nvSpPr>
        <p:spPr bwMode="auto">
          <a:xfrm>
            <a:off x="993775" y="3511550"/>
            <a:ext cx="1008063" cy="10080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42" name="Rectangle 74"/>
          <p:cNvSpPr>
            <a:spLocks noChangeArrowheads="1"/>
          </p:cNvSpPr>
          <p:nvPr/>
        </p:nvSpPr>
        <p:spPr bwMode="auto">
          <a:xfrm>
            <a:off x="1990725" y="3511550"/>
            <a:ext cx="1008063" cy="10080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43" name="Rectangle 75"/>
          <p:cNvSpPr>
            <a:spLocks noChangeArrowheads="1"/>
          </p:cNvSpPr>
          <p:nvPr/>
        </p:nvSpPr>
        <p:spPr bwMode="auto">
          <a:xfrm>
            <a:off x="1990725" y="2514600"/>
            <a:ext cx="1008063" cy="10080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244" name="Text Box 76"/>
          <p:cNvSpPr txBox="1">
            <a:spLocks noChangeArrowheads="1"/>
          </p:cNvSpPr>
          <p:nvPr/>
        </p:nvSpPr>
        <p:spPr bwMode="auto">
          <a:xfrm>
            <a:off x="1589088" y="4600575"/>
            <a:ext cx="81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1800" i="1">
                <a:effectLst/>
              </a:rPr>
              <a:t>u</a:t>
            </a:r>
            <a:r>
              <a:rPr lang="en-US" sz="1800">
                <a:effectLst/>
              </a:rPr>
              <a:t>=6x6</a:t>
            </a:r>
          </a:p>
          <a:p>
            <a:pPr algn="l" eaLnBrk="1" hangingPunct="1"/>
            <a:r>
              <a:rPr lang="en-US" sz="1800" i="1">
                <a:effectLst/>
              </a:rPr>
              <a:t>n</a:t>
            </a:r>
            <a:r>
              <a:rPr lang="en-US" sz="1800">
                <a:effectLst/>
              </a:rPr>
              <a:t>=8</a:t>
            </a:r>
          </a:p>
        </p:txBody>
      </p:sp>
      <p:sp>
        <p:nvSpPr>
          <p:cNvPr id="1927245" name="Text Box 77"/>
          <p:cNvSpPr txBox="1">
            <a:spLocks noChangeArrowheads="1"/>
          </p:cNvSpPr>
          <p:nvPr/>
        </p:nvSpPr>
        <p:spPr bwMode="auto">
          <a:xfrm>
            <a:off x="7019925" y="407035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1800" i="1">
                <a:effectLst/>
              </a:rPr>
              <a:t>r</a:t>
            </a:r>
            <a:r>
              <a:rPr lang="en-US" sz="1800">
                <a:effectLst/>
              </a:rPr>
              <a:t>=2x2</a:t>
            </a:r>
          </a:p>
        </p:txBody>
      </p:sp>
      <p:sp>
        <p:nvSpPr>
          <p:cNvPr id="1927246" name="Text Box 78"/>
          <p:cNvSpPr txBox="1">
            <a:spLocks noChangeArrowheads="1"/>
          </p:cNvSpPr>
          <p:nvPr/>
        </p:nvSpPr>
        <p:spPr bwMode="auto">
          <a:xfrm>
            <a:off x="4356100" y="4797425"/>
            <a:ext cx="87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1800" i="1">
                <a:effectLst/>
              </a:rPr>
              <a:t>m</a:t>
            </a:r>
            <a:r>
              <a:rPr lang="en-US" sz="1800">
                <a:effectLst/>
              </a:rPr>
              <a:t>=3x3</a:t>
            </a:r>
          </a:p>
        </p:txBody>
      </p:sp>
      <p:grpSp>
        <p:nvGrpSpPr>
          <p:cNvPr id="1927247" name="Group 79"/>
          <p:cNvGrpSpPr>
            <a:grpSpLocks/>
          </p:cNvGrpSpPr>
          <p:nvPr/>
        </p:nvGrpSpPr>
        <p:grpSpPr bwMode="auto">
          <a:xfrm>
            <a:off x="590550" y="2157413"/>
            <a:ext cx="2420938" cy="2397125"/>
            <a:chOff x="372" y="1359"/>
            <a:chExt cx="1525" cy="1510"/>
          </a:xfrm>
        </p:grpSpPr>
        <p:grpSp>
          <p:nvGrpSpPr>
            <p:cNvPr id="1927248" name="Group 80"/>
            <p:cNvGrpSpPr>
              <a:grpSpLocks/>
            </p:cNvGrpSpPr>
            <p:nvPr/>
          </p:nvGrpSpPr>
          <p:grpSpPr bwMode="auto">
            <a:xfrm>
              <a:off x="627" y="1359"/>
              <a:ext cx="1270" cy="210"/>
              <a:chOff x="627" y="1359"/>
              <a:chExt cx="1270" cy="210"/>
            </a:xfrm>
          </p:grpSpPr>
          <p:sp>
            <p:nvSpPr>
              <p:cNvPr id="1927249" name="Rectangle 81"/>
              <p:cNvSpPr>
                <a:spLocks noChangeArrowheads="1"/>
              </p:cNvSpPr>
              <p:nvPr/>
            </p:nvSpPr>
            <p:spPr bwMode="auto">
              <a:xfrm>
                <a:off x="627"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0</a:t>
                </a:r>
              </a:p>
            </p:txBody>
          </p:sp>
          <p:sp>
            <p:nvSpPr>
              <p:cNvPr id="1927250" name="Rectangle 82"/>
              <p:cNvSpPr>
                <a:spLocks noChangeArrowheads="1"/>
              </p:cNvSpPr>
              <p:nvPr/>
            </p:nvSpPr>
            <p:spPr bwMode="auto">
              <a:xfrm>
                <a:off x="839"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1</a:t>
                </a:r>
              </a:p>
            </p:txBody>
          </p:sp>
          <p:sp>
            <p:nvSpPr>
              <p:cNvPr id="1927251" name="Rectangle 83"/>
              <p:cNvSpPr>
                <a:spLocks noChangeArrowheads="1"/>
              </p:cNvSpPr>
              <p:nvPr/>
            </p:nvSpPr>
            <p:spPr bwMode="auto">
              <a:xfrm>
                <a:off x="1051"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2</a:t>
                </a:r>
              </a:p>
            </p:txBody>
          </p:sp>
          <p:sp>
            <p:nvSpPr>
              <p:cNvPr id="1927252" name="Rectangle 84"/>
              <p:cNvSpPr>
                <a:spLocks noChangeArrowheads="1"/>
              </p:cNvSpPr>
              <p:nvPr/>
            </p:nvSpPr>
            <p:spPr bwMode="auto">
              <a:xfrm>
                <a:off x="1263"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3</a:t>
                </a:r>
              </a:p>
            </p:txBody>
          </p:sp>
          <p:sp>
            <p:nvSpPr>
              <p:cNvPr id="1927253" name="Rectangle 85"/>
              <p:cNvSpPr>
                <a:spLocks noChangeArrowheads="1"/>
              </p:cNvSpPr>
              <p:nvPr/>
            </p:nvSpPr>
            <p:spPr bwMode="auto">
              <a:xfrm>
                <a:off x="1475"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4</a:t>
                </a:r>
              </a:p>
            </p:txBody>
          </p:sp>
          <p:sp>
            <p:nvSpPr>
              <p:cNvPr id="1927254" name="Rectangle 86"/>
              <p:cNvSpPr>
                <a:spLocks noChangeArrowheads="1"/>
              </p:cNvSpPr>
              <p:nvPr/>
            </p:nvSpPr>
            <p:spPr bwMode="auto">
              <a:xfrm>
                <a:off x="1687"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5</a:t>
                </a:r>
              </a:p>
            </p:txBody>
          </p:sp>
        </p:grpSp>
        <p:grpSp>
          <p:nvGrpSpPr>
            <p:cNvPr id="1927255" name="Group 87"/>
            <p:cNvGrpSpPr>
              <a:grpSpLocks/>
            </p:cNvGrpSpPr>
            <p:nvPr/>
          </p:nvGrpSpPr>
          <p:grpSpPr bwMode="auto">
            <a:xfrm>
              <a:off x="372" y="1585"/>
              <a:ext cx="210" cy="1284"/>
              <a:chOff x="372" y="1585"/>
              <a:chExt cx="210" cy="1284"/>
            </a:xfrm>
          </p:grpSpPr>
          <p:sp>
            <p:nvSpPr>
              <p:cNvPr id="1927256" name="Rectangle 88"/>
              <p:cNvSpPr>
                <a:spLocks noChangeArrowheads="1"/>
              </p:cNvSpPr>
              <p:nvPr/>
            </p:nvSpPr>
            <p:spPr bwMode="auto">
              <a:xfrm>
                <a:off x="372" y="1585"/>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0</a:t>
                </a:r>
              </a:p>
            </p:txBody>
          </p:sp>
          <p:sp>
            <p:nvSpPr>
              <p:cNvPr id="1927257" name="Rectangle 89"/>
              <p:cNvSpPr>
                <a:spLocks noChangeArrowheads="1"/>
              </p:cNvSpPr>
              <p:nvPr/>
            </p:nvSpPr>
            <p:spPr bwMode="auto">
              <a:xfrm>
                <a:off x="372" y="179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1</a:t>
                </a:r>
              </a:p>
            </p:txBody>
          </p:sp>
          <p:sp>
            <p:nvSpPr>
              <p:cNvPr id="1927258" name="Rectangle 90"/>
              <p:cNvSpPr>
                <a:spLocks noChangeArrowheads="1"/>
              </p:cNvSpPr>
              <p:nvPr/>
            </p:nvSpPr>
            <p:spPr bwMode="auto">
              <a:xfrm>
                <a:off x="372" y="2014"/>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2</a:t>
                </a:r>
              </a:p>
            </p:txBody>
          </p:sp>
          <p:sp>
            <p:nvSpPr>
              <p:cNvPr id="1927259" name="Rectangle 91"/>
              <p:cNvSpPr>
                <a:spLocks noChangeArrowheads="1"/>
              </p:cNvSpPr>
              <p:nvPr/>
            </p:nvSpPr>
            <p:spPr bwMode="auto">
              <a:xfrm>
                <a:off x="372" y="222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3</a:t>
                </a:r>
              </a:p>
            </p:txBody>
          </p:sp>
          <p:sp>
            <p:nvSpPr>
              <p:cNvPr id="1927260" name="Rectangle 92"/>
              <p:cNvSpPr>
                <a:spLocks noChangeArrowheads="1"/>
              </p:cNvSpPr>
              <p:nvPr/>
            </p:nvSpPr>
            <p:spPr bwMode="auto">
              <a:xfrm>
                <a:off x="372" y="2444"/>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4</a:t>
                </a:r>
              </a:p>
            </p:txBody>
          </p:sp>
          <p:sp>
            <p:nvSpPr>
              <p:cNvPr id="1927261" name="Rectangle 93"/>
              <p:cNvSpPr>
                <a:spLocks noChangeArrowheads="1"/>
              </p:cNvSpPr>
              <p:nvPr/>
            </p:nvSpPr>
            <p:spPr bwMode="auto">
              <a:xfrm>
                <a:off x="372" y="26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5</a:t>
                </a:r>
              </a:p>
            </p:txBody>
          </p:sp>
        </p:grpSp>
      </p:grpSp>
      <p:grpSp>
        <p:nvGrpSpPr>
          <p:cNvPr id="1927275" name="Group 107"/>
          <p:cNvGrpSpPr>
            <a:grpSpLocks/>
          </p:cNvGrpSpPr>
          <p:nvPr/>
        </p:nvGrpSpPr>
        <p:grpSpPr bwMode="auto">
          <a:xfrm>
            <a:off x="990600" y="2520950"/>
            <a:ext cx="1995488" cy="1993900"/>
            <a:chOff x="624" y="1588"/>
            <a:chExt cx="1257" cy="1256"/>
          </a:xfrm>
        </p:grpSpPr>
        <p:sp>
          <p:nvSpPr>
            <p:cNvPr id="1927268" name="Rectangle 100"/>
            <p:cNvSpPr>
              <a:spLocks noChangeArrowheads="1"/>
            </p:cNvSpPr>
            <p:nvPr/>
          </p:nvSpPr>
          <p:spPr bwMode="blackGray">
            <a:xfrm>
              <a:off x="624" y="2007"/>
              <a:ext cx="419" cy="419"/>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27263" name="Rectangle 95"/>
            <p:cNvSpPr>
              <a:spLocks noChangeArrowheads="1"/>
            </p:cNvSpPr>
            <p:nvPr/>
          </p:nvSpPr>
          <p:spPr bwMode="blackGray">
            <a:xfrm>
              <a:off x="624" y="1588"/>
              <a:ext cx="419" cy="419"/>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27266" name="Rectangle 98"/>
            <p:cNvSpPr>
              <a:spLocks noChangeArrowheads="1"/>
            </p:cNvSpPr>
            <p:nvPr/>
          </p:nvSpPr>
          <p:spPr bwMode="blackGray">
            <a:xfrm>
              <a:off x="1043" y="1588"/>
              <a:ext cx="419" cy="419"/>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27267" name="Rectangle 99"/>
            <p:cNvSpPr>
              <a:spLocks noChangeArrowheads="1"/>
            </p:cNvSpPr>
            <p:nvPr/>
          </p:nvSpPr>
          <p:spPr bwMode="blackGray">
            <a:xfrm>
              <a:off x="1462" y="1588"/>
              <a:ext cx="419" cy="419"/>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27269" name="Rectangle 101"/>
            <p:cNvSpPr>
              <a:spLocks noChangeArrowheads="1"/>
            </p:cNvSpPr>
            <p:nvPr/>
          </p:nvSpPr>
          <p:spPr bwMode="blackGray">
            <a:xfrm>
              <a:off x="1043" y="2007"/>
              <a:ext cx="419" cy="419"/>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27270" name="Rectangle 102"/>
            <p:cNvSpPr>
              <a:spLocks noChangeArrowheads="1"/>
            </p:cNvSpPr>
            <p:nvPr/>
          </p:nvSpPr>
          <p:spPr bwMode="blackGray">
            <a:xfrm>
              <a:off x="1462" y="2007"/>
              <a:ext cx="419" cy="419"/>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27271" name="Rectangle 103"/>
            <p:cNvSpPr>
              <a:spLocks noChangeArrowheads="1"/>
            </p:cNvSpPr>
            <p:nvPr/>
          </p:nvSpPr>
          <p:spPr bwMode="blackGray">
            <a:xfrm>
              <a:off x="624" y="2425"/>
              <a:ext cx="419" cy="419"/>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27272" name="Rectangle 104"/>
            <p:cNvSpPr>
              <a:spLocks noChangeArrowheads="1"/>
            </p:cNvSpPr>
            <p:nvPr/>
          </p:nvSpPr>
          <p:spPr bwMode="blackGray">
            <a:xfrm>
              <a:off x="1043" y="2425"/>
              <a:ext cx="419" cy="419"/>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27273" name="Rectangle 105"/>
            <p:cNvSpPr>
              <a:spLocks noChangeArrowheads="1"/>
            </p:cNvSpPr>
            <p:nvPr/>
          </p:nvSpPr>
          <p:spPr bwMode="blackGray">
            <a:xfrm>
              <a:off x="1462" y="2425"/>
              <a:ext cx="419" cy="419"/>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1927277" name="Rectangle 109"/>
          <p:cNvSpPr>
            <a:spLocks noGrp="1" noChangeArrowheads="1"/>
          </p:cNvSpPr>
          <p:nvPr>
            <p:ph type="title"/>
          </p:nvPr>
        </p:nvSpPr>
        <p:spPr/>
        <p:txBody>
          <a:bodyPr/>
          <a:lstStyle/>
          <a:p>
            <a:r>
              <a:rPr lang="en-US"/>
              <a:t>Hash construction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272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72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272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272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272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2724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27239"/>
                                        </p:tgtEl>
                                        <p:attrNameLst>
                                          <p:attrName>style.visibility</p:attrName>
                                        </p:attrNameLst>
                                      </p:cBhvr>
                                      <p:to>
                                        <p:strVal val="visible"/>
                                      </p:to>
                                    </p:set>
                                  </p:childTnLst>
                                  <p:subTnLst>
                                    <p:set>
                                      <p:cBhvr override="childStyle">
                                        <p:cTn dur="1" fill="hold" display="0" masterRel="nextClick" afterEffect="1"/>
                                        <p:tgtEl>
                                          <p:spTgt spid="1927239"/>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92720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2722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27243"/>
                                        </p:tgtEl>
                                        <p:attrNameLst>
                                          <p:attrName>style.visibility</p:attrName>
                                        </p:attrNameLst>
                                      </p:cBhvr>
                                      <p:to>
                                        <p:strVal val="visible"/>
                                      </p:to>
                                    </p:set>
                                  </p:childTnLst>
                                  <p:subTnLst>
                                    <p:set>
                                      <p:cBhvr override="childStyle">
                                        <p:cTn dur="1" fill="hold" display="0" masterRel="nextClick" afterEffect="1"/>
                                        <p:tgtEl>
                                          <p:spTgt spid="1927243"/>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27241"/>
                                        </p:tgtEl>
                                        <p:attrNameLst>
                                          <p:attrName>style.visibility</p:attrName>
                                        </p:attrNameLst>
                                      </p:cBhvr>
                                      <p:to>
                                        <p:strVal val="visible"/>
                                      </p:to>
                                    </p:set>
                                  </p:childTnLst>
                                  <p:subTnLst>
                                    <p:set>
                                      <p:cBhvr override="childStyle">
                                        <p:cTn dur="1" fill="hold" display="0" masterRel="nextClick" afterEffect="1"/>
                                        <p:tgtEl>
                                          <p:spTgt spid="1927241"/>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19272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272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272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27242"/>
                                        </p:tgtEl>
                                        <p:attrNameLst>
                                          <p:attrName>style.visibility</p:attrName>
                                        </p:attrNameLst>
                                      </p:cBhvr>
                                      <p:to>
                                        <p:strVal val="visible"/>
                                      </p:to>
                                    </p:set>
                                  </p:childTnLst>
                                  <p:subTnLst>
                                    <p:set>
                                      <p:cBhvr override="childStyle">
                                        <p:cTn dur="1" fill="hold" display="0" masterRel="nextClick" afterEffect="1"/>
                                        <p:tgtEl>
                                          <p:spTgt spid="1927242"/>
                                        </p:tgtEl>
                                        <p:attrNameLst>
                                          <p:attrName>style.visibility</p:attrName>
                                        </p:attrNameLst>
                                      </p:cBhvr>
                                      <p:to>
                                        <p:strVal val="hidden"/>
                                      </p:to>
                                    </p:set>
                                  </p:subTnLst>
                                </p:cTn>
                              </p:par>
                              <p:par>
                                <p:cTn id="43" presetID="1" presetClass="entr" presetSubtype="0" fill="hold" grpId="0" nodeType="withEffect">
                                  <p:stCondLst>
                                    <p:cond delay="0"/>
                                  </p:stCondLst>
                                  <p:childTnLst>
                                    <p:set>
                                      <p:cBhvr>
                                        <p:cTn id="44" dur="1" fill="hold">
                                          <p:stCondLst>
                                            <p:cond delay="0"/>
                                          </p:stCondLst>
                                        </p:cTn>
                                        <p:tgtEl>
                                          <p:spTgt spid="19272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272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27240"/>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272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272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272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272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272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272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272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272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92727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mph" presetSubtype="1" nodeType="clickEffect">
                                  <p:stCondLst>
                                    <p:cond delay="0"/>
                                  </p:stCondLst>
                                  <p:childTnLst>
                                    <p:set>
                                      <p:cBhvr>
                                        <p:cTn id="72" dur="indefinite"/>
                                        <p:tgtEl>
                                          <p:spTgt spid="1927225"/>
                                        </p:tgtEl>
                                        <p:attrNameLst>
                                          <p:attrName>fillcolor</p:attrName>
                                        </p:attrNameLst>
                                      </p:cBhvr>
                                      <p:to>
                                        <p:clrVal>
                                          <a:srgbClr val="FFFF99"/>
                                        </p:clrVal>
                                      </p:to>
                                    </p:set>
                                    <p:set>
                                      <p:cBhvr>
                                        <p:cTn id="73" dur="indefinite"/>
                                        <p:tgtEl>
                                          <p:spTgt spid="1927225"/>
                                        </p:tgtEl>
                                        <p:attrNameLst>
                                          <p:attrName>fill.type</p:attrName>
                                        </p:attrNameLst>
                                      </p:cBhvr>
                                      <p:to>
                                        <p:strVal val="solid"/>
                                      </p:to>
                                    </p:set>
                                    <p:set>
                                      <p:cBhvr>
                                        <p:cTn id="74" dur="indefinite"/>
                                        <p:tgtEl>
                                          <p:spTgt spid="1927225"/>
                                        </p:tgtEl>
                                        <p:attrNameLst>
                                          <p:attrName>fill.on</p:attrName>
                                        </p:attrNameLst>
                                      </p:cBhvr>
                                      <p:to>
                                        <p:strVal val="true"/>
                                      </p:to>
                                    </p:set>
                                  </p:childTnLst>
                                </p:cTn>
                              </p:par>
                              <p:par>
                                <p:cTn id="75" presetID="1" presetClass="emph" presetSubtype="1" nodeType="withEffect">
                                  <p:stCondLst>
                                    <p:cond delay="0"/>
                                  </p:stCondLst>
                                  <p:childTnLst>
                                    <p:set>
                                      <p:cBhvr>
                                        <p:cTn id="76" dur="indefinite"/>
                                        <p:tgtEl>
                                          <p:spTgt spid="1927240"/>
                                        </p:tgtEl>
                                        <p:attrNameLst>
                                          <p:attrName>fillcolor</p:attrName>
                                        </p:attrNameLst>
                                      </p:cBhvr>
                                      <p:to>
                                        <p:clrVal>
                                          <a:srgbClr val="FFFF99"/>
                                        </p:clrVal>
                                      </p:to>
                                    </p:set>
                                    <p:set>
                                      <p:cBhvr>
                                        <p:cTn id="77" dur="indefinite"/>
                                        <p:tgtEl>
                                          <p:spTgt spid="1927240"/>
                                        </p:tgtEl>
                                        <p:attrNameLst>
                                          <p:attrName>fill.type</p:attrName>
                                        </p:attrNameLst>
                                      </p:cBhvr>
                                      <p:to>
                                        <p:strVal val="solid"/>
                                      </p:to>
                                    </p:set>
                                    <p:set>
                                      <p:cBhvr>
                                        <p:cTn id="78" dur="indefinite"/>
                                        <p:tgtEl>
                                          <p:spTgt spid="1927240"/>
                                        </p:tgtEl>
                                        <p:attrNameLst>
                                          <p:attrName>fill.on</p:attrName>
                                        </p:attrNameLst>
                                      </p:cBhvr>
                                      <p:to>
                                        <p:strVal val="true"/>
                                      </p:to>
                                    </p:set>
                                  </p:childTnLst>
                                </p:cTn>
                              </p:par>
                              <p:par>
                                <p:cTn id="79" presetID="1" presetClass="emph" presetSubtype="1" nodeType="withEffect">
                                  <p:stCondLst>
                                    <p:cond delay="0"/>
                                  </p:stCondLst>
                                  <p:childTnLst>
                                    <p:set>
                                      <p:cBhvr>
                                        <p:cTn id="80" dur="indefinite"/>
                                        <p:tgtEl>
                                          <p:spTgt spid="1927207"/>
                                        </p:tgtEl>
                                        <p:attrNameLst>
                                          <p:attrName>fillcolor</p:attrName>
                                        </p:attrNameLst>
                                      </p:cBhvr>
                                      <p:to>
                                        <p:clrVal>
                                          <a:srgbClr val="FFFF99"/>
                                        </p:clrVal>
                                      </p:to>
                                    </p:set>
                                    <p:set>
                                      <p:cBhvr>
                                        <p:cTn id="81" dur="indefinite"/>
                                        <p:tgtEl>
                                          <p:spTgt spid="1927207"/>
                                        </p:tgtEl>
                                        <p:attrNameLst>
                                          <p:attrName>fill.type</p:attrName>
                                        </p:attrNameLst>
                                      </p:cBhvr>
                                      <p:to>
                                        <p:strVal val="solid"/>
                                      </p:to>
                                    </p:set>
                                    <p:set>
                                      <p:cBhvr>
                                        <p:cTn id="82" dur="indefinite"/>
                                        <p:tgtEl>
                                          <p:spTgt spid="1927207"/>
                                        </p:tgtEl>
                                        <p:attrNameLst>
                                          <p:attrName>fill.on</p:attrName>
                                        </p:attrNameLst>
                                      </p:cBhvr>
                                      <p:to>
                                        <p:strVal val="true"/>
                                      </p:to>
                                    </p:set>
                                  </p:childTnLst>
                                </p:cTn>
                              </p:par>
                              <p:par>
                                <p:cTn id="83" presetID="1" presetClass="emph" presetSubtype="1" nodeType="withEffect">
                                  <p:stCondLst>
                                    <p:cond delay="0"/>
                                  </p:stCondLst>
                                  <p:childTnLst>
                                    <p:set>
                                      <p:cBhvr>
                                        <p:cTn id="84" dur="indefinite"/>
                                        <p:tgtEl>
                                          <p:spTgt spid="1927232"/>
                                        </p:tgtEl>
                                        <p:attrNameLst>
                                          <p:attrName>fillcolor</p:attrName>
                                        </p:attrNameLst>
                                      </p:cBhvr>
                                      <p:to>
                                        <p:clrVal>
                                          <a:srgbClr val="FFFF99"/>
                                        </p:clrVal>
                                      </p:to>
                                    </p:set>
                                    <p:set>
                                      <p:cBhvr>
                                        <p:cTn id="85" dur="indefinite"/>
                                        <p:tgtEl>
                                          <p:spTgt spid="1927232"/>
                                        </p:tgtEl>
                                        <p:attrNameLst>
                                          <p:attrName>fill.type</p:attrName>
                                        </p:attrNameLst>
                                      </p:cBhvr>
                                      <p:to>
                                        <p:strVal val="solid"/>
                                      </p:to>
                                    </p:set>
                                    <p:set>
                                      <p:cBhvr>
                                        <p:cTn id="86" dur="indefinite"/>
                                        <p:tgtEl>
                                          <p:spTgt spid="1927232"/>
                                        </p:tgtEl>
                                        <p:attrNameLst>
                                          <p:attrName>fill.on</p:attrName>
                                        </p:attrNameLst>
                                      </p:cBhvr>
                                      <p:to>
                                        <p:strVal val="true"/>
                                      </p:to>
                                    </p:set>
                                  </p:childTnLst>
                                </p:cTn>
                              </p:par>
                              <p:par>
                                <p:cTn id="87" presetID="1" presetClass="emph" presetSubtype="1" nodeType="withEffect">
                                  <p:stCondLst>
                                    <p:cond delay="0"/>
                                  </p:stCondLst>
                                  <p:childTnLst>
                                    <p:set>
                                      <p:cBhvr>
                                        <p:cTn id="88" dur="indefinite"/>
                                        <p:tgtEl>
                                          <p:spTgt spid="1927231"/>
                                        </p:tgtEl>
                                        <p:attrNameLst>
                                          <p:attrName>fillcolor</p:attrName>
                                        </p:attrNameLst>
                                      </p:cBhvr>
                                      <p:to>
                                        <p:clrVal>
                                          <a:srgbClr val="FFFF99"/>
                                        </p:clrVal>
                                      </p:to>
                                    </p:set>
                                    <p:set>
                                      <p:cBhvr>
                                        <p:cTn id="89" dur="indefinite"/>
                                        <p:tgtEl>
                                          <p:spTgt spid="1927231"/>
                                        </p:tgtEl>
                                        <p:attrNameLst>
                                          <p:attrName>fill.type</p:attrName>
                                        </p:attrNameLst>
                                      </p:cBhvr>
                                      <p:to>
                                        <p:strVal val="solid"/>
                                      </p:to>
                                    </p:set>
                                    <p:set>
                                      <p:cBhvr>
                                        <p:cTn id="90" dur="indefinite"/>
                                        <p:tgtEl>
                                          <p:spTgt spid="1927231"/>
                                        </p:tgtEl>
                                        <p:attrNameLst>
                                          <p:attrName>fill.on</p:attrName>
                                        </p:attrNameLst>
                                      </p:cBhvr>
                                      <p:to>
                                        <p:strVal val="true"/>
                                      </p:to>
                                    </p:set>
                                  </p:childTnLst>
                                </p:cTn>
                              </p:par>
                              <p:par>
                                <p:cTn id="91" presetID="1" presetClass="emph" presetSubtype="1" nodeType="withEffect">
                                  <p:stCondLst>
                                    <p:cond delay="0"/>
                                  </p:stCondLst>
                                  <p:childTnLst>
                                    <p:set>
                                      <p:cBhvr>
                                        <p:cTn id="92" dur="indefinite"/>
                                        <p:tgtEl>
                                          <p:spTgt spid="1927229"/>
                                        </p:tgtEl>
                                        <p:attrNameLst>
                                          <p:attrName>fillcolor</p:attrName>
                                        </p:attrNameLst>
                                      </p:cBhvr>
                                      <p:to>
                                        <p:clrVal>
                                          <a:srgbClr val="FFFF99"/>
                                        </p:clrVal>
                                      </p:to>
                                    </p:set>
                                    <p:set>
                                      <p:cBhvr>
                                        <p:cTn id="93" dur="indefinite"/>
                                        <p:tgtEl>
                                          <p:spTgt spid="1927229"/>
                                        </p:tgtEl>
                                        <p:attrNameLst>
                                          <p:attrName>fill.type</p:attrName>
                                        </p:attrNameLst>
                                      </p:cBhvr>
                                      <p:to>
                                        <p:strVal val="solid"/>
                                      </p:to>
                                    </p:set>
                                    <p:set>
                                      <p:cBhvr>
                                        <p:cTn id="94" dur="indefinite"/>
                                        <p:tgtEl>
                                          <p:spTgt spid="1927229"/>
                                        </p:tgtEl>
                                        <p:attrNameLst>
                                          <p:attrName>fill.on</p:attrName>
                                        </p:attrNameLst>
                                      </p:cBhvr>
                                      <p:to>
                                        <p:strVal val="true"/>
                                      </p:to>
                                    </p:set>
                                  </p:childTnLst>
                                </p:cTn>
                              </p:par>
                              <p:par>
                                <p:cTn id="95" presetID="1" presetClass="exit" presetSubtype="0" fill="hold" nodeType="withEffect">
                                  <p:stCondLst>
                                    <p:cond delay="0"/>
                                  </p:stCondLst>
                                  <p:childTnLst>
                                    <p:set>
                                      <p:cBhvr>
                                        <p:cTn id="96" dur="1" fill="hold">
                                          <p:stCondLst>
                                            <p:cond delay="0"/>
                                          </p:stCondLst>
                                        </p:cTn>
                                        <p:tgtEl>
                                          <p:spTgt spid="1927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7207" grpId="0" animBg="1"/>
      <p:bldP spid="1927223" grpId="0" animBg="1"/>
      <p:bldP spid="1927224" grpId="0" animBg="1"/>
      <p:bldP spid="1927225" grpId="0" animBg="1"/>
      <p:bldP spid="1927226" grpId="0" animBg="1"/>
      <p:bldP spid="1927227" grpId="0" animBg="1"/>
      <p:bldP spid="1927228" grpId="0" animBg="1"/>
      <p:bldP spid="1927229" grpId="0" animBg="1"/>
      <p:bldP spid="1927230" grpId="0" animBg="1"/>
      <p:bldP spid="1927231" grpId="0" animBg="1"/>
      <p:bldP spid="1927232" grpId="0" animBg="1"/>
      <p:bldP spid="1927233" grpId="0" animBg="1"/>
      <p:bldP spid="1927234" grpId="0" animBg="1"/>
      <p:bldP spid="1927235" grpId="0" animBg="1"/>
      <p:bldP spid="1927236" grpId="0" animBg="1"/>
      <p:bldP spid="1927237" grpId="0"/>
      <p:bldP spid="1927238" grpId="0"/>
      <p:bldP spid="1927239" grpId="0" animBg="1"/>
      <p:bldP spid="1927240" grpId="0" animBg="1"/>
      <p:bldP spid="1927241" grpId="0" animBg="1"/>
      <p:bldP spid="1927242" grpId="0" animBg="1"/>
      <p:bldP spid="1927243" grpId="0" animBg="1"/>
      <p:bldP spid="1927245" grpId="0"/>
      <p:bldP spid="19272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18" name="Rectangle 2"/>
          <p:cNvSpPr>
            <a:spLocks noChangeArrowheads="1"/>
          </p:cNvSpPr>
          <p:nvPr/>
        </p:nvSpPr>
        <p:spPr bwMode="auto">
          <a:xfrm>
            <a:off x="4511675" y="3324225"/>
            <a:ext cx="333375" cy="3317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1</a:t>
            </a:r>
          </a:p>
        </p:txBody>
      </p:sp>
      <p:grpSp>
        <p:nvGrpSpPr>
          <p:cNvPr id="1929219" name="Group 3"/>
          <p:cNvGrpSpPr>
            <a:grpSpLocks/>
          </p:cNvGrpSpPr>
          <p:nvPr/>
        </p:nvGrpSpPr>
        <p:grpSpPr bwMode="auto">
          <a:xfrm>
            <a:off x="3686175" y="2493963"/>
            <a:ext cx="2232025" cy="2230437"/>
            <a:chOff x="2653" y="1077"/>
            <a:chExt cx="1406" cy="1405"/>
          </a:xfrm>
        </p:grpSpPr>
        <p:sp>
          <p:nvSpPr>
            <p:cNvPr id="1929220" name="Rectangle 4"/>
            <p:cNvSpPr>
              <a:spLocks noChangeArrowheads="1"/>
            </p:cNvSpPr>
            <p:nvPr/>
          </p:nvSpPr>
          <p:spPr bwMode="auto">
            <a:xfrm>
              <a:off x="2653" y="1077"/>
              <a:ext cx="46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21" name="Rectangle 5"/>
            <p:cNvSpPr>
              <a:spLocks noChangeArrowheads="1"/>
            </p:cNvSpPr>
            <p:nvPr/>
          </p:nvSpPr>
          <p:spPr bwMode="auto">
            <a:xfrm>
              <a:off x="3122" y="1077"/>
              <a:ext cx="467"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22" name="Rectangle 6"/>
            <p:cNvSpPr>
              <a:spLocks noChangeArrowheads="1"/>
            </p:cNvSpPr>
            <p:nvPr/>
          </p:nvSpPr>
          <p:spPr bwMode="auto">
            <a:xfrm>
              <a:off x="3590" y="1077"/>
              <a:ext cx="467"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23" name="Rectangle 7"/>
            <p:cNvSpPr>
              <a:spLocks noChangeArrowheads="1"/>
            </p:cNvSpPr>
            <p:nvPr/>
          </p:nvSpPr>
          <p:spPr bwMode="auto">
            <a:xfrm>
              <a:off x="2653" y="1546"/>
              <a:ext cx="469" cy="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24" name="Rectangle 8"/>
            <p:cNvSpPr>
              <a:spLocks noChangeArrowheads="1"/>
            </p:cNvSpPr>
            <p:nvPr/>
          </p:nvSpPr>
          <p:spPr bwMode="auto">
            <a:xfrm>
              <a:off x="3122" y="1546"/>
              <a:ext cx="467" cy="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25" name="Rectangle 9"/>
            <p:cNvSpPr>
              <a:spLocks noChangeArrowheads="1"/>
            </p:cNvSpPr>
            <p:nvPr/>
          </p:nvSpPr>
          <p:spPr bwMode="auto">
            <a:xfrm>
              <a:off x="3590" y="1546"/>
              <a:ext cx="469" cy="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26" name="Rectangle 10"/>
            <p:cNvSpPr>
              <a:spLocks noChangeArrowheads="1"/>
            </p:cNvSpPr>
            <p:nvPr/>
          </p:nvSpPr>
          <p:spPr bwMode="auto">
            <a:xfrm>
              <a:off x="2653" y="2013"/>
              <a:ext cx="46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27" name="Rectangle 11"/>
            <p:cNvSpPr>
              <a:spLocks noChangeArrowheads="1"/>
            </p:cNvSpPr>
            <p:nvPr/>
          </p:nvSpPr>
          <p:spPr bwMode="auto">
            <a:xfrm>
              <a:off x="3122" y="2013"/>
              <a:ext cx="467"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28" name="Rectangle 12"/>
            <p:cNvSpPr>
              <a:spLocks noChangeArrowheads="1"/>
            </p:cNvSpPr>
            <p:nvPr/>
          </p:nvSpPr>
          <p:spPr bwMode="auto">
            <a:xfrm>
              <a:off x="3590" y="2013"/>
              <a:ext cx="467"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29229" name="Rectangle 13"/>
          <p:cNvSpPr>
            <a:spLocks noChangeArrowheads="1"/>
          </p:cNvSpPr>
          <p:nvPr/>
        </p:nvSpPr>
        <p:spPr bwMode="auto">
          <a:xfrm>
            <a:off x="5270500" y="2579688"/>
            <a:ext cx="333375" cy="33178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4</a:t>
            </a:r>
          </a:p>
        </p:txBody>
      </p:sp>
      <p:sp>
        <p:nvSpPr>
          <p:cNvPr id="1929230" name="Rectangle 14"/>
          <p:cNvSpPr>
            <a:spLocks noChangeArrowheads="1"/>
          </p:cNvSpPr>
          <p:nvPr/>
        </p:nvSpPr>
        <p:spPr bwMode="auto">
          <a:xfrm>
            <a:off x="4598988" y="3582988"/>
            <a:ext cx="333375" cy="3317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7</a:t>
            </a:r>
          </a:p>
        </p:txBody>
      </p:sp>
      <p:sp>
        <p:nvSpPr>
          <p:cNvPr id="1929231" name="Rectangle 15"/>
          <p:cNvSpPr>
            <a:spLocks noChangeArrowheads="1"/>
          </p:cNvSpPr>
          <p:nvPr/>
        </p:nvSpPr>
        <p:spPr bwMode="auto">
          <a:xfrm>
            <a:off x="4511675" y="2576513"/>
            <a:ext cx="333375" cy="33178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3</a:t>
            </a:r>
          </a:p>
        </p:txBody>
      </p:sp>
      <p:sp>
        <p:nvSpPr>
          <p:cNvPr id="1929232" name="Rectangle 16"/>
          <p:cNvSpPr>
            <a:spLocks noChangeArrowheads="1"/>
          </p:cNvSpPr>
          <p:nvPr/>
        </p:nvSpPr>
        <p:spPr bwMode="auto">
          <a:xfrm>
            <a:off x="4743450" y="2809875"/>
            <a:ext cx="333375" cy="3317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6</a:t>
            </a:r>
          </a:p>
        </p:txBody>
      </p:sp>
      <p:sp>
        <p:nvSpPr>
          <p:cNvPr id="1929233" name="Rectangle 17"/>
          <p:cNvSpPr>
            <a:spLocks noChangeArrowheads="1"/>
          </p:cNvSpPr>
          <p:nvPr/>
        </p:nvSpPr>
        <p:spPr bwMode="auto">
          <a:xfrm>
            <a:off x="3781425" y="2579688"/>
            <a:ext cx="333375" cy="33178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5</a:t>
            </a:r>
          </a:p>
        </p:txBody>
      </p:sp>
      <p:sp>
        <p:nvSpPr>
          <p:cNvPr id="1929234" name="Rectangle 18"/>
          <p:cNvSpPr>
            <a:spLocks noChangeArrowheads="1"/>
          </p:cNvSpPr>
          <p:nvPr/>
        </p:nvSpPr>
        <p:spPr bwMode="auto">
          <a:xfrm>
            <a:off x="4794250" y="3368675"/>
            <a:ext cx="331788" cy="3333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8</a:t>
            </a:r>
          </a:p>
        </p:txBody>
      </p:sp>
      <p:grpSp>
        <p:nvGrpSpPr>
          <p:cNvPr id="1929235" name="Group 19"/>
          <p:cNvGrpSpPr>
            <a:grpSpLocks/>
          </p:cNvGrpSpPr>
          <p:nvPr/>
        </p:nvGrpSpPr>
        <p:grpSpPr bwMode="auto">
          <a:xfrm>
            <a:off x="6638925" y="2493963"/>
            <a:ext cx="1511300" cy="1511300"/>
            <a:chOff x="3537" y="2331"/>
            <a:chExt cx="419" cy="419"/>
          </a:xfrm>
        </p:grpSpPr>
        <p:sp>
          <p:nvSpPr>
            <p:cNvPr id="1929236" name="Rectangle 20"/>
            <p:cNvSpPr>
              <a:spLocks noChangeArrowheads="1"/>
            </p:cNvSpPr>
            <p:nvPr/>
          </p:nvSpPr>
          <p:spPr bwMode="auto">
            <a:xfrm>
              <a:off x="3537" y="2331"/>
              <a:ext cx="210" cy="2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37" name="Rectangle 21"/>
            <p:cNvSpPr>
              <a:spLocks noChangeArrowheads="1"/>
            </p:cNvSpPr>
            <p:nvPr/>
          </p:nvSpPr>
          <p:spPr bwMode="auto">
            <a:xfrm>
              <a:off x="3747" y="2331"/>
              <a:ext cx="209" cy="2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38" name="Rectangle 22"/>
            <p:cNvSpPr>
              <a:spLocks noChangeArrowheads="1"/>
            </p:cNvSpPr>
            <p:nvPr/>
          </p:nvSpPr>
          <p:spPr bwMode="auto">
            <a:xfrm>
              <a:off x="3537" y="2541"/>
              <a:ext cx="210" cy="2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39" name="Rectangle 23"/>
            <p:cNvSpPr>
              <a:spLocks noChangeArrowheads="1"/>
            </p:cNvSpPr>
            <p:nvPr/>
          </p:nvSpPr>
          <p:spPr bwMode="auto">
            <a:xfrm>
              <a:off x="3747" y="2541"/>
              <a:ext cx="209" cy="2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29240" name="Rectangle 24"/>
          <p:cNvSpPr>
            <a:spLocks noChangeArrowheads="1"/>
          </p:cNvSpPr>
          <p:nvPr/>
        </p:nvSpPr>
        <p:spPr bwMode="auto">
          <a:xfrm>
            <a:off x="6710363" y="2565400"/>
            <a:ext cx="236537" cy="2381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8</a:t>
            </a:r>
          </a:p>
        </p:txBody>
      </p:sp>
      <p:sp>
        <p:nvSpPr>
          <p:cNvPr id="1929241" name="Rectangle 25"/>
          <p:cNvSpPr>
            <a:spLocks noChangeArrowheads="1"/>
          </p:cNvSpPr>
          <p:nvPr/>
        </p:nvSpPr>
        <p:spPr bwMode="auto">
          <a:xfrm>
            <a:off x="7524750" y="2565400"/>
            <a:ext cx="236538" cy="2381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2</a:t>
            </a:r>
          </a:p>
        </p:txBody>
      </p:sp>
      <p:sp>
        <p:nvSpPr>
          <p:cNvPr id="1929242" name="Rectangle 26"/>
          <p:cNvSpPr>
            <a:spLocks noChangeArrowheads="1"/>
          </p:cNvSpPr>
          <p:nvPr/>
        </p:nvSpPr>
        <p:spPr bwMode="auto">
          <a:xfrm>
            <a:off x="7764463" y="2565400"/>
            <a:ext cx="238125" cy="236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7</a:t>
            </a:r>
          </a:p>
        </p:txBody>
      </p:sp>
      <p:sp>
        <p:nvSpPr>
          <p:cNvPr id="1929243" name="Rectangle 27"/>
          <p:cNvSpPr>
            <a:spLocks noChangeArrowheads="1"/>
          </p:cNvSpPr>
          <p:nvPr/>
        </p:nvSpPr>
        <p:spPr bwMode="auto">
          <a:xfrm>
            <a:off x="7421563" y="3306763"/>
            <a:ext cx="238125" cy="236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1</a:t>
            </a:r>
          </a:p>
        </p:txBody>
      </p:sp>
      <p:sp>
        <p:nvSpPr>
          <p:cNvPr id="1929244" name="Rectangle 28"/>
          <p:cNvSpPr>
            <a:spLocks noChangeArrowheads="1"/>
          </p:cNvSpPr>
          <p:nvPr/>
        </p:nvSpPr>
        <p:spPr bwMode="auto">
          <a:xfrm>
            <a:off x="7885113" y="3306763"/>
            <a:ext cx="238125" cy="236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3</a:t>
            </a:r>
          </a:p>
        </p:txBody>
      </p:sp>
      <p:sp>
        <p:nvSpPr>
          <p:cNvPr id="1929245" name="Rectangle 29"/>
          <p:cNvSpPr>
            <a:spLocks noChangeArrowheads="1"/>
          </p:cNvSpPr>
          <p:nvPr/>
        </p:nvSpPr>
        <p:spPr bwMode="auto">
          <a:xfrm>
            <a:off x="7646988" y="3306763"/>
            <a:ext cx="238125" cy="236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5</a:t>
            </a:r>
          </a:p>
        </p:txBody>
      </p:sp>
      <p:sp>
        <p:nvSpPr>
          <p:cNvPr id="1929246" name="Rectangle 30"/>
          <p:cNvSpPr>
            <a:spLocks noChangeArrowheads="1"/>
          </p:cNvSpPr>
          <p:nvPr/>
        </p:nvSpPr>
        <p:spPr bwMode="auto">
          <a:xfrm>
            <a:off x="6767513" y="3313113"/>
            <a:ext cx="238125" cy="236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4</a:t>
            </a:r>
          </a:p>
        </p:txBody>
      </p:sp>
      <p:sp>
        <p:nvSpPr>
          <p:cNvPr id="1929247" name="Rectangle 31"/>
          <p:cNvSpPr>
            <a:spLocks noChangeArrowheads="1"/>
          </p:cNvSpPr>
          <p:nvPr/>
        </p:nvSpPr>
        <p:spPr bwMode="auto">
          <a:xfrm>
            <a:off x="7007225" y="3313113"/>
            <a:ext cx="238125" cy="236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6</a:t>
            </a:r>
          </a:p>
        </p:txBody>
      </p:sp>
      <p:sp>
        <p:nvSpPr>
          <p:cNvPr id="1929248" name="Text Box 32"/>
          <p:cNvSpPr txBox="1">
            <a:spLocks noChangeArrowheads="1"/>
          </p:cNvSpPr>
          <p:nvPr/>
        </p:nvSpPr>
        <p:spPr bwMode="auto">
          <a:xfrm>
            <a:off x="7356475" y="3592513"/>
            <a:ext cx="78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sz="1800">
                <a:effectLst/>
              </a:rPr>
              <a:t>+(0,0)</a:t>
            </a:r>
          </a:p>
        </p:txBody>
      </p:sp>
      <p:sp>
        <p:nvSpPr>
          <p:cNvPr id="1929249" name="Text Box 33"/>
          <p:cNvSpPr txBox="1">
            <a:spLocks noChangeArrowheads="1"/>
          </p:cNvSpPr>
          <p:nvPr/>
        </p:nvSpPr>
        <p:spPr bwMode="auto">
          <a:xfrm>
            <a:off x="6592888" y="3592513"/>
            <a:ext cx="78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sz="1800">
                <a:effectLst/>
              </a:rPr>
              <a:t>+(0,2)</a:t>
            </a:r>
          </a:p>
        </p:txBody>
      </p:sp>
      <p:sp>
        <p:nvSpPr>
          <p:cNvPr id="1929250" name="Rectangle 34"/>
          <p:cNvSpPr>
            <a:spLocks noChangeArrowheads="1"/>
          </p:cNvSpPr>
          <p:nvPr/>
        </p:nvSpPr>
        <p:spPr bwMode="auto">
          <a:xfrm>
            <a:off x="4522788" y="4076700"/>
            <a:ext cx="331787" cy="3333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2</a:t>
            </a:r>
          </a:p>
        </p:txBody>
      </p:sp>
      <p:sp>
        <p:nvSpPr>
          <p:cNvPr id="1929251" name="Text Box 35"/>
          <p:cNvSpPr txBox="1">
            <a:spLocks noChangeArrowheads="1"/>
          </p:cNvSpPr>
          <p:nvPr/>
        </p:nvSpPr>
        <p:spPr bwMode="auto">
          <a:xfrm>
            <a:off x="7380288" y="285273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sz="1800">
                <a:effectLst/>
              </a:rPr>
              <a:t>-(1,0)</a:t>
            </a:r>
          </a:p>
        </p:txBody>
      </p:sp>
      <p:sp>
        <p:nvSpPr>
          <p:cNvPr id="1929252" name="Text Box 36"/>
          <p:cNvSpPr txBox="1">
            <a:spLocks noChangeArrowheads="1"/>
          </p:cNvSpPr>
          <p:nvPr/>
        </p:nvSpPr>
        <p:spPr bwMode="auto">
          <a:xfrm>
            <a:off x="6588125" y="2846388"/>
            <a:ext cx="78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sz="1800">
                <a:effectLst/>
              </a:rPr>
              <a:t>+(1,0)</a:t>
            </a:r>
          </a:p>
        </p:txBody>
      </p:sp>
      <p:grpSp>
        <p:nvGrpSpPr>
          <p:cNvPr id="1929256" name="Group 40"/>
          <p:cNvGrpSpPr>
            <a:grpSpLocks/>
          </p:cNvGrpSpPr>
          <p:nvPr/>
        </p:nvGrpSpPr>
        <p:grpSpPr bwMode="auto">
          <a:xfrm>
            <a:off x="590550" y="2157413"/>
            <a:ext cx="2420938" cy="2397125"/>
            <a:chOff x="372" y="1359"/>
            <a:chExt cx="1525" cy="1510"/>
          </a:xfrm>
        </p:grpSpPr>
        <p:grpSp>
          <p:nvGrpSpPr>
            <p:cNvPr id="1929257" name="Group 41"/>
            <p:cNvGrpSpPr>
              <a:grpSpLocks/>
            </p:cNvGrpSpPr>
            <p:nvPr/>
          </p:nvGrpSpPr>
          <p:grpSpPr bwMode="auto">
            <a:xfrm>
              <a:off x="627" y="1359"/>
              <a:ext cx="1270" cy="210"/>
              <a:chOff x="627" y="1359"/>
              <a:chExt cx="1270" cy="210"/>
            </a:xfrm>
          </p:grpSpPr>
          <p:sp>
            <p:nvSpPr>
              <p:cNvPr id="1929258" name="Rectangle 42"/>
              <p:cNvSpPr>
                <a:spLocks noChangeArrowheads="1"/>
              </p:cNvSpPr>
              <p:nvPr/>
            </p:nvSpPr>
            <p:spPr bwMode="auto">
              <a:xfrm>
                <a:off x="627"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0</a:t>
                </a:r>
              </a:p>
            </p:txBody>
          </p:sp>
          <p:sp>
            <p:nvSpPr>
              <p:cNvPr id="1929259" name="Rectangle 43"/>
              <p:cNvSpPr>
                <a:spLocks noChangeArrowheads="1"/>
              </p:cNvSpPr>
              <p:nvPr/>
            </p:nvSpPr>
            <p:spPr bwMode="auto">
              <a:xfrm>
                <a:off x="839"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1</a:t>
                </a:r>
              </a:p>
            </p:txBody>
          </p:sp>
          <p:sp>
            <p:nvSpPr>
              <p:cNvPr id="1929260" name="Rectangle 44"/>
              <p:cNvSpPr>
                <a:spLocks noChangeArrowheads="1"/>
              </p:cNvSpPr>
              <p:nvPr/>
            </p:nvSpPr>
            <p:spPr bwMode="auto">
              <a:xfrm>
                <a:off x="1051"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2</a:t>
                </a:r>
              </a:p>
            </p:txBody>
          </p:sp>
          <p:sp>
            <p:nvSpPr>
              <p:cNvPr id="1929261" name="Rectangle 45"/>
              <p:cNvSpPr>
                <a:spLocks noChangeArrowheads="1"/>
              </p:cNvSpPr>
              <p:nvPr/>
            </p:nvSpPr>
            <p:spPr bwMode="auto">
              <a:xfrm>
                <a:off x="1263"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3</a:t>
                </a:r>
              </a:p>
            </p:txBody>
          </p:sp>
          <p:sp>
            <p:nvSpPr>
              <p:cNvPr id="1929262" name="Rectangle 46"/>
              <p:cNvSpPr>
                <a:spLocks noChangeArrowheads="1"/>
              </p:cNvSpPr>
              <p:nvPr/>
            </p:nvSpPr>
            <p:spPr bwMode="auto">
              <a:xfrm>
                <a:off x="1475"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4</a:t>
                </a:r>
              </a:p>
            </p:txBody>
          </p:sp>
          <p:sp>
            <p:nvSpPr>
              <p:cNvPr id="1929263" name="Rectangle 47"/>
              <p:cNvSpPr>
                <a:spLocks noChangeArrowheads="1"/>
              </p:cNvSpPr>
              <p:nvPr/>
            </p:nvSpPr>
            <p:spPr bwMode="auto">
              <a:xfrm>
                <a:off x="1687" y="13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5</a:t>
                </a:r>
              </a:p>
            </p:txBody>
          </p:sp>
        </p:grpSp>
        <p:grpSp>
          <p:nvGrpSpPr>
            <p:cNvPr id="1929264" name="Group 48"/>
            <p:cNvGrpSpPr>
              <a:grpSpLocks/>
            </p:cNvGrpSpPr>
            <p:nvPr/>
          </p:nvGrpSpPr>
          <p:grpSpPr bwMode="auto">
            <a:xfrm>
              <a:off x="372" y="1585"/>
              <a:ext cx="210" cy="1284"/>
              <a:chOff x="372" y="1585"/>
              <a:chExt cx="210" cy="1284"/>
            </a:xfrm>
          </p:grpSpPr>
          <p:sp>
            <p:nvSpPr>
              <p:cNvPr id="1929265" name="Rectangle 49"/>
              <p:cNvSpPr>
                <a:spLocks noChangeArrowheads="1"/>
              </p:cNvSpPr>
              <p:nvPr/>
            </p:nvSpPr>
            <p:spPr bwMode="auto">
              <a:xfrm>
                <a:off x="372" y="1585"/>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0</a:t>
                </a:r>
              </a:p>
            </p:txBody>
          </p:sp>
          <p:sp>
            <p:nvSpPr>
              <p:cNvPr id="1929266" name="Rectangle 50"/>
              <p:cNvSpPr>
                <a:spLocks noChangeArrowheads="1"/>
              </p:cNvSpPr>
              <p:nvPr/>
            </p:nvSpPr>
            <p:spPr bwMode="auto">
              <a:xfrm>
                <a:off x="372" y="179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1</a:t>
                </a:r>
              </a:p>
            </p:txBody>
          </p:sp>
          <p:sp>
            <p:nvSpPr>
              <p:cNvPr id="1929267" name="Rectangle 51"/>
              <p:cNvSpPr>
                <a:spLocks noChangeArrowheads="1"/>
              </p:cNvSpPr>
              <p:nvPr/>
            </p:nvSpPr>
            <p:spPr bwMode="auto">
              <a:xfrm>
                <a:off x="372" y="2014"/>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2</a:t>
                </a:r>
              </a:p>
            </p:txBody>
          </p:sp>
          <p:sp>
            <p:nvSpPr>
              <p:cNvPr id="1929268" name="Rectangle 52"/>
              <p:cNvSpPr>
                <a:spLocks noChangeArrowheads="1"/>
              </p:cNvSpPr>
              <p:nvPr/>
            </p:nvSpPr>
            <p:spPr bwMode="auto">
              <a:xfrm>
                <a:off x="372" y="222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3</a:t>
                </a:r>
              </a:p>
            </p:txBody>
          </p:sp>
          <p:sp>
            <p:nvSpPr>
              <p:cNvPr id="1929269" name="Rectangle 53"/>
              <p:cNvSpPr>
                <a:spLocks noChangeArrowheads="1"/>
              </p:cNvSpPr>
              <p:nvPr/>
            </p:nvSpPr>
            <p:spPr bwMode="auto">
              <a:xfrm>
                <a:off x="372" y="2444"/>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4</a:t>
                </a:r>
              </a:p>
            </p:txBody>
          </p:sp>
          <p:sp>
            <p:nvSpPr>
              <p:cNvPr id="1929270" name="Rectangle 54"/>
              <p:cNvSpPr>
                <a:spLocks noChangeArrowheads="1"/>
              </p:cNvSpPr>
              <p:nvPr/>
            </p:nvSpPr>
            <p:spPr bwMode="auto">
              <a:xfrm>
                <a:off x="372" y="2659"/>
                <a:ext cx="210" cy="2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fr-FR" sz="1800">
                    <a:effectLst/>
                  </a:rPr>
                  <a:t>5</a:t>
                </a:r>
              </a:p>
            </p:txBody>
          </p:sp>
        </p:grpSp>
      </p:grpSp>
      <p:grpSp>
        <p:nvGrpSpPr>
          <p:cNvPr id="1929271" name="Group 55"/>
          <p:cNvGrpSpPr>
            <a:grpSpLocks/>
          </p:cNvGrpSpPr>
          <p:nvPr/>
        </p:nvGrpSpPr>
        <p:grpSpPr bwMode="auto">
          <a:xfrm>
            <a:off x="990600" y="2511425"/>
            <a:ext cx="2005013" cy="2016125"/>
            <a:chOff x="612" y="3022"/>
            <a:chExt cx="1263" cy="1270"/>
          </a:xfrm>
        </p:grpSpPr>
        <p:sp>
          <p:nvSpPr>
            <p:cNvPr id="1929272" name="Rectangle 56"/>
            <p:cNvSpPr>
              <a:spLocks noChangeArrowheads="1"/>
            </p:cNvSpPr>
            <p:nvPr/>
          </p:nvSpPr>
          <p:spPr bwMode="auto">
            <a:xfrm>
              <a:off x="612" y="3022"/>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73" name="Rectangle 57"/>
            <p:cNvSpPr>
              <a:spLocks noChangeArrowheads="1"/>
            </p:cNvSpPr>
            <p:nvPr/>
          </p:nvSpPr>
          <p:spPr bwMode="auto">
            <a:xfrm>
              <a:off x="823" y="3022"/>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74" name="Rectangle 58"/>
            <p:cNvSpPr>
              <a:spLocks noChangeArrowheads="1"/>
            </p:cNvSpPr>
            <p:nvPr/>
          </p:nvSpPr>
          <p:spPr bwMode="auto">
            <a:xfrm>
              <a:off x="1029" y="3022"/>
              <a:ext cx="212"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75" name="Rectangle 59"/>
            <p:cNvSpPr>
              <a:spLocks noChangeArrowheads="1"/>
            </p:cNvSpPr>
            <p:nvPr/>
          </p:nvSpPr>
          <p:spPr bwMode="auto">
            <a:xfrm>
              <a:off x="1241" y="3022"/>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76" name="Rectangle 60"/>
            <p:cNvSpPr>
              <a:spLocks noChangeArrowheads="1"/>
            </p:cNvSpPr>
            <p:nvPr/>
          </p:nvSpPr>
          <p:spPr bwMode="auto">
            <a:xfrm>
              <a:off x="1453" y="3022"/>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77" name="Rectangle 61"/>
            <p:cNvSpPr>
              <a:spLocks noChangeArrowheads="1"/>
            </p:cNvSpPr>
            <p:nvPr/>
          </p:nvSpPr>
          <p:spPr bwMode="auto">
            <a:xfrm>
              <a:off x="1664" y="3022"/>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78" name="Rectangle 62"/>
            <p:cNvSpPr>
              <a:spLocks noChangeArrowheads="1"/>
            </p:cNvSpPr>
            <p:nvPr/>
          </p:nvSpPr>
          <p:spPr bwMode="auto">
            <a:xfrm>
              <a:off x="612" y="3234"/>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79" name="Rectangle 63"/>
            <p:cNvSpPr>
              <a:spLocks noChangeArrowheads="1"/>
            </p:cNvSpPr>
            <p:nvPr/>
          </p:nvSpPr>
          <p:spPr bwMode="auto">
            <a:xfrm>
              <a:off x="823" y="3234"/>
              <a:ext cx="211" cy="2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1</a:t>
              </a:r>
            </a:p>
          </p:txBody>
        </p:sp>
        <p:sp>
          <p:nvSpPr>
            <p:cNvPr id="1929280" name="Rectangle 64"/>
            <p:cNvSpPr>
              <a:spLocks noChangeArrowheads="1"/>
            </p:cNvSpPr>
            <p:nvPr/>
          </p:nvSpPr>
          <p:spPr bwMode="auto">
            <a:xfrm>
              <a:off x="1029" y="3234"/>
              <a:ext cx="212"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81" name="Rectangle 65"/>
            <p:cNvSpPr>
              <a:spLocks noChangeArrowheads="1"/>
            </p:cNvSpPr>
            <p:nvPr/>
          </p:nvSpPr>
          <p:spPr bwMode="auto">
            <a:xfrm>
              <a:off x="1241" y="3234"/>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82" name="Rectangle 66"/>
            <p:cNvSpPr>
              <a:spLocks noChangeArrowheads="1"/>
            </p:cNvSpPr>
            <p:nvPr/>
          </p:nvSpPr>
          <p:spPr bwMode="auto">
            <a:xfrm>
              <a:off x="1453" y="3234"/>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83" name="Rectangle 67"/>
            <p:cNvSpPr>
              <a:spLocks noChangeArrowheads="1"/>
            </p:cNvSpPr>
            <p:nvPr/>
          </p:nvSpPr>
          <p:spPr bwMode="auto">
            <a:xfrm>
              <a:off x="1664" y="3234"/>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84" name="Rectangle 68"/>
            <p:cNvSpPr>
              <a:spLocks noChangeArrowheads="1"/>
            </p:cNvSpPr>
            <p:nvPr/>
          </p:nvSpPr>
          <p:spPr bwMode="auto">
            <a:xfrm>
              <a:off x="612" y="3445"/>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85" name="Rectangle 69"/>
            <p:cNvSpPr>
              <a:spLocks noChangeArrowheads="1"/>
            </p:cNvSpPr>
            <p:nvPr/>
          </p:nvSpPr>
          <p:spPr bwMode="auto">
            <a:xfrm>
              <a:off x="823" y="3445"/>
              <a:ext cx="211" cy="2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2</a:t>
              </a:r>
            </a:p>
          </p:txBody>
        </p:sp>
        <p:sp>
          <p:nvSpPr>
            <p:cNvPr id="1929286" name="Rectangle 70"/>
            <p:cNvSpPr>
              <a:spLocks noChangeArrowheads="1"/>
            </p:cNvSpPr>
            <p:nvPr/>
          </p:nvSpPr>
          <p:spPr bwMode="auto">
            <a:xfrm>
              <a:off x="1029" y="3445"/>
              <a:ext cx="212"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87" name="Rectangle 71"/>
            <p:cNvSpPr>
              <a:spLocks noChangeArrowheads="1"/>
            </p:cNvSpPr>
            <p:nvPr/>
          </p:nvSpPr>
          <p:spPr bwMode="auto">
            <a:xfrm>
              <a:off x="1241" y="3445"/>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88" name="Rectangle 72"/>
            <p:cNvSpPr>
              <a:spLocks noChangeArrowheads="1"/>
            </p:cNvSpPr>
            <p:nvPr/>
          </p:nvSpPr>
          <p:spPr bwMode="auto">
            <a:xfrm>
              <a:off x="1453" y="3445"/>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89" name="Rectangle 73"/>
            <p:cNvSpPr>
              <a:spLocks noChangeArrowheads="1"/>
            </p:cNvSpPr>
            <p:nvPr/>
          </p:nvSpPr>
          <p:spPr bwMode="auto">
            <a:xfrm>
              <a:off x="1664" y="3445"/>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90" name="Rectangle 74"/>
            <p:cNvSpPr>
              <a:spLocks noChangeArrowheads="1"/>
            </p:cNvSpPr>
            <p:nvPr/>
          </p:nvSpPr>
          <p:spPr bwMode="auto">
            <a:xfrm>
              <a:off x="612" y="3656"/>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91" name="Rectangle 75"/>
            <p:cNvSpPr>
              <a:spLocks noChangeArrowheads="1"/>
            </p:cNvSpPr>
            <p:nvPr/>
          </p:nvSpPr>
          <p:spPr bwMode="auto">
            <a:xfrm>
              <a:off x="823" y="3656"/>
              <a:ext cx="211" cy="2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3</a:t>
              </a:r>
            </a:p>
          </p:txBody>
        </p:sp>
        <p:sp>
          <p:nvSpPr>
            <p:cNvPr id="1929292" name="Rectangle 76"/>
            <p:cNvSpPr>
              <a:spLocks noChangeArrowheads="1"/>
            </p:cNvSpPr>
            <p:nvPr/>
          </p:nvSpPr>
          <p:spPr bwMode="auto">
            <a:xfrm>
              <a:off x="1029" y="3656"/>
              <a:ext cx="212" cy="2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4</a:t>
              </a:r>
            </a:p>
          </p:txBody>
        </p:sp>
        <p:sp>
          <p:nvSpPr>
            <p:cNvPr id="1929293" name="Rectangle 77"/>
            <p:cNvSpPr>
              <a:spLocks noChangeArrowheads="1"/>
            </p:cNvSpPr>
            <p:nvPr/>
          </p:nvSpPr>
          <p:spPr bwMode="auto">
            <a:xfrm>
              <a:off x="1241" y="3656"/>
              <a:ext cx="211" cy="2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5</a:t>
              </a:r>
            </a:p>
          </p:txBody>
        </p:sp>
        <p:sp>
          <p:nvSpPr>
            <p:cNvPr id="1929294" name="Rectangle 78"/>
            <p:cNvSpPr>
              <a:spLocks noChangeArrowheads="1"/>
            </p:cNvSpPr>
            <p:nvPr/>
          </p:nvSpPr>
          <p:spPr bwMode="auto">
            <a:xfrm>
              <a:off x="1453" y="3656"/>
              <a:ext cx="211" cy="2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6</a:t>
              </a:r>
            </a:p>
          </p:txBody>
        </p:sp>
        <p:sp>
          <p:nvSpPr>
            <p:cNvPr id="1929295" name="Rectangle 79"/>
            <p:cNvSpPr>
              <a:spLocks noChangeArrowheads="1"/>
            </p:cNvSpPr>
            <p:nvPr/>
          </p:nvSpPr>
          <p:spPr bwMode="auto">
            <a:xfrm>
              <a:off x="1664" y="3656"/>
              <a:ext cx="211" cy="2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96" name="Rectangle 80"/>
            <p:cNvSpPr>
              <a:spLocks noChangeArrowheads="1"/>
            </p:cNvSpPr>
            <p:nvPr/>
          </p:nvSpPr>
          <p:spPr bwMode="auto">
            <a:xfrm>
              <a:off x="612" y="3869"/>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97" name="Rectangle 81"/>
            <p:cNvSpPr>
              <a:spLocks noChangeArrowheads="1"/>
            </p:cNvSpPr>
            <p:nvPr/>
          </p:nvSpPr>
          <p:spPr bwMode="auto">
            <a:xfrm>
              <a:off x="823" y="3869"/>
              <a:ext cx="211" cy="2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7</a:t>
              </a:r>
            </a:p>
          </p:txBody>
        </p:sp>
        <p:sp>
          <p:nvSpPr>
            <p:cNvPr id="1929298" name="Rectangle 82"/>
            <p:cNvSpPr>
              <a:spLocks noChangeArrowheads="1"/>
            </p:cNvSpPr>
            <p:nvPr/>
          </p:nvSpPr>
          <p:spPr bwMode="auto">
            <a:xfrm>
              <a:off x="1029" y="3869"/>
              <a:ext cx="212"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299" name="Rectangle 83"/>
            <p:cNvSpPr>
              <a:spLocks noChangeArrowheads="1"/>
            </p:cNvSpPr>
            <p:nvPr/>
          </p:nvSpPr>
          <p:spPr bwMode="auto">
            <a:xfrm>
              <a:off x="1241" y="3869"/>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300" name="Rectangle 84"/>
            <p:cNvSpPr>
              <a:spLocks noChangeArrowheads="1"/>
            </p:cNvSpPr>
            <p:nvPr/>
          </p:nvSpPr>
          <p:spPr bwMode="auto">
            <a:xfrm>
              <a:off x="1453" y="3869"/>
              <a:ext cx="211" cy="2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1800">
                  <a:effectLst/>
                </a:rPr>
                <a:t>8</a:t>
              </a:r>
            </a:p>
          </p:txBody>
        </p:sp>
        <p:sp>
          <p:nvSpPr>
            <p:cNvPr id="1929301" name="Rectangle 85"/>
            <p:cNvSpPr>
              <a:spLocks noChangeArrowheads="1"/>
            </p:cNvSpPr>
            <p:nvPr/>
          </p:nvSpPr>
          <p:spPr bwMode="auto">
            <a:xfrm>
              <a:off x="1664" y="3869"/>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302" name="Rectangle 86"/>
            <p:cNvSpPr>
              <a:spLocks noChangeArrowheads="1"/>
            </p:cNvSpPr>
            <p:nvPr/>
          </p:nvSpPr>
          <p:spPr bwMode="auto">
            <a:xfrm>
              <a:off x="612" y="4080"/>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303" name="Rectangle 87"/>
            <p:cNvSpPr>
              <a:spLocks noChangeArrowheads="1"/>
            </p:cNvSpPr>
            <p:nvPr/>
          </p:nvSpPr>
          <p:spPr bwMode="auto">
            <a:xfrm>
              <a:off x="823" y="4080"/>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304" name="Rectangle 88"/>
            <p:cNvSpPr>
              <a:spLocks noChangeArrowheads="1"/>
            </p:cNvSpPr>
            <p:nvPr/>
          </p:nvSpPr>
          <p:spPr bwMode="auto">
            <a:xfrm>
              <a:off x="1029" y="4080"/>
              <a:ext cx="212"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305" name="Rectangle 89"/>
            <p:cNvSpPr>
              <a:spLocks noChangeArrowheads="1"/>
            </p:cNvSpPr>
            <p:nvPr/>
          </p:nvSpPr>
          <p:spPr bwMode="auto">
            <a:xfrm>
              <a:off x="1241" y="4080"/>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306" name="Rectangle 90"/>
            <p:cNvSpPr>
              <a:spLocks noChangeArrowheads="1"/>
            </p:cNvSpPr>
            <p:nvPr/>
          </p:nvSpPr>
          <p:spPr bwMode="auto">
            <a:xfrm>
              <a:off x="1453" y="4080"/>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9307" name="Rectangle 91"/>
            <p:cNvSpPr>
              <a:spLocks noChangeArrowheads="1"/>
            </p:cNvSpPr>
            <p:nvPr/>
          </p:nvSpPr>
          <p:spPr bwMode="auto">
            <a:xfrm>
              <a:off x="1664" y="4080"/>
              <a:ext cx="211" cy="2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29309" name="Text Box 93"/>
          <p:cNvSpPr txBox="1">
            <a:spLocks noChangeArrowheads="1"/>
          </p:cNvSpPr>
          <p:nvPr/>
        </p:nvSpPr>
        <p:spPr bwMode="auto">
          <a:xfrm>
            <a:off x="3657600" y="1368425"/>
            <a:ext cx="227965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sz="2400">
                <a:effectLst/>
              </a:rPr>
              <a:t>Hash table</a:t>
            </a:r>
          </a:p>
          <a:p>
            <a:pPr eaLnBrk="1" hangingPunct="1">
              <a:spcBef>
                <a:spcPct val="40000"/>
              </a:spcBef>
            </a:pPr>
            <a:r>
              <a:rPr lang="fr-FR" sz="1800" i="1">
                <a:effectLst/>
              </a:rPr>
              <a:t>p</a:t>
            </a:r>
            <a:r>
              <a:rPr lang="fr-FR" sz="1800">
                <a:effectLst/>
              </a:rPr>
              <a:t> </a:t>
            </a:r>
            <a:r>
              <a:rPr lang="fr-FR" sz="1800">
                <a:effectLst/>
                <a:sym typeface="Symbol" pitchFamily="18" charset="2"/>
              </a:rPr>
              <a:t> </a:t>
            </a:r>
            <a:r>
              <a:rPr lang="fr-FR" sz="1800" i="1">
                <a:effectLst/>
              </a:rPr>
              <a:t>p </a:t>
            </a:r>
            <a:r>
              <a:rPr lang="fr-FR" sz="1800" b="1">
                <a:solidFill>
                  <a:schemeClr val="hlink"/>
                </a:solidFill>
                <a:effectLst/>
              </a:rPr>
              <a:t>+ </a:t>
            </a:r>
            <a:r>
              <a:rPr lang="fr-FR" sz="1800" b="1">
                <a:solidFill>
                  <a:schemeClr val="hlink"/>
                </a:solidFill>
                <a:effectLst/>
                <a:sym typeface="Symbol" pitchFamily="18" charset="2"/>
              </a:rPr>
              <a:t></a:t>
            </a:r>
            <a:r>
              <a:rPr lang="fr-FR" sz="1800" b="1">
                <a:solidFill>
                  <a:schemeClr val="hlink"/>
                </a:solidFill>
                <a:effectLst/>
              </a:rPr>
              <a:t>[</a:t>
            </a:r>
            <a:r>
              <a:rPr lang="fr-FR" sz="1800" b="1" i="1">
                <a:solidFill>
                  <a:schemeClr val="hlink"/>
                </a:solidFill>
                <a:effectLst/>
              </a:rPr>
              <a:t>p</a:t>
            </a:r>
            <a:r>
              <a:rPr lang="fr-FR" sz="1800" b="1">
                <a:solidFill>
                  <a:schemeClr val="hlink"/>
                </a:solidFill>
                <a:effectLst/>
              </a:rPr>
              <a:t>]</a:t>
            </a:r>
            <a:r>
              <a:rPr lang="fr-FR" sz="1800" i="1">
                <a:effectLst/>
              </a:rPr>
              <a:t> </a:t>
            </a:r>
            <a:r>
              <a:rPr lang="fr-FR" sz="1800">
                <a:effectLst/>
              </a:rPr>
              <a:t>mod</a:t>
            </a:r>
            <a:r>
              <a:rPr lang="fr-FR" sz="1800" i="1">
                <a:effectLst/>
              </a:rPr>
              <a:t> m</a:t>
            </a:r>
          </a:p>
        </p:txBody>
      </p:sp>
      <p:sp>
        <p:nvSpPr>
          <p:cNvPr id="1929310" name="Text Box 94"/>
          <p:cNvSpPr txBox="1">
            <a:spLocks noChangeArrowheads="1"/>
          </p:cNvSpPr>
          <p:nvPr/>
        </p:nvSpPr>
        <p:spPr bwMode="auto">
          <a:xfrm>
            <a:off x="6380163" y="1363663"/>
            <a:ext cx="205898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sz="2400">
                <a:effectLst/>
              </a:rPr>
              <a:t>Offset table </a:t>
            </a:r>
            <a:r>
              <a:rPr lang="fr-FR" sz="2400">
                <a:effectLst/>
                <a:sym typeface="Symbol" pitchFamily="18" charset="2"/>
              </a:rPr>
              <a:t></a:t>
            </a:r>
          </a:p>
          <a:p>
            <a:pPr eaLnBrk="1" hangingPunct="1">
              <a:spcBef>
                <a:spcPct val="40000"/>
              </a:spcBef>
            </a:pPr>
            <a:r>
              <a:rPr lang="fr-FR" sz="1800" i="1">
                <a:effectLst/>
              </a:rPr>
              <a:t>p</a:t>
            </a:r>
            <a:r>
              <a:rPr lang="fr-FR" sz="1800">
                <a:effectLst/>
              </a:rPr>
              <a:t> </a:t>
            </a:r>
            <a:r>
              <a:rPr lang="fr-FR" sz="1800">
                <a:effectLst/>
                <a:sym typeface="Symbol" pitchFamily="18" charset="2"/>
              </a:rPr>
              <a:t> </a:t>
            </a:r>
            <a:r>
              <a:rPr lang="fr-FR" sz="1800" i="1">
                <a:effectLst/>
              </a:rPr>
              <a:t>p </a:t>
            </a:r>
            <a:r>
              <a:rPr lang="fr-FR" sz="1800">
                <a:effectLst/>
              </a:rPr>
              <a:t>mod</a:t>
            </a:r>
            <a:r>
              <a:rPr lang="fr-FR" sz="1800" i="1">
                <a:effectLst/>
              </a:rPr>
              <a:t> r</a:t>
            </a:r>
          </a:p>
        </p:txBody>
      </p:sp>
      <p:sp>
        <p:nvSpPr>
          <p:cNvPr id="1929314" name="Rectangle 98"/>
          <p:cNvSpPr>
            <a:spLocks noGrp="1" noChangeArrowheads="1"/>
          </p:cNvSpPr>
          <p:nvPr>
            <p:ph type="title"/>
          </p:nvPr>
        </p:nvSpPr>
        <p:spPr/>
        <p:txBody>
          <a:bodyPr/>
          <a:lstStyle/>
          <a:p>
            <a:r>
              <a:rPr lang="en-US"/>
              <a:t>Hash construction</a:t>
            </a:r>
          </a:p>
        </p:txBody>
      </p:sp>
      <p:sp>
        <p:nvSpPr>
          <p:cNvPr id="1929316" name="Rectangle 100"/>
          <p:cNvSpPr>
            <a:spLocks noChangeArrowheads="1"/>
          </p:cNvSpPr>
          <p:nvPr/>
        </p:nvSpPr>
        <p:spPr bwMode="auto">
          <a:xfrm>
            <a:off x="533400" y="4953000"/>
            <a:ext cx="8610600" cy="10668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20000"/>
              </a:spcBef>
              <a:buClr>
                <a:schemeClr val="accent2"/>
              </a:buClr>
              <a:buSzPct val="55000"/>
              <a:buFont typeface="Monotype Sorts" pitchFamily="2" charset="2"/>
              <a:buChar char="l"/>
            </a:pPr>
            <a:r>
              <a:rPr lang="en-US" sz="2600">
                <a:effectLst/>
              </a:rPr>
              <a:t>Slightly modified for coherence optimization</a:t>
            </a:r>
          </a:p>
          <a:p>
            <a:pPr marL="342900" indent="-342900" algn="l">
              <a:spcBef>
                <a:spcPct val="20000"/>
              </a:spcBef>
              <a:buClr>
                <a:schemeClr val="accent2"/>
              </a:buClr>
              <a:buSzPct val="55000"/>
              <a:buFont typeface="Monotype Sorts" pitchFamily="2" charset="2"/>
              <a:buChar char="l"/>
            </a:pPr>
            <a:r>
              <a:rPr lang="en-US" sz="2600">
                <a:effectLst/>
              </a:rPr>
              <a:t>If stuck,</a:t>
            </a:r>
            <a:r>
              <a:rPr lang="en-US" sz="2600">
                <a:effectLst/>
                <a:sym typeface="Wingdings" pitchFamily="2" charset="2"/>
              </a:rPr>
              <a:t> successively increase offset table size</a:t>
            </a:r>
          </a:p>
        </p:txBody>
      </p:sp>
      <p:sp>
        <p:nvSpPr>
          <p:cNvPr id="1929317" name="Rectangle 101"/>
          <p:cNvSpPr>
            <a:spLocks noChangeArrowheads="1"/>
          </p:cNvSpPr>
          <p:nvPr/>
        </p:nvSpPr>
        <p:spPr bwMode="blackGray">
          <a:xfrm>
            <a:off x="2514600" y="5943600"/>
            <a:ext cx="3429000" cy="538163"/>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pPr algn="l"/>
            <a:r>
              <a:rPr lang="en-US" sz="2800">
                <a:effectLst>
                  <a:outerShdw blurRad="38100" dist="38100" dir="2700000" algn="tl">
                    <a:srgbClr val="C0C0C0"/>
                  </a:outerShdw>
                </a:effectLst>
                <a:sym typeface="Wingdings" pitchFamily="2" charset="2"/>
              </a:rPr>
              <a:t> </a:t>
            </a:r>
            <a:r>
              <a:rPr lang="en-US" sz="2800">
                <a:effectLst>
                  <a:outerShdw blurRad="38100" dist="38100" dir="2700000" algn="tl">
                    <a:srgbClr val="C0C0C0"/>
                  </a:outerShdw>
                </a:effectLst>
              </a:rPr>
              <a:t>Always succeed!</a:t>
            </a:r>
          </a:p>
        </p:txBody>
      </p:sp>
      <p:sp>
        <p:nvSpPr>
          <p:cNvPr id="1929318" name="Text Box 102"/>
          <p:cNvSpPr txBox="1">
            <a:spLocks noChangeArrowheads="1"/>
          </p:cNvSpPr>
          <p:nvPr/>
        </p:nvSpPr>
        <p:spPr bwMode="blackGray">
          <a:xfrm>
            <a:off x="6443663" y="4098925"/>
            <a:ext cx="1862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[inspired by</a:t>
            </a:r>
            <a:br>
              <a:rPr lang="en-US">
                <a:effectLst>
                  <a:outerShdw blurRad="38100" dist="38100" dir="2700000" algn="tl">
                    <a:srgbClr val="C0C0C0"/>
                  </a:outerShdw>
                </a:effectLst>
              </a:rPr>
            </a:br>
            <a:r>
              <a:rPr lang="en-US">
                <a:effectLst>
                  <a:outerShdw blurRad="38100" dist="38100" dir="2700000" algn="tl">
                    <a:srgbClr val="C0C0C0"/>
                  </a:outerShdw>
                </a:effectLst>
              </a:rPr>
              <a:t>Fox et al 1992]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1" nodeType="clickEffect">
                                  <p:stCondLst>
                                    <p:cond delay="0"/>
                                  </p:stCondLst>
                                  <p:childTnLst>
                                    <p:set>
                                      <p:cBhvr>
                                        <p:cTn id="6" dur="indefinite"/>
                                        <p:tgtEl>
                                          <p:spTgt spid="1929243"/>
                                        </p:tgtEl>
                                        <p:attrNameLst>
                                          <p:attrName>fillcolor</p:attrName>
                                        </p:attrNameLst>
                                      </p:cBhvr>
                                      <p:to>
                                        <p:clrVal>
                                          <a:srgbClr val="FFFF99"/>
                                        </p:clrVal>
                                      </p:to>
                                    </p:set>
                                    <p:set>
                                      <p:cBhvr>
                                        <p:cTn id="7" dur="indefinite"/>
                                        <p:tgtEl>
                                          <p:spTgt spid="1929243"/>
                                        </p:tgtEl>
                                        <p:attrNameLst>
                                          <p:attrName>fill.type</p:attrName>
                                        </p:attrNameLst>
                                      </p:cBhvr>
                                      <p:to>
                                        <p:strVal val="solid"/>
                                      </p:to>
                                    </p:set>
                                    <p:set>
                                      <p:cBhvr>
                                        <p:cTn id="8" dur="indefinite"/>
                                        <p:tgtEl>
                                          <p:spTgt spid="1929243"/>
                                        </p:tgtEl>
                                        <p:attrNameLst>
                                          <p:attrName>fill.on</p:attrName>
                                        </p:attrNameLst>
                                      </p:cBhvr>
                                      <p:to>
                                        <p:strVal val="true"/>
                                      </p:to>
                                    </p:set>
                                  </p:childTnLst>
                                </p:cTn>
                              </p:par>
                              <p:par>
                                <p:cTn id="9" presetID="1" presetClass="emph" presetSubtype="1" nodeType="withEffect">
                                  <p:stCondLst>
                                    <p:cond delay="0"/>
                                  </p:stCondLst>
                                  <p:childTnLst>
                                    <p:set>
                                      <p:cBhvr>
                                        <p:cTn id="10" dur="indefinite"/>
                                        <p:tgtEl>
                                          <p:spTgt spid="1929245"/>
                                        </p:tgtEl>
                                        <p:attrNameLst>
                                          <p:attrName>fillcolor</p:attrName>
                                        </p:attrNameLst>
                                      </p:cBhvr>
                                      <p:to>
                                        <p:clrVal>
                                          <a:srgbClr val="FFFF99"/>
                                        </p:clrVal>
                                      </p:to>
                                    </p:set>
                                    <p:set>
                                      <p:cBhvr>
                                        <p:cTn id="11" dur="indefinite"/>
                                        <p:tgtEl>
                                          <p:spTgt spid="1929245"/>
                                        </p:tgtEl>
                                        <p:attrNameLst>
                                          <p:attrName>fill.type</p:attrName>
                                        </p:attrNameLst>
                                      </p:cBhvr>
                                      <p:to>
                                        <p:strVal val="solid"/>
                                      </p:to>
                                    </p:set>
                                    <p:set>
                                      <p:cBhvr>
                                        <p:cTn id="12" dur="indefinite"/>
                                        <p:tgtEl>
                                          <p:spTgt spid="1929245"/>
                                        </p:tgtEl>
                                        <p:attrNameLst>
                                          <p:attrName>fill.on</p:attrName>
                                        </p:attrNameLst>
                                      </p:cBhvr>
                                      <p:to>
                                        <p:strVal val="true"/>
                                      </p:to>
                                    </p:set>
                                  </p:childTnLst>
                                </p:cTn>
                              </p:par>
                              <p:par>
                                <p:cTn id="13" presetID="1" presetClass="emph" presetSubtype="1" nodeType="withEffect">
                                  <p:stCondLst>
                                    <p:cond delay="0"/>
                                  </p:stCondLst>
                                  <p:childTnLst>
                                    <p:set>
                                      <p:cBhvr>
                                        <p:cTn id="14" dur="indefinite"/>
                                        <p:tgtEl>
                                          <p:spTgt spid="1929244"/>
                                        </p:tgtEl>
                                        <p:attrNameLst>
                                          <p:attrName>fillcolor</p:attrName>
                                        </p:attrNameLst>
                                      </p:cBhvr>
                                      <p:to>
                                        <p:clrVal>
                                          <a:srgbClr val="FFFF99"/>
                                        </p:clrVal>
                                      </p:to>
                                    </p:set>
                                    <p:set>
                                      <p:cBhvr>
                                        <p:cTn id="15" dur="indefinite"/>
                                        <p:tgtEl>
                                          <p:spTgt spid="1929244"/>
                                        </p:tgtEl>
                                        <p:attrNameLst>
                                          <p:attrName>fill.type</p:attrName>
                                        </p:attrNameLst>
                                      </p:cBhvr>
                                      <p:to>
                                        <p:strVal val="solid"/>
                                      </p:to>
                                    </p:set>
                                    <p:set>
                                      <p:cBhvr>
                                        <p:cTn id="16" dur="indefinite"/>
                                        <p:tgtEl>
                                          <p:spTgt spid="1929244"/>
                                        </p:tgtEl>
                                        <p:attrNameLst>
                                          <p:attrName>fill.on</p:attrName>
                                        </p:attrNameLst>
                                      </p:cBhvr>
                                      <p:to>
                                        <p:strVal val="true"/>
                                      </p:to>
                                    </p:set>
                                  </p:childTnLst>
                                </p:cTn>
                              </p:par>
                              <p:par>
                                <p:cTn id="17" presetID="1" presetClass="entr" presetSubtype="0" fill="hold" grpId="0" nodeType="withEffect">
                                  <p:stCondLst>
                                    <p:cond delay="0"/>
                                  </p:stCondLst>
                                  <p:childTnLst>
                                    <p:set>
                                      <p:cBhvr>
                                        <p:cTn id="18" dur="1" fill="hold">
                                          <p:stCondLst>
                                            <p:cond delay="0"/>
                                          </p:stCondLst>
                                        </p:cTn>
                                        <p:tgtEl>
                                          <p:spTgt spid="1929318"/>
                                        </p:tgtEl>
                                        <p:attrNameLst>
                                          <p:attrName>style.visibility</p:attrName>
                                        </p:attrNameLst>
                                      </p:cBhvr>
                                      <p:to>
                                        <p:strVal val="visible"/>
                                      </p:to>
                                    </p:set>
                                  </p:childTnLst>
                                  <p:subTnLst>
                                    <p:set>
                                      <p:cBhvr override="childStyle">
                                        <p:cTn dur="1" fill="hold" display="0" masterRel="nextClick" afterEffect="1"/>
                                        <p:tgtEl>
                                          <p:spTgt spid="1929318"/>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292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292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292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2924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mph" presetSubtype="1" nodeType="clickEffect">
                                  <p:stCondLst>
                                    <p:cond delay="0"/>
                                  </p:stCondLst>
                                  <p:childTnLst>
                                    <p:set>
                                      <p:cBhvr>
                                        <p:cTn id="34" dur="indefinite"/>
                                        <p:tgtEl>
                                          <p:spTgt spid="1929246"/>
                                        </p:tgtEl>
                                        <p:attrNameLst>
                                          <p:attrName>fillcolor</p:attrName>
                                        </p:attrNameLst>
                                      </p:cBhvr>
                                      <p:to>
                                        <p:clrVal>
                                          <a:srgbClr val="FFFF99"/>
                                        </p:clrVal>
                                      </p:to>
                                    </p:set>
                                    <p:set>
                                      <p:cBhvr>
                                        <p:cTn id="35" dur="indefinite"/>
                                        <p:tgtEl>
                                          <p:spTgt spid="1929246"/>
                                        </p:tgtEl>
                                        <p:attrNameLst>
                                          <p:attrName>fill.type</p:attrName>
                                        </p:attrNameLst>
                                      </p:cBhvr>
                                      <p:to>
                                        <p:strVal val="solid"/>
                                      </p:to>
                                    </p:set>
                                    <p:set>
                                      <p:cBhvr>
                                        <p:cTn id="36" dur="indefinite"/>
                                        <p:tgtEl>
                                          <p:spTgt spid="1929246"/>
                                        </p:tgtEl>
                                        <p:attrNameLst>
                                          <p:attrName>fill.on</p:attrName>
                                        </p:attrNameLst>
                                      </p:cBhvr>
                                      <p:to>
                                        <p:strVal val="true"/>
                                      </p:to>
                                    </p:set>
                                  </p:childTnLst>
                                </p:cTn>
                              </p:par>
                              <p:par>
                                <p:cTn id="37" presetID="1" presetClass="emph" presetSubtype="1" nodeType="withEffect">
                                  <p:stCondLst>
                                    <p:cond delay="0"/>
                                  </p:stCondLst>
                                  <p:childTnLst>
                                    <p:set>
                                      <p:cBhvr>
                                        <p:cTn id="38" dur="indefinite"/>
                                        <p:tgtEl>
                                          <p:spTgt spid="1929247"/>
                                        </p:tgtEl>
                                        <p:attrNameLst>
                                          <p:attrName>fillcolor</p:attrName>
                                        </p:attrNameLst>
                                      </p:cBhvr>
                                      <p:to>
                                        <p:clrVal>
                                          <a:srgbClr val="FFFF99"/>
                                        </p:clrVal>
                                      </p:to>
                                    </p:set>
                                    <p:set>
                                      <p:cBhvr>
                                        <p:cTn id="39" dur="indefinite"/>
                                        <p:tgtEl>
                                          <p:spTgt spid="1929247"/>
                                        </p:tgtEl>
                                        <p:attrNameLst>
                                          <p:attrName>fill.type</p:attrName>
                                        </p:attrNameLst>
                                      </p:cBhvr>
                                      <p:to>
                                        <p:strVal val="solid"/>
                                      </p:to>
                                    </p:set>
                                    <p:set>
                                      <p:cBhvr>
                                        <p:cTn id="40" dur="indefinite"/>
                                        <p:tgtEl>
                                          <p:spTgt spid="1929247"/>
                                        </p:tgtEl>
                                        <p:attrNameLst>
                                          <p:attrName>fill.on</p:attrName>
                                        </p:attrNameLst>
                                      </p:cBhvr>
                                      <p:to>
                                        <p:strVal val="tru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292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2923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path" presetSubtype="0" accel="50000" decel="50000" fill="hold" grpId="1" nodeType="clickEffect">
                                  <p:stCondLst>
                                    <p:cond delay="0"/>
                                  </p:stCondLst>
                                  <p:childTnLst>
                                    <p:animMotion origin="layout" path="M 8.33333E-7 3.7037E-6 L 8.33333E-7 0.18171 " pathEditMode="relative" rAng="0" ptsTypes="AA">
                                      <p:cBhvr>
                                        <p:cTn id="50" dur="500" fill="hold"/>
                                        <p:tgtEl>
                                          <p:spTgt spid="1929232"/>
                                        </p:tgtEl>
                                        <p:attrNameLst>
                                          <p:attrName>ppt_x</p:attrName>
                                          <p:attrName>ppt_y</p:attrName>
                                        </p:attrNameLst>
                                      </p:cBhvr>
                                      <p:rCtr x="0" y="9074"/>
                                    </p:animMotion>
                                  </p:childTnLst>
                                </p:cTn>
                              </p:par>
                              <p:par>
                                <p:cTn id="51" presetID="42" presetClass="path" presetSubtype="0" accel="50000" decel="50000" fill="hold" grpId="1" nodeType="withEffect">
                                  <p:stCondLst>
                                    <p:cond delay="0"/>
                                  </p:stCondLst>
                                  <p:childTnLst>
                                    <p:animMotion origin="layout" path="M 1.94444E-6 -1.48148E-6 L 1.94444E-6 0.21528 " pathEditMode="relative" rAng="0" ptsTypes="AA">
                                      <p:cBhvr>
                                        <p:cTn id="52" dur="500" fill="hold"/>
                                        <p:tgtEl>
                                          <p:spTgt spid="1929229"/>
                                        </p:tgtEl>
                                        <p:attrNameLst>
                                          <p:attrName>ppt_x</p:attrName>
                                          <p:attrName>ppt_y</p:attrName>
                                        </p:attrNameLst>
                                      </p:cBhvr>
                                      <p:rCtr x="0" y="10764"/>
                                    </p:animMotion>
                                  </p:childTnLst>
                                </p:cTn>
                              </p:par>
                              <p:par>
                                <p:cTn id="53" presetID="1" presetClass="emph" presetSubtype="2" fill="hold" nodeType="withEffect">
                                  <p:stCondLst>
                                    <p:cond delay="0"/>
                                  </p:stCondLst>
                                  <p:childTnLst>
                                    <p:animClr clrSpc="rgb" dir="cw">
                                      <p:cBhvr>
                                        <p:cTn id="54" dur="500" fill="hold"/>
                                        <p:tgtEl>
                                          <p:spTgt spid="1929232"/>
                                        </p:tgtEl>
                                        <p:attrNameLst>
                                          <p:attrName>fillcolor</p:attrName>
                                        </p:attrNameLst>
                                      </p:cBhvr>
                                      <p:to>
                                        <a:srgbClr val="FFFF99"/>
                                      </p:to>
                                    </p:animClr>
                                    <p:set>
                                      <p:cBhvr>
                                        <p:cTn id="55" dur="500" fill="hold"/>
                                        <p:tgtEl>
                                          <p:spTgt spid="1929232"/>
                                        </p:tgtEl>
                                        <p:attrNameLst>
                                          <p:attrName>fill.type</p:attrName>
                                        </p:attrNameLst>
                                      </p:cBhvr>
                                      <p:to>
                                        <p:strVal val="solid"/>
                                      </p:to>
                                    </p:set>
                                    <p:set>
                                      <p:cBhvr>
                                        <p:cTn id="56" dur="500" fill="hold"/>
                                        <p:tgtEl>
                                          <p:spTgt spid="1929232"/>
                                        </p:tgtEl>
                                        <p:attrNameLst>
                                          <p:attrName>fill.on</p:attrName>
                                        </p:attrNameLst>
                                      </p:cBhvr>
                                      <p:to>
                                        <p:strVal val="true"/>
                                      </p:to>
                                    </p:set>
                                  </p:childTnLst>
                                </p:cTn>
                              </p:par>
                            </p:childTnLst>
                          </p:cTn>
                        </p:par>
                        <p:par>
                          <p:cTn id="57" fill="hold" nodeType="afterGroup">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1929249"/>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mph" presetSubtype="1" nodeType="clickEffect">
                                  <p:stCondLst>
                                    <p:cond delay="0"/>
                                  </p:stCondLst>
                                  <p:childTnLst>
                                    <p:set>
                                      <p:cBhvr>
                                        <p:cTn id="63" dur="indefinite"/>
                                        <p:tgtEl>
                                          <p:spTgt spid="1929242"/>
                                        </p:tgtEl>
                                        <p:attrNameLst>
                                          <p:attrName>fillcolor</p:attrName>
                                        </p:attrNameLst>
                                      </p:cBhvr>
                                      <p:to>
                                        <p:clrVal>
                                          <a:srgbClr val="FFFF99"/>
                                        </p:clrVal>
                                      </p:to>
                                    </p:set>
                                    <p:set>
                                      <p:cBhvr>
                                        <p:cTn id="64" dur="indefinite"/>
                                        <p:tgtEl>
                                          <p:spTgt spid="1929242"/>
                                        </p:tgtEl>
                                        <p:attrNameLst>
                                          <p:attrName>fill.type</p:attrName>
                                        </p:attrNameLst>
                                      </p:cBhvr>
                                      <p:to>
                                        <p:strVal val="solid"/>
                                      </p:to>
                                    </p:set>
                                    <p:set>
                                      <p:cBhvr>
                                        <p:cTn id="65" dur="indefinite"/>
                                        <p:tgtEl>
                                          <p:spTgt spid="1929242"/>
                                        </p:tgtEl>
                                        <p:attrNameLst>
                                          <p:attrName>fill.on</p:attrName>
                                        </p:attrNameLst>
                                      </p:cBhvr>
                                      <p:to>
                                        <p:strVal val="true"/>
                                      </p:to>
                                    </p:set>
                                  </p:childTnLst>
                                </p:cTn>
                              </p:par>
                              <p:par>
                                <p:cTn id="66" presetID="1" presetClass="emph" presetSubtype="1" nodeType="withEffect">
                                  <p:stCondLst>
                                    <p:cond delay="0"/>
                                  </p:stCondLst>
                                  <p:childTnLst>
                                    <p:set>
                                      <p:cBhvr>
                                        <p:cTn id="67" dur="indefinite"/>
                                        <p:tgtEl>
                                          <p:spTgt spid="1929241"/>
                                        </p:tgtEl>
                                        <p:attrNameLst>
                                          <p:attrName>fillcolor</p:attrName>
                                        </p:attrNameLst>
                                      </p:cBhvr>
                                      <p:to>
                                        <p:clrVal>
                                          <a:srgbClr val="FFFF99"/>
                                        </p:clrVal>
                                      </p:to>
                                    </p:set>
                                    <p:set>
                                      <p:cBhvr>
                                        <p:cTn id="68" dur="indefinite"/>
                                        <p:tgtEl>
                                          <p:spTgt spid="1929241"/>
                                        </p:tgtEl>
                                        <p:attrNameLst>
                                          <p:attrName>fill.type</p:attrName>
                                        </p:attrNameLst>
                                      </p:cBhvr>
                                      <p:to>
                                        <p:strVal val="solid"/>
                                      </p:to>
                                    </p:set>
                                    <p:set>
                                      <p:cBhvr>
                                        <p:cTn id="69" dur="indefinite"/>
                                        <p:tgtEl>
                                          <p:spTgt spid="1929241"/>
                                        </p:tgtEl>
                                        <p:attrNameLst>
                                          <p:attrName>fill.on</p:attrName>
                                        </p:attrNameLst>
                                      </p:cBhvr>
                                      <p:to>
                                        <p:strVal val="true"/>
                                      </p:to>
                                    </p:set>
                                  </p:childTnLst>
                                </p:cTn>
                              </p:par>
                              <p:par>
                                <p:cTn id="70" presetID="1" presetClass="entr" presetSubtype="0" fill="hold" grpId="0" nodeType="withEffect">
                                  <p:stCondLst>
                                    <p:cond delay="0"/>
                                  </p:stCondLst>
                                  <p:childTnLst>
                                    <p:set>
                                      <p:cBhvr>
                                        <p:cTn id="71" dur="1" fill="hold">
                                          <p:stCondLst>
                                            <p:cond delay="0"/>
                                          </p:stCondLst>
                                        </p:cTn>
                                        <p:tgtEl>
                                          <p:spTgt spid="192923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929250"/>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35" presetClass="path" presetSubtype="0" accel="50000" decel="50000" fill="hold" grpId="1" nodeType="clickEffect">
                                  <p:stCondLst>
                                    <p:cond delay="0"/>
                                  </p:stCondLst>
                                  <p:childTnLst>
                                    <p:animMotion origin="layout" path="M -5.55556E-7 2.22222E-6 L -0.09201 2.22222E-6 " pathEditMode="relative" rAng="0" ptsTypes="AA">
                                      <p:cBhvr>
                                        <p:cTn id="77" dur="500" fill="hold"/>
                                        <p:tgtEl>
                                          <p:spTgt spid="1929230"/>
                                        </p:tgtEl>
                                        <p:attrNameLst>
                                          <p:attrName>ppt_x</p:attrName>
                                          <p:attrName>ppt_y</p:attrName>
                                        </p:attrNameLst>
                                      </p:cBhvr>
                                      <p:rCtr x="-4601" y="0"/>
                                    </p:animMotion>
                                  </p:childTnLst>
                                </p:cTn>
                              </p:par>
                              <p:par>
                                <p:cTn id="78" presetID="35" presetClass="path" presetSubtype="0" accel="50000" decel="50000" fill="hold" grpId="1" nodeType="withEffect">
                                  <p:stCondLst>
                                    <p:cond delay="0"/>
                                  </p:stCondLst>
                                  <p:childTnLst>
                                    <p:animMotion origin="layout" path="M -3.61111E-6 1.11022E-16 L -0.0835 1.11022E-16 " pathEditMode="relative" rAng="0" ptsTypes="AA">
                                      <p:cBhvr>
                                        <p:cTn id="79" dur="500" fill="hold"/>
                                        <p:tgtEl>
                                          <p:spTgt spid="1929250"/>
                                        </p:tgtEl>
                                        <p:attrNameLst>
                                          <p:attrName>ppt_x</p:attrName>
                                          <p:attrName>ppt_y</p:attrName>
                                        </p:attrNameLst>
                                      </p:cBhvr>
                                      <p:rCtr x="-4184" y="0"/>
                                    </p:animMotion>
                                  </p:childTnLst>
                                </p:cTn>
                              </p:par>
                              <p:par>
                                <p:cTn id="80" presetID="1" presetClass="emph" presetSubtype="2" fill="hold" nodeType="withEffect">
                                  <p:stCondLst>
                                    <p:cond delay="0"/>
                                  </p:stCondLst>
                                  <p:childTnLst>
                                    <p:animClr clrSpc="rgb" dir="cw">
                                      <p:cBhvr>
                                        <p:cTn id="81" dur="500" fill="hold"/>
                                        <p:tgtEl>
                                          <p:spTgt spid="1929230"/>
                                        </p:tgtEl>
                                        <p:attrNameLst>
                                          <p:attrName>fillcolor</p:attrName>
                                        </p:attrNameLst>
                                      </p:cBhvr>
                                      <p:to>
                                        <a:srgbClr val="FFFF99"/>
                                      </p:to>
                                    </p:animClr>
                                    <p:set>
                                      <p:cBhvr>
                                        <p:cTn id="82" dur="500" fill="hold"/>
                                        <p:tgtEl>
                                          <p:spTgt spid="1929230"/>
                                        </p:tgtEl>
                                        <p:attrNameLst>
                                          <p:attrName>fill.type</p:attrName>
                                        </p:attrNameLst>
                                      </p:cBhvr>
                                      <p:to>
                                        <p:strVal val="solid"/>
                                      </p:to>
                                    </p:set>
                                    <p:set>
                                      <p:cBhvr>
                                        <p:cTn id="83" dur="500" fill="hold"/>
                                        <p:tgtEl>
                                          <p:spTgt spid="1929230"/>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929250"/>
                                        </p:tgtEl>
                                        <p:attrNameLst>
                                          <p:attrName>fillcolor</p:attrName>
                                        </p:attrNameLst>
                                      </p:cBhvr>
                                      <p:to>
                                        <a:srgbClr val="FFFF99"/>
                                      </p:to>
                                    </p:animClr>
                                    <p:set>
                                      <p:cBhvr>
                                        <p:cTn id="86" dur="500" fill="hold"/>
                                        <p:tgtEl>
                                          <p:spTgt spid="1929250"/>
                                        </p:tgtEl>
                                        <p:attrNameLst>
                                          <p:attrName>fill.type</p:attrName>
                                        </p:attrNameLst>
                                      </p:cBhvr>
                                      <p:to>
                                        <p:strVal val="solid"/>
                                      </p:to>
                                    </p:set>
                                    <p:set>
                                      <p:cBhvr>
                                        <p:cTn id="87" dur="500" fill="hold"/>
                                        <p:tgtEl>
                                          <p:spTgt spid="1929250"/>
                                        </p:tgtEl>
                                        <p:attrNameLst>
                                          <p:attrName>fill.on</p:attrName>
                                        </p:attrNameLst>
                                      </p:cBhvr>
                                      <p:to>
                                        <p:strVal val="true"/>
                                      </p:to>
                                    </p:set>
                                  </p:childTnLst>
                                </p:cTn>
                              </p:par>
                            </p:childTnLst>
                          </p:cTn>
                        </p:par>
                        <p:par>
                          <p:cTn id="88" fill="hold" nodeType="afterGroup">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1929251"/>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929234"/>
                                        </p:tgtEl>
                                        <p:attrNameLst>
                                          <p:attrName>style.visibility</p:attrName>
                                        </p:attrNameLst>
                                      </p:cBhvr>
                                      <p:to>
                                        <p:strVal val="visible"/>
                                      </p:to>
                                    </p:set>
                                  </p:childTnLst>
                                </p:cTn>
                              </p:par>
                              <p:par>
                                <p:cTn id="95" presetID="1" presetClass="emph" presetSubtype="1" nodeType="withEffect">
                                  <p:stCondLst>
                                    <p:cond delay="0"/>
                                  </p:stCondLst>
                                  <p:childTnLst>
                                    <p:set>
                                      <p:cBhvr>
                                        <p:cTn id="96" dur="indefinite"/>
                                        <p:tgtEl>
                                          <p:spTgt spid="1929240"/>
                                        </p:tgtEl>
                                        <p:attrNameLst>
                                          <p:attrName>fillcolor</p:attrName>
                                        </p:attrNameLst>
                                      </p:cBhvr>
                                      <p:to>
                                        <p:clrVal>
                                          <a:srgbClr val="FFFF99"/>
                                        </p:clrVal>
                                      </p:to>
                                    </p:set>
                                    <p:set>
                                      <p:cBhvr>
                                        <p:cTn id="97" dur="indefinite"/>
                                        <p:tgtEl>
                                          <p:spTgt spid="1929240"/>
                                        </p:tgtEl>
                                        <p:attrNameLst>
                                          <p:attrName>fill.type</p:attrName>
                                        </p:attrNameLst>
                                      </p:cBhvr>
                                      <p:to>
                                        <p:strVal val="solid"/>
                                      </p:to>
                                    </p:set>
                                    <p:set>
                                      <p:cBhvr>
                                        <p:cTn id="98" dur="indefinite"/>
                                        <p:tgtEl>
                                          <p:spTgt spid="1929240"/>
                                        </p:tgtEl>
                                        <p:attrNameLst>
                                          <p:attrName>fill.on</p:attrName>
                                        </p:attrNameLst>
                                      </p:cBhvr>
                                      <p:to>
                                        <p:strVal val="tru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63" presetClass="path" presetSubtype="0" accel="50000" decel="50000" fill="hold" grpId="0" nodeType="clickEffect">
                                  <p:stCondLst>
                                    <p:cond delay="0"/>
                                  </p:stCondLst>
                                  <p:childTnLst>
                                    <p:animMotion origin="layout" path="M -1.11111E-6 7.40741E-7 L 0.05208 7.40741E-7 " pathEditMode="relative" rAng="0" ptsTypes="AA">
                                      <p:cBhvr>
                                        <p:cTn id="102" dur="500" fill="hold"/>
                                        <p:tgtEl>
                                          <p:spTgt spid="1929234"/>
                                        </p:tgtEl>
                                        <p:attrNameLst>
                                          <p:attrName>ppt_x</p:attrName>
                                          <p:attrName>ppt_y</p:attrName>
                                        </p:attrNameLst>
                                      </p:cBhvr>
                                      <p:rCtr x="2604" y="0"/>
                                    </p:animMotion>
                                  </p:childTnLst>
                                </p:cTn>
                              </p:par>
                              <p:par>
                                <p:cTn id="103" presetID="1" presetClass="emph" presetSubtype="2" fill="hold" nodeType="withEffect">
                                  <p:stCondLst>
                                    <p:cond delay="0"/>
                                  </p:stCondLst>
                                  <p:childTnLst>
                                    <p:animClr clrSpc="rgb" dir="cw">
                                      <p:cBhvr>
                                        <p:cTn id="104" dur="500" fill="hold"/>
                                        <p:tgtEl>
                                          <p:spTgt spid="1929234"/>
                                        </p:tgtEl>
                                        <p:attrNameLst>
                                          <p:attrName>fillcolor</p:attrName>
                                        </p:attrNameLst>
                                      </p:cBhvr>
                                      <p:to>
                                        <a:srgbClr val="FFFF99"/>
                                      </p:to>
                                    </p:animClr>
                                    <p:set>
                                      <p:cBhvr>
                                        <p:cTn id="105" dur="500" fill="hold"/>
                                        <p:tgtEl>
                                          <p:spTgt spid="1929234"/>
                                        </p:tgtEl>
                                        <p:attrNameLst>
                                          <p:attrName>fill.type</p:attrName>
                                        </p:attrNameLst>
                                      </p:cBhvr>
                                      <p:to>
                                        <p:strVal val="solid"/>
                                      </p:to>
                                    </p:set>
                                    <p:set>
                                      <p:cBhvr>
                                        <p:cTn id="106" dur="500" fill="hold"/>
                                        <p:tgtEl>
                                          <p:spTgt spid="1929234"/>
                                        </p:tgtEl>
                                        <p:attrNameLst>
                                          <p:attrName>fill.on</p:attrName>
                                        </p:attrNameLst>
                                      </p:cBhvr>
                                      <p:to>
                                        <p:strVal val="true"/>
                                      </p:to>
                                    </p:set>
                                  </p:childTnLst>
                                </p:cTn>
                              </p:par>
                            </p:childTnLst>
                          </p:cTn>
                        </p:par>
                        <p:par>
                          <p:cTn id="107" fill="hold" nodeType="afterGroup">
                            <p:stCondLst>
                              <p:cond delay="500"/>
                            </p:stCondLst>
                            <p:childTnLst>
                              <p:par>
                                <p:cTn id="108" presetID="1" presetClass="entr" presetSubtype="0" fill="hold" grpId="0" nodeType="afterEffect">
                                  <p:stCondLst>
                                    <p:cond delay="0"/>
                                  </p:stCondLst>
                                  <p:childTnLst>
                                    <p:set>
                                      <p:cBhvr>
                                        <p:cTn id="109" dur="1" fill="hold">
                                          <p:stCondLst>
                                            <p:cond delay="0"/>
                                          </p:stCondLst>
                                        </p:cTn>
                                        <p:tgtEl>
                                          <p:spTgt spid="1929252"/>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nodeType="clickEffect">
                                  <p:stCondLst>
                                    <p:cond delay="0"/>
                                  </p:stCondLst>
                                  <p:childTnLst>
                                    <p:set>
                                      <p:cBhvr>
                                        <p:cTn id="113" dur="1" fill="hold">
                                          <p:stCondLst>
                                            <p:cond delay="0"/>
                                          </p:stCondLst>
                                        </p:cTn>
                                        <p:tgtEl>
                                          <p:spTgt spid="1929316">
                                            <p:txEl>
                                              <p:pRg st="0" end="0"/>
                                            </p:txEl>
                                          </p:spTgt>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929316">
                                            <p:txEl>
                                              <p:pRg st="1" end="1"/>
                                            </p:txEl>
                                          </p:spTgt>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929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218" grpId="0" animBg="1"/>
      <p:bldP spid="1929229" grpId="0" animBg="1"/>
      <p:bldP spid="1929229" grpId="1" animBg="1"/>
      <p:bldP spid="1929230" grpId="0" animBg="1"/>
      <p:bldP spid="1929230" grpId="1" animBg="1"/>
      <p:bldP spid="1929231" grpId="0" animBg="1"/>
      <p:bldP spid="1929232" grpId="0" animBg="1"/>
      <p:bldP spid="1929232" grpId="1" animBg="1"/>
      <p:bldP spid="1929233" grpId="0" animBg="1"/>
      <p:bldP spid="1929234" grpId="0" animBg="1"/>
      <p:bldP spid="1929234" grpId="1" animBg="1"/>
      <p:bldP spid="1929248" grpId="0"/>
      <p:bldP spid="1929249" grpId="0"/>
      <p:bldP spid="1929250" grpId="0" animBg="1"/>
      <p:bldP spid="1929250" grpId="1" animBg="1"/>
      <p:bldP spid="1929251" grpId="0"/>
      <p:bldP spid="1929252" grpId="0"/>
      <p:bldP spid="1929317" grpId="0" animBg="1"/>
      <p:bldP spid="1929318" grpId="0"/>
    </p:bldLst>
  </p:timing>
</p:sld>
</file>

<file path=ppt/theme/theme1.xml><?xml version="1.0" encoding="utf-8"?>
<a:theme xmlns:a="http://schemas.openxmlformats.org/drawingml/2006/main" name="qem_vis1999">
  <a:themeElements>
    <a:clrScheme name="qem_vis1999 9">
      <a:dk1>
        <a:srgbClr val="000000"/>
      </a:dk1>
      <a:lt1>
        <a:srgbClr val="FFFFFF"/>
      </a:lt1>
      <a:dk2>
        <a:srgbClr val="000099"/>
      </a:dk2>
      <a:lt2>
        <a:srgbClr val="FFFFFF"/>
      </a:lt2>
      <a:accent1>
        <a:srgbClr val="DBDBDB"/>
      </a:accent1>
      <a:accent2>
        <a:srgbClr val="0066FF"/>
      </a:accent2>
      <a:accent3>
        <a:srgbClr val="FFFFFF"/>
      </a:accent3>
      <a:accent4>
        <a:srgbClr val="000000"/>
      </a:accent4>
      <a:accent5>
        <a:srgbClr val="EAEAEA"/>
      </a:accent5>
      <a:accent6>
        <a:srgbClr val="005CE7"/>
      </a:accent6>
      <a:hlink>
        <a:srgbClr val="FF0033"/>
      </a:hlink>
      <a:folHlink>
        <a:srgbClr val="00CC00"/>
      </a:folHlink>
    </a:clrScheme>
    <a:fontScheme name="qem_vis199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qem_vis199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em_vis199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em_vis199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em_vis1999 4">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qem_vis1999 5">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qem_vis1999 6">
        <a:dk1>
          <a:srgbClr val="000000"/>
        </a:dk1>
        <a:lt1>
          <a:srgbClr val="FFFFFF"/>
        </a:lt1>
        <a:dk2>
          <a:srgbClr val="772655"/>
        </a:dk2>
        <a:lt2>
          <a:srgbClr val="5FFFF0"/>
        </a:lt2>
        <a:accent1>
          <a:srgbClr val="952CA7"/>
        </a:accent1>
        <a:accent2>
          <a:srgbClr val="FAFD00"/>
        </a:accent2>
        <a:accent3>
          <a:srgbClr val="BDACB4"/>
        </a:accent3>
        <a:accent4>
          <a:srgbClr val="DADADA"/>
        </a:accent4>
        <a:accent5>
          <a:srgbClr val="C8ACD0"/>
        </a:accent5>
        <a:accent6>
          <a:srgbClr val="E3E500"/>
        </a:accent6>
        <a:hlink>
          <a:srgbClr val="FEAA2E"/>
        </a:hlink>
        <a:folHlink>
          <a:srgbClr val="D989B8"/>
        </a:folHlink>
      </a:clrScheme>
      <a:clrMap bg1="dk2" tx1="lt1" bg2="dk1" tx2="lt2" accent1="accent1" accent2="accent2" accent3="accent3" accent4="accent4" accent5="accent5" accent6="accent6" hlink="hlink" folHlink="folHlink"/>
    </a:extraClrScheme>
    <a:extraClrScheme>
      <a:clrScheme name="qem_vis1999 7">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FF99"/>
        </a:folHlink>
      </a:clrScheme>
      <a:clrMap bg1="lt1" tx1="dk1" bg2="lt2" tx2="dk2" accent1="accent1" accent2="accent2" accent3="accent3" accent4="accent4" accent5="accent5" accent6="accent6" hlink="hlink" folHlink="folHlink"/>
    </a:extraClrScheme>
    <a:extraClrScheme>
      <a:clrScheme name="qem_vis1999 8">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
      <a:clrScheme name="qem_vis1999 9">
        <a:dk1>
          <a:srgbClr val="000000"/>
        </a:dk1>
        <a:lt1>
          <a:srgbClr val="FFFFFF"/>
        </a:lt1>
        <a:dk2>
          <a:srgbClr val="000099"/>
        </a:dk2>
        <a:lt2>
          <a:srgbClr val="FFFFFF"/>
        </a:lt2>
        <a:accent1>
          <a:srgbClr val="DBDBDB"/>
        </a:accent1>
        <a:accent2>
          <a:srgbClr val="0066FF"/>
        </a:accent2>
        <a:accent3>
          <a:srgbClr val="FFFFFF"/>
        </a:accent3>
        <a:accent4>
          <a:srgbClr val="000000"/>
        </a:accent4>
        <a:accent5>
          <a:srgbClr val="EAEAEA"/>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35162</TotalTime>
  <Words>4932</Words>
  <Application>Microsoft Office PowerPoint</Application>
  <PresentationFormat>On-screen Show (4:3)</PresentationFormat>
  <Paragraphs>819</Paragraphs>
  <Slides>48</Slides>
  <Notes>41</Notes>
  <HiddenSlides>1</HiddenSlides>
  <MMClips>9</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57" baseType="lpstr">
      <vt:lpstr>Times New Roman</vt:lpstr>
      <vt:lpstr>Arial</vt:lpstr>
      <vt:lpstr>Monotype Sorts</vt:lpstr>
      <vt:lpstr>Arial Special G1</vt:lpstr>
      <vt:lpstr>Symbol</vt:lpstr>
      <vt:lpstr>Wingdings</vt:lpstr>
      <vt:lpstr>qem_vis1999</vt:lpstr>
      <vt:lpstr>MathType 5.0 Equation</vt:lpstr>
      <vt:lpstr>Microsoft Equation 3.0</vt:lpstr>
      <vt:lpstr>Perfect Spatial Hashing </vt:lpstr>
      <vt:lpstr>Motivation</vt:lpstr>
      <vt:lpstr>Motivation</vt:lpstr>
      <vt:lpstr>Previous Work</vt:lpstr>
      <vt:lpstr>Minimal perfect hash</vt:lpstr>
      <vt:lpstr>Minimal perfect hash</vt:lpstr>
      <vt:lpstr>Using our hashing scheme</vt:lpstr>
      <vt:lpstr>Hash construction</vt:lpstr>
      <vt:lpstr>Hash construction</vt:lpstr>
      <vt:lpstr>Generalization to 3D</vt:lpstr>
      <vt:lpstr>Overview</vt:lpstr>
      <vt:lpstr>Access scenarios</vt:lpstr>
      <vt:lpstr>Sparsity encoding</vt:lpstr>
      <vt:lpstr>Sparsity encoding</vt:lpstr>
      <vt:lpstr>Sparsity encoding</vt:lpstr>
      <vt:lpstr>Sparsity encoding</vt:lpstr>
      <vt:lpstr>Overview</vt:lpstr>
      <vt:lpstr>Filtering</vt:lpstr>
      <vt:lpstr>Interpolation</vt:lpstr>
      <vt:lpstr>Interpolation with blocking</vt:lpstr>
      <vt:lpstr>MIP-mapping</vt:lpstr>
      <vt:lpstr>MIP-mapping</vt:lpstr>
      <vt:lpstr>Overview</vt:lpstr>
      <vt:lpstr>Applications</vt:lpstr>
      <vt:lpstr>Application: Vector images</vt:lpstr>
      <vt:lpstr>Application: Vector images</vt:lpstr>
      <vt:lpstr>Application: Vector images</vt:lpstr>
      <vt:lpstr>Application: Vector images</vt:lpstr>
      <vt:lpstr>Application: Sprites</vt:lpstr>
      <vt:lpstr>Application: Sprites</vt:lpstr>
      <vt:lpstr>Application: Alpha compression</vt:lpstr>
      <vt:lpstr>Applications</vt:lpstr>
      <vt:lpstr>Application: 3D texture</vt:lpstr>
      <vt:lpstr>Application: 3D texture</vt:lpstr>
      <vt:lpstr>Comparisons</vt:lpstr>
      <vt:lpstr>Application: 3D painting</vt:lpstr>
      <vt:lpstr>Application: 3D simulation</vt:lpstr>
      <vt:lpstr>Application: Collision detection</vt:lpstr>
      <vt:lpstr>Results summary</vt:lpstr>
      <vt:lpstr>Summary</vt:lpstr>
      <vt:lpstr>Perfect spatial hashing</vt:lpstr>
      <vt:lpstr>PowerPoint Presentation</vt:lpstr>
      <vt:lpstr>PowerPoint Presentation</vt:lpstr>
      <vt:lpstr>Table sizes</vt:lpstr>
      <vt:lpstr>Previous work on minimal perfect hashing</vt:lpstr>
      <vt:lpstr>Expected hash complexity</vt:lpstr>
      <vt:lpstr>Our contributions</vt:lpstr>
      <vt:lpstr>Traditional atlas parameterization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Hugues Hoppe</dc:creator>
  <cp:lastModifiedBy>Hugues Hoppe</cp:lastModifiedBy>
  <cp:revision>1446</cp:revision>
  <dcterms:created xsi:type="dcterms:W3CDTF">1999-08-16T18:11:54Z</dcterms:created>
  <dcterms:modified xsi:type="dcterms:W3CDTF">2010-09-29T18:23:08Z</dcterms:modified>
</cp:coreProperties>
</file>