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9" r:id="rId1"/>
  </p:sldMasterIdLst>
  <p:notesMasterIdLst>
    <p:notesMasterId r:id="rId38"/>
  </p:notesMasterIdLst>
  <p:handoutMasterIdLst>
    <p:handoutMasterId r:id="rId39"/>
  </p:handoutMasterIdLst>
  <p:sldIdLst>
    <p:sldId id="257" r:id="rId2"/>
    <p:sldId id="447" r:id="rId3"/>
    <p:sldId id="354" r:id="rId4"/>
    <p:sldId id="437" r:id="rId5"/>
    <p:sldId id="430" r:id="rId6"/>
    <p:sldId id="431" r:id="rId7"/>
    <p:sldId id="355" r:id="rId8"/>
    <p:sldId id="435" r:id="rId9"/>
    <p:sldId id="412" r:id="rId10"/>
    <p:sldId id="436" r:id="rId11"/>
    <p:sldId id="434" r:id="rId12"/>
    <p:sldId id="448" r:id="rId13"/>
    <p:sldId id="380" r:id="rId14"/>
    <p:sldId id="368" r:id="rId15"/>
    <p:sldId id="444" r:id="rId16"/>
    <p:sldId id="442" r:id="rId17"/>
    <p:sldId id="415" r:id="rId18"/>
    <p:sldId id="445" r:id="rId19"/>
    <p:sldId id="401" r:id="rId20"/>
    <p:sldId id="382" r:id="rId21"/>
    <p:sldId id="438" r:id="rId22"/>
    <p:sldId id="404" r:id="rId23"/>
    <p:sldId id="420" r:id="rId24"/>
    <p:sldId id="419" r:id="rId25"/>
    <p:sldId id="383" r:id="rId26"/>
    <p:sldId id="440" r:id="rId27"/>
    <p:sldId id="439" r:id="rId28"/>
    <p:sldId id="441" r:id="rId29"/>
    <p:sldId id="291" r:id="rId30"/>
    <p:sldId id="292" r:id="rId31"/>
    <p:sldId id="295" r:id="rId32"/>
    <p:sldId id="427" r:id="rId33"/>
    <p:sldId id="298" r:id="rId34"/>
    <p:sldId id="432" r:id="rId35"/>
    <p:sldId id="433" r:id="rId36"/>
    <p:sldId id="349" r:id="rId37"/>
  </p:sldIdLst>
  <p:sldSz cx="9144000" cy="6858000" type="screen4x3"/>
  <p:notesSz cx="6858000" cy="9144000"/>
  <p:embeddedFontLst>
    <p:embeddedFont>
      <p:font typeface="Helvetica" pitchFamily="34" charset="0"/>
      <p:regular r:id="rId40"/>
      <p:bold r:id="rId41"/>
      <p:italic r:id="rId42"/>
      <p:boldItalic r:id="rId43"/>
    </p:embeddedFont>
    <p:embeddedFont>
      <p:font typeface="Arial Black" pitchFamily="34" charset="0"/>
      <p:bold r:id="rId44"/>
    </p:embeddedFont>
    <p:embeddedFont>
      <p:font typeface="Monotype Sorts" pitchFamily="2" charset="2"/>
      <p:regular r:id="rId45"/>
    </p:embeddedFont>
  </p:embeddedFontLst>
  <p:custDataLst>
    <p:tags r:id="rId46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33CC33"/>
    <a:srgbClr val="00CC00"/>
    <a:srgbClr val="00FF00"/>
    <a:srgbClr val="FF0000"/>
    <a:srgbClr val="FFFF00"/>
    <a:srgbClr val="000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547" autoAdjust="0"/>
    <p:restoredTop sz="85425" autoAdjust="0"/>
  </p:normalViewPr>
  <p:slideViewPr>
    <p:cSldViewPr>
      <p:cViewPr>
        <p:scale>
          <a:sx n="150" d="100"/>
          <a:sy n="150" d="100"/>
        </p:scale>
        <p:origin x="-1266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>
              <a:defRPr sz="120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>
              <a:defRPr sz="1200"/>
            </a:lvl1pPr>
          </a:lstStyle>
          <a:p>
            <a:fld id="{5445A3F0-6793-4250-AC73-9C119041AA1D}" type="datetime1">
              <a:rPr lang="en-US"/>
              <a:pPr/>
              <a:t>2012-05-25</a:t>
            </a:fld>
            <a:endParaRPr lang="en-US"/>
          </a:p>
        </p:txBody>
      </p:sp>
      <p:sp>
        <p:nvSpPr>
          <p:cNvPr id="16388" name="Rectangle 4"/>
          <p:cNvSpPr>
            <a:spLocks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>
              <a:defRPr sz="1200"/>
            </a:lvl1pPr>
          </a:lstStyle>
          <a:p>
            <a:endParaRPr lang="en-US"/>
          </a:p>
        </p:txBody>
      </p:sp>
      <p:sp>
        <p:nvSpPr>
          <p:cNvPr id="16389" name="Rectangle 5"/>
          <p:cNvSpPr>
            <a:spLocks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>
              <a:defRPr sz="1200"/>
            </a:lvl1pPr>
          </a:lstStyle>
          <a:p>
            <a:fld id="{A31E02C7-728E-4390-97DC-D6C190521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67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0"/>
          <p:cNvSpPr>
            <a:spLocks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12291" name="Rectangle 2"/>
          <p:cNvSpPr>
            <a:spLocks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800"/>
            </a:lvl1pPr>
          </a:lstStyle>
          <a:p>
            <a:fld id="{70572324-9797-4905-944F-55FA21B82B83}" type="datetime1">
              <a:rPr lang="en-US"/>
              <a:pPr/>
              <a:t>2012-05-25</a:t>
            </a:fld>
            <a:endParaRPr lang="en-US"/>
          </a:p>
        </p:txBody>
      </p:sp>
      <p:sp>
        <p:nvSpPr>
          <p:cNvPr id="12292" name="Rectangle 12"/>
          <p:cNvSpPr>
            <a:spLocks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30"/>
          <p:cNvSpPr>
            <a:spLocks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4" name="Rectangle 9"/>
          <p:cNvSpPr>
            <a:spLocks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12295" name="Rectangle 3"/>
          <p:cNvSpPr>
            <a:spLocks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800"/>
            </a:lvl1pPr>
          </a:lstStyle>
          <a:p>
            <a:fld id="{CD5392B9-9385-4CF5-8F7A-9223E0F4F6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91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ChangeArrowheads="1"/>
          </p:cNvSpPr>
          <p:nvPr>
            <p:ph type="ctrTitle"/>
          </p:nvPr>
        </p:nvSpPr>
        <p:spPr>
          <a:xfrm>
            <a:off x="385763" y="844550"/>
            <a:ext cx="860266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55363" name="Rectangle 3"/>
          <p:cNvSpPr>
            <a:spLocks noChangeArrowheads="1"/>
          </p:cNvSpPr>
          <p:nvPr>
            <p:ph type="subTitle" idx="1"/>
          </p:nvPr>
        </p:nvSpPr>
        <p:spPr>
          <a:xfrm>
            <a:off x="385763" y="3173413"/>
            <a:ext cx="6400800" cy="2290762"/>
          </a:xfr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7153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79388"/>
            <a:ext cx="2170113" cy="6513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0188" y="179388"/>
            <a:ext cx="6361112" cy="6513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802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5737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84792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188" y="1225550"/>
            <a:ext cx="4265612" cy="5467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25550"/>
            <a:ext cx="4265613" cy="5467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408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458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8017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74543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11616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10508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230188" y="179388"/>
            <a:ext cx="8683625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619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230188" y="1225550"/>
            <a:ext cx="868362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 und dann gingen sie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defRPr sz="31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buFont typeface="Arial" charset="0"/>
        <a:buChar char="–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buChar char="•"/>
        <a:defRPr sz="2100">
          <a:solidFill>
            <a:schemeClr val="bg1"/>
          </a:solidFill>
          <a:latin typeface="+mn-lt"/>
          <a:cs typeface="+mn-cs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buFont typeface="Arial" charset="0"/>
        <a:buChar char="–"/>
        <a:defRPr sz="2000">
          <a:solidFill>
            <a:schemeClr val="bg1"/>
          </a:solidFill>
          <a:latin typeface="+mn-lt"/>
          <a:cs typeface="+mn-cs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buFont typeface="Arial" charset="0"/>
        <a:buChar char="›"/>
        <a:defRPr sz="20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buFont typeface="Arial" charset="0"/>
        <a:buChar char="›"/>
        <a:defRPr sz="20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buFont typeface="Arial" charset="0"/>
        <a:buChar char="›"/>
        <a:defRPr sz="20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buFont typeface="Arial" charset="0"/>
        <a:buChar char="›"/>
        <a:defRPr sz="20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buFont typeface="Arial" charset="0"/>
        <a:buChar char="›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7.wmf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5.jpeg"/><Relationship Id="rId117" Type="http://schemas.openxmlformats.org/officeDocument/2006/relationships/image" Target="../media/image166.jpeg"/><Relationship Id="rId21" Type="http://schemas.openxmlformats.org/officeDocument/2006/relationships/image" Target="../media/image70.jpeg"/><Relationship Id="rId42" Type="http://schemas.openxmlformats.org/officeDocument/2006/relationships/image" Target="../media/image91.jpeg"/><Relationship Id="rId47" Type="http://schemas.openxmlformats.org/officeDocument/2006/relationships/image" Target="../media/image96.jpeg"/><Relationship Id="rId63" Type="http://schemas.openxmlformats.org/officeDocument/2006/relationships/image" Target="../media/image112.jpeg"/><Relationship Id="rId68" Type="http://schemas.openxmlformats.org/officeDocument/2006/relationships/image" Target="../media/image117.jpeg"/><Relationship Id="rId84" Type="http://schemas.openxmlformats.org/officeDocument/2006/relationships/image" Target="../media/image133.jpeg"/><Relationship Id="rId89" Type="http://schemas.openxmlformats.org/officeDocument/2006/relationships/image" Target="../media/image138.jpeg"/><Relationship Id="rId112" Type="http://schemas.openxmlformats.org/officeDocument/2006/relationships/image" Target="../media/image161.jpeg"/><Relationship Id="rId16" Type="http://schemas.openxmlformats.org/officeDocument/2006/relationships/image" Target="../media/image65.jpeg"/><Relationship Id="rId107" Type="http://schemas.openxmlformats.org/officeDocument/2006/relationships/image" Target="../media/image156.jpeg"/><Relationship Id="rId11" Type="http://schemas.openxmlformats.org/officeDocument/2006/relationships/image" Target="../media/image60.jpeg"/><Relationship Id="rId32" Type="http://schemas.openxmlformats.org/officeDocument/2006/relationships/image" Target="../media/image81.jpeg"/><Relationship Id="rId37" Type="http://schemas.openxmlformats.org/officeDocument/2006/relationships/image" Target="../media/image86.jpeg"/><Relationship Id="rId53" Type="http://schemas.openxmlformats.org/officeDocument/2006/relationships/image" Target="../media/image102.jpeg"/><Relationship Id="rId58" Type="http://schemas.openxmlformats.org/officeDocument/2006/relationships/image" Target="../media/image107.jpeg"/><Relationship Id="rId74" Type="http://schemas.openxmlformats.org/officeDocument/2006/relationships/image" Target="../media/image123.jpeg"/><Relationship Id="rId79" Type="http://schemas.openxmlformats.org/officeDocument/2006/relationships/image" Target="../media/image128.jpeg"/><Relationship Id="rId102" Type="http://schemas.openxmlformats.org/officeDocument/2006/relationships/image" Target="../media/image151.jpeg"/><Relationship Id="rId123" Type="http://schemas.openxmlformats.org/officeDocument/2006/relationships/image" Target="../media/image172.jpeg"/><Relationship Id="rId128" Type="http://schemas.openxmlformats.org/officeDocument/2006/relationships/image" Target="../media/image177.jpeg"/><Relationship Id="rId5" Type="http://schemas.openxmlformats.org/officeDocument/2006/relationships/image" Target="../media/image54.jpeg"/><Relationship Id="rId90" Type="http://schemas.openxmlformats.org/officeDocument/2006/relationships/image" Target="../media/image139.jpeg"/><Relationship Id="rId95" Type="http://schemas.openxmlformats.org/officeDocument/2006/relationships/image" Target="../media/image144.jpeg"/><Relationship Id="rId19" Type="http://schemas.openxmlformats.org/officeDocument/2006/relationships/image" Target="../media/image68.jpeg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Relationship Id="rId27" Type="http://schemas.openxmlformats.org/officeDocument/2006/relationships/image" Target="../media/image76.jpeg"/><Relationship Id="rId30" Type="http://schemas.openxmlformats.org/officeDocument/2006/relationships/image" Target="../media/image79.jpeg"/><Relationship Id="rId35" Type="http://schemas.openxmlformats.org/officeDocument/2006/relationships/image" Target="../media/image84.jpeg"/><Relationship Id="rId43" Type="http://schemas.openxmlformats.org/officeDocument/2006/relationships/image" Target="../media/image92.jpeg"/><Relationship Id="rId48" Type="http://schemas.openxmlformats.org/officeDocument/2006/relationships/image" Target="../media/image97.jpeg"/><Relationship Id="rId56" Type="http://schemas.openxmlformats.org/officeDocument/2006/relationships/image" Target="../media/image105.jpeg"/><Relationship Id="rId64" Type="http://schemas.openxmlformats.org/officeDocument/2006/relationships/image" Target="../media/image113.jpeg"/><Relationship Id="rId69" Type="http://schemas.openxmlformats.org/officeDocument/2006/relationships/image" Target="../media/image118.jpeg"/><Relationship Id="rId77" Type="http://schemas.openxmlformats.org/officeDocument/2006/relationships/image" Target="../media/image126.jpeg"/><Relationship Id="rId100" Type="http://schemas.openxmlformats.org/officeDocument/2006/relationships/image" Target="../media/image149.jpeg"/><Relationship Id="rId105" Type="http://schemas.openxmlformats.org/officeDocument/2006/relationships/image" Target="../media/image154.jpeg"/><Relationship Id="rId113" Type="http://schemas.openxmlformats.org/officeDocument/2006/relationships/image" Target="../media/image162.jpeg"/><Relationship Id="rId118" Type="http://schemas.openxmlformats.org/officeDocument/2006/relationships/image" Target="../media/image167.jpeg"/><Relationship Id="rId126" Type="http://schemas.openxmlformats.org/officeDocument/2006/relationships/image" Target="../media/image175.jpeg"/><Relationship Id="rId8" Type="http://schemas.openxmlformats.org/officeDocument/2006/relationships/image" Target="../media/image57.jpeg"/><Relationship Id="rId51" Type="http://schemas.openxmlformats.org/officeDocument/2006/relationships/image" Target="../media/image100.jpeg"/><Relationship Id="rId72" Type="http://schemas.openxmlformats.org/officeDocument/2006/relationships/image" Target="../media/image121.jpeg"/><Relationship Id="rId80" Type="http://schemas.openxmlformats.org/officeDocument/2006/relationships/image" Target="../media/image129.jpeg"/><Relationship Id="rId85" Type="http://schemas.openxmlformats.org/officeDocument/2006/relationships/image" Target="../media/image134.jpeg"/><Relationship Id="rId93" Type="http://schemas.openxmlformats.org/officeDocument/2006/relationships/image" Target="../media/image142.jpeg"/><Relationship Id="rId98" Type="http://schemas.openxmlformats.org/officeDocument/2006/relationships/image" Target="../media/image147.jpeg"/><Relationship Id="rId121" Type="http://schemas.openxmlformats.org/officeDocument/2006/relationships/image" Target="../media/image170.jpeg"/><Relationship Id="rId3" Type="http://schemas.openxmlformats.org/officeDocument/2006/relationships/image" Target="../media/image52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5" Type="http://schemas.openxmlformats.org/officeDocument/2006/relationships/image" Target="../media/image74.jpeg"/><Relationship Id="rId33" Type="http://schemas.openxmlformats.org/officeDocument/2006/relationships/image" Target="../media/image82.jpeg"/><Relationship Id="rId38" Type="http://schemas.openxmlformats.org/officeDocument/2006/relationships/image" Target="../media/image87.jpeg"/><Relationship Id="rId46" Type="http://schemas.openxmlformats.org/officeDocument/2006/relationships/image" Target="../media/image95.jpeg"/><Relationship Id="rId59" Type="http://schemas.openxmlformats.org/officeDocument/2006/relationships/image" Target="../media/image108.jpeg"/><Relationship Id="rId67" Type="http://schemas.openxmlformats.org/officeDocument/2006/relationships/image" Target="../media/image116.jpeg"/><Relationship Id="rId103" Type="http://schemas.openxmlformats.org/officeDocument/2006/relationships/image" Target="../media/image152.jpeg"/><Relationship Id="rId108" Type="http://schemas.openxmlformats.org/officeDocument/2006/relationships/image" Target="../media/image157.jpeg"/><Relationship Id="rId116" Type="http://schemas.openxmlformats.org/officeDocument/2006/relationships/image" Target="../media/image165.jpeg"/><Relationship Id="rId124" Type="http://schemas.openxmlformats.org/officeDocument/2006/relationships/image" Target="../media/image173.jpeg"/><Relationship Id="rId129" Type="http://schemas.openxmlformats.org/officeDocument/2006/relationships/image" Target="../media/image178.jpeg"/><Relationship Id="rId20" Type="http://schemas.openxmlformats.org/officeDocument/2006/relationships/image" Target="../media/image69.jpeg"/><Relationship Id="rId41" Type="http://schemas.openxmlformats.org/officeDocument/2006/relationships/image" Target="../media/image90.jpeg"/><Relationship Id="rId54" Type="http://schemas.openxmlformats.org/officeDocument/2006/relationships/image" Target="../media/image103.jpeg"/><Relationship Id="rId62" Type="http://schemas.openxmlformats.org/officeDocument/2006/relationships/image" Target="../media/image111.jpeg"/><Relationship Id="rId70" Type="http://schemas.openxmlformats.org/officeDocument/2006/relationships/image" Target="../media/image119.jpeg"/><Relationship Id="rId75" Type="http://schemas.openxmlformats.org/officeDocument/2006/relationships/image" Target="../media/image124.jpeg"/><Relationship Id="rId83" Type="http://schemas.openxmlformats.org/officeDocument/2006/relationships/image" Target="../media/image132.jpeg"/><Relationship Id="rId88" Type="http://schemas.openxmlformats.org/officeDocument/2006/relationships/image" Target="../media/image137.jpeg"/><Relationship Id="rId91" Type="http://schemas.openxmlformats.org/officeDocument/2006/relationships/image" Target="../media/image140.jpeg"/><Relationship Id="rId96" Type="http://schemas.openxmlformats.org/officeDocument/2006/relationships/image" Target="../media/image145.jpeg"/><Relationship Id="rId111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5" Type="http://schemas.openxmlformats.org/officeDocument/2006/relationships/image" Target="../media/image64.jpeg"/><Relationship Id="rId23" Type="http://schemas.openxmlformats.org/officeDocument/2006/relationships/image" Target="../media/image72.jpeg"/><Relationship Id="rId28" Type="http://schemas.openxmlformats.org/officeDocument/2006/relationships/image" Target="../media/image77.jpeg"/><Relationship Id="rId36" Type="http://schemas.openxmlformats.org/officeDocument/2006/relationships/image" Target="../media/image85.jpeg"/><Relationship Id="rId49" Type="http://schemas.openxmlformats.org/officeDocument/2006/relationships/image" Target="../media/image98.jpeg"/><Relationship Id="rId57" Type="http://schemas.openxmlformats.org/officeDocument/2006/relationships/image" Target="../media/image106.jpeg"/><Relationship Id="rId106" Type="http://schemas.openxmlformats.org/officeDocument/2006/relationships/image" Target="../media/image155.jpeg"/><Relationship Id="rId114" Type="http://schemas.openxmlformats.org/officeDocument/2006/relationships/image" Target="../media/image163.jpeg"/><Relationship Id="rId119" Type="http://schemas.openxmlformats.org/officeDocument/2006/relationships/image" Target="../media/image168.jpeg"/><Relationship Id="rId127" Type="http://schemas.openxmlformats.org/officeDocument/2006/relationships/image" Target="../media/image176.jpeg"/><Relationship Id="rId10" Type="http://schemas.openxmlformats.org/officeDocument/2006/relationships/image" Target="../media/image59.jpeg"/><Relationship Id="rId31" Type="http://schemas.openxmlformats.org/officeDocument/2006/relationships/image" Target="../media/image80.jpeg"/><Relationship Id="rId44" Type="http://schemas.openxmlformats.org/officeDocument/2006/relationships/image" Target="../media/image93.jpeg"/><Relationship Id="rId52" Type="http://schemas.openxmlformats.org/officeDocument/2006/relationships/image" Target="../media/image101.jpeg"/><Relationship Id="rId60" Type="http://schemas.openxmlformats.org/officeDocument/2006/relationships/image" Target="../media/image109.jpeg"/><Relationship Id="rId65" Type="http://schemas.openxmlformats.org/officeDocument/2006/relationships/image" Target="../media/image114.jpeg"/><Relationship Id="rId73" Type="http://schemas.openxmlformats.org/officeDocument/2006/relationships/image" Target="../media/image122.jpeg"/><Relationship Id="rId78" Type="http://schemas.openxmlformats.org/officeDocument/2006/relationships/image" Target="../media/image127.jpeg"/><Relationship Id="rId81" Type="http://schemas.openxmlformats.org/officeDocument/2006/relationships/image" Target="../media/image130.jpeg"/><Relationship Id="rId86" Type="http://schemas.openxmlformats.org/officeDocument/2006/relationships/image" Target="../media/image135.jpeg"/><Relationship Id="rId94" Type="http://schemas.openxmlformats.org/officeDocument/2006/relationships/image" Target="../media/image143.jpeg"/><Relationship Id="rId99" Type="http://schemas.openxmlformats.org/officeDocument/2006/relationships/image" Target="../media/image148.jpeg"/><Relationship Id="rId101" Type="http://schemas.openxmlformats.org/officeDocument/2006/relationships/image" Target="../media/image150.jpeg"/><Relationship Id="rId122" Type="http://schemas.openxmlformats.org/officeDocument/2006/relationships/image" Target="../media/image171.jpeg"/><Relationship Id="rId130" Type="http://schemas.openxmlformats.org/officeDocument/2006/relationships/image" Target="../media/image17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39" Type="http://schemas.openxmlformats.org/officeDocument/2006/relationships/image" Target="../media/image88.jpeg"/><Relationship Id="rId109" Type="http://schemas.openxmlformats.org/officeDocument/2006/relationships/image" Target="../media/image158.jpeg"/><Relationship Id="rId34" Type="http://schemas.openxmlformats.org/officeDocument/2006/relationships/image" Target="../media/image83.jpeg"/><Relationship Id="rId50" Type="http://schemas.openxmlformats.org/officeDocument/2006/relationships/image" Target="../media/image99.jpeg"/><Relationship Id="rId55" Type="http://schemas.openxmlformats.org/officeDocument/2006/relationships/image" Target="../media/image104.jpeg"/><Relationship Id="rId76" Type="http://schemas.openxmlformats.org/officeDocument/2006/relationships/image" Target="../media/image125.jpeg"/><Relationship Id="rId97" Type="http://schemas.openxmlformats.org/officeDocument/2006/relationships/image" Target="../media/image146.jpeg"/><Relationship Id="rId104" Type="http://schemas.openxmlformats.org/officeDocument/2006/relationships/image" Target="../media/image153.jpeg"/><Relationship Id="rId120" Type="http://schemas.openxmlformats.org/officeDocument/2006/relationships/image" Target="../media/image169.jpeg"/><Relationship Id="rId125" Type="http://schemas.openxmlformats.org/officeDocument/2006/relationships/image" Target="../media/image174.jpeg"/><Relationship Id="rId7" Type="http://schemas.openxmlformats.org/officeDocument/2006/relationships/image" Target="../media/image56.jpeg"/><Relationship Id="rId71" Type="http://schemas.openxmlformats.org/officeDocument/2006/relationships/image" Target="../media/image120.jpeg"/><Relationship Id="rId92" Type="http://schemas.openxmlformats.org/officeDocument/2006/relationships/image" Target="../media/image141.jpeg"/><Relationship Id="rId2" Type="http://schemas.openxmlformats.org/officeDocument/2006/relationships/image" Target="../media/image51.jpeg"/><Relationship Id="rId29" Type="http://schemas.openxmlformats.org/officeDocument/2006/relationships/image" Target="../media/image78.jpeg"/><Relationship Id="rId24" Type="http://schemas.openxmlformats.org/officeDocument/2006/relationships/image" Target="../media/image73.jpeg"/><Relationship Id="rId40" Type="http://schemas.openxmlformats.org/officeDocument/2006/relationships/image" Target="../media/image89.jpeg"/><Relationship Id="rId45" Type="http://schemas.openxmlformats.org/officeDocument/2006/relationships/image" Target="../media/image94.jpeg"/><Relationship Id="rId66" Type="http://schemas.openxmlformats.org/officeDocument/2006/relationships/image" Target="../media/image115.jpeg"/><Relationship Id="rId87" Type="http://schemas.openxmlformats.org/officeDocument/2006/relationships/image" Target="../media/image136.jpeg"/><Relationship Id="rId110" Type="http://schemas.openxmlformats.org/officeDocument/2006/relationships/image" Target="../media/image159.jpeg"/><Relationship Id="rId115" Type="http://schemas.openxmlformats.org/officeDocument/2006/relationships/image" Target="../media/image164.jpeg"/><Relationship Id="rId131" Type="http://schemas.openxmlformats.org/officeDocument/2006/relationships/image" Target="../media/image180.jpeg"/><Relationship Id="rId61" Type="http://schemas.openxmlformats.org/officeDocument/2006/relationships/image" Target="../media/image110.jpeg"/><Relationship Id="rId82" Type="http://schemas.openxmlformats.org/officeDocument/2006/relationships/image" Target="../media/image1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3.jpeg"/><Relationship Id="rId18" Type="http://schemas.openxmlformats.org/officeDocument/2006/relationships/image" Target="../media/image198.jpeg"/><Relationship Id="rId26" Type="http://schemas.openxmlformats.org/officeDocument/2006/relationships/image" Target="../media/image206.jpeg"/><Relationship Id="rId39" Type="http://schemas.openxmlformats.org/officeDocument/2006/relationships/image" Target="../media/image219.jpeg"/><Relationship Id="rId3" Type="http://schemas.openxmlformats.org/officeDocument/2006/relationships/image" Target="../media/image183.jpeg"/><Relationship Id="rId21" Type="http://schemas.openxmlformats.org/officeDocument/2006/relationships/image" Target="../media/image201.jpeg"/><Relationship Id="rId34" Type="http://schemas.openxmlformats.org/officeDocument/2006/relationships/image" Target="../media/image214.jpeg"/><Relationship Id="rId42" Type="http://schemas.openxmlformats.org/officeDocument/2006/relationships/image" Target="../media/image222.jpeg"/><Relationship Id="rId47" Type="http://schemas.openxmlformats.org/officeDocument/2006/relationships/image" Target="../media/image227.jpeg"/><Relationship Id="rId50" Type="http://schemas.openxmlformats.org/officeDocument/2006/relationships/image" Target="../media/image230.jpeg"/><Relationship Id="rId7" Type="http://schemas.openxmlformats.org/officeDocument/2006/relationships/image" Target="../media/image187.jpeg"/><Relationship Id="rId12" Type="http://schemas.openxmlformats.org/officeDocument/2006/relationships/image" Target="../media/image192.jpeg"/><Relationship Id="rId17" Type="http://schemas.openxmlformats.org/officeDocument/2006/relationships/image" Target="../media/image197.jpeg"/><Relationship Id="rId25" Type="http://schemas.openxmlformats.org/officeDocument/2006/relationships/image" Target="../media/image205.jpeg"/><Relationship Id="rId33" Type="http://schemas.openxmlformats.org/officeDocument/2006/relationships/image" Target="../media/image213.jpeg"/><Relationship Id="rId38" Type="http://schemas.openxmlformats.org/officeDocument/2006/relationships/image" Target="../media/image218.jpeg"/><Relationship Id="rId46" Type="http://schemas.openxmlformats.org/officeDocument/2006/relationships/image" Target="../media/image226.jpeg"/><Relationship Id="rId2" Type="http://schemas.openxmlformats.org/officeDocument/2006/relationships/image" Target="../media/image182.jpeg"/><Relationship Id="rId16" Type="http://schemas.openxmlformats.org/officeDocument/2006/relationships/image" Target="../media/image196.jpeg"/><Relationship Id="rId20" Type="http://schemas.openxmlformats.org/officeDocument/2006/relationships/image" Target="../media/image200.jpeg"/><Relationship Id="rId29" Type="http://schemas.openxmlformats.org/officeDocument/2006/relationships/image" Target="../media/image209.jpeg"/><Relationship Id="rId41" Type="http://schemas.openxmlformats.org/officeDocument/2006/relationships/image" Target="../media/image2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11" Type="http://schemas.openxmlformats.org/officeDocument/2006/relationships/image" Target="../media/image191.jpeg"/><Relationship Id="rId24" Type="http://schemas.openxmlformats.org/officeDocument/2006/relationships/image" Target="../media/image204.jpeg"/><Relationship Id="rId32" Type="http://schemas.openxmlformats.org/officeDocument/2006/relationships/image" Target="../media/image212.jpeg"/><Relationship Id="rId37" Type="http://schemas.openxmlformats.org/officeDocument/2006/relationships/image" Target="../media/image217.jpeg"/><Relationship Id="rId40" Type="http://schemas.openxmlformats.org/officeDocument/2006/relationships/image" Target="../media/image220.jpeg"/><Relationship Id="rId45" Type="http://schemas.openxmlformats.org/officeDocument/2006/relationships/image" Target="../media/image225.jpeg"/><Relationship Id="rId5" Type="http://schemas.openxmlformats.org/officeDocument/2006/relationships/image" Target="../media/image185.jpeg"/><Relationship Id="rId15" Type="http://schemas.openxmlformats.org/officeDocument/2006/relationships/image" Target="../media/image195.jpeg"/><Relationship Id="rId23" Type="http://schemas.openxmlformats.org/officeDocument/2006/relationships/image" Target="../media/image203.jpeg"/><Relationship Id="rId28" Type="http://schemas.openxmlformats.org/officeDocument/2006/relationships/image" Target="../media/image208.jpeg"/><Relationship Id="rId36" Type="http://schemas.openxmlformats.org/officeDocument/2006/relationships/image" Target="../media/image216.jpeg"/><Relationship Id="rId49" Type="http://schemas.openxmlformats.org/officeDocument/2006/relationships/image" Target="../media/image229.jpeg"/><Relationship Id="rId10" Type="http://schemas.openxmlformats.org/officeDocument/2006/relationships/image" Target="../media/image190.jpeg"/><Relationship Id="rId19" Type="http://schemas.openxmlformats.org/officeDocument/2006/relationships/image" Target="../media/image199.jpeg"/><Relationship Id="rId31" Type="http://schemas.openxmlformats.org/officeDocument/2006/relationships/image" Target="../media/image211.jpeg"/><Relationship Id="rId44" Type="http://schemas.openxmlformats.org/officeDocument/2006/relationships/image" Target="../media/image224.jpeg"/><Relationship Id="rId52" Type="http://schemas.openxmlformats.org/officeDocument/2006/relationships/image" Target="../media/image232.jpeg"/><Relationship Id="rId4" Type="http://schemas.openxmlformats.org/officeDocument/2006/relationships/image" Target="../media/image184.jpeg"/><Relationship Id="rId9" Type="http://schemas.openxmlformats.org/officeDocument/2006/relationships/image" Target="../media/image189.jpeg"/><Relationship Id="rId14" Type="http://schemas.openxmlformats.org/officeDocument/2006/relationships/image" Target="../media/image194.jpeg"/><Relationship Id="rId22" Type="http://schemas.openxmlformats.org/officeDocument/2006/relationships/image" Target="../media/image202.jpeg"/><Relationship Id="rId27" Type="http://schemas.openxmlformats.org/officeDocument/2006/relationships/image" Target="../media/image207.jpeg"/><Relationship Id="rId30" Type="http://schemas.openxmlformats.org/officeDocument/2006/relationships/image" Target="../media/image210.jpeg"/><Relationship Id="rId35" Type="http://schemas.openxmlformats.org/officeDocument/2006/relationships/image" Target="../media/image215.jpeg"/><Relationship Id="rId43" Type="http://schemas.openxmlformats.org/officeDocument/2006/relationships/image" Target="../media/image223.jpeg"/><Relationship Id="rId48" Type="http://schemas.openxmlformats.org/officeDocument/2006/relationships/image" Target="../media/image228.jpeg"/><Relationship Id="rId8" Type="http://schemas.openxmlformats.org/officeDocument/2006/relationships/image" Target="../media/image188.jpeg"/><Relationship Id="rId51" Type="http://schemas.openxmlformats.org/officeDocument/2006/relationships/image" Target="../media/image2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Dokumente%20und%20Einstellungen\Conf\Desktop\Michael\PisaOld.wmv" TargetMode="External"/><Relationship Id="rId1" Type="http://schemas.microsoft.com/office/2007/relationships/media" Target="file:///C:\Dokumente%20und%20Einstellungen\Conf\Desktop\Michael\PisaOld.wmv" TargetMode="External"/><Relationship Id="rId4" Type="http://schemas.openxmlformats.org/officeDocument/2006/relationships/image" Target="../media/image2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2.png"/><Relationship Id="rId4" Type="http://schemas.openxmlformats.org/officeDocument/2006/relationships/image" Target="../media/image2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7" name="Rectangle 5"/>
          <p:cNvSpPr>
            <a:spLocks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Multi-View Stereo for</a:t>
            </a:r>
            <a:br>
              <a:rPr lang="en-US"/>
            </a:br>
            <a:r>
              <a:rPr lang="en-US"/>
              <a:t>Community Photo Collections</a:t>
            </a:r>
          </a:p>
        </p:txBody>
      </p:sp>
      <p:sp>
        <p:nvSpPr>
          <p:cNvPr id="658438" name="Rectangle 6"/>
          <p:cNvSpPr>
            <a:spLocks noChangeArrowheads="1"/>
          </p:cNvSpPr>
          <p:nvPr>
            <p:ph type="subTitle" idx="1"/>
          </p:nvPr>
        </p:nvSpPr>
        <p:spPr>
          <a:xfrm>
            <a:off x="385763" y="3271838"/>
            <a:ext cx="5176837" cy="2290762"/>
          </a:xfrm>
        </p:spPr>
        <p:txBody>
          <a:bodyPr/>
          <a:lstStyle/>
          <a:p>
            <a:r>
              <a:rPr lang="en-US" sz="2800"/>
              <a:t>Michael Goesele </a:t>
            </a:r>
          </a:p>
          <a:p>
            <a:r>
              <a:rPr lang="en-US" sz="2800"/>
              <a:t>Noah Snavely</a:t>
            </a:r>
          </a:p>
          <a:p>
            <a:r>
              <a:rPr lang="en-US" sz="2800"/>
              <a:t>Brian Curless</a:t>
            </a:r>
          </a:p>
          <a:p>
            <a:r>
              <a:rPr lang="en-US" sz="2800"/>
              <a:t>Hugues Hoppe</a:t>
            </a:r>
          </a:p>
          <a:p>
            <a:r>
              <a:rPr lang="en-US" sz="2800"/>
              <a:t>Steven M. Seitz</a:t>
            </a:r>
          </a:p>
        </p:txBody>
      </p:sp>
      <p:sp>
        <p:nvSpPr>
          <p:cNvPr id="658439" name="Rectangle 7"/>
          <p:cNvSpPr>
            <a:spLocks noChangeArrowheads="1"/>
          </p:cNvSpPr>
          <p:nvPr/>
        </p:nvSpPr>
        <p:spPr bwMode="auto">
          <a:xfrm>
            <a:off x="4191000" y="3271838"/>
            <a:ext cx="47244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buClr>
                <a:schemeClr val="bg1"/>
              </a:buClr>
              <a:buSzPct val="110000"/>
            </a:pPr>
            <a:r>
              <a:rPr lang="en-US" sz="2800">
                <a:solidFill>
                  <a:schemeClr val="bg1"/>
                </a:solidFill>
                <a:cs typeface="Arial" charset="0"/>
              </a:rPr>
              <a:t>University of Washington</a:t>
            </a:r>
          </a:p>
          <a:p>
            <a:pPr algn="l">
              <a:buClr>
                <a:schemeClr val="bg1"/>
              </a:buClr>
              <a:buSzPct val="110000"/>
            </a:pPr>
            <a:r>
              <a:rPr lang="en-US" sz="2800">
                <a:solidFill>
                  <a:schemeClr val="bg1"/>
                </a:solidFill>
                <a:cs typeface="Arial" charset="0"/>
              </a:rPr>
              <a:t>GRIS, TU Darmstadt</a:t>
            </a:r>
          </a:p>
          <a:p>
            <a:pPr algn="l">
              <a:buClr>
                <a:schemeClr val="bg1"/>
              </a:buClr>
              <a:buSzPct val="110000"/>
            </a:pPr>
            <a:r>
              <a:rPr lang="en-US" sz="2800">
                <a:solidFill>
                  <a:schemeClr val="bg1"/>
                </a:solidFill>
                <a:cs typeface="Arial" charset="0"/>
              </a:rPr>
              <a:t>Microsoft Research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658" name="Rectangle 2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Previous Work</a:t>
            </a:r>
          </a:p>
        </p:txBody>
      </p:sp>
      <p:sp>
        <p:nvSpPr>
          <p:cNvPr id="966659" name="Rectangle 3"/>
          <p:cNvSpPr>
            <a:spLocks noChangeArrowheads="1"/>
          </p:cNvSpPr>
          <p:nvPr>
            <p:ph type="body" idx="1"/>
          </p:nvPr>
        </p:nvSpPr>
        <p:spPr>
          <a:xfrm>
            <a:off x="-150813" y="1225550"/>
            <a:ext cx="9294813" cy="5467350"/>
          </a:xfrm>
        </p:spPr>
        <p:txBody>
          <a:bodyPr/>
          <a:lstStyle/>
          <a:p>
            <a:pPr lvl="1"/>
            <a:r>
              <a:rPr lang="en-US" sz="3000"/>
              <a:t>view selection handling occlusions, outlier rejection</a:t>
            </a:r>
            <a:br>
              <a:rPr lang="en-US" sz="3000"/>
            </a:br>
            <a:r>
              <a:rPr lang="en-US" sz="2000"/>
              <a:t>[Kang et al. 2001], [Estaban and Schmitt 2004], [Goesele et al. 2006]</a:t>
            </a:r>
          </a:p>
          <a:p>
            <a:pPr lvl="1"/>
            <a:r>
              <a:rPr lang="en-US" sz="3000"/>
              <a:t>normal optimization</a:t>
            </a:r>
            <a:br>
              <a:rPr lang="en-US" sz="3000"/>
            </a:br>
            <a:r>
              <a:rPr lang="en-US" sz="2000"/>
              <a:t>[Gruen and Baltsavias 1988], [Zhang et al. 2004], [Hornung and Kobbelt 2006]</a:t>
            </a:r>
          </a:p>
          <a:p>
            <a:pPr lvl="1"/>
            <a:r>
              <a:rPr lang="en-US" sz="3000"/>
              <a:t>region growing</a:t>
            </a:r>
            <a:br>
              <a:rPr lang="en-US" sz="3000"/>
            </a:br>
            <a:r>
              <a:rPr lang="en-US" sz="2000"/>
              <a:t>[Otto and Chau 1989], [Zhang and Shan 2001], [Lhuillier and Quan 2002], [Furukawa and Ponce 2007], [Habbecke and Kobbelt 2007]</a:t>
            </a:r>
          </a:p>
          <a:p>
            <a:pPr lvl="1"/>
            <a:r>
              <a:rPr lang="en-US" sz="3000"/>
              <a:t>unorganized image sets</a:t>
            </a:r>
            <a:br>
              <a:rPr lang="en-US" sz="3000"/>
            </a:br>
            <a:r>
              <a:rPr lang="en-US" sz="2000"/>
              <a:t>[Kamberov et al. 2006]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0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300"/>
              <a:t>Property of Community Photo Collections</a:t>
            </a:r>
            <a:endParaRPr lang="en-US" sz="3300"/>
          </a:p>
        </p:txBody>
      </p:sp>
      <p:grpSp>
        <p:nvGrpSpPr>
          <p:cNvPr id="964617" name="Group 9"/>
          <p:cNvGrpSpPr>
            <a:grpSpLocks/>
          </p:cNvGrpSpPr>
          <p:nvPr/>
        </p:nvGrpSpPr>
        <p:grpSpPr bwMode="auto">
          <a:xfrm>
            <a:off x="914400" y="990600"/>
            <a:ext cx="7685088" cy="5715000"/>
            <a:chOff x="480" y="624"/>
            <a:chExt cx="4841" cy="3600"/>
          </a:xfrm>
        </p:grpSpPr>
        <p:pic>
          <p:nvPicPr>
            <p:cNvPr id="96461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99" t="16000" r="18001" b="29953"/>
            <a:stretch>
              <a:fillRect/>
            </a:stretch>
          </p:blipFill>
          <p:spPr bwMode="auto">
            <a:xfrm>
              <a:off x="480" y="624"/>
              <a:ext cx="4689" cy="3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6461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87" t="34251" r="42639" b="64227"/>
            <a:stretch>
              <a:fillRect/>
            </a:stretch>
          </p:blipFill>
          <p:spPr bwMode="auto">
            <a:xfrm>
              <a:off x="761" y="3984"/>
              <a:ext cx="4560" cy="240"/>
            </a:xfrm>
            <a:prstGeom prst="rect">
              <a:avLst/>
            </a:prstGeom>
            <a:noFill/>
            <a:ln w="76200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64614" name="Rectangle 6"/>
            <p:cNvSpPr>
              <a:spLocks noChangeArrowheads="1"/>
            </p:cNvSpPr>
            <p:nvPr/>
          </p:nvSpPr>
          <p:spPr bwMode="auto">
            <a:xfrm>
              <a:off x="1544" y="1680"/>
              <a:ext cx="1720" cy="104"/>
            </a:xfrm>
            <a:prstGeom prst="rect">
              <a:avLst/>
            </a:prstGeom>
            <a:noFill/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4615" name="Line 7"/>
            <p:cNvSpPr>
              <a:spLocks noChangeShapeType="1"/>
            </p:cNvSpPr>
            <p:nvPr/>
          </p:nvSpPr>
          <p:spPr bwMode="auto">
            <a:xfrm flipH="1">
              <a:off x="713" y="1680"/>
              <a:ext cx="823" cy="2256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4616" name="Line 8"/>
            <p:cNvSpPr>
              <a:spLocks noChangeShapeType="1"/>
            </p:cNvSpPr>
            <p:nvPr/>
          </p:nvSpPr>
          <p:spPr bwMode="auto">
            <a:xfrm>
              <a:off x="3264" y="1680"/>
              <a:ext cx="2057" cy="2256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64611" name="Rectangle 3"/>
          <p:cNvSpPr>
            <a:spLocks noChangeArrowheads="1"/>
          </p:cNvSpPr>
          <p:nvPr>
            <p:ph type="body" idx="1"/>
          </p:nvPr>
        </p:nvSpPr>
        <p:spPr>
          <a:xfrm>
            <a:off x="228600" y="2133600"/>
            <a:ext cx="8763000" cy="1905000"/>
          </a:xfrm>
        </p:spPr>
        <p:txBody>
          <a:bodyPr/>
          <a:lstStyle/>
          <a:p>
            <a:pPr algn="ctr"/>
            <a:r>
              <a:rPr lang="de-DE" sz="3500"/>
              <a:t>in a large community photo collection</a:t>
            </a:r>
            <a:br>
              <a:rPr lang="de-DE" sz="3500"/>
            </a:br>
            <a:r>
              <a:rPr lang="de-DE" sz="3500"/>
              <a:t>of a static scene, … </a:t>
            </a:r>
          </a:p>
          <a:p>
            <a:pPr algn="ctr"/>
            <a:endParaRPr lang="de-DE" sz="3500"/>
          </a:p>
          <a:p>
            <a:pPr algn="ctr"/>
            <a:r>
              <a:rPr lang="de-DE" sz="3500"/>
              <a:t>… for every image there are likely other images with similar appearance and scale</a:t>
            </a:r>
            <a:endParaRPr lang="en-US" sz="35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46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029" name="Group 37"/>
          <p:cNvGrpSpPr>
            <a:grpSpLocks/>
          </p:cNvGrpSpPr>
          <p:nvPr/>
        </p:nvGrpSpPr>
        <p:grpSpPr bwMode="auto">
          <a:xfrm>
            <a:off x="533400" y="609600"/>
            <a:ext cx="8064500" cy="2325688"/>
            <a:chOff x="340" y="384"/>
            <a:chExt cx="5080" cy="1465"/>
          </a:xfrm>
        </p:grpSpPr>
        <p:pic>
          <p:nvPicPr>
            <p:cNvPr id="98099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94" t="22449" r="1225" b="47546"/>
            <a:stretch>
              <a:fillRect/>
            </a:stretch>
          </p:blipFill>
          <p:spPr bwMode="auto">
            <a:xfrm>
              <a:off x="3934" y="384"/>
              <a:ext cx="1486" cy="1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8099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" t="22449" r="79475" b="47546"/>
            <a:stretch>
              <a:fillRect/>
            </a:stretch>
          </p:blipFill>
          <p:spPr bwMode="auto">
            <a:xfrm>
              <a:off x="2124" y="384"/>
              <a:ext cx="1469" cy="1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80999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9" t="22449" r="40790" b="47546"/>
            <a:stretch>
              <a:fillRect/>
            </a:stretch>
          </p:blipFill>
          <p:spPr bwMode="auto">
            <a:xfrm>
              <a:off x="340" y="384"/>
              <a:ext cx="1444" cy="1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981010" name="Picture 18" descr="23451686@N00_37949096_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3275013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CC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1011" name="Picture 19" descr="jamiequint_22558492_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3276600"/>
            <a:ext cx="2287587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1026" name="Picture 34" descr="asmythie_29962121_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276600"/>
            <a:ext cx="2287588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1027" name="Line 35"/>
          <p:cNvSpPr>
            <a:spLocks noChangeShapeType="1"/>
          </p:cNvSpPr>
          <p:nvPr/>
        </p:nvSpPr>
        <p:spPr bwMode="auto">
          <a:xfrm flipV="1">
            <a:off x="222250" y="477838"/>
            <a:ext cx="8686800" cy="2590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1028" name="Line 36"/>
          <p:cNvSpPr>
            <a:spLocks noChangeShapeType="1"/>
          </p:cNvSpPr>
          <p:nvPr/>
        </p:nvSpPr>
        <p:spPr bwMode="auto">
          <a:xfrm>
            <a:off x="222250" y="477838"/>
            <a:ext cx="8686800" cy="2590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1027" grpId="0" animBg="1"/>
      <p:bldP spid="9810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Overview</a:t>
            </a:r>
          </a:p>
        </p:txBody>
      </p:sp>
      <p:sp>
        <p:nvSpPr>
          <p:cNvPr id="831491" name="Rectangle 3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each image</a:t>
            </a:r>
          </a:p>
          <a:p>
            <a:r>
              <a:rPr lang="en-US">
                <a:solidFill>
                  <a:srgbClr val="00C800"/>
                </a:solidFill>
              </a:rPr>
              <a:t>	select views to match (global)</a:t>
            </a:r>
          </a:p>
          <a:p>
            <a:r>
              <a:rPr lang="en-US"/>
              <a:t>	for each pixel </a:t>
            </a:r>
            <a:r>
              <a:rPr lang="en-US">
                <a:solidFill>
                  <a:srgbClr val="00C800"/>
                </a:solidFill>
              </a:rPr>
              <a:t>in prioritized order</a:t>
            </a:r>
          </a:p>
          <a:p>
            <a:r>
              <a:rPr lang="en-US">
                <a:solidFill>
                  <a:srgbClr val="00C800"/>
                </a:solidFill>
              </a:rPr>
              <a:t>		select views to match (local)</a:t>
            </a:r>
          </a:p>
          <a:p>
            <a:r>
              <a:rPr lang="en-US"/>
              <a:t>		optimize depth </a:t>
            </a:r>
            <a:r>
              <a:rPr lang="en-US">
                <a:solidFill>
                  <a:srgbClr val="00C800"/>
                </a:solidFill>
              </a:rPr>
              <a:t>and normal</a:t>
            </a:r>
          </a:p>
          <a:p>
            <a:r>
              <a:rPr lang="en-US"/>
              <a:t>merge depth maps</a:t>
            </a:r>
          </a:p>
        </p:txBody>
      </p:sp>
      <p:sp>
        <p:nvSpPr>
          <p:cNvPr id="831492" name="Rectangle 4"/>
          <p:cNvSpPr>
            <a:spLocks noChangeArrowheads="1"/>
          </p:cNvSpPr>
          <p:nvPr/>
        </p:nvSpPr>
        <p:spPr bwMode="auto">
          <a:xfrm>
            <a:off x="1066800" y="1905000"/>
            <a:ext cx="55626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493" name="Rectangle 5"/>
          <p:cNvSpPr>
            <a:spLocks noChangeArrowheads="1"/>
          </p:cNvSpPr>
          <p:nvPr/>
        </p:nvSpPr>
        <p:spPr bwMode="auto">
          <a:xfrm>
            <a:off x="1752600" y="3276600"/>
            <a:ext cx="55626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494" name="Rectangle 6"/>
          <p:cNvSpPr>
            <a:spLocks noChangeArrowheads="1"/>
          </p:cNvSpPr>
          <p:nvPr/>
        </p:nvSpPr>
        <p:spPr bwMode="auto">
          <a:xfrm>
            <a:off x="4800600" y="3886200"/>
            <a:ext cx="32004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495" name="Rectangle 7"/>
          <p:cNvSpPr>
            <a:spLocks noChangeArrowheads="1"/>
          </p:cNvSpPr>
          <p:nvPr/>
        </p:nvSpPr>
        <p:spPr bwMode="auto">
          <a:xfrm>
            <a:off x="3657600" y="2514600"/>
            <a:ext cx="3352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31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31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31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831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1492" grpId="0" animBg="1"/>
      <p:bldP spid="831493" grpId="0" animBg="1"/>
      <p:bldP spid="831494" grpId="0" animBg="1"/>
      <p:bldP spid="8314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297" name="Picture 121" descr="sangsara_22451559_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>
            <a:fillRect/>
          </a:stretch>
        </p:blipFill>
        <p:spPr bwMode="auto">
          <a:xfrm>
            <a:off x="7848600" y="1524000"/>
            <a:ext cx="894701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8488" name="Picture 312" descr="loic1967_12545691_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840163"/>
            <a:ext cx="19431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8240" name="Picture 64" descr="mikefranklin_45807697_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5105400"/>
            <a:ext cx="303212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8648" name="Rectangle 472"/>
          <p:cNvSpPr>
            <a:spLocks noChangeArrowheads="1"/>
          </p:cNvSpPr>
          <p:nvPr/>
        </p:nvSpPr>
        <p:spPr bwMode="auto">
          <a:xfrm>
            <a:off x="-149225" y="2381250"/>
            <a:ext cx="868362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  <a:buFont typeface="Arial" charset="0"/>
              <a:buChar char="–"/>
              <a:tabLst>
                <a:tab pos="400050" algn="l"/>
              </a:tabLst>
            </a:pPr>
            <a: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scene content</a:t>
            </a:r>
          </a:p>
          <a:p>
            <a:pPr marL="742950" lvl="1" indent="-28575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  <a:buFont typeface="Arial" charset="0"/>
              <a:buChar char="–"/>
              <a:tabLst>
                <a:tab pos="400050" algn="l"/>
              </a:tabLst>
            </a:pPr>
            <a: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appearance</a:t>
            </a:r>
          </a:p>
          <a:p>
            <a:pPr marL="742950" lvl="1" indent="-28575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  <a:buFont typeface="Arial" charset="0"/>
              <a:buChar char="–"/>
              <a:tabLst>
                <a:tab pos="400050" algn="l"/>
              </a:tabLst>
            </a:pPr>
            <a: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scale</a:t>
            </a:r>
          </a:p>
          <a:p>
            <a:pPr marL="742950" lvl="1" indent="-28575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  <a:buFont typeface="Arial" charset="0"/>
              <a:buChar char="–"/>
              <a:tabLst>
                <a:tab pos="400050" algn="l"/>
              </a:tabLst>
            </a:pPr>
            <a: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parallax</a:t>
            </a:r>
          </a:p>
        </p:txBody>
      </p:sp>
      <p:sp>
        <p:nvSpPr>
          <p:cNvPr id="818178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View Selection</a:t>
            </a:r>
          </a:p>
        </p:txBody>
      </p:sp>
      <p:sp>
        <p:nvSpPr>
          <p:cNvPr id="818179" name="Rectangle 3"/>
          <p:cNvSpPr>
            <a:spLocks noChangeArrowheads="1"/>
          </p:cNvSpPr>
          <p:nvPr>
            <p:ph type="body" idx="1"/>
          </p:nvPr>
        </p:nvSpPr>
        <p:spPr>
          <a:xfrm>
            <a:off x="230188" y="990600"/>
            <a:ext cx="8683625" cy="5467350"/>
          </a:xfrm>
        </p:spPr>
        <p:txBody>
          <a:bodyPr/>
          <a:lstStyle/>
          <a:p>
            <a:pPr>
              <a:tabLst>
                <a:tab pos="400050" algn="l"/>
              </a:tabLst>
            </a:pPr>
            <a:r>
              <a:rPr lang="en-US"/>
              <a:t>Select compatible views for</a:t>
            </a:r>
            <a:br>
              <a:rPr lang="en-US"/>
            </a:br>
            <a:r>
              <a:rPr lang="en-US"/>
              <a:t>each reference view</a:t>
            </a:r>
          </a:p>
          <a:p>
            <a:pPr lvl="4">
              <a:lnSpc>
                <a:spcPct val="50000"/>
              </a:lnSpc>
              <a:tabLst>
                <a:tab pos="400050" algn="l"/>
              </a:tabLst>
            </a:pPr>
            <a:endParaRPr lang="en-US"/>
          </a:p>
        </p:txBody>
      </p:sp>
      <p:pic>
        <p:nvPicPr>
          <p:cNvPr id="818411" name="Picture 235" descr="23451686@N00_37949096_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381000"/>
            <a:ext cx="1905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CC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8646" name="Rectangle 470"/>
          <p:cNvSpPr>
            <a:spLocks noChangeArrowheads="1"/>
          </p:cNvSpPr>
          <p:nvPr/>
        </p:nvSpPr>
        <p:spPr bwMode="auto">
          <a:xfrm>
            <a:off x="3211513" y="2657475"/>
            <a:ext cx="312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# of shared features</a:t>
            </a:r>
          </a:p>
        </p:txBody>
      </p:sp>
      <p:sp>
        <p:nvSpPr>
          <p:cNvPr id="818647" name="Rectangle 471"/>
          <p:cNvSpPr>
            <a:spLocks noChangeArrowheads="1"/>
          </p:cNvSpPr>
          <p:nvPr/>
        </p:nvSpPr>
        <p:spPr bwMode="auto">
          <a:xfrm>
            <a:off x="2819400" y="2362200"/>
            <a:ext cx="438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60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}</a:t>
            </a:r>
          </a:p>
        </p:txBody>
      </p:sp>
      <p:sp>
        <p:nvSpPr>
          <p:cNvPr id="818650" name="Rectangle 474"/>
          <p:cNvSpPr>
            <a:spLocks noChangeArrowheads="1"/>
          </p:cNvSpPr>
          <p:nvPr/>
        </p:nvSpPr>
        <p:spPr bwMode="auto">
          <a:xfrm>
            <a:off x="2286000" y="3902075"/>
            <a:ext cx="3124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use SfM information</a:t>
            </a:r>
          </a:p>
        </p:txBody>
      </p:sp>
      <p:sp>
        <p:nvSpPr>
          <p:cNvPr id="818651" name="Rectangle 475"/>
          <p:cNvSpPr>
            <a:spLocks noChangeArrowheads="1"/>
          </p:cNvSpPr>
          <p:nvPr/>
        </p:nvSpPr>
        <p:spPr bwMode="auto">
          <a:xfrm>
            <a:off x="1981200" y="3581400"/>
            <a:ext cx="438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60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}</a:t>
            </a:r>
          </a:p>
        </p:txBody>
      </p:sp>
      <p:sp>
        <p:nvSpPr>
          <p:cNvPr id="818652" name="Rectangle 476"/>
          <p:cNvSpPr>
            <a:spLocks noChangeArrowheads="1"/>
          </p:cNvSpPr>
          <p:nvPr/>
        </p:nvSpPr>
        <p:spPr bwMode="auto">
          <a:xfrm>
            <a:off x="6986588" y="2946400"/>
            <a:ext cx="20034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2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reference view</a:t>
            </a:r>
          </a:p>
        </p:txBody>
      </p:sp>
      <p:sp>
        <p:nvSpPr>
          <p:cNvPr id="818655" name="Rectangle 479"/>
          <p:cNvSpPr>
            <a:spLocks noChangeArrowheads="1"/>
          </p:cNvSpPr>
          <p:nvPr/>
        </p:nvSpPr>
        <p:spPr bwMode="auto">
          <a:xfrm>
            <a:off x="5410200" y="6430963"/>
            <a:ext cx="371316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2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candidate neighboring views</a:t>
            </a:r>
          </a:p>
        </p:txBody>
      </p:sp>
      <p:pic>
        <p:nvPicPr>
          <p:cNvPr id="818656" name="Picture 480" descr="23451686@N00_37949096_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90963"/>
            <a:ext cx="1905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CC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8657" name="Picture 48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1" t="13612" r="20927" b="11516"/>
          <a:stretch>
            <a:fillRect/>
          </a:stretch>
        </p:blipFill>
        <p:spPr bwMode="auto">
          <a:xfrm>
            <a:off x="6640513" y="3505200"/>
            <a:ext cx="243522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8658" name="Rectangle 482"/>
          <p:cNvSpPr>
            <a:spLocks noChangeArrowheads="1"/>
          </p:cNvSpPr>
          <p:nvPr/>
        </p:nvSpPr>
        <p:spPr bwMode="auto">
          <a:xfrm>
            <a:off x="6477000" y="6146800"/>
            <a:ext cx="27813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chemeClr val="bg1"/>
                </a:solidFill>
                <a:sym typeface="Monotype Sorts" pitchFamily="2" charset="2"/>
              </a:rPr>
              <a:t>SfM features based</a:t>
            </a:r>
            <a:br>
              <a:rPr lang="en-US" sz="2200">
                <a:solidFill>
                  <a:schemeClr val="bg1"/>
                </a:solidFill>
                <a:sym typeface="Monotype Sorts" pitchFamily="2" charset="2"/>
              </a:rPr>
            </a:br>
            <a:r>
              <a:rPr lang="en-US" sz="2200">
                <a:solidFill>
                  <a:schemeClr val="bg1"/>
                </a:solidFill>
                <a:sym typeface="Monotype Sorts" pitchFamily="2" charset="2"/>
              </a:rPr>
              <a:t>on SIFT [Lowe 2004]</a:t>
            </a:r>
            <a:endParaRPr lang="de-DE" sz="2200">
              <a:solidFill>
                <a:schemeClr val="bg1"/>
              </a:solidFill>
              <a:sym typeface="Monotype Sorts" pitchFamily="2" charset="2"/>
            </a:endParaRPr>
          </a:p>
        </p:txBody>
      </p:sp>
      <p:pic>
        <p:nvPicPr>
          <p:cNvPr id="818660" name="Picture 48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1250" r="39844" b="20833"/>
          <a:stretch>
            <a:fillRect/>
          </a:stretch>
        </p:blipFill>
        <p:spPr bwMode="auto">
          <a:xfrm>
            <a:off x="3962400" y="4305300"/>
            <a:ext cx="2819400" cy="212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8661" name="Picture 485" descr="jamiequint_22558492_p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3886200"/>
            <a:ext cx="1908175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8646" grpId="0"/>
      <p:bldP spid="818647" grpId="0"/>
      <p:bldP spid="818650" grpId="0"/>
      <p:bldP spid="818651" grpId="0"/>
      <p:bldP spid="818655" grpId="0"/>
      <p:bldP spid="818655" grpId="1"/>
      <p:bldP spid="8186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898" name="Picture 2" descr="sangsara_22451559_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>
            <a:fillRect/>
          </a:stretch>
        </p:blipFill>
        <p:spPr bwMode="auto">
          <a:xfrm>
            <a:off x="7665381" y="1371600"/>
            <a:ext cx="97603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6899" name="Picture 3" descr="loic1967_12545691_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810000"/>
            <a:ext cx="19431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6900" name="Picture 4" descr="mikefranklin_45807697_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8" y="5229225"/>
            <a:ext cx="303212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6901" name="Rectangle 5"/>
          <p:cNvSpPr>
            <a:spLocks noChangeArrowheads="1"/>
          </p:cNvSpPr>
          <p:nvPr/>
        </p:nvSpPr>
        <p:spPr bwMode="auto">
          <a:xfrm>
            <a:off x="-149225" y="3829050"/>
            <a:ext cx="86836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  <a:buFont typeface="Arial" charset="0"/>
              <a:buChar char="–"/>
              <a:tabLst>
                <a:tab pos="400050" algn="l"/>
              </a:tabLst>
            </a:pPr>
            <a: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scene content</a:t>
            </a:r>
          </a:p>
          <a:p>
            <a:pPr marL="742950" lvl="1" indent="-28575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  <a:buFont typeface="Arial" charset="0"/>
              <a:buChar char="–"/>
              <a:tabLst>
                <a:tab pos="400050" algn="l"/>
              </a:tabLst>
            </a:pPr>
            <a: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appearance</a:t>
            </a:r>
          </a:p>
          <a:p>
            <a:pPr marL="742950" lvl="1" indent="-28575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  <a:buFont typeface="Arial" charset="0"/>
              <a:buChar char="–"/>
              <a:tabLst>
                <a:tab pos="400050" algn="l"/>
              </a:tabLst>
            </a:pPr>
            <a: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scale</a:t>
            </a:r>
          </a:p>
          <a:p>
            <a:pPr marL="742950" lvl="1" indent="-28575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  <a:buFont typeface="Arial" charset="0"/>
              <a:buChar char="–"/>
              <a:tabLst>
                <a:tab pos="400050" algn="l"/>
              </a:tabLst>
            </a:pPr>
            <a: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parallax</a:t>
            </a:r>
          </a:p>
        </p:txBody>
      </p:sp>
      <p:sp>
        <p:nvSpPr>
          <p:cNvPr id="976902" name="Rectangle 6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View Selection</a:t>
            </a:r>
          </a:p>
        </p:txBody>
      </p:sp>
      <p:sp>
        <p:nvSpPr>
          <p:cNvPr id="976903" name="Rectangle 7"/>
          <p:cNvSpPr>
            <a:spLocks noChangeArrowheads="1"/>
          </p:cNvSpPr>
          <p:nvPr>
            <p:ph type="body" idx="1"/>
          </p:nvPr>
        </p:nvSpPr>
        <p:spPr>
          <a:xfrm>
            <a:off x="230188" y="990600"/>
            <a:ext cx="8683625" cy="5467350"/>
          </a:xfrm>
        </p:spPr>
        <p:txBody>
          <a:bodyPr/>
          <a:lstStyle/>
          <a:p>
            <a:pPr>
              <a:tabLst>
                <a:tab pos="400050" algn="l"/>
              </a:tabLst>
            </a:pPr>
            <a:r>
              <a:rPr lang="en-US"/>
              <a:t>Select compatible views for</a:t>
            </a:r>
            <a:br>
              <a:rPr lang="en-US"/>
            </a:br>
            <a:r>
              <a:rPr lang="en-US"/>
              <a:t>each reference view</a:t>
            </a:r>
          </a:p>
          <a:p>
            <a:pPr lvl="4">
              <a:lnSpc>
                <a:spcPct val="50000"/>
              </a:lnSpc>
              <a:tabLst>
                <a:tab pos="400050" algn="l"/>
              </a:tabLst>
            </a:pPr>
            <a:endParaRPr lang="en-US"/>
          </a:p>
          <a:p>
            <a:pPr>
              <a:tabLst>
                <a:tab pos="400050" algn="l"/>
              </a:tabLst>
            </a:pPr>
            <a:r>
              <a:rPr lang="en-US"/>
              <a:t>SfM features as proxy for</a:t>
            </a:r>
            <a:br>
              <a:rPr lang="en-US"/>
            </a:br>
            <a:r>
              <a:rPr lang="en-US"/>
              <a:t>scene geometry</a:t>
            </a:r>
            <a:endParaRPr lang="en-US">
              <a:sym typeface="Monotype Sorts" pitchFamily="2" charset="2"/>
            </a:endParaRPr>
          </a:p>
        </p:txBody>
      </p:sp>
      <p:pic>
        <p:nvPicPr>
          <p:cNvPr id="976904" name="Picture 8" descr="loic1967_12530384_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51338"/>
            <a:ext cx="2743200" cy="204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6905" name="Picture 9" descr="23451686@N00_37949096_p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381000"/>
            <a:ext cx="1905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CC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6906" name="Rectangle 10"/>
          <p:cNvSpPr>
            <a:spLocks noChangeArrowheads="1"/>
          </p:cNvSpPr>
          <p:nvPr/>
        </p:nvSpPr>
        <p:spPr bwMode="auto">
          <a:xfrm>
            <a:off x="3135313" y="4156075"/>
            <a:ext cx="3162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shared SfM features</a:t>
            </a:r>
          </a:p>
        </p:txBody>
      </p:sp>
      <p:sp>
        <p:nvSpPr>
          <p:cNvPr id="976907" name="Rectangle 11"/>
          <p:cNvSpPr>
            <a:spLocks noChangeArrowheads="1"/>
          </p:cNvSpPr>
          <p:nvPr/>
        </p:nvSpPr>
        <p:spPr bwMode="auto">
          <a:xfrm>
            <a:off x="2819400" y="3832225"/>
            <a:ext cx="438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60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}</a:t>
            </a:r>
          </a:p>
        </p:txBody>
      </p:sp>
      <p:sp>
        <p:nvSpPr>
          <p:cNvPr id="976908" name="Rectangle 12"/>
          <p:cNvSpPr>
            <a:spLocks noChangeArrowheads="1"/>
          </p:cNvSpPr>
          <p:nvPr/>
        </p:nvSpPr>
        <p:spPr bwMode="auto">
          <a:xfrm>
            <a:off x="2209800" y="5318125"/>
            <a:ext cx="37703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evaluate at SfM features</a:t>
            </a:r>
          </a:p>
        </p:txBody>
      </p:sp>
      <p:sp>
        <p:nvSpPr>
          <p:cNvPr id="976909" name="Rectangle 13"/>
          <p:cNvSpPr>
            <a:spLocks noChangeArrowheads="1"/>
          </p:cNvSpPr>
          <p:nvPr/>
        </p:nvSpPr>
        <p:spPr bwMode="auto">
          <a:xfrm>
            <a:off x="1905000" y="5013325"/>
            <a:ext cx="438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60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}</a:t>
            </a:r>
          </a:p>
        </p:txBody>
      </p:sp>
      <p:sp>
        <p:nvSpPr>
          <p:cNvPr id="976910" name="Rectangle 14"/>
          <p:cNvSpPr>
            <a:spLocks noChangeArrowheads="1"/>
          </p:cNvSpPr>
          <p:nvPr/>
        </p:nvSpPr>
        <p:spPr bwMode="auto">
          <a:xfrm>
            <a:off x="6986588" y="2946400"/>
            <a:ext cx="20034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2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reference view</a:t>
            </a:r>
          </a:p>
        </p:txBody>
      </p:sp>
      <p:sp>
        <p:nvSpPr>
          <p:cNvPr id="976911" name="Rectangle 15"/>
          <p:cNvSpPr>
            <a:spLocks noChangeArrowheads="1"/>
          </p:cNvSpPr>
          <p:nvPr/>
        </p:nvSpPr>
        <p:spPr bwMode="auto">
          <a:xfrm>
            <a:off x="5418138" y="6400800"/>
            <a:ext cx="357346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2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candidate neighboring view</a:t>
            </a:r>
          </a:p>
        </p:txBody>
      </p:sp>
      <p:pic>
        <p:nvPicPr>
          <p:cNvPr id="976912" name="Picture 16" descr="23451686@N00_37949096_p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60800"/>
            <a:ext cx="1905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CC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906" grpId="0"/>
      <p:bldP spid="976907" grpId="0"/>
      <p:bldP spid="976908" grpId="0"/>
      <p:bldP spid="97690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851" name="Rectangle 3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400050" algn="l"/>
              </a:tabLst>
            </a:pPr>
            <a:r>
              <a:rPr lang="en-US"/>
              <a:t>matching problems</a:t>
            </a:r>
          </a:p>
          <a:p>
            <a:pPr lvl="1">
              <a:tabLst>
                <a:tab pos="400050" algn="l"/>
              </a:tabLst>
            </a:pPr>
            <a:r>
              <a:rPr lang="en-US"/>
              <a:t>clutter, occlusions</a:t>
            </a:r>
          </a:p>
          <a:p>
            <a:pPr lvl="1">
              <a:tabLst>
                <a:tab pos="400050" algn="l"/>
              </a:tabLst>
            </a:pPr>
            <a:r>
              <a:rPr lang="en-US"/>
              <a:t>local lighting effects</a:t>
            </a:r>
          </a:p>
          <a:p>
            <a:pPr>
              <a:lnSpc>
                <a:spcPct val="50000"/>
              </a:lnSpc>
              <a:tabLst>
                <a:tab pos="400050" algn="l"/>
              </a:tabLst>
            </a:pPr>
            <a:endParaRPr lang="en-US"/>
          </a:p>
        </p:txBody>
      </p:sp>
      <p:sp>
        <p:nvSpPr>
          <p:cNvPr id="974852" name="Rectangle 4"/>
          <p:cNvSpPr>
            <a:spLocks noChangeArrowheads="1"/>
          </p:cNvSpPr>
          <p:nvPr/>
        </p:nvSpPr>
        <p:spPr bwMode="auto">
          <a:xfrm>
            <a:off x="4591050" y="1946275"/>
            <a:ext cx="40957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photoconsistency test</a:t>
            </a:r>
            <a:b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</a:br>
            <a: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using mean-removed NCC</a:t>
            </a:r>
          </a:p>
        </p:txBody>
      </p:sp>
      <p:sp>
        <p:nvSpPr>
          <p:cNvPr id="974865" name="Rectangle 17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74866" name="Rectangle 18"/>
          <p:cNvSpPr>
            <a:spLocks noChangeArrowheads="1"/>
          </p:cNvSpPr>
          <p:nvPr/>
        </p:nvSpPr>
        <p:spPr bwMode="auto">
          <a:xfrm>
            <a:off x="230188" y="331788"/>
            <a:ext cx="8683625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en-US" sz="3700" b="1">
                <a:solidFill>
                  <a:schemeClr val="bg1"/>
                </a:solidFill>
                <a:cs typeface="Arial" charset="0"/>
              </a:rPr>
              <a:t>Local View Selection</a:t>
            </a:r>
          </a:p>
        </p:txBody>
      </p:sp>
      <p:sp>
        <p:nvSpPr>
          <p:cNvPr id="974867" name="Rectangle 19"/>
          <p:cNvSpPr>
            <a:spLocks noChangeArrowheads="1"/>
          </p:cNvSpPr>
          <p:nvPr/>
        </p:nvSpPr>
        <p:spPr bwMode="auto">
          <a:xfrm>
            <a:off x="4114800" y="1885950"/>
            <a:ext cx="438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60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}</a:t>
            </a:r>
          </a:p>
        </p:txBody>
      </p:sp>
      <p:grpSp>
        <p:nvGrpSpPr>
          <p:cNvPr id="974896" name="Group 48"/>
          <p:cNvGrpSpPr>
            <a:grpSpLocks/>
          </p:cNvGrpSpPr>
          <p:nvPr/>
        </p:nvGrpSpPr>
        <p:grpSpPr bwMode="auto">
          <a:xfrm>
            <a:off x="1309688" y="3048000"/>
            <a:ext cx="6523037" cy="3810000"/>
            <a:chOff x="528" y="1920"/>
            <a:chExt cx="4109" cy="2400"/>
          </a:xfrm>
        </p:grpSpPr>
        <p:grpSp>
          <p:nvGrpSpPr>
            <p:cNvPr id="974894" name="Group 46"/>
            <p:cNvGrpSpPr>
              <a:grpSpLocks/>
            </p:cNvGrpSpPr>
            <p:nvPr/>
          </p:nvGrpSpPr>
          <p:grpSpPr bwMode="auto">
            <a:xfrm>
              <a:off x="2256" y="1920"/>
              <a:ext cx="2381" cy="2400"/>
              <a:chOff x="2256" y="1920"/>
              <a:chExt cx="2381" cy="2400"/>
            </a:xfrm>
          </p:grpSpPr>
          <p:sp>
            <p:nvSpPr>
              <p:cNvPr id="974864" name="Rectangle 16"/>
              <p:cNvSpPr>
                <a:spLocks noChangeArrowheads="1"/>
              </p:cNvSpPr>
              <p:nvPr/>
            </p:nvSpPr>
            <p:spPr bwMode="auto">
              <a:xfrm>
                <a:off x="2256" y="4051"/>
                <a:ext cx="2381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2200">
                    <a:solidFill>
                      <a:schemeClr val="bg1"/>
                    </a:solidFill>
                    <a:cs typeface="Arial" charset="0"/>
                    <a:sym typeface="Monotype Sorts" pitchFamily="2" charset="2"/>
                  </a:rPr>
                  <a:t>candidate neighboring view</a:t>
                </a:r>
              </a:p>
            </p:txBody>
          </p:sp>
          <p:pic>
            <p:nvPicPr>
              <p:cNvPr id="974892" name="Picture 44" descr="codahale_29548449_pt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7" y="1920"/>
                <a:ext cx="1620" cy="2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74895" name="Group 47"/>
            <p:cNvGrpSpPr>
              <a:grpSpLocks/>
            </p:cNvGrpSpPr>
            <p:nvPr/>
          </p:nvGrpSpPr>
          <p:grpSpPr bwMode="auto">
            <a:xfrm>
              <a:off x="528" y="1920"/>
              <a:ext cx="1619" cy="2400"/>
              <a:chOff x="528" y="1920"/>
              <a:chExt cx="1619" cy="2400"/>
            </a:xfrm>
          </p:grpSpPr>
          <p:sp>
            <p:nvSpPr>
              <p:cNvPr id="974863" name="Rectangle 15"/>
              <p:cNvSpPr>
                <a:spLocks noChangeArrowheads="1"/>
              </p:cNvSpPr>
              <p:nvPr/>
            </p:nvSpPr>
            <p:spPr bwMode="auto">
              <a:xfrm>
                <a:off x="707" y="4051"/>
                <a:ext cx="1262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200">
                    <a:solidFill>
                      <a:schemeClr val="bg1"/>
                    </a:solidFill>
                    <a:cs typeface="Arial" charset="0"/>
                    <a:sym typeface="Monotype Sorts" pitchFamily="2" charset="2"/>
                  </a:rPr>
                  <a:t>reference view</a:t>
                </a:r>
              </a:p>
            </p:txBody>
          </p:sp>
          <p:pic>
            <p:nvPicPr>
              <p:cNvPr id="974893" name="Picture 45" descr="23451686@N00_37949096_p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" y="1920"/>
                <a:ext cx="1619" cy="2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CC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74897" name="Group 49"/>
          <p:cNvGrpSpPr>
            <a:grpSpLocks/>
          </p:cNvGrpSpPr>
          <p:nvPr/>
        </p:nvGrpSpPr>
        <p:grpSpPr bwMode="auto">
          <a:xfrm>
            <a:off x="2120900" y="4768850"/>
            <a:ext cx="942975" cy="884238"/>
            <a:chOff x="2411" y="3477"/>
            <a:chExt cx="190" cy="178"/>
          </a:xfrm>
        </p:grpSpPr>
        <p:sp>
          <p:nvSpPr>
            <p:cNvPr id="974898" name="Rectangle 50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4899" name="Oval 51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74900" name="Group 52"/>
          <p:cNvGrpSpPr>
            <a:grpSpLocks/>
          </p:cNvGrpSpPr>
          <p:nvPr/>
        </p:nvGrpSpPr>
        <p:grpSpPr bwMode="auto">
          <a:xfrm>
            <a:off x="5448300" y="4479925"/>
            <a:ext cx="942975" cy="884238"/>
            <a:chOff x="2411" y="3477"/>
            <a:chExt cx="190" cy="178"/>
          </a:xfrm>
        </p:grpSpPr>
        <p:sp>
          <p:nvSpPr>
            <p:cNvPr id="974901" name="Rectangle 53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4902" name="Oval 54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74903" name="Picture 55" descr="sangsara_22451559_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>
            <a:fillRect/>
          </a:stretch>
        </p:blipFill>
        <p:spPr bwMode="auto">
          <a:xfrm>
            <a:off x="4038600" y="3048000"/>
            <a:ext cx="3657600" cy="342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4904" name="Group 56"/>
          <p:cNvGrpSpPr>
            <a:grpSpLocks/>
          </p:cNvGrpSpPr>
          <p:nvPr/>
        </p:nvGrpSpPr>
        <p:grpSpPr bwMode="auto">
          <a:xfrm>
            <a:off x="5105400" y="4876800"/>
            <a:ext cx="942975" cy="884238"/>
            <a:chOff x="2411" y="3477"/>
            <a:chExt cx="190" cy="178"/>
          </a:xfrm>
        </p:grpSpPr>
        <p:sp>
          <p:nvSpPr>
            <p:cNvPr id="974905" name="Rectangle 57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4906" name="Oval 58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74907" name="Picture 59" descr="sangsara_22451559_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7" t="57805" r="39999" b="24409"/>
          <a:stretch>
            <a:fillRect/>
          </a:stretch>
        </p:blipFill>
        <p:spPr bwMode="auto">
          <a:xfrm>
            <a:off x="4648200" y="350520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4914" name="Picture 66" descr="23451686@N00_37949096_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7" t="56612" r="42003" b="28206"/>
          <a:stretch>
            <a:fillRect/>
          </a:stretch>
        </p:blipFill>
        <p:spPr bwMode="auto">
          <a:xfrm>
            <a:off x="1143000" y="3473450"/>
            <a:ext cx="28194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CC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852" grpId="0"/>
      <p:bldP spid="9748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167" name="Picture 63" descr="crankyspace_4910359_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4267200"/>
            <a:ext cx="2738438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3107" name="Rectangle 3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400050" algn="l"/>
              </a:tabLst>
            </a:pPr>
            <a:r>
              <a:rPr lang="en-US"/>
              <a:t>matching problems</a:t>
            </a:r>
          </a:p>
          <a:p>
            <a:pPr lvl="1">
              <a:tabLst>
                <a:tab pos="400050" algn="l"/>
              </a:tabLst>
            </a:pPr>
            <a:r>
              <a:rPr lang="en-US"/>
              <a:t>clutter, occlusions</a:t>
            </a:r>
          </a:p>
          <a:p>
            <a:pPr lvl="1">
              <a:tabLst>
                <a:tab pos="400050" algn="l"/>
              </a:tabLst>
            </a:pPr>
            <a:r>
              <a:rPr lang="en-US"/>
              <a:t>local lighting effects</a:t>
            </a:r>
          </a:p>
          <a:p>
            <a:pPr>
              <a:lnSpc>
                <a:spcPct val="50000"/>
              </a:lnSpc>
              <a:tabLst>
                <a:tab pos="400050" algn="l"/>
              </a:tabLst>
            </a:pPr>
            <a:endParaRPr lang="en-US"/>
          </a:p>
          <a:p>
            <a:pPr>
              <a:tabLst>
                <a:tab pos="400050" algn="l"/>
              </a:tabLst>
            </a:pPr>
            <a:r>
              <a:rPr lang="en-US"/>
              <a:t>horizontal and vertical parallax</a:t>
            </a:r>
          </a:p>
        </p:txBody>
      </p:sp>
      <p:sp>
        <p:nvSpPr>
          <p:cNvPr id="943109" name="Rectangle 5"/>
          <p:cNvSpPr>
            <a:spLocks noChangeArrowheads="1"/>
          </p:cNvSpPr>
          <p:nvPr/>
        </p:nvSpPr>
        <p:spPr bwMode="auto">
          <a:xfrm>
            <a:off x="4591050" y="1946275"/>
            <a:ext cx="40957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photoconsistency test</a:t>
            </a:r>
            <a:b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</a:br>
            <a:r>
              <a:rPr lang="en-US" sz="26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using mean-removed NCC</a:t>
            </a:r>
          </a:p>
        </p:txBody>
      </p:sp>
      <p:sp>
        <p:nvSpPr>
          <p:cNvPr id="943131" name="Rectangle 27"/>
          <p:cNvSpPr>
            <a:spLocks noChangeArrowheads="1"/>
          </p:cNvSpPr>
          <p:nvPr/>
        </p:nvSpPr>
        <p:spPr bwMode="auto">
          <a:xfrm>
            <a:off x="147638" y="6292850"/>
            <a:ext cx="20034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2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reference view</a:t>
            </a:r>
          </a:p>
        </p:txBody>
      </p:sp>
      <p:sp>
        <p:nvSpPr>
          <p:cNvPr id="943132" name="Rectangle 28"/>
          <p:cNvSpPr>
            <a:spLocks noChangeArrowheads="1"/>
          </p:cNvSpPr>
          <p:nvPr/>
        </p:nvSpPr>
        <p:spPr bwMode="auto">
          <a:xfrm>
            <a:off x="5287963" y="6294438"/>
            <a:ext cx="377983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2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candidate neighboring view</a:t>
            </a:r>
          </a:p>
        </p:txBody>
      </p:sp>
      <p:sp>
        <p:nvSpPr>
          <p:cNvPr id="943106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43108" name="Rectangle 4"/>
          <p:cNvSpPr>
            <a:spLocks noChangeArrowheads="1"/>
          </p:cNvSpPr>
          <p:nvPr/>
        </p:nvSpPr>
        <p:spPr bwMode="auto">
          <a:xfrm>
            <a:off x="230188" y="331788"/>
            <a:ext cx="8683625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en-US" sz="3700" b="1">
                <a:solidFill>
                  <a:schemeClr val="bg1"/>
                </a:solidFill>
                <a:cs typeface="Arial" charset="0"/>
              </a:rPr>
              <a:t>Local View Selection</a:t>
            </a:r>
          </a:p>
        </p:txBody>
      </p:sp>
      <p:sp>
        <p:nvSpPr>
          <p:cNvPr id="943110" name="Rectangle 6"/>
          <p:cNvSpPr>
            <a:spLocks noChangeArrowheads="1"/>
          </p:cNvSpPr>
          <p:nvPr/>
        </p:nvSpPr>
        <p:spPr bwMode="auto">
          <a:xfrm>
            <a:off x="4114800" y="1885950"/>
            <a:ext cx="438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60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}</a:t>
            </a:r>
          </a:p>
        </p:txBody>
      </p:sp>
      <p:sp>
        <p:nvSpPr>
          <p:cNvPr id="943133" name="Rectangle 29"/>
          <p:cNvSpPr>
            <a:spLocks noChangeArrowheads="1"/>
          </p:cNvSpPr>
          <p:nvPr/>
        </p:nvSpPr>
        <p:spPr bwMode="auto">
          <a:xfrm>
            <a:off x="5573713" y="3094038"/>
            <a:ext cx="3417887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</a:pPr>
            <a:r>
              <a:rPr lang="en-US" sz="2600">
                <a:solidFill>
                  <a:schemeClr val="bg1"/>
                </a:solidFill>
                <a:cs typeface="Arial" charset="0"/>
              </a:rPr>
              <a:t>angular spread of epipolar lines in reference view</a:t>
            </a:r>
          </a:p>
        </p:txBody>
      </p:sp>
      <p:pic>
        <p:nvPicPr>
          <p:cNvPr id="943153" name="Picture 49" descr="23451686@N00_37949096_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154146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CC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155" name="Picture 51" descr="jamiequint_22558492_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4268788"/>
            <a:ext cx="1543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3159" name="Group 55"/>
          <p:cNvGrpSpPr>
            <a:grpSpLocks/>
          </p:cNvGrpSpPr>
          <p:nvPr/>
        </p:nvGrpSpPr>
        <p:grpSpPr bwMode="auto">
          <a:xfrm>
            <a:off x="3643313" y="5205413"/>
            <a:ext cx="301625" cy="282575"/>
            <a:chOff x="1074" y="1353"/>
            <a:chExt cx="190" cy="178"/>
          </a:xfrm>
        </p:grpSpPr>
        <p:sp>
          <p:nvSpPr>
            <p:cNvPr id="943160" name="Rectangle 56"/>
            <p:cNvSpPr>
              <a:spLocks noChangeArrowheads="1"/>
            </p:cNvSpPr>
            <p:nvPr/>
          </p:nvSpPr>
          <p:spPr bwMode="auto">
            <a:xfrm>
              <a:off x="1074" y="1353"/>
              <a:ext cx="190" cy="178"/>
            </a:xfrm>
            <a:prstGeom prst="rect">
              <a:avLst/>
            </a:prstGeom>
            <a:noFill/>
            <a:ln w="38100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61" name="Oval 57"/>
            <p:cNvSpPr>
              <a:spLocks noChangeArrowheads="1"/>
            </p:cNvSpPr>
            <p:nvPr/>
          </p:nvSpPr>
          <p:spPr bwMode="auto">
            <a:xfrm>
              <a:off x="1141" y="1414"/>
              <a:ext cx="56" cy="56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43168" name="Group 64"/>
          <p:cNvGrpSpPr>
            <a:grpSpLocks/>
          </p:cNvGrpSpPr>
          <p:nvPr/>
        </p:nvGrpSpPr>
        <p:grpSpPr bwMode="auto">
          <a:xfrm>
            <a:off x="7345363" y="5715000"/>
            <a:ext cx="301625" cy="282575"/>
            <a:chOff x="2411" y="3477"/>
            <a:chExt cx="190" cy="178"/>
          </a:xfrm>
        </p:grpSpPr>
        <p:sp>
          <p:nvSpPr>
            <p:cNvPr id="943169" name="Rectangle 65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70" name="Oval 66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FF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3171" name="Line 67"/>
          <p:cNvSpPr>
            <a:spLocks noChangeShapeType="1"/>
          </p:cNvSpPr>
          <p:nvPr/>
        </p:nvSpPr>
        <p:spPr bwMode="auto">
          <a:xfrm>
            <a:off x="728663" y="3709988"/>
            <a:ext cx="1028700" cy="30099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43172" name="Picture 68" descr="asmythie_29962121_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4268788"/>
            <a:ext cx="1543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3173" name="Group 69"/>
          <p:cNvGrpSpPr>
            <a:grpSpLocks/>
          </p:cNvGrpSpPr>
          <p:nvPr/>
        </p:nvGrpSpPr>
        <p:grpSpPr bwMode="auto">
          <a:xfrm>
            <a:off x="5230813" y="5362575"/>
            <a:ext cx="301625" cy="282575"/>
            <a:chOff x="2434" y="1463"/>
            <a:chExt cx="190" cy="178"/>
          </a:xfrm>
        </p:grpSpPr>
        <p:sp>
          <p:nvSpPr>
            <p:cNvPr id="943174" name="Rectangle 70"/>
            <p:cNvSpPr>
              <a:spLocks noChangeArrowheads="1"/>
            </p:cNvSpPr>
            <p:nvPr/>
          </p:nvSpPr>
          <p:spPr bwMode="auto">
            <a:xfrm>
              <a:off x="2434" y="1463"/>
              <a:ext cx="190" cy="178"/>
            </a:xfrm>
            <a:prstGeom prst="rect">
              <a:avLst/>
            </a:prstGeom>
            <a:noFill/>
            <a:ln w="38100" algn="ctr">
              <a:solidFill>
                <a:srgbClr val="00C8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8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75" name="Oval 71"/>
            <p:cNvSpPr>
              <a:spLocks noChangeArrowheads="1"/>
            </p:cNvSpPr>
            <p:nvPr/>
          </p:nvSpPr>
          <p:spPr bwMode="auto">
            <a:xfrm>
              <a:off x="2501" y="1524"/>
              <a:ext cx="56" cy="56"/>
            </a:xfrm>
            <a:prstGeom prst="ellipse">
              <a:avLst/>
            </a:prstGeom>
            <a:solidFill>
              <a:srgbClr val="00C800"/>
            </a:solidFill>
            <a:ln w="9525" algn="ctr">
              <a:solidFill>
                <a:srgbClr val="00C8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3176" name="Rectangle 72"/>
          <p:cNvSpPr>
            <a:spLocks noChangeArrowheads="1"/>
          </p:cNvSpPr>
          <p:nvPr/>
        </p:nvSpPr>
        <p:spPr bwMode="auto">
          <a:xfrm>
            <a:off x="300038" y="6276975"/>
            <a:ext cx="20034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2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reference view</a:t>
            </a:r>
          </a:p>
        </p:txBody>
      </p:sp>
      <p:sp>
        <p:nvSpPr>
          <p:cNvPr id="943178" name="Rectangle 74"/>
          <p:cNvSpPr>
            <a:spLocks noChangeArrowheads="1"/>
          </p:cNvSpPr>
          <p:nvPr/>
        </p:nvSpPr>
        <p:spPr bwMode="auto">
          <a:xfrm>
            <a:off x="3840163" y="6278563"/>
            <a:ext cx="3713162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candidate neighboring views</a:t>
            </a:r>
          </a:p>
        </p:txBody>
      </p:sp>
      <p:grpSp>
        <p:nvGrpSpPr>
          <p:cNvPr id="943179" name="Group 75"/>
          <p:cNvGrpSpPr>
            <a:grpSpLocks/>
          </p:cNvGrpSpPr>
          <p:nvPr/>
        </p:nvGrpSpPr>
        <p:grpSpPr bwMode="auto">
          <a:xfrm>
            <a:off x="5116513" y="5248275"/>
            <a:ext cx="538162" cy="538163"/>
            <a:chOff x="2323" y="3393"/>
            <a:chExt cx="339" cy="339"/>
          </a:xfrm>
        </p:grpSpPr>
        <p:sp>
          <p:nvSpPr>
            <p:cNvPr id="943180" name="Line 76"/>
            <p:cNvSpPr>
              <a:spLocks noChangeShapeType="1"/>
            </p:cNvSpPr>
            <p:nvPr/>
          </p:nvSpPr>
          <p:spPr bwMode="auto">
            <a:xfrm>
              <a:off x="2323" y="3393"/>
              <a:ext cx="338" cy="33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3181" name="Line 77"/>
            <p:cNvSpPr>
              <a:spLocks noChangeShapeType="1"/>
            </p:cNvSpPr>
            <p:nvPr/>
          </p:nvSpPr>
          <p:spPr bwMode="auto">
            <a:xfrm flipV="1">
              <a:off x="2324" y="3394"/>
              <a:ext cx="338" cy="33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3166" name="Line 62"/>
          <p:cNvSpPr>
            <a:spLocks noChangeShapeType="1"/>
          </p:cNvSpPr>
          <p:nvPr/>
        </p:nvSpPr>
        <p:spPr bwMode="auto">
          <a:xfrm>
            <a:off x="177800" y="5387975"/>
            <a:ext cx="2613025" cy="365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3177" name="Line 73"/>
          <p:cNvSpPr>
            <a:spLocks noChangeShapeType="1"/>
          </p:cNvSpPr>
          <p:nvPr/>
        </p:nvSpPr>
        <p:spPr bwMode="auto">
          <a:xfrm flipV="1">
            <a:off x="152400" y="5359400"/>
            <a:ext cx="2514600" cy="76200"/>
          </a:xfrm>
          <a:prstGeom prst="line">
            <a:avLst/>
          </a:prstGeom>
          <a:noFill/>
          <a:ln w="38100">
            <a:solidFill>
              <a:srgbClr val="00C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43156" name="Group 52"/>
          <p:cNvGrpSpPr>
            <a:grpSpLocks/>
          </p:cNvGrpSpPr>
          <p:nvPr/>
        </p:nvGrpSpPr>
        <p:grpSpPr bwMode="auto">
          <a:xfrm>
            <a:off x="1158875" y="5278438"/>
            <a:ext cx="301625" cy="282575"/>
            <a:chOff x="4453" y="3417"/>
            <a:chExt cx="190" cy="178"/>
          </a:xfrm>
        </p:grpSpPr>
        <p:sp>
          <p:nvSpPr>
            <p:cNvPr id="943157" name="Rectangle 53"/>
            <p:cNvSpPr>
              <a:spLocks noChangeArrowheads="1"/>
            </p:cNvSpPr>
            <p:nvPr/>
          </p:nvSpPr>
          <p:spPr bwMode="auto">
            <a:xfrm>
              <a:off x="4453" y="341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58" name="Oval 54"/>
            <p:cNvSpPr>
              <a:spLocks noChangeArrowheads="1"/>
            </p:cNvSpPr>
            <p:nvPr/>
          </p:nvSpPr>
          <p:spPr bwMode="auto">
            <a:xfrm>
              <a:off x="4520" y="347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31" grpId="0"/>
      <p:bldP spid="943132" grpId="0"/>
      <p:bldP spid="943133" grpId="0"/>
      <p:bldP spid="943171" grpId="0" animBg="1"/>
      <p:bldP spid="943171" grpId="1" animBg="1"/>
      <p:bldP spid="943176" grpId="0"/>
      <p:bldP spid="943176" grpId="1"/>
      <p:bldP spid="943178" grpId="0"/>
      <p:bldP spid="943178" grpId="1"/>
      <p:bldP spid="943166" grpId="0" animBg="1"/>
      <p:bldP spid="943166" grpId="1" animBg="1"/>
      <p:bldP spid="943177" grpId="0" animBg="1"/>
      <p:bldP spid="94317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Overview</a:t>
            </a:r>
          </a:p>
        </p:txBody>
      </p:sp>
      <p:sp>
        <p:nvSpPr>
          <p:cNvPr id="977923" name="Rectangle 3"/>
          <p:cNvSpPr>
            <a:spLocks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C8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for each image, compute depth map</a:t>
            </a:r>
          </a:p>
          <a:p>
            <a:r>
              <a:rPr lang="en-US"/>
              <a:t>	select views to match (global)</a:t>
            </a:r>
          </a:p>
          <a:p>
            <a:r>
              <a:rPr lang="en-US"/>
              <a:t>	for each pixel </a:t>
            </a:r>
            <a:r>
              <a:rPr lang="en-US">
                <a:solidFill>
                  <a:srgbClr val="00C800"/>
                </a:solidFill>
              </a:rPr>
              <a:t>in prioritized order</a:t>
            </a:r>
          </a:p>
          <a:p>
            <a:r>
              <a:rPr lang="en-US"/>
              <a:t>		select views to match (local)</a:t>
            </a:r>
          </a:p>
          <a:p>
            <a:r>
              <a:rPr lang="en-US"/>
              <a:t>		optimize depth </a:t>
            </a:r>
            <a:r>
              <a:rPr lang="en-US">
                <a:solidFill>
                  <a:srgbClr val="00C800"/>
                </a:solidFill>
              </a:rPr>
              <a:t>and normal</a:t>
            </a:r>
          </a:p>
          <a:p>
            <a:r>
              <a:rPr lang="en-US"/>
              <a:t>merge depth maps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30" name="Line 70"/>
          <p:cNvSpPr>
            <a:spLocks noChangeShapeType="1"/>
          </p:cNvSpPr>
          <p:nvPr/>
        </p:nvSpPr>
        <p:spPr bwMode="auto">
          <a:xfrm flipH="1">
            <a:off x="4191000" y="2286000"/>
            <a:ext cx="2746375" cy="37941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40" name="Line 80"/>
          <p:cNvSpPr>
            <a:spLocks noChangeShapeType="1"/>
          </p:cNvSpPr>
          <p:nvPr/>
        </p:nvSpPr>
        <p:spPr bwMode="auto">
          <a:xfrm>
            <a:off x="4800600" y="2514600"/>
            <a:ext cx="1600200" cy="3352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163" name="Rectangle 3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403225" algn="l"/>
              </a:tabLst>
            </a:pPr>
            <a:r>
              <a:rPr lang="en-US" sz="2600"/>
              <a:t>based on [Gruen and Baltsavias 1988]</a:t>
            </a:r>
          </a:p>
          <a:p>
            <a:pPr>
              <a:tabLst>
                <a:tab pos="403225" algn="l"/>
              </a:tabLst>
            </a:pPr>
            <a:r>
              <a:rPr lang="en-US" sz="3000"/>
              <a:t>planar, lambertian patch with uniform illumination</a:t>
            </a:r>
          </a:p>
          <a:p>
            <a:pPr lvl="1">
              <a:tabLst>
                <a:tab pos="403225" algn="l"/>
              </a:tabLst>
            </a:pPr>
            <a:r>
              <a:rPr lang="en-US"/>
              <a:t>depth</a:t>
            </a:r>
          </a:p>
          <a:p>
            <a:pPr lvl="1">
              <a:tabLst>
                <a:tab pos="403225" algn="l"/>
              </a:tabLst>
            </a:pPr>
            <a:r>
              <a:rPr lang="en-US"/>
              <a:t>normal</a:t>
            </a:r>
          </a:p>
          <a:p>
            <a:pPr lvl="1">
              <a:tabLst>
                <a:tab pos="403225" algn="l"/>
              </a:tabLst>
            </a:pPr>
            <a:r>
              <a:rPr lang="en-US"/>
              <a:t>color scale per</a:t>
            </a:r>
            <a:br>
              <a:rPr lang="en-US"/>
            </a:br>
            <a:r>
              <a:rPr lang="en-US"/>
              <a:t>neighboring view</a:t>
            </a:r>
          </a:p>
          <a:p>
            <a:pPr>
              <a:tabLst>
                <a:tab pos="403225" algn="l"/>
              </a:tabLst>
            </a:pPr>
            <a:r>
              <a:rPr lang="en-US" sz="3000"/>
              <a:t>iterative least square optimization</a:t>
            </a:r>
          </a:p>
          <a:p>
            <a:pPr lvl="1">
              <a:tabLst>
                <a:tab pos="403225" algn="l"/>
              </a:tabLst>
            </a:pPr>
            <a:r>
              <a:rPr lang="en-US" sz="2500"/>
              <a:t>replace outliers through local view selection</a:t>
            </a:r>
          </a:p>
          <a:p>
            <a:pPr>
              <a:tabLst>
                <a:tab pos="403225" algn="l"/>
              </a:tabLst>
            </a:pPr>
            <a:endParaRPr lang="en-US"/>
          </a:p>
        </p:txBody>
      </p:sp>
      <p:sp>
        <p:nvSpPr>
          <p:cNvPr id="860162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Optimizing Depth and Normals</a:t>
            </a:r>
          </a:p>
        </p:txBody>
      </p:sp>
      <p:grpSp>
        <p:nvGrpSpPr>
          <p:cNvPr id="860169" name="Group 9"/>
          <p:cNvGrpSpPr>
            <a:grpSpLocks/>
          </p:cNvGrpSpPr>
          <p:nvPr/>
        </p:nvGrpSpPr>
        <p:grpSpPr bwMode="auto">
          <a:xfrm rot="1007703">
            <a:off x="1295400" y="5916613"/>
            <a:ext cx="739775" cy="1038225"/>
            <a:chOff x="422" y="3958"/>
            <a:chExt cx="271" cy="380"/>
          </a:xfrm>
        </p:grpSpPr>
        <p:grpSp>
          <p:nvGrpSpPr>
            <p:cNvPr id="860170" name="Group 10"/>
            <p:cNvGrpSpPr>
              <a:grpSpLocks/>
            </p:cNvGrpSpPr>
            <p:nvPr/>
          </p:nvGrpSpPr>
          <p:grpSpPr bwMode="auto">
            <a:xfrm rot="-2786414">
              <a:off x="368" y="4012"/>
              <a:ext cx="380" cy="271"/>
              <a:chOff x="368" y="4012"/>
              <a:chExt cx="380" cy="271"/>
            </a:xfrm>
          </p:grpSpPr>
          <p:sp>
            <p:nvSpPr>
              <p:cNvPr id="860171" name="Line 11"/>
              <p:cNvSpPr>
                <a:spLocks noChangeShapeType="1"/>
              </p:cNvSpPr>
              <p:nvPr/>
            </p:nvSpPr>
            <p:spPr bwMode="auto">
              <a:xfrm flipH="1">
                <a:off x="368" y="4085"/>
                <a:ext cx="273" cy="6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172" name="Arc 12"/>
              <p:cNvSpPr>
                <a:spLocks/>
              </p:cNvSpPr>
              <p:nvPr/>
            </p:nvSpPr>
            <p:spPr bwMode="auto">
              <a:xfrm rot="20790748" flipV="1">
                <a:off x="635" y="4012"/>
                <a:ext cx="113" cy="6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3422"/>
                  <a:gd name="T2" fmla="*/ 21523 w 21600"/>
                  <a:gd name="T3" fmla="*/ 23422 h 23422"/>
                  <a:gd name="T4" fmla="*/ 0 w 21600"/>
                  <a:gd name="T5" fmla="*/ 21600 h 23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3422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</a:path>
                  <a:path w="21600" h="23422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60173" name="Group 13"/>
              <p:cNvGrpSpPr>
                <a:grpSpLocks/>
              </p:cNvGrpSpPr>
              <p:nvPr/>
            </p:nvGrpSpPr>
            <p:grpSpPr bwMode="auto">
              <a:xfrm flipV="1">
                <a:off x="368" y="4150"/>
                <a:ext cx="380" cy="133"/>
                <a:chOff x="464" y="4108"/>
                <a:chExt cx="380" cy="133"/>
              </a:xfrm>
            </p:grpSpPr>
            <p:sp>
              <p:nvSpPr>
                <p:cNvPr id="860174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464" y="4181"/>
                  <a:ext cx="273" cy="6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0175" name="Arc 15"/>
                <p:cNvSpPr>
                  <a:spLocks/>
                </p:cNvSpPr>
                <p:nvPr/>
              </p:nvSpPr>
              <p:spPr bwMode="auto">
                <a:xfrm rot="20790748" flipV="1">
                  <a:off x="731" y="4108"/>
                  <a:ext cx="113" cy="6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3422"/>
                    <a:gd name="T2" fmla="*/ 21523 w 21600"/>
                    <a:gd name="T3" fmla="*/ 23422 h 23422"/>
                    <a:gd name="T4" fmla="*/ 0 w 21600"/>
                    <a:gd name="T5" fmla="*/ 21600 h 234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342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</a:path>
                    <a:path w="21600" h="2342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60176" name="Arc 16"/>
            <p:cNvSpPr>
              <a:spLocks/>
            </p:cNvSpPr>
            <p:nvPr/>
          </p:nvSpPr>
          <p:spPr bwMode="auto">
            <a:xfrm>
              <a:off x="588" y="4020"/>
              <a:ext cx="95" cy="9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177" name="Arc 17"/>
            <p:cNvSpPr>
              <a:spLocks/>
            </p:cNvSpPr>
            <p:nvPr/>
          </p:nvSpPr>
          <p:spPr bwMode="auto">
            <a:xfrm flipH="1" flipV="1">
              <a:off x="618" y="4032"/>
              <a:ext cx="56" cy="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60202" name="Group 42"/>
          <p:cNvGrpSpPr>
            <a:grpSpLocks/>
          </p:cNvGrpSpPr>
          <p:nvPr/>
        </p:nvGrpSpPr>
        <p:grpSpPr bwMode="auto">
          <a:xfrm>
            <a:off x="4803775" y="3513138"/>
            <a:ext cx="1573213" cy="1185862"/>
            <a:chOff x="3026" y="2213"/>
            <a:chExt cx="991" cy="747"/>
          </a:xfrm>
        </p:grpSpPr>
        <p:sp>
          <p:nvSpPr>
            <p:cNvPr id="860178" name="AutoShape 18"/>
            <p:cNvSpPr>
              <a:spLocks noChangeArrowheads="1"/>
            </p:cNvSpPr>
            <p:nvPr/>
          </p:nvSpPr>
          <p:spPr bwMode="auto">
            <a:xfrm rot="1001259" flipH="1">
              <a:off x="3026" y="2213"/>
              <a:ext cx="991" cy="747"/>
            </a:xfrm>
            <a:prstGeom prst="parallelogram">
              <a:avLst>
                <a:gd name="adj" fmla="val 33166"/>
              </a:avLst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180" name="Oval 20"/>
            <p:cNvSpPr>
              <a:spLocks noChangeArrowheads="1"/>
            </p:cNvSpPr>
            <p:nvPr/>
          </p:nvSpPr>
          <p:spPr bwMode="auto">
            <a:xfrm>
              <a:off x="3437" y="2504"/>
              <a:ext cx="165" cy="16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60181" name="Line 21"/>
          <p:cNvSpPr>
            <a:spLocks noChangeShapeType="1"/>
          </p:cNvSpPr>
          <p:nvPr/>
        </p:nvSpPr>
        <p:spPr bwMode="auto">
          <a:xfrm flipH="1">
            <a:off x="2344738" y="2759075"/>
            <a:ext cx="5507037" cy="32781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192" name="Line 32"/>
          <p:cNvSpPr>
            <a:spLocks noChangeShapeType="1"/>
          </p:cNvSpPr>
          <p:nvPr/>
        </p:nvSpPr>
        <p:spPr bwMode="auto">
          <a:xfrm flipV="1">
            <a:off x="4800600" y="4114800"/>
            <a:ext cx="787400" cy="454025"/>
          </a:xfrm>
          <a:prstGeom prst="line">
            <a:avLst/>
          </a:prstGeom>
          <a:noFill/>
          <a:ln w="76200">
            <a:solidFill>
              <a:srgbClr val="00C8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199" name="Rectangle 39"/>
          <p:cNvSpPr>
            <a:spLocks noChangeArrowheads="1"/>
          </p:cNvSpPr>
          <p:nvPr/>
        </p:nvSpPr>
        <p:spPr bwMode="auto">
          <a:xfrm>
            <a:off x="6781800" y="5140325"/>
            <a:ext cx="1046163" cy="5746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3100">
                <a:solidFill>
                  <a:srgbClr val="C80000"/>
                </a:solidFill>
                <a:cs typeface="Arial" charset="0"/>
              </a:rPr>
              <a:t>R</a:t>
            </a:r>
            <a:r>
              <a:rPr lang="en-US" sz="3100">
                <a:solidFill>
                  <a:srgbClr val="00C800"/>
                </a:solidFill>
                <a:cs typeface="Arial" charset="0"/>
              </a:rPr>
              <a:t>G</a:t>
            </a:r>
            <a:r>
              <a:rPr lang="en-US" sz="3100">
                <a:solidFill>
                  <a:srgbClr val="0000C8"/>
                </a:solidFill>
                <a:cs typeface="Arial" charset="0"/>
              </a:rPr>
              <a:t>B</a:t>
            </a:r>
          </a:p>
        </p:txBody>
      </p:sp>
      <p:sp>
        <p:nvSpPr>
          <p:cNvPr id="860200" name="Rectangle 40"/>
          <p:cNvSpPr>
            <a:spLocks noChangeArrowheads="1"/>
          </p:cNvSpPr>
          <p:nvPr/>
        </p:nvSpPr>
        <p:spPr bwMode="auto">
          <a:xfrm>
            <a:off x="4495800" y="6096000"/>
            <a:ext cx="1046163" cy="5746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3100">
                <a:solidFill>
                  <a:srgbClr val="C80000"/>
                </a:solidFill>
                <a:cs typeface="Arial" charset="0"/>
              </a:rPr>
              <a:t>R</a:t>
            </a:r>
            <a:r>
              <a:rPr lang="en-US" sz="3100">
                <a:solidFill>
                  <a:srgbClr val="00C800"/>
                </a:solidFill>
                <a:cs typeface="Arial" charset="0"/>
              </a:rPr>
              <a:t>G</a:t>
            </a:r>
            <a:r>
              <a:rPr lang="en-US" sz="3100">
                <a:solidFill>
                  <a:srgbClr val="0000C8"/>
                </a:solidFill>
                <a:cs typeface="Arial" charset="0"/>
              </a:rPr>
              <a:t>B</a:t>
            </a:r>
          </a:p>
        </p:txBody>
      </p:sp>
      <p:grpSp>
        <p:nvGrpSpPr>
          <p:cNvPr id="860212" name="Group 52"/>
          <p:cNvGrpSpPr>
            <a:grpSpLocks/>
          </p:cNvGrpSpPr>
          <p:nvPr/>
        </p:nvGrpSpPr>
        <p:grpSpPr bwMode="auto">
          <a:xfrm>
            <a:off x="5181600" y="3352800"/>
            <a:ext cx="762000" cy="1447800"/>
            <a:chOff x="3552" y="4224"/>
            <a:chExt cx="480" cy="912"/>
          </a:xfrm>
        </p:grpSpPr>
        <p:sp>
          <p:nvSpPr>
            <p:cNvPr id="860205" name="Oval 45"/>
            <p:cNvSpPr>
              <a:spLocks noChangeArrowheads="1"/>
            </p:cNvSpPr>
            <p:nvPr/>
          </p:nvSpPr>
          <p:spPr bwMode="auto">
            <a:xfrm>
              <a:off x="3757" y="4597"/>
              <a:ext cx="69" cy="16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06" name="Freeform 46"/>
            <p:cNvSpPr>
              <a:spLocks/>
            </p:cNvSpPr>
            <p:nvPr/>
          </p:nvSpPr>
          <p:spPr bwMode="auto">
            <a:xfrm>
              <a:off x="3552" y="4224"/>
              <a:ext cx="480" cy="912"/>
            </a:xfrm>
            <a:custGeom>
              <a:avLst/>
              <a:gdLst>
                <a:gd name="T0" fmla="*/ 0 w 480"/>
                <a:gd name="T1" fmla="*/ 768 h 912"/>
                <a:gd name="T2" fmla="*/ 0 w 480"/>
                <a:gd name="T3" fmla="*/ 0 h 912"/>
                <a:gd name="T4" fmla="*/ 480 w 480"/>
                <a:gd name="T5" fmla="*/ 144 h 912"/>
                <a:gd name="T6" fmla="*/ 480 w 480"/>
                <a:gd name="T7" fmla="*/ 912 h 912"/>
                <a:gd name="T8" fmla="*/ 0 w 480"/>
                <a:gd name="T9" fmla="*/ 768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912">
                  <a:moveTo>
                    <a:pt x="0" y="768"/>
                  </a:moveTo>
                  <a:lnTo>
                    <a:pt x="0" y="0"/>
                  </a:lnTo>
                  <a:lnTo>
                    <a:pt x="480" y="144"/>
                  </a:lnTo>
                  <a:lnTo>
                    <a:pt x="480" y="912"/>
                  </a:lnTo>
                  <a:lnTo>
                    <a:pt x="0" y="768"/>
                  </a:lnTo>
                  <a:close/>
                </a:path>
              </a:pathLst>
            </a:custGeom>
            <a:noFill/>
            <a:ln w="38100" cap="flat" cmpd="sng">
              <a:solidFill>
                <a:srgbClr val="DC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0211" name="Group 51"/>
          <p:cNvGrpSpPr>
            <a:grpSpLocks/>
          </p:cNvGrpSpPr>
          <p:nvPr/>
        </p:nvGrpSpPr>
        <p:grpSpPr bwMode="auto">
          <a:xfrm>
            <a:off x="4724400" y="3232150"/>
            <a:ext cx="1752600" cy="1752600"/>
            <a:chOff x="2016" y="4512"/>
            <a:chExt cx="1104" cy="1104"/>
          </a:xfrm>
        </p:grpSpPr>
        <p:sp>
          <p:nvSpPr>
            <p:cNvPr id="860207" name="Oval 47"/>
            <p:cNvSpPr>
              <a:spLocks noChangeArrowheads="1"/>
            </p:cNvSpPr>
            <p:nvPr/>
          </p:nvSpPr>
          <p:spPr bwMode="auto">
            <a:xfrm>
              <a:off x="2479" y="4992"/>
              <a:ext cx="179" cy="16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10" name="Freeform 50"/>
            <p:cNvSpPr>
              <a:spLocks/>
            </p:cNvSpPr>
            <p:nvPr/>
          </p:nvSpPr>
          <p:spPr bwMode="auto">
            <a:xfrm>
              <a:off x="2016" y="4512"/>
              <a:ext cx="1104" cy="1104"/>
            </a:xfrm>
            <a:custGeom>
              <a:avLst/>
              <a:gdLst>
                <a:gd name="T0" fmla="*/ 0 w 1104"/>
                <a:gd name="T1" fmla="*/ 0 h 1152"/>
                <a:gd name="T2" fmla="*/ 1104 w 1104"/>
                <a:gd name="T3" fmla="*/ 336 h 1152"/>
                <a:gd name="T4" fmla="*/ 1104 w 1104"/>
                <a:gd name="T5" fmla="*/ 1152 h 1152"/>
                <a:gd name="T6" fmla="*/ 0 w 1104"/>
                <a:gd name="T7" fmla="*/ 816 h 1152"/>
                <a:gd name="T8" fmla="*/ 0 w 1104"/>
                <a:gd name="T9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4" h="1152">
                  <a:moveTo>
                    <a:pt x="0" y="0"/>
                  </a:moveTo>
                  <a:lnTo>
                    <a:pt x="1104" y="336"/>
                  </a:lnTo>
                  <a:lnTo>
                    <a:pt x="1104" y="1152"/>
                  </a:lnTo>
                  <a:lnTo>
                    <a:pt x="0" y="81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DC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60213" name="Line 53"/>
          <p:cNvSpPr>
            <a:spLocks noChangeShapeType="1"/>
          </p:cNvSpPr>
          <p:nvPr/>
        </p:nvSpPr>
        <p:spPr bwMode="auto">
          <a:xfrm flipV="1">
            <a:off x="5257800" y="4114800"/>
            <a:ext cx="330200" cy="533400"/>
          </a:xfrm>
          <a:prstGeom prst="line">
            <a:avLst/>
          </a:prstGeom>
          <a:noFill/>
          <a:ln w="76200">
            <a:solidFill>
              <a:srgbClr val="00C8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14" name="Line 54"/>
          <p:cNvSpPr>
            <a:spLocks noChangeShapeType="1"/>
          </p:cNvSpPr>
          <p:nvPr/>
        </p:nvSpPr>
        <p:spPr bwMode="auto">
          <a:xfrm flipV="1">
            <a:off x="4572000" y="4114800"/>
            <a:ext cx="1016000" cy="152400"/>
          </a:xfrm>
          <a:prstGeom prst="line">
            <a:avLst/>
          </a:prstGeom>
          <a:noFill/>
          <a:ln w="76200">
            <a:solidFill>
              <a:srgbClr val="00C8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60221" name="Group 61"/>
          <p:cNvGrpSpPr>
            <a:grpSpLocks/>
          </p:cNvGrpSpPr>
          <p:nvPr/>
        </p:nvGrpSpPr>
        <p:grpSpPr bwMode="auto">
          <a:xfrm rot="-567441">
            <a:off x="3505200" y="5972175"/>
            <a:ext cx="739775" cy="1038225"/>
            <a:chOff x="422" y="3958"/>
            <a:chExt cx="271" cy="380"/>
          </a:xfrm>
        </p:grpSpPr>
        <p:grpSp>
          <p:nvGrpSpPr>
            <p:cNvPr id="860222" name="Group 62"/>
            <p:cNvGrpSpPr>
              <a:grpSpLocks/>
            </p:cNvGrpSpPr>
            <p:nvPr/>
          </p:nvGrpSpPr>
          <p:grpSpPr bwMode="auto">
            <a:xfrm rot="-2786414">
              <a:off x="368" y="4012"/>
              <a:ext cx="380" cy="271"/>
              <a:chOff x="368" y="4012"/>
              <a:chExt cx="380" cy="271"/>
            </a:xfrm>
          </p:grpSpPr>
          <p:sp>
            <p:nvSpPr>
              <p:cNvPr id="860223" name="Line 63"/>
              <p:cNvSpPr>
                <a:spLocks noChangeShapeType="1"/>
              </p:cNvSpPr>
              <p:nvPr/>
            </p:nvSpPr>
            <p:spPr bwMode="auto">
              <a:xfrm flipH="1">
                <a:off x="368" y="4085"/>
                <a:ext cx="273" cy="6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224" name="Arc 64"/>
              <p:cNvSpPr>
                <a:spLocks/>
              </p:cNvSpPr>
              <p:nvPr/>
            </p:nvSpPr>
            <p:spPr bwMode="auto">
              <a:xfrm rot="20790748" flipV="1">
                <a:off x="635" y="4012"/>
                <a:ext cx="113" cy="6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3422"/>
                  <a:gd name="T2" fmla="*/ 21523 w 21600"/>
                  <a:gd name="T3" fmla="*/ 23422 h 23422"/>
                  <a:gd name="T4" fmla="*/ 0 w 21600"/>
                  <a:gd name="T5" fmla="*/ 21600 h 23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3422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</a:path>
                  <a:path w="21600" h="23422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60225" name="Group 65"/>
              <p:cNvGrpSpPr>
                <a:grpSpLocks/>
              </p:cNvGrpSpPr>
              <p:nvPr/>
            </p:nvGrpSpPr>
            <p:grpSpPr bwMode="auto">
              <a:xfrm flipV="1">
                <a:off x="368" y="4150"/>
                <a:ext cx="380" cy="133"/>
                <a:chOff x="464" y="4108"/>
                <a:chExt cx="380" cy="133"/>
              </a:xfrm>
            </p:grpSpPr>
            <p:sp>
              <p:nvSpPr>
                <p:cNvPr id="860226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464" y="4181"/>
                  <a:ext cx="273" cy="6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0227" name="Arc 67"/>
                <p:cNvSpPr>
                  <a:spLocks/>
                </p:cNvSpPr>
                <p:nvPr/>
              </p:nvSpPr>
              <p:spPr bwMode="auto">
                <a:xfrm rot="20790748" flipV="1">
                  <a:off x="731" y="4108"/>
                  <a:ext cx="113" cy="6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3422"/>
                    <a:gd name="T2" fmla="*/ 21523 w 21600"/>
                    <a:gd name="T3" fmla="*/ 23422 h 23422"/>
                    <a:gd name="T4" fmla="*/ 0 w 21600"/>
                    <a:gd name="T5" fmla="*/ 21600 h 234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342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</a:path>
                    <a:path w="21600" h="2342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60228" name="Arc 68"/>
            <p:cNvSpPr>
              <a:spLocks/>
            </p:cNvSpPr>
            <p:nvPr/>
          </p:nvSpPr>
          <p:spPr bwMode="auto">
            <a:xfrm>
              <a:off x="588" y="4020"/>
              <a:ext cx="95" cy="9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29" name="Arc 69"/>
            <p:cNvSpPr>
              <a:spLocks/>
            </p:cNvSpPr>
            <p:nvPr/>
          </p:nvSpPr>
          <p:spPr bwMode="auto">
            <a:xfrm flipH="1" flipV="1">
              <a:off x="618" y="4032"/>
              <a:ext cx="56" cy="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60231" name="Group 71"/>
          <p:cNvGrpSpPr>
            <a:grpSpLocks/>
          </p:cNvGrpSpPr>
          <p:nvPr/>
        </p:nvGrpSpPr>
        <p:grpSpPr bwMode="auto">
          <a:xfrm rot="-4530118">
            <a:off x="6245225" y="5718175"/>
            <a:ext cx="739775" cy="1038225"/>
            <a:chOff x="422" y="3958"/>
            <a:chExt cx="271" cy="380"/>
          </a:xfrm>
        </p:grpSpPr>
        <p:grpSp>
          <p:nvGrpSpPr>
            <p:cNvPr id="860232" name="Group 72"/>
            <p:cNvGrpSpPr>
              <a:grpSpLocks/>
            </p:cNvGrpSpPr>
            <p:nvPr/>
          </p:nvGrpSpPr>
          <p:grpSpPr bwMode="auto">
            <a:xfrm rot="-2786414">
              <a:off x="368" y="4012"/>
              <a:ext cx="380" cy="271"/>
              <a:chOff x="368" y="4012"/>
              <a:chExt cx="380" cy="271"/>
            </a:xfrm>
          </p:grpSpPr>
          <p:sp>
            <p:nvSpPr>
              <p:cNvPr id="860233" name="Line 73"/>
              <p:cNvSpPr>
                <a:spLocks noChangeShapeType="1"/>
              </p:cNvSpPr>
              <p:nvPr/>
            </p:nvSpPr>
            <p:spPr bwMode="auto">
              <a:xfrm flipH="1">
                <a:off x="368" y="4085"/>
                <a:ext cx="273" cy="6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234" name="Arc 74"/>
              <p:cNvSpPr>
                <a:spLocks/>
              </p:cNvSpPr>
              <p:nvPr/>
            </p:nvSpPr>
            <p:spPr bwMode="auto">
              <a:xfrm rot="20790748" flipV="1">
                <a:off x="635" y="4012"/>
                <a:ext cx="113" cy="6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3422"/>
                  <a:gd name="T2" fmla="*/ 21523 w 21600"/>
                  <a:gd name="T3" fmla="*/ 23422 h 23422"/>
                  <a:gd name="T4" fmla="*/ 0 w 21600"/>
                  <a:gd name="T5" fmla="*/ 21600 h 23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3422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</a:path>
                  <a:path w="21600" h="23422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60235" name="Group 75"/>
              <p:cNvGrpSpPr>
                <a:grpSpLocks/>
              </p:cNvGrpSpPr>
              <p:nvPr/>
            </p:nvGrpSpPr>
            <p:grpSpPr bwMode="auto">
              <a:xfrm flipV="1">
                <a:off x="368" y="4150"/>
                <a:ext cx="380" cy="133"/>
                <a:chOff x="464" y="4108"/>
                <a:chExt cx="380" cy="133"/>
              </a:xfrm>
            </p:grpSpPr>
            <p:sp>
              <p:nvSpPr>
                <p:cNvPr id="860236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464" y="4181"/>
                  <a:ext cx="273" cy="6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0237" name="Arc 77"/>
                <p:cNvSpPr>
                  <a:spLocks/>
                </p:cNvSpPr>
                <p:nvPr/>
              </p:nvSpPr>
              <p:spPr bwMode="auto">
                <a:xfrm rot="20790748" flipV="1">
                  <a:off x="731" y="4108"/>
                  <a:ext cx="113" cy="6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3422"/>
                    <a:gd name="T2" fmla="*/ 21523 w 21600"/>
                    <a:gd name="T3" fmla="*/ 23422 h 23422"/>
                    <a:gd name="T4" fmla="*/ 0 w 21600"/>
                    <a:gd name="T5" fmla="*/ 21600 h 234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342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</a:path>
                    <a:path w="21600" h="2342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60238" name="Arc 78"/>
            <p:cNvSpPr>
              <a:spLocks/>
            </p:cNvSpPr>
            <p:nvPr/>
          </p:nvSpPr>
          <p:spPr bwMode="auto">
            <a:xfrm>
              <a:off x="588" y="4020"/>
              <a:ext cx="95" cy="9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39" name="Arc 79"/>
            <p:cNvSpPr>
              <a:spLocks/>
            </p:cNvSpPr>
            <p:nvPr/>
          </p:nvSpPr>
          <p:spPr bwMode="auto">
            <a:xfrm flipH="1" flipV="1">
              <a:off x="618" y="4032"/>
              <a:ext cx="56" cy="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9.24855E-7 C 0.04097 -0.0326 0.14601 -0.11838 0.12622 -0.10289 C 0.10643 -0.0874 -0.09757 0.0763 -0.11927 0.09341 C -0.14097 0.11052 -0.04097 0.0326 2.22222E-6 9.24855E-7 Z " pathEditMode="relative" ptsTypes="aaaa">
                                      <p:cBhvr>
                                        <p:cTn id="6" dur="3000" fill="hold"/>
                                        <p:tgtEl>
                                          <p:spTgt spid="860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30" grpId="0" animBg="1"/>
      <p:bldP spid="860230" grpId="1" animBg="1"/>
      <p:bldP spid="860240" grpId="0" animBg="1"/>
      <p:bldP spid="860240" grpId="1" animBg="1"/>
      <p:bldP spid="860181" grpId="0" animBg="1"/>
      <p:bldP spid="860192" grpId="0" animBg="1"/>
      <p:bldP spid="860192" grpId="1" animBg="1"/>
      <p:bldP spid="860192" grpId="2" animBg="1"/>
      <p:bldP spid="860199" grpId="0" animBg="1"/>
      <p:bldP spid="860199" grpId="1" animBg="1"/>
      <p:bldP spid="860200" grpId="0" animBg="1"/>
      <p:bldP spid="860200" grpId="1" animBg="1"/>
      <p:bldP spid="860213" grpId="0" animBg="1"/>
      <p:bldP spid="860213" grpId="1" animBg="1"/>
      <p:bldP spid="860214" grpId="0" animBg="1"/>
      <p:bldP spid="860214" grpId="1" animBg="1"/>
      <p:bldP spid="860214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9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7" t="16000" r="37553" b="37323"/>
          <a:stretch>
            <a:fillRect/>
          </a:stretch>
        </p:blipFill>
        <p:spPr bwMode="auto">
          <a:xfrm>
            <a:off x="152400" y="1260475"/>
            <a:ext cx="4343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99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7" t="34251" r="42639" b="64227"/>
          <a:stretch>
            <a:fillRect/>
          </a:stretch>
        </p:blipFill>
        <p:spPr bwMode="auto">
          <a:xfrm>
            <a:off x="990600" y="6019800"/>
            <a:ext cx="7239000" cy="381000"/>
          </a:xfrm>
          <a:prstGeom prst="rect">
            <a:avLst/>
          </a:prstGeom>
          <a:noFill/>
          <a:ln w="76200">
            <a:solidFill>
              <a:srgbClr val="D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9972" name="Rectangle 4"/>
          <p:cNvSpPr>
            <a:spLocks noChangeArrowheads="1"/>
          </p:cNvSpPr>
          <p:nvPr/>
        </p:nvSpPr>
        <p:spPr bwMode="auto">
          <a:xfrm>
            <a:off x="1176338" y="2959100"/>
            <a:ext cx="2730500" cy="165100"/>
          </a:xfrm>
          <a:prstGeom prst="rect">
            <a:avLst/>
          </a:prstGeom>
          <a:noFill/>
          <a:ln w="9525">
            <a:solidFill>
              <a:srgbClr val="D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9977" name="Rectangle 9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Multi-View Stereo for CPC</a:t>
            </a:r>
          </a:p>
        </p:txBody>
      </p:sp>
      <p:sp>
        <p:nvSpPr>
          <p:cNvPr id="979978" name="Line 10"/>
          <p:cNvSpPr>
            <a:spLocks noChangeShapeType="1"/>
          </p:cNvSpPr>
          <p:nvPr/>
        </p:nvSpPr>
        <p:spPr bwMode="auto">
          <a:xfrm flipV="1">
            <a:off x="914400" y="2976563"/>
            <a:ext cx="268288" cy="2967037"/>
          </a:xfrm>
          <a:prstGeom prst="line">
            <a:avLst/>
          </a:prstGeom>
          <a:noFill/>
          <a:ln w="3175">
            <a:solidFill>
              <a:srgbClr val="D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9979" name="Line 11"/>
          <p:cNvSpPr>
            <a:spLocks noChangeShapeType="1"/>
          </p:cNvSpPr>
          <p:nvPr/>
        </p:nvSpPr>
        <p:spPr bwMode="auto">
          <a:xfrm flipH="1" flipV="1">
            <a:off x="3886200" y="2971800"/>
            <a:ext cx="4419600" cy="2971800"/>
          </a:xfrm>
          <a:prstGeom prst="line">
            <a:avLst/>
          </a:prstGeom>
          <a:noFill/>
          <a:ln w="3175">
            <a:solidFill>
              <a:srgbClr val="D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79976" name="NotreDame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717675"/>
            <a:ext cx="4573587" cy="34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1" fill="hold"/>
                                        <p:tgtEl>
                                          <p:spTgt spid="979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7997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538" name="Picture 2" descr="animated-see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1435100"/>
            <a:ext cx="3559175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3539" name="Rectangle 3"/>
          <p:cNvSpPr>
            <a:spLocks noChangeArrowheads="1"/>
          </p:cNvSpPr>
          <p:nvPr>
            <p:ph type="title"/>
          </p:nvPr>
        </p:nvSpPr>
        <p:spPr>
          <a:xfrm>
            <a:off x="230188" y="304800"/>
            <a:ext cx="8228012" cy="609600"/>
          </a:xfrm>
        </p:spPr>
        <p:txBody>
          <a:bodyPr/>
          <a:lstStyle/>
          <a:p>
            <a:r>
              <a:rPr lang="en-US"/>
              <a:t>Region-Growing MVS</a:t>
            </a:r>
          </a:p>
        </p:txBody>
      </p:sp>
      <p:sp>
        <p:nvSpPr>
          <p:cNvPr id="833540" name="Rectangle 4"/>
          <p:cNvSpPr>
            <a:spLocks noChangeArrowheads="1"/>
          </p:cNvSpPr>
          <p:nvPr>
            <p:ph type="body" idx="1"/>
          </p:nvPr>
        </p:nvSpPr>
        <p:spPr>
          <a:xfrm>
            <a:off x="230188" y="914400"/>
            <a:ext cx="8683625" cy="5467350"/>
          </a:xfrm>
        </p:spPr>
        <p:txBody>
          <a:bodyPr/>
          <a:lstStyle/>
          <a:p>
            <a:r>
              <a:rPr lang="en-US" sz="2000"/>
              <a:t>[Otto and Chao 1989]</a:t>
            </a:r>
          </a:p>
        </p:txBody>
      </p:sp>
      <p:pic>
        <p:nvPicPr>
          <p:cNvPr id="833541" name="Picture 5" descr="animatedne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1435100"/>
            <a:ext cx="3559175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3543" name="Picture 7" descr="animatednew-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1436688"/>
            <a:ext cx="3559175" cy="461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3544" name="Group 8"/>
          <p:cNvGrpSpPr>
            <a:grpSpLocks/>
          </p:cNvGrpSpPr>
          <p:nvPr/>
        </p:nvGrpSpPr>
        <p:grpSpPr bwMode="auto">
          <a:xfrm>
            <a:off x="561975" y="1436688"/>
            <a:ext cx="3562350" cy="5046662"/>
            <a:chOff x="354" y="712"/>
            <a:chExt cx="2244" cy="3179"/>
          </a:xfrm>
        </p:grpSpPr>
        <p:pic>
          <p:nvPicPr>
            <p:cNvPr id="833545" name="Picture 9" descr="50926001@N00_586285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" y="712"/>
              <a:ext cx="2244" cy="2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3546" name="Text Box 10"/>
            <p:cNvSpPr txBox="1">
              <a:spLocks noChangeArrowheads="1"/>
            </p:cNvSpPr>
            <p:nvPr/>
          </p:nvSpPr>
          <p:spPr bwMode="auto">
            <a:xfrm>
              <a:off x="899" y="3641"/>
              <a:ext cx="11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003399"/>
                </a:buClr>
                <a:buFont typeface="Monotype Sorts" pitchFamily="2" charset="2"/>
                <a:buNone/>
              </a:pPr>
              <a:r>
                <a:rPr kumimoji="1" lang="en-US" sz="2000">
                  <a:solidFill>
                    <a:schemeClr val="bg1"/>
                  </a:solidFill>
                  <a:latin typeface="Helvetica" pitchFamily="34" charset="0"/>
                </a:rPr>
                <a:t>reference view</a:t>
              </a:r>
            </a:p>
          </p:txBody>
        </p:sp>
      </p:grpSp>
      <p:sp>
        <p:nvSpPr>
          <p:cNvPr id="833547" name="Text Box 11"/>
          <p:cNvSpPr txBox="1">
            <a:spLocks noChangeArrowheads="1"/>
          </p:cNvSpPr>
          <p:nvPr/>
        </p:nvSpPr>
        <p:spPr bwMode="auto">
          <a:xfrm>
            <a:off x="4800600" y="6086475"/>
            <a:ext cx="36988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  <a:buClr>
                <a:srgbClr val="003399"/>
              </a:buClr>
              <a:buFont typeface="Monotype Sorts" pitchFamily="2" charset="2"/>
              <a:buNone/>
            </a:pPr>
            <a:r>
              <a:rPr kumimoji="1" lang="en-US" sz="2000">
                <a:solidFill>
                  <a:schemeClr val="bg1"/>
                </a:solidFill>
                <a:latin typeface="Helvetica" pitchFamily="34" charset="0"/>
              </a:rPr>
              <a:t>region growing</a:t>
            </a:r>
          </a:p>
          <a:p>
            <a:pPr algn="ctr">
              <a:spcBef>
                <a:spcPct val="20000"/>
              </a:spcBef>
              <a:buClr>
                <a:srgbClr val="003399"/>
              </a:buClr>
              <a:buFont typeface="Monotype Sorts" pitchFamily="2" charset="2"/>
              <a:buNone/>
            </a:pPr>
            <a:r>
              <a:rPr kumimoji="1" lang="en-US" sz="2000">
                <a:solidFill>
                  <a:schemeClr val="bg1"/>
                </a:solidFill>
                <a:latin typeface="Helvetica" pitchFamily="34" charset="0"/>
              </a:rPr>
              <a:t>(color code: confidence values)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Overview</a:t>
            </a:r>
          </a:p>
        </p:txBody>
      </p:sp>
      <p:sp>
        <p:nvSpPr>
          <p:cNvPr id="970755" name="Rectangle 3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each image, compute depth map</a:t>
            </a:r>
          </a:p>
          <a:p>
            <a:r>
              <a:rPr lang="en-US"/>
              <a:t>	select views to match (global)</a:t>
            </a:r>
          </a:p>
          <a:p>
            <a:r>
              <a:rPr lang="en-US"/>
              <a:t>	for each pixel in prioritized order</a:t>
            </a:r>
          </a:p>
          <a:p>
            <a:r>
              <a:rPr lang="en-US"/>
              <a:t>		select views to match (local)</a:t>
            </a:r>
          </a:p>
          <a:p>
            <a:r>
              <a:rPr lang="en-US"/>
              <a:t>		optimize depth and normal</a:t>
            </a:r>
          </a:p>
          <a:p>
            <a:r>
              <a:rPr lang="en-US"/>
              <a:t>merge depth maps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Chartres Cathedral</a:t>
            </a:r>
          </a:p>
        </p:txBody>
      </p:sp>
      <p:pic>
        <p:nvPicPr>
          <p:cNvPr id="8642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601788"/>
            <a:ext cx="345281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42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1601788"/>
            <a:ext cx="3429000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42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r="15089"/>
          <a:stretch>
            <a:fillRect/>
          </a:stretch>
        </p:blipFill>
        <p:spPr bwMode="auto">
          <a:xfrm>
            <a:off x="4799013" y="1600200"/>
            <a:ext cx="4013200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2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3556000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48266" name="Group 42"/>
          <p:cNvGrpSpPr>
            <a:grpSpLocks/>
          </p:cNvGrpSpPr>
          <p:nvPr/>
        </p:nvGrpSpPr>
        <p:grpSpPr bwMode="auto">
          <a:xfrm>
            <a:off x="152400" y="1200150"/>
            <a:ext cx="7391400" cy="3981450"/>
            <a:chOff x="96" y="756"/>
            <a:chExt cx="4656" cy="2508"/>
          </a:xfrm>
        </p:grpSpPr>
        <p:sp>
          <p:nvSpPr>
            <p:cNvPr id="948243" name="Rectangle 19"/>
            <p:cNvSpPr>
              <a:spLocks noChangeArrowheads="1"/>
            </p:cNvSpPr>
            <p:nvPr/>
          </p:nvSpPr>
          <p:spPr bwMode="auto">
            <a:xfrm>
              <a:off x="2784" y="2094"/>
              <a:ext cx="816" cy="672"/>
            </a:xfrm>
            <a:prstGeom prst="rect">
              <a:avLst/>
            </a:prstGeom>
            <a:solidFill>
              <a:srgbClr val="00C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8244" name="Rectangle 20"/>
            <p:cNvSpPr>
              <a:spLocks noChangeArrowheads="1"/>
            </p:cNvSpPr>
            <p:nvPr/>
          </p:nvSpPr>
          <p:spPr bwMode="auto">
            <a:xfrm>
              <a:off x="2784" y="780"/>
              <a:ext cx="816" cy="1056"/>
            </a:xfrm>
            <a:prstGeom prst="rect">
              <a:avLst/>
            </a:prstGeom>
            <a:solidFill>
              <a:srgbClr val="00C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8245" name="Rectangle 21"/>
            <p:cNvSpPr>
              <a:spLocks noChangeArrowheads="1"/>
            </p:cNvSpPr>
            <p:nvPr/>
          </p:nvSpPr>
          <p:spPr bwMode="auto">
            <a:xfrm>
              <a:off x="1008" y="756"/>
              <a:ext cx="816" cy="1104"/>
            </a:xfrm>
            <a:prstGeom prst="rect">
              <a:avLst/>
            </a:prstGeom>
            <a:solidFill>
              <a:srgbClr val="00C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8242" name="Rectangle 18"/>
            <p:cNvSpPr>
              <a:spLocks noChangeArrowheads="1"/>
            </p:cNvSpPr>
            <p:nvPr/>
          </p:nvSpPr>
          <p:spPr bwMode="auto">
            <a:xfrm>
              <a:off x="96" y="972"/>
              <a:ext cx="816" cy="672"/>
            </a:xfrm>
            <a:prstGeom prst="rect">
              <a:avLst/>
            </a:prstGeom>
            <a:solidFill>
              <a:srgbClr val="00C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8262" name="Line 38"/>
            <p:cNvSpPr>
              <a:spLocks noChangeShapeType="1"/>
            </p:cNvSpPr>
            <p:nvPr/>
          </p:nvSpPr>
          <p:spPr bwMode="auto">
            <a:xfrm flipV="1">
              <a:off x="4176" y="2688"/>
              <a:ext cx="576" cy="576"/>
            </a:xfrm>
            <a:prstGeom prst="line">
              <a:avLst/>
            </a:prstGeom>
            <a:noFill/>
            <a:ln w="12700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8265" name="Group 41"/>
          <p:cNvGrpSpPr>
            <a:grpSpLocks/>
          </p:cNvGrpSpPr>
          <p:nvPr/>
        </p:nvGrpSpPr>
        <p:grpSpPr bwMode="auto">
          <a:xfrm>
            <a:off x="152400" y="1200150"/>
            <a:ext cx="7620000" cy="4667250"/>
            <a:chOff x="96" y="756"/>
            <a:chExt cx="4800" cy="2940"/>
          </a:xfrm>
        </p:grpSpPr>
        <p:sp>
          <p:nvSpPr>
            <p:cNvPr id="948248" name="Rectangle 24"/>
            <p:cNvSpPr>
              <a:spLocks noChangeArrowheads="1"/>
            </p:cNvSpPr>
            <p:nvPr/>
          </p:nvSpPr>
          <p:spPr bwMode="auto">
            <a:xfrm>
              <a:off x="96" y="1920"/>
              <a:ext cx="816" cy="105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8249" name="Rectangle 25"/>
            <p:cNvSpPr>
              <a:spLocks noChangeArrowheads="1"/>
            </p:cNvSpPr>
            <p:nvPr/>
          </p:nvSpPr>
          <p:spPr bwMode="auto">
            <a:xfrm>
              <a:off x="2784" y="780"/>
              <a:ext cx="816" cy="105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8250" name="Rectangle 26"/>
            <p:cNvSpPr>
              <a:spLocks noChangeArrowheads="1"/>
            </p:cNvSpPr>
            <p:nvPr/>
          </p:nvSpPr>
          <p:spPr bwMode="auto">
            <a:xfrm>
              <a:off x="1008" y="756"/>
              <a:ext cx="816" cy="110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8251" name="Rectangle 27"/>
            <p:cNvSpPr>
              <a:spLocks noChangeArrowheads="1"/>
            </p:cNvSpPr>
            <p:nvPr/>
          </p:nvSpPr>
          <p:spPr bwMode="auto">
            <a:xfrm>
              <a:off x="96" y="972"/>
              <a:ext cx="816" cy="6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8261" name="Line 37"/>
            <p:cNvSpPr>
              <a:spLocks noChangeShapeType="1"/>
            </p:cNvSpPr>
            <p:nvPr/>
          </p:nvSpPr>
          <p:spPr bwMode="auto">
            <a:xfrm flipV="1">
              <a:off x="4320" y="3120"/>
              <a:ext cx="576" cy="576"/>
            </a:xfrm>
            <a:prstGeom prst="line">
              <a:avLst/>
            </a:prstGeom>
            <a:noFill/>
            <a:ln w="1270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8264" name="Group 40"/>
          <p:cNvGrpSpPr>
            <a:grpSpLocks/>
          </p:cNvGrpSpPr>
          <p:nvPr/>
        </p:nvGrpSpPr>
        <p:grpSpPr bwMode="auto">
          <a:xfrm>
            <a:off x="1600200" y="1200150"/>
            <a:ext cx="6553200" cy="4816475"/>
            <a:chOff x="1008" y="756"/>
            <a:chExt cx="4128" cy="3034"/>
          </a:xfrm>
        </p:grpSpPr>
        <p:sp>
          <p:nvSpPr>
            <p:cNvPr id="948255" name="Rectangle 31"/>
            <p:cNvSpPr>
              <a:spLocks noChangeArrowheads="1"/>
            </p:cNvSpPr>
            <p:nvPr/>
          </p:nvSpPr>
          <p:spPr bwMode="auto">
            <a:xfrm>
              <a:off x="1008" y="3118"/>
              <a:ext cx="816" cy="6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8256" name="Rectangle 32"/>
            <p:cNvSpPr>
              <a:spLocks noChangeArrowheads="1"/>
            </p:cNvSpPr>
            <p:nvPr/>
          </p:nvSpPr>
          <p:spPr bwMode="auto">
            <a:xfrm>
              <a:off x="2784" y="780"/>
              <a:ext cx="816" cy="10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8257" name="Rectangle 33"/>
            <p:cNvSpPr>
              <a:spLocks noChangeArrowheads="1"/>
            </p:cNvSpPr>
            <p:nvPr/>
          </p:nvSpPr>
          <p:spPr bwMode="auto">
            <a:xfrm>
              <a:off x="1872" y="756"/>
              <a:ext cx="816" cy="110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8258" name="Rectangle 34"/>
            <p:cNvSpPr>
              <a:spLocks noChangeArrowheads="1"/>
            </p:cNvSpPr>
            <p:nvPr/>
          </p:nvSpPr>
          <p:spPr bwMode="auto">
            <a:xfrm>
              <a:off x="1008" y="2111"/>
              <a:ext cx="816" cy="6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8263" name="Line 39"/>
            <p:cNvSpPr>
              <a:spLocks noChangeShapeType="1"/>
            </p:cNvSpPr>
            <p:nvPr/>
          </p:nvSpPr>
          <p:spPr bwMode="auto">
            <a:xfrm flipV="1">
              <a:off x="4560" y="2736"/>
              <a:ext cx="576" cy="576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8226" name="Rectangle 2"/>
          <p:cNvSpPr>
            <a:spLocks noChangeArrowheads="1"/>
          </p:cNvSpPr>
          <p:nvPr>
            <p:ph type="title"/>
          </p:nvPr>
        </p:nvSpPr>
        <p:spPr>
          <a:xfrm>
            <a:off x="228600" y="152400"/>
            <a:ext cx="8683625" cy="906463"/>
          </a:xfrm>
        </p:spPr>
        <p:txBody>
          <a:bodyPr/>
          <a:lstStyle/>
          <a:p>
            <a:r>
              <a:rPr lang="en-US"/>
              <a:t>Chartres Cathedral</a:t>
            </a:r>
          </a:p>
        </p:txBody>
      </p:sp>
      <p:pic>
        <p:nvPicPr>
          <p:cNvPr id="948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254000"/>
            <a:ext cx="230346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8230" name="Picture 6" descr="chartes_c5_n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47825"/>
            <a:ext cx="1143000" cy="85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8231" name="Picture 7" descr="chartes_c5_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14450"/>
            <a:ext cx="1143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8232" name="Picture 8" descr="chartes_c5_n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14450"/>
            <a:ext cx="1143000" cy="152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8233" name="Picture 9" descr="chartes_c5_n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14450"/>
            <a:ext cx="1143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8234" name="Picture 10" descr="chartes_c5_n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1143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8235" name="Picture 11" descr="chartes_c5_n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455988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8236" name="Picture 12" descr="chartes_c5_n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55988"/>
            <a:ext cx="1143000" cy="85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8237" name="Picture 13" descr="chartes_c5_n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8238" name="Picture 14" descr="chartes_c5_n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054600"/>
            <a:ext cx="1143000" cy="85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8239" name="Picture 15" descr="chartes_c5_n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718050"/>
            <a:ext cx="1143000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8240" name="Rectangle 16"/>
          <p:cNvSpPr>
            <a:spLocks noChangeArrowheads="1"/>
          </p:cNvSpPr>
          <p:nvPr/>
        </p:nvSpPr>
        <p:spPr bwMode="auto">
          <a:xfrm>
            <a:off x="1939925" y="6354763"/>
            <a:ext cx="24225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200">
                <a:solidFill>
                  <a:schemeClr val="bg1"/>
                </a:solidFill>
                <a:cs typeface="Arial" charset="0"/>
                <a:sym typeface="Times New Roman" pitchFamily="18" charset="0"/>
              </a:rPr>
              <a:t>neighboring views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3" name="Rectangle 3"/>
          <p:cNvSpPr>
            <a:spLocks noChangeArrowheads="1"/>
          </p:cNvSpPr>
          <p:nvPr/>
        </p:nvSpPr>
        <p:spPr bwMode="auto">
          <a:xfrm>
            <a:off x="3486150" y="5715000"/>
            <a:ext cx="21732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St. Peter</a:t>
            </a:r>
          </a:p>
          <a:p>
            <a:r>
              <a:rPr lang="en-US" sz="2000">
                <a:solidFill>
                  <a:schemeClr val="bg1"/>
                </a:solidFill>
              </a:rPr>
              <a:t>151 images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50 photographers</a:t>
            </a:r>
          </a:p>
        </p:txBody>
      </p:sp>
      <p:sp>
        <p:nvSpPr>
          <p:cNvPr id="947204" name="Rectangle 4"/>
          <p:cNvSpPr>
            <a:spLocks noChangeArrowheads="1"/>
          </p:cNvSpPr>
          <p:nvPr/>
        </p:nvSpPr>
        <p:spPr bwMode="auto">
          <a:xfrm>
            <a:off x="6459538" y="5715000"/>
            <a:ext cx="21732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Trevi Fountain</a:t>
            </a:r>
          </a:p>
          <a:p>
            <a:r>
              <a:rPr lang="en-US" sz="2000">
                <a:solidFill>
                  <a:schemeClr val="bg1"/>
                </a:solidFill>
              </a:rPr>
              <a:t>106 images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51 photographers</a:t>
            </a:r>
          </a:p>
        </p:txBody>
      </p:sp>
      <p:sp>
        <p:nvSpPr>
          <p:cNvPr id="947205" name="Rectangle 5"/>
          <p:cNvSpPr>
            <a:spLocks noChangeArrowheads="1"/>
          </p:cNvSpPr>
          <p:nvPr/>
        </p:nvSpPr>
        <p:spPr bwMode="auto">
          <a:xfrm>
            <a:off x="514350" y="5715000"/>
            <a:ext cx="21732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Mt. Rushmore</a:t>
            </a:r>
          </a:p>
          <a:p>
            <a:r>
              <a:rPr lang="en-US" sz="2000">
                <a:solidFill>
                  <a:schemeClr val="bg1"/>
                </a:solidFill>
              </a:rPr>
              <a:t>160 images</a:t>
            </a:r>
          </a:p>
          <a:p>
            <a:r>
              <a:rPr lang="en-US" sz="2000">
                <a:solidFill>
                  <a:schemeClr val="bg1"/>
                </a:solidFill>
              </a:rPr>
              <a:t>60 photographers</a:t>
            </a:r>
          </a:p>
        </p:txBody>
      </p:sp>
      <p:pic>
        <p:nvPicPr>
          <p:cNvPr id="947206" name="Picture 6" descr="peter_106-D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76625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7207" name="Picture 7" descr="peter_106-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938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7208" name="Picture 8" descr="teresabunn_68011060_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8" y="1193800"/>
            <a:ext cx="2741612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7209" name="Picture 9" descr="trevi_103_1_d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8" y="3476625"/>
            <a:ext cx="2741612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7212" name="Rectangle 12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947213" name="Picture 13" descr="rushmore_0_ori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938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7214" name="Picture 14" descr="rushmore_0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76625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Rectangle 2"/>
          <p:cNvSpPr>
            <a:spLocks noChangeArrowheads="1"/>
          </p:cNvSpPr>
          <p:nvPr>
            <p:ph type="title"/>
          </p:nvPr>
        </p:nvSpPr>
        <p:spPr>
          <a:xfrm>
            <a:off x="230188" y="304800"/>
            <a:ext cx="8212137" cy="609600"/>
          </a:xfrm>
        </p:spPr>
        <p:txBody>
          <a:bodyPr/>
          <a:lstStyle/>
          <a:p>
            <a:r>
              <a:rPr lang="en-US"/>
              <a:t>Statue of Liberty</a:t>
            </a:r>
          </a:p>
        </p:txBody>
      </p:sp>
      <p:pic>
        <p:nvPicPr>
          <p:cNvPr id="834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490538"/>
            <a:ext cx="3421063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45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95300"/>
            <a:ext cx="3873500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4566" name="Rectangle 6"/>
          <p:cNvSpPr>
            <a:spLocks noChangeArrowheads="1"/>
          </p:cNvSpPr>
          <p:nvPr>
            <p:ph type="body" idx="1"/>
          </p:nvPr>
        </p:nvSpPr>
        <p:spPr>
          <a:xfrm>
            <a:off x="-158750" y="1225550"/>
            <a:ext cx="4425950" cy="5467350"/>
          </a:xfrm>
        </p:spPr>
        <p:txBody>
          <a:bodyPr/>
          <a:lstStyle/>
          <a:p>
            <a:pPr lvl="1"/>
            <a:r>
              <a:rPr lang="en-US"/>
              <a:t>72 images taken by 29 photographers</a:t>
            </a:r>
          </a:p>
          <a:p>
            <a:pPr lvl="1"/>
            <a:r>
              <a:rPr lang="en-US"/>
              <a:t>depth maps merged using Poisson surface reconstruction [Kazhdan et al 2006]</a:t>
            </a:r>
          </a:p>
          <a:p>
            <a:pPr lvl="1"/>
            <a:r>
              <a:rPr lang="en-US"/>
              <a:t>cropped using standard mesh filtering operations</a:t>
            </a:r>
          </a:p>
        </p:txBody>
      </p:sp>
      <p:sp>
        <p:nvSpPr>
          <p:cNvPr id="834567" name="Line 7"/>
          <p:cNvSpPr>
            <a:spLocks noChangeShapeType="1"/>
          </p:cNvSpPr>
          <p:nvPr/>
        </p:nvSpPr>
        <p:spPr bwMode="auto">
          <a:xfrm rot="10800000" flipH="1">
            <a:off x="4953000" y="3733800"/>
            <a:ext cx="809625" cy="809625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6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8667" r="23500" b="14667"/>
          <a:stretch>
            <a:fillRect/>
          </a:stretch>
        </p:blipFill>
        <p:spPr bwMode="auto">
          <a:xfrm>
            <a:off x="808038" y="685800"/>
            <a:ext cx="6364287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04" name="Rectangle 4"/>
          <p:cNvSpPr>
            <a:spLocks noChangeArrowheads="1"/>
          </p:cNvSpPr>
          <p:nvPr/>
        </p:nvSpPr>
        <p:spPr bwMode="auto">
          <a:xfrm>
            <a:off x="3065463" y="5537200"/>
            <a:ext cx="1382712" cy="10366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07" name="Rectangle 7"/>
          <p:cNvSpPr>
            <a:spLocks noChangeArrowheads="1"/>
          </p:cNvSpPr>
          <p:nvPr/>
        </p:nvSpPr>
        <p:spPr bwMode="auto">
          <a:xfrm>
            <a:off x="230188" y="179388"/>
            <a:ext cx="8683625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en-US" sz="3700" b="1">
                <a:solidFill>
                  <a:schemeClr val="bg1"/>
                </a:solidFill>
                <a:cs typeface="Arial" charset="0"/>
              </a:rPr>
              <a:t>Notre Dame de Paris</a:t>
            </a:r>
          </a:p>
        </p:txBody>
      </p:sp>
      <p:sp>
        <p:nvSpPr>
          <p:cNvPr id="972811" name="Rectangle 11"/>
          <p:cNvSpPr>
            <a:spLocks noChangeArrowheads="1"/>
          </p:cNvSpPr>
          <p:nvPr/>
        </p:nvSpPr>
        <p:spPr bwMode="auto">
          <a:xfrm>
            <a:off x="6677025" y="1736725"/>
            <a:ext cx="2314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653 images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313 photographers</a:t>
            </a:r>
            <a:endParaRPr lang="de-DE" sz="2000">
              <a:solidFill>
                <a:schemeClr val="bg1"/>
              </a:solidFill>
            </a:endParaRPr>
          </a:p>
        </p:txBody>
      </p:sp>
      <p:sp>
        <p:nvSpPr>
          <p:cNvPr id="972813" name="Freeform 13"/>
          <p:cNvSpPr>
            <a:spLocks/>
          </p:cNvSpPr>
          <p:nvPr/>
        </p:nvSpPr>
        <p:spPr bwMode="auto">
          <a:xfrm>
            <a:off x="152400" y="1371600"/>
            <a:ext cx="1371600" cy="5867400"/>
          </a:xfrm>
          <a:custGeom>
            <a:avLst/>
            <a:gdLst>
              <a:gd name="T0" fmla="*/ 768 w 864"/>
              <a:gd name="T1" fmla="*/ 3552 h 3696"/>
              <a:gd name="T2" fmla="*/ 768 w 864"/>
              <a:gd name="T3" fmla="*/ 2496 h 3696"/>
              <a:gd name="T4" fmla="*/ 720 w 864"/>
              <a:gd name="T5" fmla="*/ 2448 h 3696"/>
              <a:gd name="T6" fmla="*/ 720 w 864"/>
              <a:gd name="T7" fmla="*/ 1344 h 3696"/>
              <a:gd name="T8" fmla="*/ 720 w 864"/>
              <a:gd name="T9" fmla="*/ 1200 h 3696"/>
              <a:gd name="T10" fmla="*/ 816 w 864"/>
              <a:gd name="T11" fmla="*/ 1152 h 3696"/>
              <a:gd name="T12" fmla="*/ 816 w 864"/>
              <a:gd name="T13" fmla="*/ 816 h 3696"/>
              <a:gd name="T14" fmla="*/ 864 w 864"/>
              <a:gd name="T15" fmla="*/ 672 h 3696"/>
              <a:gd name="T16" fmla="*/ 864 w 864"/>
              <a:gd name="T17" fmla="*/ 96 h 3696"/>
              <a:gd name="T18" fmla="*/ 0 w 864"/>
              <a:gd name="T19" fmla="*/ 0 h 3696"/>
              <a:gd name="T20" fmla="*/ 0 w 864"/>
              <a:gd name="T21" fmla="*/ 3696 h 3696"/>
              <a:gd name="T22" fmla="*/ 672 w 864"/>
              <a:gd name="T23" fmla="*/ 3696 h 3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64" h="3696">
                <a:moveTo>
                  <a:pt x="768" y="3552"/>
                </a:moveTo>
                <a:lnTo>
                  <a:pt x="768" y="2496"/>
                </a:lnTo>
                <a:lnTo>
                  <a:pt x="720" y="2448"/>
                </a:lnTo>
                <a:lnTo>
                  <a:pt x="720" y="1344"/>
                </a:lnTo>
                <a:lnTo>
                  <a:pt x="720" y="1200"/>
                </a:lnTo>
                <a:lnTo>
                  <a:pt x="816" y="1152"/>
                </a:lnTo>
                <a:lnTo>
                  <a:pt x="816" y="816"/>
                </a:lnTo>
                <a:lnTo>
                  <a:pt x="864" y="672"/>
                </a:lnTo>
                <a:lnTo>
                  <a:pt x="864" y="96"/>
                </a:lnTo>
                <a:lnTo>
                  <a:pt x="0" y="0"/>
                </a:lnTo>
                <a:lnTo>
                  <a:pt x="0" y="3696"/>
                </a:lnTo>
                <a:lnTo>
                  <a:pt x="672" y="3696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14" name="Freeform 14"/>
          <p:cNvSpPr>
            <a:spLocks/>
          </p:cNvSpPr>
          <p:nvPr/>
        </p:nvSpPr>
        <p:spPr bwMode="auto">
          <a:xfrm>
            <a:off x="3276600" y="838200"/>
            <a:ext cx="1066800" cy="1905000"/>
          </a:xfrm>
          <a:custGeom>
            <a:avLst/>
            <a:gdLst>
              <a:gd name="T0" fmla="*/ 0 w 672"/>
              <a:gd name="T1" fmla="*/ 96 h 1200"/>
              <a:gd name="T2" fmla="*/ 96 w 672"/>
              <a:gd name="T3" fmla="*/ 432 h 1200"/>
              <a:gd name="T4" fmla="*/ 96 w 672"/>
              <a:gd name="T5" fmla="*/ 1200 h 1200"/>
              <a:gd name="T6" fmla="*/ 576 w 672"/>
              <a:gd name="T7" fmla="*/ 1200 h 1200"/>
              <a:gd name="T8" fmla="*/ 576 w 672"/>
              <a:gd name="T9" fmla="*/ 528 h 1200"/>
              <a:gd name="T10" fmla="*/ 576 w 672"/>
              <a:gd name="T11" fmla="*/ 288 h 1200"/>
              <a:gd name="T12" fmla="*/ 672 w 672"/>
              <a:gd name="T13" fmla="*/ 48 h 1200"/>
              <a:gd name="T14" fmla="*/ 48 w 672"/>
              <a:gd name="T15" fmla="*/ 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72" h="1200">
                <a:moveTo>
                  <a:pt x="0" y="96"/>
                </a:moveTo>
                <a:lnTo>
                  <a:pt x="96" y="432"/>
                </a:lnTo>
                <a:lnTo>
                  <a:pt x="96" y="1200"/>
                </a:lnTo>
                <a:lnTo>
                  <a:pt x="576" y="1200"/>
                </a:lnTo>
                <a:lnTo>
                  <a:pt x="576" y="528"/>
                </a:lnTo>
                <a:lnTo>
                  <a:pt x="576" y="288"/>
                </a:lnTo>
                <a:lnTo>
                  <a:pt x="672" y="48"/>
                </a:lnTo>
                <a:lnTo>
                  <a:pt x="48" y="0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15" name="Freeform 15"/>
          <p:cNvSpPr>
            <a:spLocks/>
          </p:cNvSpPr>
          <p:nvPr/>
        </p:nvSpPr>
        <p:spPr bwMode="auto">
          <a:xfrm>
            <a:off x="5715000" y="609600"/>
            <a:ext cx="1905000" cy="6400800"/>
          </a:xfrm>
          <a:custGeom>
            <a:avLst/>
            <a:gdLst>
              <a:gd name="T0" fmla="*/ 0 w 1200"/>
              <a:gd name="T1" fmla="*/ 288 h 4032"/>
              <a:gd name="T2" fmla="*/ 0 w 1200"/>
              <a:gd name="T3" fmla="*/ 1296 h 4032"/>
              <a:gd name="T4" fmla="*/ 48 w 1200"/>
              <a:gd name="T5" fmla="*/ 1392 h 4032"/>
              <a:gd name="T6" fmla="*/ 96 w 1200"/>
              <a:gd name="T7" fmla="*/ 2688 h 4032"/>
              <a:gd name="T8" fmla="*/ 96 w 1200"/>
              <a:gd name="T9" fmla="*/ 3744 h 4032"/>
              <a:gd name="T10" fmla="*/ 96 w 1200"/>
              <a:gd name="T11" fmla="*/ 3984 h 4032"/>
              <a:gd name="T12" fmla="*/ 576 w 1200"/>
              <a:gd name="T13" fmla="*/ 4032 h 4032"/>
              <a:gd name="T14" fmla="*/ 912 w 1200"/>
              <a:gd name="T15" fmla="*/ 3456 h 4032"/>
              <a:gd name="T16" fmla="*/ 1200 w 1200"/>
              <a:gd name="T17" fmla="*/ 2256 h 4032"/>
              <a:gd name="T18" fmla="*/ 336 w 1200"/>
              <a:gd name="T19" fmla="*/ 480 h 4032"/>
              <a:gd name="T20" fmla="*/ 96 w 1200"/>
              <a:gd name="T21" fmla="*/ 0 h 4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00" h="4032">
                <a:moveTo>
                  <a:pt x="0" y="288"/>
                </a:moveTo>
                <a:lnTo>
                  <a:pt x="0" y="1296"/>
                </a:lnTo>
                <a:lnTo>
                  <a:pt x="48" y="1392"/>
                </a:lnTo>
                <a:lnTo>
                  <a:pt x="96" y="2688"/>
                </a:lnTo>
                <a:lnTo>
                  <a:pt x="96" y="3744"/>
                </a:lnTo>
                <a:lnTo>
                  <a:pt x="96" y="3984"/>
                </a:lnTo>
                <a:lnTo>
                  <a:pt x="576" y="4032"/>
                </a:lnTo>
                <a:lnTo>
                  <a:pt x="912" y="3456"/>
                </a:lnTo>
                <a:lnTo>
                  <a:pt x="1200" y="2256"/>
                </a:lnTo>
                <a:lnTo>
                  <a:pt x="336" y="480"/>
                </a:lnTo>
                <a:lnTo>
                  <a:pt x="96" y="0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0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778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71779" name="Rectangle 3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717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t="5473" r="6717" b="49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1781" name="Rectangle 5"/>
          <p:cNvSpPr>
            <a:spLocks noChangeArrowheads="1"/>
          </p:cNvSpPr>
          <p:nvPr/>
        </p:nvSpPr>
        <p:spPr bwMode="auto">
          <a:xfrm>
            <a:off x="3200400" y="2209800"/>
            <a:ext cx="2819400" cy="2209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178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833" name="Picture 9" descr="521015629_54fce1e220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809750"/>
            <a:ext cx="4318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38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5" t="34724" r="38284" b="38245"/>
          <a:stretch>
            <a:fillRect/>
          </a:stretch>
        </p:blipFill>
        <p:spPr bwMode="auto">
          <a:xfrm>
            <a:off x="4708525" y="1806575"/>
            <a:ext cx="4241800" cy="32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3840" name="Line 16"/>
          <p:cNvSpPr>
            <a:spLocks noChangeShapeType="1"/>
          </p:cNvSpPr>
          <p:nvPr/>
        </p:nvSpPr>
        <p:spPr bwMode="auto">
          <a:xfrm flipV="1">
            <a:off x="1524000" y="4800600"/>
            <a:ext cx="914400" cy="9144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41" name="Line 17"/>
          <p:cNvSpPr>
            <a:spLocks noChangeShapeType="1"/>
          </p:cNvSpPr>
          <p:nvPr/>
        </p:nvSpPr>
        <p:spPr bwMode="auto">
          <a:xfrm flipV="1">
            <a:off x="6019800" y="4876800"/>
            <a:ext cx="914400" cy="9144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42" name="Line 18"/>
          <p:cNvSpPr>
            <a:spLocks noChangeShapeType="1"/>
          </p:cNvSpPr>
          <p:nvPr/>
        </p:nvSpPr>
        <p:spPr bwMode="auto">
          <a:xfrm flipV="1">
            <a:off x="1066800" y="3581400"/>
            <a:ext cx="914400" cy="9144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843" name="Line 19"/>
          <p:cNvSpPr>
            <a:spLocks noChangeShapeType="1"/>
          </p:cNvSpPr>
          <p:nvPr/>
        </p:nvSpPr>
        <p:spPr bwMode="auto">
          <a:xfrm flipV="1">
            <a:off x="5562600" y="3657600"/>
            <a:ext cx="914400" cy="9144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840" grpId="0" animBg="1"/>
      <p:bldP spid="973840" grpId="1" animBg="1"/>
      <p:bldP spid="973841" grpId="0" animBg="1"/>
      <p:bldP spid="973841" grpId="1" animBg="1"/>
      <p:bldP spid="973842" grpId="0" animBg="1"/>
      <p:bldP spid="9738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2279650" y="6461125"/>
            <a:ext cx="4584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129 images taken by 98 photographers</a:t>
            </a:r>
          </a:p>
        </p:txBody>
      </p:sp>
      <p:grpSp>
        <p:nvGrpSpPr>
          <p:cNvPr id="702468" name="Group 4"/>
          <p:cNvGrpSpPr>
            <a:grpSpLocks noChangeAspect="1"/>
          </p:cNvGrpSpPr>
          <p:nvPr/>
        </p:nvGrpSpPr>
        <p:grpSpPr bwMode="auto">
          <a:xfrm>
            <a:off x="952500" y="1112838"/>
            <a:ext cx="7239000" cy="5287962"/>
            <a:chOff x="5227" y="-3646"/>
            <a:chExt cx="20399" cy="14902"/>
          </a:xfrm>
        </p:grpSpPr>
        <p:pic>
          <p:nvPicPr>
            <p:cNvPr id="702469" name="Picture 5" descr="jodie_lisa_216760932_p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" y="-3391"/>
              <a:ext cx="1232" cy="1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70" name="Picture 6" descr="jpeicott_169247591_p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18" y="-3391"/>
              <a:ext cx="1232" cy="1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71" name="Picture 7" descr="10388927@N00_27059583_p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5" y="1379"/>
              <a:ext cx="1640" cy="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72" name="Picture 8" descr="25682183@N00_64719338_p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7" y="-3211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73" name="Picture 9" descr="27166320@N00_134504990_p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7" y="3023"/>
              <a:ext cx="1552" cy="2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74" name="Picture 10" descr="32209293@N00_17513432_p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89" y="3547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75" name="Picture 11" descr="39123223@N00_21120611_p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" y="3547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76" name="Picture 12" descr="39123223@N00_21120613_p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7" y="1483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77" name="Picture 13" descr="41314755@N00_19266954_pt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6" y="-753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2478" name="Group 14"/>
            <p:cNvGrpSpPr>
              <a:grpSpLocks noChangeAspect="1"/>
            </p:cNvGrpSpPr>
            <p:nvPr/>
          </p:nvGrpSpPr>
          <p:grpSpPr bwMode="auto">
            <a:xfrm>
              <a:off x="19437" y="-3575"/>
              <a:ext cx="696" cy="2008"/>
              <a:chOff x="19633" y="-3743"/>
              <a:chExt cx="696" cy="2008"/>
            </a:xfrm>
          </p:grpSpPr>
          <p:pic>
            <p:nvPicPr>
              <p:cNvPr id="702479" name="Picture 15" descr="24106883@N00_303959623_pt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33" y="-2751"/>
                <a:ext cx="696" cy="10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480" name="Picture 16" descr="41314767@N00_27718136_pt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73" y="-3743"/>
                <a:ext cx="616" cy="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02481" name="Picture 17" descr="54774414@N00_139953678_pt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8" y="-3083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82" name="Picture 18" descr="54968089@N00_322701724_p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5" y="-3391"/>
              <a:ext cx="1232" cy="1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2483" name="Group 19"/>
            <p:cNvGrpSpPr>
              <a:grpSpLocks noChangeAspect="1"/>
            </p:cNvGrpSpPr>
            <p:nvPr/>
          </p:nvGrpSpPr>
          <p:grpSpPr bwMode="auto">
            <a:xfrm>
              <a:off x="11499" y="-3369"/>
              <a:ext cx="1024" cy="1596"/>
              <a:chOff x="13416" y="-2678"/>
              <a:chExt cx="1024" cy="1596"/>
            </a:xfrm>
          </p:grpSpPr>
          <p:pic>
            <p:nvPicPr>
              <p:cNvPr id="702484" name="Picture 20" descr="jpmcdonough_16451613_pt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16" y="-2678"/>
                <a:ext cx="1024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485" name="Picture 21" descr="79315412@N00_149243882_pt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16" y="-1850"/>
                <a:ext cx="1024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2486" name="Group 22"/>
            <p:cNvGrpSpPr>
              <a:grpSpLocks noChangeAspect="1"/>
            </p:cNvGrpSpPr>
            <p:nvPr/>
          </p:nvGrpSpPr>
          <p:grpSpPr bwMode="auto">
            <a:xfrm>
              <a:off x="6948" y="-3477"/>
              <a:ext cx="640" cy="1812"/>
              <a:chOff x="7525" y="-512"/>
              <a:chExt cx="640" cy="1812"/>
            </a:xfrm>
          </p:grpSpPr>
          <p:pic>
            <p:nvPicPr>
              <p:cNvPr id="702487" name="Picture 23" descr="54347301@N00_8142620_pt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3" y="-512"/>
                <a:ext cx="384" cy="5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488" name="Picture 24" descr="80322160@N00_148141348_pt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5" y="660"/>
                <a:ext cx="480" cy="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489" name="Picture 25" descr="80322160@N00_167411895_pt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5" y="94"/>
                <a:ext cx="640" cy="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02490" name="Picture 26" descr="adamsofen_172586918_pt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2" y="-3491"/>
              <a:ext cx="2456" cy="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91" name="Picture 27" descr="adelaidenascimento_177968654_pt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2" y="-3607"/>
              <a:ext cx="1552" cy="2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92" name="Picture 28" descr="alexa627_118607441_pt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24" y="-3347"/>
              <a:ext cx="2072" cy="1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93" name="Picture 29" descr="am_le_41012580_pt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4" y="-921"/>
              <a:ext cx="1816" cy="1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94" name="Picture 30" descr="andyocc_78696851_pt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9" y="-881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95" name="Picture 31" descr="asten_113381500_pt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2" y="9708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96" name="Picture 32" descr="asten_113381578_pt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2" y="-881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97" name="Picture 33" descr="astonlau_83266397_pt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0" y="-933"/>
              <a:ext cx="1840" cy="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98" name="Picture 34" descr="austinpmaher_810426_pt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1" y="-781"/>
              <a:ext cx="1440" cy="1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499" name="Picture 35" descr="bepster_116339332_pt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8" y="-921"/>
              <a:ext cx="1816" cy="1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00" name="Picture 36" descr="carlos_seo_119570963_pt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66" y="-881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2501" name="Group 37"/>
            <p:cNvGrpSpPr>
              <a:grpSpLocks noChangeAspect="1"/>
            </p:cNvGrpSpPr>
            <p:nvPr/>
          </p:nvGrpSpPr>
          <p:grpSpPr bwMode="auto">
            <a:xfrm>
              <a:off x="11003" y="-933"/>
              <a:ext cx="464" cy="1384"/>
              <a:chOff x="12783" y="908"/>
              <a:chExt cx="464" cy="1384"/>
            </a:xfrm>
          </p:grpSpPr>
          <p:pic>
            <p:nvPicPr>
              <p:cNvPr id="702502" name="Picture 38" descr="ash2276_310641960_pt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83" y="908"/>
                <a:ext cx="464" cy="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503" name="Picture 39" descr="cburrell_73451194_pt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03" y="1652"/>
                <a:ext cx="424" cy="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2504" name="Group 40"/>
            <p:cNvGrpSpPr>
              <a:grpSpLocks noChangeAspect="1"/>
            </p:cNvGrpSpPr>
            <p:nvPr/>
          </p:nvGrpSpPr>
          <p:grpSpPr bwMode="auto">
            <a:xfrm>
              <a:off x="18332" y="-1161"/>
              <a:ext cx="1183" cy="1840"/>
              <a:chOff x="18071" y="820"/>
              <a:chExt cx="1183" cy="1840"/>
            </a:xfrm>
          </p:grpSpPr>
          <p:pic>
            <p:nvPicPr>
              <p:cNvPr id="702505" name="Picture 41" descr="bepster_116339331_pt"/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02" y="1700"/>
                <a:ext cx="920" cy="9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02506" name="Group 42"/>
              <p:cNvGrpSpPr>
                <a:grpSpLocks noChangeAspect="1"/>
              </p:cNvGrpSpPr>
              <p:nvPr/>
            </p:nvGrpSpPr>
            <p:grpSpPr bwMode="auto">
              <a:xfrm>
                <a:off x="18071" y="820"/>
                <a:ext cx="1183" cy="816"/>
                <a:chOff x="18071" y="820"/>
                <a:chExt cx="1183" cy="816"/>
              </a:xfrm>
            </p:grpSpPr>
            <p:pic>
              <p:nvPicPr>
                <p:cNvPr id="702507" name="Picture 43" descr="carvader_34535841_pt"/>
                <p:cNvPicPr>
                  <a:picLocks noChangeAspect="1" noChangeArrowheads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74" y="908"/>
                  <a:ext cx="480" cy="6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02508" name="Picture 44" descr="cheddie_118130350_pt"/>
                <p:cNvPicPr>
                  <a:picLocks noChangeAspect="1" noChangeArrowheads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71" y="820"/>
                  <a:ext cx="616" cy="8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702509" name="Picture 45" descr="chiara_shenoy_65646351_pt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12" y="-753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10" name="Picture 46" descr="chrislieber_118885434_pt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97" y="-1469"/>
              <a:ext cx="1840" cy="2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11" name="Picture 47" descr="darrynj_157187605_pt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7" y="-1161"/>
              <a:ext cx="2456" cy="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12" name="Picture 48" descr="dchai_69232797_pt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7" y="1315"/>
              <a:ext cx="1816" cy="1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13" name="Picture 49" descr="devinmitchell_99509163_pt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94" y="1175"/>
              <a:ext cx="1232" cy="1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14" name="Picture 50" descr="devinmitchell_99509411_pt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3" y="1379"/>
              <a:ext cx="1640" cy="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15" name="Picture 51" descr="dsiao_36275251_pt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3" y="1379"/>
              <a:ext cx="1640" cy="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16" name="Picture 52" descr="ebflatclar_18065538_pt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1" y="959"/>
              <a:ext cx="1552" cy="2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17" name="Picture 53" descr="eugeniayjulian_21160725_pt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21" y="1087"/>
              <a:ext cx="1360" cy="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18" name="Picture 54" descr="eugeniayjulian_21160831_pt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9" y="1087"/>
              <a:ext cx="1360" cy="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19" name="Picture 55" descr="eugeniayjulian_21161114_pt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7" y="1087"/>
              <a:ext cx="1360" cy="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20" name="Picture 56" descr="eugeniayjulian_21161360_pt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53" y="1315"/>
              <a:ext cx="1816" cy="1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21" name="Picture 57" descr="eugeniayjulian_21161476_pt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0" y="3379"/>
              <a:ext cx="1816" cy="1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22" name="Picture 58" descr="fboosman_65650635_pt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1" y="3151"/>
              <a:ext cx="1360" cy="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23" name="Picture 59" descr="fboosman_65650636_pt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9" y="3379"/>
              <a:ext cx="1816" cy="1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24" name="Picture 60" descr="felipe_alfaro_33292478_pt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9" y="3419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25" name="Picture 61" descr="glindsay65_67210930_pt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8" y="3547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26" name="Picture 62" descr="got80s_88665470_pt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7" y="3419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2527" name="Group 63"/>
            <p:cNvGrpSpPr>
              <a:grpSpLocks noChangeAspect="1"/>
            </p:cNvGrpSpPr>
            <p:nvPr/>
          </p:nvGrpSpPr>
          <p:grpSpPr bwMode="auto">
            <a:xfrm>
              <a:off x="10368" y="3300"/>
              <a:ext cx="480" cy="1519"/>
              <a:chOff x="11601" y="4821"/>
              <a:chExt cx="480" cy="1519"/>
            </a:xfrm>
          </p:grpSpPr>
          <p:pic>
            <p:nvPicPr>
              <p:cNvPr id="702528" name="Picture 64" descr="14797147@N00_65571829_pt"/>
              <p:cNvPicPr>
                <a:picLocks noChangeAspect="1" noChangeArrowheads="1"/>
              </p:cNvPicPr>
              <p:nvPr/>
            </p:nvPicPr>
            <p:blipFill>
              <a:blip r:embed="rId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01" y="4821"/>
                <a:ext cx="480" cy="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529" name="Picture 65" descr="grahamcase_154237529_pt"/>
              <p:cNvPicPr>
                <a:picLocks noChangeAspect="1" noChangeArrowheads="1"/>
              </p:cNvPicPr>
              <p:nvPr/>
            </p:nvPicPr>
            <p:blipFill>
              <a:blip r:embed="rId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01" y="5740"/>
                <a:ext cx="480" cy="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2530" name="Group 66"/>
            <p:cNvGrpSpPr>
              <a:grpSpLocks noChangeAspect="1"/>
            </p:cNvGrpSpPr>
            <p:nvPr/>
          </p:nvGrpSpPr>
          <p:grpSpPr bwMode="auto">
            <a:xfrm>
              <a:off x="9163" y="3255"/>
              <a:ext cx="1024" cy="1608"/>
              <a:chOff x="10690" y="4320"/>
              <a:chExt cx="1024" cy="1608"/>
            </a:xfrm>
          </p:grpSpPr>
          <p:pic>
            <p:nvPicPr>
              <p:cNvPr id="702531" name="Picture 67" descr="35485757@N00_39477422_pt"/>
              <p:cNvPicPr>
                <a:picLocks noChangeAspect="1" noChangeArrowheads="1"/>
              </p:cNvPicPr>
              <p:nvPr/>
            </p:nvPicPr>
            <p:blipFill>
              <a:blip r:embed="rId5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90" y="5160"/>
                <a:ext cx="1024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532" name="Picture 68" descr="hoshiko_123664750_pt"/>
              <p:cNvPicPr>
                <a:picLocks noChangeAspect="1" noChangeArrowheads="1"/>
              </p:cNvPicPr>
              <p:nvPr/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90" y="4320"/>
                <a:ext cx="1024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02533" name="Picture 69" descr="hoshiko_123666274_pt"/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0" y="8072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34" name="Picture 70" descr="hoshiko_123666983_pt"/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58" y="8072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35" name="Picture 71" descr="hoshiko_123667315_pt"/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" y="8200"/>
              <a:ext cx="1024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36" name="Picture 72" descr="idowens_20844385_pt"/>
            <p:cNvPicPr>
              <a:picLocks noChangeAspect="1" noChangeArrowheads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7" y="5142"/>
              <a:ext cx="1840" cy="2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37" name="Picture 73" descr="idowens_20844471_pt"/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39" y="2831"/>
              <a:ext cx="1840" cy="2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38" name="Picture 74" descr="ishung_79015254_pt"/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" y="3547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2539" name="Group 75"/>
            <p:cNvGrpSpPr>
              <a:grpSpLocks noChangeAspect="1"/>
            </p:cNvGrpSpPr>
            <p:nvPr/>
          </p:nvGrpSpPr>
          <p:grpSpPr bwMode="auto">
            <a:xfrm>
              <a:off x="16067" y="3258"/>
              <a:ext cx="600" cy="1601"/>
              <a:chOff x="16452" y="4320"/>
              <a:chExt cx="600" cy="1601"/>
            </a:xfrm>
          </p:grpSpPr>
          <p:pic>
            <p:nvPicPr>
              <p:cNvPr id="702540" name="Picture 76" descr="gerryl_17189232_pt"/>
              <p:cNvPicPr>
                <a:picLocks noChangeAspect="1" noChangeArrowheads="1"/>
              </p:cNvPicPr>
              <p:nvPr/>
            </p:nvPicPr>
            <p:blipFill>
              <a:blip r:embed="rId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52" y="4320"/>
                <a:ext cx="600" cy="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541" name="Picture 77" descr="jacobarnold_10670611_pt"/>
              <p:cNvPicPr>
                <a:picLocks noChangeAspect="1" noChangeArrowheads="1"/>
              </p:cNvPicPr>
              <p:nvPr/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12" y="5281"/>
                <a:ext cx="480" cy="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02542" name="Picture 78" descr="jamiekathy_155661986_pt"/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40" y="3547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43" name="Picture 79" descr="jamiekathy_155662011_pt"/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0" y="3547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44" name="Picture 80" descr="jimp79_2475100_pt"/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6" y="-3479"/>
              <a:ext cx="1360" cy="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45" name="Picture 81" descr="pmalhi_164403870_pt"/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8" y="10028"/>
              <a:ext cx="480" cy="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46" name="Picture 82" descr="prasenberg_270030906_pt"/>
            <p:cNvPicPr>
              <a:picLocks noChangeAspect="1" noChangeArrowheads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10" y="8072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47" name="Picture 83" descr="prasenberg_270030935_pt"/>
            <p:cNvPicPr>
              <a:picLocks noChangeAspect="1" noChangeArrowheads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1" y="-753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48" name="Picture 84" descr="prasenberg_270030961_pt"/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3" y="9836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49" name="Picture 85" descr="prasenjeet_ghosh_188705853_pt"/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9" y="9692"/>
              <a:ext cx="984" cy="1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50" name="Picture 86" descr="prasenjeet_ghosh_188705985_pt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1" y="1339"/>
              <a:ext cx="984" cy="1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2551" name="Group 87"/>
            <p:cNvGrpSpPr>
              <a:grpSpLocks noChangeAspect="1"/>
            </p:cNvGrpSpPr>
            <p:nvPr/>
          </p:nvGrpSpPr>
          <p:grpSpPr bwMode="auto">
            <a:xfrm>
              <a:off x="6960" y="3436"/>
              <a:ext cx="480" cy="1245"/>
              <a:chOff x="15617" y="6152"/>
              <a:chExt cx="480" cy="1245"/>
            </a:xfrm>
          </p:grpSpPr>
          <p:pic>
            <p:nvPicPr>
              <p:cNvPr id="702552" name="Picture 88" descr="entropybound_2733302_pt"/>
              <p:cNvPicPr>
                <a:picLocks noChangeAspect="1" noChangeArrowheads="1"/>
              </p:cNvPicPr>
              <p:nvPr/>
            </p:nvPicPr>
            <p:blipFill>
              <a:blip r:embed="rId7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66" y="6152"/>
                <a:ext cx="384" cy="5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553" name="Picture 89" descr="katiegoldstein_139182180_pt"/>
              <p:cNvPicPr>
                <a:picLocks noChangeAspect="1" noChangeArrowheads="1"/>
              </p:cNvPicPr>
              <p:nvPr/>
            </p:nvPicPr>
            <p:blipFill>
              <a:blip r:embed="rId7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17" y="6757"/>
                <a:ext cx="480" cy="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2554" name="Group 90"/>
            <p:cNvGrpSpPr>
              <a:grpSpLocks noChangeAspect="1"/>
            </p:cNvGrpSpPr>
            <p:nvPr/>
          </p:nvGrpSpPr>
          <p:grpSpPr bwMode="auto">
            <a:xfrm>
              <a:off x="10401" y="5635"/>
              <a:ext cx="481" cy="1469"/>
              <a:chOff x="10262" y="5426"/>
              <a:chExt cx="481" cy="1469"/>
            </a:xfrm>
          </p:grpSpPr>
          <p:pic>
            <p:nvPicPr>
              <p:cNvPr id="702555" name="Picture 91" descr="karina_figueroa_187880149_pt"/>
              <p:cNvPicPr>
                <a:picLocks noChangeAspect="1" noChangeArrowheads="1"/>
              </p:cNvPicPr>
              <p:nvPr/>
            </p:nvPicPr>
            <p:blipFill>
              <a:blip r:embed="rId7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63" y="6255"/>
                <a:ext cx="480" cy="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556" name="Picture 92" descr="katmaiad_77369172_pt"/>
              <p:cNvPicPr>
                <a:picLocks noChangeAspect="1" noChangeArrowheads="1"/>
              </p:cNvPicPr>
              <p:nvPr/>
            </p:nvPicPr>
            <p:blipFill>
              <a:blip r:embed="rId7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62" y="5426"/>
                <a:ext cx="480" cy="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2557" name="Group 93"/>
            <p:cNvGrpSpPr>
              <a:grpSpLocks noChangeAspect="1"/>
            </p:cNvGrpSpPr>
            <p:nvPr/>
          </p:nvGrpSpPr>
          <p:grpSpPr bwMode="auto">
            <a:xfrm>
              <a:off x="17369" y="-3646"/>
              <a:ext cx="768" cy="2151"/>
              <a:chOff x="16898" y="-3176"/>
              <a:chExt cx="768" cy="2151"/>
            </a:xfrm>
          </p:grpSpPr>
          <p:pic>
            <p:nvPicPr>
              <p:cNvPr id="702558" name="Picture 94" descr="jye_150516444_pt"/>
              <p:cNvPicPr>
                <a:picLocks noChangeAspect="1" noChangeArrowheads="1"/>
              </p:cNvPicPr>
              <p:nvPr/>
            </p:nvPicPr>
            <p:blipFill>
              <a:blip r:embed="rId7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98" y="-3176"/>
                <a:ext cx="768" cy="1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559" name="Picture 95" descr="lexiphanic_141301074_pt"/>
              <p:cNvPicPr>
                <a:picLocks noChangeAspect="1" noChangeArrowheads="1"/>
              </p:cNvPicPr>
              <p:nvPr/>
            </p:nvPicPr>
            <p:blipFill>
              <a:blip r:embed="rId8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42" y="-2049"/>
                <a:ext cx="680" cy="1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02560" name="Picture 96" descr="lordrust_3600181_pt"/>
            <p:cNvPicPr>
              <a:picLocks noChangeAspect="1" noChangeArrowheads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2" y="10040"/>
              <a:ext cx="8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61" name="Picture 97" descr="lydz_58998111_pt"/>
            <p:cNvPicPr>
              <a:picLocks noChangeAspect="1" noChangeArrowheads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3" y="9708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2562" name="Group 98"/>
            <p:cNvGrpSpPr>
              <a:grpSpLocks noChangeAspect="1"/>
            </p:cNvGrpSpPr>
            <p:nvPr/>
          </p:nvGrpSpPr>
          <p:grpSpPr bwMode="auto">
            <a:xfrm>
              <a:off x="16720" y="-3304"/>
              <a:ext cx="480" cy="1465"/>
              <a:chOff x="22177" y="11278"/>
              <a:chExt cx="480" cy="1465"/>
            </a:xfrm>
          </p:grpSpPr>
          <p:pic>
            <p:nvPicPr>
              <p:cNvPr id="702563" name="Picture 99" descr="koooky_125768791_pt"/>
              <p:cNvPicPr>
                <a:picLocks noChangeAspect="1" noChangeArrowheads="1"/>
              </p:cNvPicPr>
              <p:nvPr/>
            </p:nvPicPr>
            <p:blipFill>
              <a:blip r:embed="rId8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77" y="11278"/>
                <a:ext cx="480" cy="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564" name="Picture 100" descr="mattmonk_11122120_pt"/>
              <p:cNvPicPr>
                <a:picLocks noChangeAspect="1" noChangeArrowheads="1"/>
              </p:cNvPicPr>
              <p:nvPr/>
            </p:nvPicPr>
            <p:blipFill>
              <a:blip r:embed="rId8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77" y="12103"/>
                <a:ext cx="480" cy="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02565" name="Picture 101" descr="mister_g_74294819_pt"/>
            <p:cNvPicPr>
              <a:picLocks noChangeAspect="1" noChangeArrowheads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7" y="9440"/>
              <a:ext cx="1360" cy="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66" name="Picture 102" descr="mitch54_81650504_pt"/>
            <p:cNvPicPr>
              <a:picLocks noChangeAspect="1" noChangeArrowheads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7" y="5142"/>
              <a:ext cx="1840" cy="2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67" name="Picture 103" descr="mroz_9825235_pt"/>
            <p:cNvPicPr>
              <a:picLocks noChangeAspect="1" noChangeArrowheads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6" y="9440"/>
              <a:ext cx="1360" cy="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68" name="Picture 104" descr="mroz_9825258_pt"/>
            <p:cNvPicPr>
              <a:picLocks noChangeAspect="1" noChangeArrowheads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1" y="1315"/>
              <a:ext cx="1024" cy="1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69" name="Picture 105" descr="mroz_9825274_pt"/>
            <p:cNvPicPr>
              <a:picLocks noChangeAspect="1" noChangeArrowheads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" y="9684"/>
              <a:ext cx="1000" cy="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70" name="Picture 106" descr="mroz_9825292_pt"/>
            <p:cNvPicPr>
              <a:picLocks noChangeAspect="1" noChangeArrowheads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24" y="5462"/>
              <a:ext cx="1360" cy="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2571" name="Group 107"/>
            <p:cNvGrpSpPr>
              <a:grpSpLocks noChangeAspect="1"/>
            </p:cNvGrpSpPr>
            <p:nvPr/>
          </p:nvGrpSpPr>
          <p:grpSpPr bwMode="auto">
            <a:xfrm>
              <a:off x="7119" y="5039"/>
              <a:ext cx="1816" cy="2661"/>
              <a:chOff x="7114" y="5039"/>
              <a:chExt cx="1816" cy="2661"/>
            </a:xfrm>
          </p:grpSpPr>
          <p:pic>
            <p:nvPicPr>
              <p:cNvPr id="702572" name="Picture 108" descr="mobilesworking_95918626_pt"/>
              <p:cNvPicPr>
                <a:picLocks noChangeAspect="1" noChangeArrowheads="1"/>
              </p:cNvPicPr>
              <p:nvPr/>
            </p:nvPicPr>
            <p:blipFill>
              <a:blip r:embed="rId9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4" y="5039"/>
                <a:ext cx="1816" cy="13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573" name="Picture 109" descr="mteson_168280667_pt"/>
              <p:cNvPicPr>
                <a:picLocks noChangeAspect="1" noChangeArrowheads="1"/>
              </p:cNvPicPr>
              <p:nvPr/>
            </p:nvPicPr>
            <p:blipFill>
              <a:blip r:embed="rId9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2" y="6468"/>
                <a:ext cx="1640" cy="1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02574" name="Picture 110" descr="newler_118507799_pt"/>
            <p:cNvPicPr>
              <a:picLocks noChangeAspect="1" noChangeArrowheads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89" y="10028"/>
              <a:ext cx="480" cy="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75" name="Picture 111" descr="nsca_78071573_pt"/>
            <p:cNvPicPr>
              <a:picLocks noChangeAspect="1" noChangeArrowheads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53" y="9528"/>
              <a:ext cx="1232" cy="1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76" name="Picture 112" descr="pacefamily_128474125_pt"/>
            <p:cNvPicPr>
              <a:picLocks noChangeAspect="1" noChangeArrowheads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1" y="9708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77" name="Picture 113" descr="pealco_31291068_pt"/>
            <p:cNvPicPr>
              <a:picLocks noChangeAspect="1" noChangeArrowheads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9" y="5550"/>
              <a:ext cx="1232" cy="1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78" name="Picture 114" descr="picsofdoom_153530174_pt"/>
            <p:cNvPicPr>
              <a:picLocks noChangeAspect="1" noChangeArrowheads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0" y="9940"/>
              <a:ext cx="616" cy="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79" name="Picture 115" descr="pkaminsky_23316443_pt"/>
            <p:cNvPicPr>
              <a:picLocks noChangeAspect="1" noChangeArrowheads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6" y="9836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80" name="Picture 116" descr="true2death_124217145_pt"/>
            <p:cNvPicPr>
              <a:picLocks noChangeAspect="1" noChangeArrowheads="1"/>
            </p:cNvPicPr>
            <p:nvPr/>
          </p:nvPicPr>
          <p:blipFill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6" y="7944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81" name="Picture 117" descr="true2death_124217146_pt"/>
            <p:cNvPicPr>
              <a:picLocks noChangeAspect="1" noChangeArrowheads="1"/>
            </p:cNvPicPr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4" y="7944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82" name="Picture 118" descr="true2death_124217147_pt"/>
            <p:cNvPicPr>
              <a:picLocks noChangeAspect="1" noChangeArrowheads="1"/>
            </p:cNvPicPr>
            <p:nvPr/>
          </p:nvPicPr>
          <p:blipFill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2" y="7944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2583" name="Group 119"/>
            <p:cNvGrpSpPr>
              <a:grpSpLocks noChangeAspect="1"/>
            </p:cNvGrpSpPr>
            <p:nvPr/>
          </p:nvGrpSpPr>
          <p:grpSpPr bwMode="auto">
            <a:xfrm>
              <a:off x="6458" y="7943"/>
              <a:ext cx="640" cy="1282"/>
              <a:chOff x="7138" y="7337"/>
              <a:chExt cx="640" cy="1282"/>
            </a:xfrm>
          </p:grpSpPr>
          <p:pic>
            <p:nvPicPr>
              <p:cNvPr id="702584" name="Picture 120" descr="mcghie_155465307_pt"/>
              <p:cNvPicPr>
                <a:picLocks noChangeAspect="1" noChangeArrowheads="1"/>
              </p:cNvPicPr>
              <p:nvPr/>
            </p:nvPicPr>
            <p:blipFill>
              <a:blip r:embed="rId10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8" y="7337"/>
                <a:ext cx="640" cy="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585" name="Picture 121" descr="ukahbob_153428799_pt"/>
              <p:cNvPicPr>
                <a:picLocks noChangeAspect="1" noChangeArrowheads="1"/>
              </p:cNvPicPr>
              <p:nvPr/>
            </p:nvPicPr>
            <p:blipFill>
              <a:blip r:embed="rId10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8" y="7931"/>
                <a:ext cx="480" cy="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02586" name="Picture 122" descr="virginieaubert_90786587_pt"/>
            <p:cNvPicPr>
              <a:picLocks noChangeAspect="1" noChangeArrowheads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0" y="5462"/>
              <a:ext cx="1360" cy="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87" name="Picture 123" descr="yakman_30263696_pt"/>
            <p:cNvPicPr>
              <a:picLocks noChangeAspect="1" noChangeArrowheads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7" y="8200"/>
              <a:ext cx="1024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88" name="Picture 124" descr="zachmarshall_76251364_pt"/>
            <p:cNvPicPr>
              <a:picLocks noChangeAspect="1" noChangeArrowheads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3" y="5346"/>
              <a:ext cx="1536" cy="2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89" name="Picture 125" descr="randalfino_111212939_pt"/>
            <p:cNvPicPr>
              <a:picLocks noChangeAspect="1" noChangeArrowheads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6" y="8056"/>
              <a:ext cx="816" cy="1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90" name="Picture 126" descr="rdsam_56121411_pt"/>
            <p:cNvPicPr>
              <a:picLocks noChangeAspect="1" noChangeArrowheads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8" y="5462"/>
              <a:ext cx="1360" cy="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91" name="Picture 127" descr="repete_29099067_pt"/>
            <p:cNvPicPr>
              <a:picLocks noChangeAspect="1" noChangeArrowheads="1"/>
            </p:cNvPicPr>
            <p:nvPr/>
          </p:nvPicPr>
          <p:blipFill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2" y="5450"/>
              <a:ext cx="1384" cy="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92" name="Picture 128" descr="rob_sheppard_156487868_pt"/>
            <p:cNvPicPr>
              <a:picLocks noChangeAspect="1" noChangeArrowheads="1"/>
            </p:cNvPicPr>
            <p:nvPr/>
          </p:nvPicPr>
          <p:blipFill>
            <a:blip r:embed="rId1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4" y="7944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93" name="Picture 129" descr="rob_sheppard_156487978_pt"/>
            <p:cNvPicPr>
              <a:picLocks noChangeAspect="1" noChangeArrowheads="1"/>
            </p:cNvPicPr>
            <p:nvPr/>
          </p:nvPicPr>
          <p:blipFill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42" y="7944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94" name="Picture 130" descr="rob_sheppard_156488106_pt"/>
            <p:cNvPicPr>
              <a:picLocks noChangeAspect="1" noChangeArrowheads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10" y="7944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95" name="Picture 131" descr="rob_sheppard_156488182_pt"/>
            <p:cNvPicPr>
              <a:picLocks noChangeAspect="1" noChangeArrowheads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78" y="7944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96" name="Picture 132" descr="rob_sheppard_156488286_pt"/>
            <p:cNvPicPr>
              <a:picLocks noChangeAspect="1" noChangeArrowheads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2" y="7944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97" name="Picture 133" descr="rob_sheppard_156488403_pt"/>
            <p:cNvPicPr>
              <a:picLocks noChangeAspect="1" noChangeArrowheads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90" y="7944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98" name="Picture 134" descr="sacred_destinations_165286576_pt"/>
            <p:cNvPicPr>
              <a:picLocks noChangeAspect="1" noChangeArrowheads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6" y="8072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599" name="Picture 135" descr="sangsara_22353292_pt"/>
            <p:cNvPicPr>
              <a:picLocks noChangeAspect="1" noChangeArrowheads="1"/>
            </p:cNvPicPr>
            <p:nvPr/>
          </p:nvPicPr>
          <p:blipFill>
            <a:blip r:embed="rId1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26" y="5462"/>
              <a:ext cx="1360" cy="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600" name="Picture 136" descr="sethbc_81462810_pt"/>
            <p:cNvPicPr>
              <a:picLocks noChangeAspect="1" noChangeArrowheads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37" y="5334"/>
              <a:ext cx="1552" cy="2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601" name="Picture 137" descr="sjungling_5975852_pt"/>
            <p:cNvPicPr>
              <a:picLocks noChangeAspect="1" noChangeArrowheads="1"/>
            </p:cNvPicPr>
            <p:nvPr/>
          </p:nvPicPr>
          <p:blipFill>
            <a:blip r:embed="rId1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5" y="5462"/>
              <a:ext cx="1360" cy="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602" name="Picture 138" descr="soumit_117730753_pt"/>
            <p:cNvPicPr>
              <a:picLocks noChangeAspect="1" noChangeArrowheads="1"/>
            </p:cNvPicPr>
            <p:nvPr/>
          </p:nvPicPr>
          <p:blipFill>
            <a:blip r:embed="rId1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07" y="9836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603" name="Picture 139" descr="soumit_117730891_pt"/>
            <p:cNvPicPr>
              <a:picLocks noChangeAspect="1" noChangeArrowheads="1"/>
            </p:cNvPicPr>
            <p:nvPr/>
          </p:nvPicPr>
          <p:blipFill>
            <a:blip r:embed="rId1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9" y="9836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604" name="Picture 140" descr="soumit_117730919_pt"/>
            <p:cNvPicPr>
              <a:picLocks noChangeAspect="1" noChangeArrowheads="1"/>
            </p:cNvPicPr>
            <p:nvPr/>
          </p:nvPicPr>
          <p:blipFill>
            <a:blip r:embed="rId1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2" y="9836"/>
              <a:ext cx="768" cy="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605" name="Picture 141" descr="strangeluck7_83465096_pt"/>
            <p:cNvPicPr>
              <a:picLocks noChangeAspect="1" noChangeArrowheads="1"/>
            </p:cNvPicPr>
            <p:nvPr/>
          </p:nvPicPr>
          <p:blipFill>
            <a:blip r:embed="rId1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7" y="9964"/>
              <a:ext cx="1024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606" name="Picture 142" descr="strawberryfrog_11247003_pt"/>
            <p:cNvPicPr>
              <a:picLocks noChangeAspect="1" noChangeArrowheads="1"/>
            </p:cNvPicPr>
            <p:nvPr/>
          </p:nvPicPr>
          <p:blipFill>
            <a:blip r:embed="rId1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5" y="9940"/>
              <a:ext cx="496" cy="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607" name="Picture 143" descr="superfi_158923852_pt"/>
            <p:cNvPicPr>
              <a:picLocks noChangeAspect="1" noChangeArrowheads="1"/>
            </p:cNvPicPr>
            <p:nvPr/>
          </p:nvPicPr>
          <p:blipFill>
            <a:blip r:embed="rId1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86" y="8264"/>
              <a:ext cx="480" cy="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608" name="Picture 144" descr="supersko_136397715_pt"/>
            <p:cNvPicPr>
              <a:picLocks noChangeAspect="1" noChangeArrowheads="1"/>
            </p:cNvPicPr>
            <p:nvPr/>
          </p:nvPicPr>
          <p:blipFill>
            <a:blip r:embed="rId1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6" y="7944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609" name="Picture 145" descr="tatianaf_26627538_pt"/>
            <p:cNvPicPr>
              <a:picLocks noChangeAspect="1" noChangeArrowheads="1"/>
            </p:cNvPicPr>
            <p:nvPr/>
          </p:nvPicPr>
          <p:blipFill>
            <a:blip r:embed="rId1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42" y="5550"/>
              <a:ext cx="1232" cy="1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2610" name="Picture 146" descr="timothyrosenberg_154577962_pt"/>
            <p:cNvPicPr>
              <a:picLocks noChangeAspect="1" noChangeArrowheads="1"/>
            </p:cNvPicPr>
            <p:nvPr/>
          </p:nvPicPr>
          <p:blipFill>
            <a:blip r:embed="rId1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1" y="1103"/>
              <a:ext cx="1192" cy="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2611" name="Group 147"/>
            <p:cNvGrpSpPr>
              <a:grpSpLocks noChangeAspect="1"/>
            </p:cNvGrpSpPr>
            <p:nvPr/>
          </p:nvGrpSpPr>
          <p:grpSpPr bwMode="auto">
            <a:xfrm>
              <a:off x="11474" y="9489"/>
              <a:ext cx="768" cy="1718"/>
              <a:chOff x="10522" y="9529"/>
              <a:chExt cx="768" cy="1718"/>
            </a:xfrm>
          </p:grpSpPr>
          <p:pic>
            <p:nvPicPr>
              <p:cNvPr id="702612" name="Picture 148" descr="newler_118507874_pt"/>
              <p:cNvPicPr>
                <a:picLocks noChangeAspect="1" noChangeArrowheads="1"/>
              </p:cNvPicPr>
              <p:nvPr/>
            </p:nvPicPr>
            <p:blipFill>
              <a:blip r:embed="rId1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86" y="9529"/>
                <a:ext cx="640" cy="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613" name="Picture 149" descr="timothyrosenberg_154577963_pt"/>
              <p:cNvPicPr>
                <a:picLocks noChangeAspect="1" noChangeArrowheads="1"/>
              </p:cNvPicPr>
              <p:nvPr/>
            </p:nvPicPr>
            <p:blipFill>
              <a:blip r:embed="rId1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22" y="10095"/>
                <a:ext cx="768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02614" name="Picture 150" descr="trayser_27686256_pt"/>
            <p:cNvPicPr>
              <a:picLocks noChangeAspect="1" noChangeArrowheads="1"/>
            </p:cNvPicPr>
            <p:nvPr/>
          </p:nvPicPr>
          <p:blipFill>
            <a:blip r:embed="rId1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7" y="-3607"/>
              <a:ext cx="1552" cy="2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2615" name="Rectangle 15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Venus de Milo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839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9" t="16000" r="18001" b="29953"/>
          <a:stretch>
            <a:fillRect/>
          </a:stretch>
        </p:blipFill>
        <p:spPr bwMode="auto">
          <a:xfrm>
            <a:off x="849313" y="685800"/>
            <a:ext cx="744378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282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7" t="34251" r="42639" b="64227"/>
          <a:stretch>
            <a:fillRect/>
          </a:stretch>
        </p:blipFill>
        <p:spPr bwMode="auto">
          <a:xfrm>
            <a:off x="1295400" y="6019800"/>
            <a:ext cx="7239000" cy="381000"/>
          </a:xfrm>
          <a:prstGeom prst="rect">
            <a:avLst/>
          </a:prstGeom>
          <a:noFill/>
          <a:ln w="76200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2832" name="Rectangle 16"/>
          <p:cNvSpPr>
            <a:spLocks noChangeArrowheads="1"/>
          </p:cNvSpPr>
          <p:nvPr/>
        </p:nvSpPr>
        <p:spPr bwMode="auto">
          <a:xfrm>
            <a:off x="2538413" y="2362200"/>
            <a:ext cx="2730500" cy="1651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36" name="Line 20"/>
          <p:cNvSpPr>
            <a:spLocks noChangeShapeType="1"/>
          </p:cNvSpPr>
          <p:nvPr/>
        </p:nvSpPr>
        <p:spPr bwMode="auto">
          <a:xfrm flipH="1">
            <a:off x="1219200" y="2362200"/>
            <a:ext cx="1306513" cy="35814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2837" name="Line 21"/>
          <p:cNvSpPr>
            <a:spLocks noChangeShapeType="1"/>
          </p:cNvSpPr>
          <p:nvPr/>
        </p:nvSpPr>
        <p:spPr bwMode="auto">
          <a:xfrm>
            <a:off x="5268913" y="2362200"/>
            <a:ext cx="3265487" cy="35814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2832" grpId="0" animBg="1"/>
      <p:bldP spid="802836" grpId="0" animBg="1"/>
      <p:bldP spid="8028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495" name="Group 7"/>
          <p:cNvGrpSpPr>
            <a:grpSpLocks/>
          </p:cNvGrpSpPr>
          <p:nvPr/>
        </p:nvGrpSpPr>
        <p:grpSpPr bwMode="auto">
          <a:xfrm>
            <a:off x="3352800" y="0"/>
            <a:ext cx="3270250" cy="7126288"/>
            <a:chOff x="2125" y="15"/>
            <a:chExt cx="2060" cy="4489"/>
          </a:xfrm>
        </p:grpSpPr>
        <p:pic>
          <p:nvPicPr>
            <p:cNvPr id="70349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92"/>
              <a:ext cx="2025" cy="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03493" name="Rectangle 5"/>
            <p:cNvSpPr>
              <a:spLocks noChangeArrowheads="1"/>
            </p:cNvSpPr>
            <p:nvPr/>
          </p:nvSpPr>
          <p:spPr bwMode="auto">
            <a:xfrm>
              <a:off x="2125" y="15"/>
              <a:ext cx="2057" cy="2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3494" name="Rectangle 6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Venus de Milo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63" name="Group 3"/>
          <p:cNvGrpSpPr>
            <a:grpSpLocks noChangeAspect="1"/>
          </p:cNvGrpSpPr>
          <p:nvPr/>
        </p:nvGrpSpPr>
        <p:grpSpPr bwMode="auto">
          <a:xfrm>
            <a:off x="1339850" y="1066800"/>
            <a:ext cx="6465888" cy="5370513"/>
            <a:chOff x="7516" y="-6104"/>
            <a:chExt cx="12552" cy="10424"/>
          </a:xfrm>
        </p:grpSpPr>
        <p:pic>
          <p:nvPicPr>
            <p:cNvPr id="706564" name="Picture 4" descr="healinglight_377424757_p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" y="-2132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65" name="Picture 5" descr="holaday_photos_134175244_p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5" y="-2052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66" name="Picture 6" descr="holaday_photos_134175252_p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4" y="-2052"/>
              <a:ext cx="960" cy="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67" name="Picture 7" descr="holaday_photos_134175395_p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0" y="-4836"/>
              <a:ext cx="128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68" name="Picture 8" descr="holaday_photos_134175408_p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" y="-4764"/>
              <a:ext cx="1168" cy="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69" name="Picture 9" descr="jawahar_43283328_p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7" y="-384"/>
              <a:ext cx="1832" cy="1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70" name="Picture 10" descr="paulmannix_321427277_p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0" y="-380"/>
              <a:ext cx="1816" cy="1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71" name="Picture 11" descr="stellar_98797828_p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7" y="-4972"/>
              <a:ext cx="1640" cy="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72" name="Picture 12" descr="argenberg_312022294_pt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1" y="-4784"/>
              <a:ext cx="1280" cy="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73" name="Picture 13" descr="augie_dog_187202578_pt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37" y="-520"/>
              <a:ext cx="1232" cy="1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74" name="Picture 14" descr="augie_dog_187202851_pt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0" y="-520"/>
              <a:ext cx="1232" cy="1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75" name="Picture 15" descr="augie_dog_187203087_pt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3" y="-520"/>
              <a:ext cx="1232" cy="1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76" name="Picture 16" descr="augie_dog_187203178_p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1" y="-3660"/>
              <a:ext cx="1640" cy="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77" name="Picture 17" descr="epengfei_169874621_pt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6" y="1364"/>
              <a:ext cx="1816" cy="1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78" name="Picture 18" descr="fotoric_382794856_pt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1" y="1344"/>
              <a:ext cx="1752" cy="1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79" name="Picture 19" descr="gaspa_164341881_pt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6" y="-3588"/>
              <a:ext cx="1640" cy="1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80" name="Picture 20" descr="gaspa_164343345_pt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" y="-6104"/>
              <a:ext cx="1640" cy="1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81" name="Picture 21" descr="healinglight_371412070_pt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7" y="-4836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82" name="Picture 22" descr="healinglight_371412339_pt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6" y="-420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83" name="Picture 23" descr="healinglight_371412624_pt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" y="-2132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84" name="Picture 24" descr="healinglight_371412886_pt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2" y="1324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85" name="Picture 25" descr="healinglight_371413241_pt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8" y="-6104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86" name="Picture 26" descr="healinglight_372156670_pt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0" y="-6104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87" name="Picture 27" descr="healinglight_372157796_pt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0" y="-2132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88" name="Picture 28" descr="healinglight_372158662_pt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59" y="-2132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89" name="Picture 29" descr="healinglight_372159916_pt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77" y="-420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90" name="Picture 30" descr="healinglight_372161540_pt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14" y="-4836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91" name="Picture 31" descr="healinglight_372162693_pt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2" y="-2132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92" name="Picture 32" descr="healinglight_373356808_pt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3" y="-6104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93" name="Picture 33" descr="healinglight_373357244_pt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84" y="-4836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94" name="Picture 34" descr="healinglight_374171037_pt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8" y="-4836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95" name="Picture 35" descr="healinglight_374171340_pt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1" y="-2132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96" name="Picture 36" descr="healinglight_374171615_pt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08" y="-2132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97" name="Picture 37" descr="healinglight_374171855_pt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2" y="-3524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98" name="Picture 38" descr="healinglight_374172222_pt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57" y="-3524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599" name="Picture 39" descr="healinglight_374172563_pt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08" y="-420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00" name="Picture 40" descr="healinglight_374172876_pt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2" y="-3524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01" name="Picture 41" descr="healinglight_374173165_pt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" y="-420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02" name="Picture 42" descr="healinglight_374631315_pt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8" y="1324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03" name="Picture 43" descr="healinglight_374632115_pt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8" y="-3524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04" name="Picture 44" descr="healinglight_374633767_pt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" y="-3524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05" name="Picture 45" descr="healinglight_374634271_pt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" y="1324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06" name="Picture 46" descr="healinglight_374635477_pt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5" y="-6104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07" name="Picture 47" descr="healinglight_376312629_pt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5" y="1324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08" name="Picture 48" descr="healinglight_376312888_pt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45" y="1564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09" name="Picture 49" descr="healinglight_376313107_pt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8" y="-6104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10" name="Picture 50" descr="healinglight_376313266_pt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0" y="3360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11" name="Picture 51" descr="healinglight_376638258_pt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2" y="3360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12" name="Picture 52" descr="healinglight_376638786_pt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8" y="3360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13" name="Picture 53" descr="healinglight_376639050_pt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16" y="3360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14" name="Picture 54" descr="healinglight_376639457_pt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8" y="3360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15" name="Picture 55" descr="healinglight_376641524_pt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2" y="2880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16" name="Picture 56" descr="healinglight_377417864_pt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08" y="1324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17" name="Picture 57" descr="healinglight_377421664_pt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" y="1324"/>
              <a:ext cx="96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18" name="Picture 58" descr="healinglight_377422511_pt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" y="3360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19" name="Picture 59" descr="healinglight_377423205_pt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4" y="3360"/>
              <a:ext cx="144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6620" name="Rectangle 60"/>
          <p:cNvSpPr>
            <a:spLocks noChangeArrowheads="1"/>
          </p:cNvSpPr>
          <p:nvPr/>
        </p:nvSpPr>
        <p:spPr bwMode="auto">
          <a:xfrm>
            <a:off x="2420938" y="6461125"/>
            <a:ext cx="4302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56 images taken by 8 photographers</a:t>
            </a:r>
          </a:p>
        </p:txBody>
      </p:sp>
      <p:sp>
        <p:nvSpPr>
          <p:cNvPr id="706621" name="Rectangle 6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Duomo (Pisa)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400" name="Rectangle 8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55399" name="PisaOld.wmv">
            <a:hlinkClick r:id="" action="ppaction://media"/>
          </p:cNvPr>
          <p:cNvPicPr>
            <a:picLocks noChangeAspect="1" noChangeArrowheads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588" y="574675"/>
            <a:ext cx="7615237" cy="5710238"/>
          </a:xfrm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4" fill="hold"/>
                                        <p:tgtEl>
                                          <p:spTgt spid="9553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5539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55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553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539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35" name="Rectangle 3"/>
          <p:cNvSpPr>
            <a:spLocks noChangeArrowheads="1"/>
          </p:cNvSpPr>
          <p:nvPr/>
        </p:nvSpPr>
        <p:spPr bwMode="auto">
          <a:xfrm>
            <a:off x="3913188" y="2765425"/>
            <a:ext cx="1319212" cy="561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096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241300"/>
            <a:ext cx="6472237" cy="560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96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241300"/>
            <a:ext cx="6472238" cy="560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96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9725"/>
            <a:ext cx="79121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9639" name="Rectangle 7"/>
          <p:cNvSpPr>
            <a:spLocks noChangeArrowheads="1"/>
          </p:cNvSpPr>
          <p:nvPr/>
        </p:nvSpPr>
        <p:spPr bwMode="auto">
          <a:xfrm>
            <a:off x="1150938" y="5810250"/>
            <a:ext cx="68373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90% of reconstruction within 12.8 cm of ground truth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for a 51 m tall building using the metric of [Seitz et al. 2006]</a:t>
            </a:r>
          </a:p>
        </p:txBody>
      </p:sp>
      <p:sp>
        <p:nvSpPr>
          <p:cNvPr id="709640" name="Rectangle 8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Duomo (Pisa)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6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2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</a:t>
            </a:r>
          </a:p>
        </p:txBody>
      </p:sp>
      <p:sp>
        <p:nvSpPr>
          <p:cNvPr id="962563" name="Rectangle 3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64" name="Picture 4" descr="romeCropDow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620000" cy="572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66" name="WordArt 6"/>
          <p:cNvSpPr>
            <a:spLocks noChangeArrowheads="1" noChangeShapeType="1" noTextEdit="1"/>
          </p:cNvSpPr>
          <p:nvPr/>
        </p:nvSpPr>
        <p:spPr bwMode="auto">
          <a:xfrm>
            <a:off x="762000" y="7315200"/>
            <a:ext cx="4981575" cy="5937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200 images of Rome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586" name="Picture 2" descr="verysmallcol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620000" cy="571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3587" name="WordArt 3"/>
          <p:cNvSpPr>
            <a:spLocks noChangeArrowheads="1" noChangeShapeType="1" noTextEdit="1"/>
          </p:cNvSpPr>
          <p:nvPr/>
        </p:nvSpPr>
        <p:spPr bwMode="auto">
          <a:xfrm>
            <a:off x="1905000" y="7086600"/>
            <a:ext cx="4981575" cy="5937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300,000 images of Rome</a:t>
            </a:r>
          </a:p>
        </p:txBody>
      </p:sp>
      <p:sp>
        <p:nvSpPr>
          <p:cNvPr id="963588" name="Rectangle 4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Future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Thanks to …</a:t>
            </a:r>
          </a:p>
        </p:txBody>
      </p:sp>
      <p:sp>
        <p:nvSpPr>
          <p:cNvPr id="797715" name="Rectangle 19"/>
          <p:cNvSpPr>
            <a:spLocks noChangeArrowheads="1"/>
          </p:cNvSpPr>
          <p:nvPr/>
        </p:nvSpPr>
        <p:spPr bwMode="auto">
          <a:xfrm>
            <a:off x="304800" y="990600"/>
            <a:ext cx="8458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</a:pPr>
            <a:r>
              <a:rPr lang="en-US" sz="2400">
                <a:solidFill>
                  <a:schemeClr val="bg1"/>
                </a:solidFill>
                <a:cs typeface="Arial" charset="0"/>
              </a:rPr>
              <a:t>Flickr users providing the photographs</a:t>
            </a:r>
          </a:p>
          <a:p>
            <a: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</a:pPr>
            <a:r>
              <a:rPr lang="en-US" sz="2400">
                <a:solidFill>
                  <a:schemeClr val="bg1"/>
                </a:solidFill>
                <a:cs typeface="Arial" charset="0"/>
              </a:rPr>
              <a:t>Yasutaka Furukawa and Jean Ponce (nskulla dataset)</a:t>
            </a:r>
          </a:p>
          <a:p>
            <a: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</a:pPr>
            <a:r>
              <a:rPr lang="en-US" sz="2400">
                <a:solidFill>
                  <a:schemeClr val="bg1"/>
                </a:solidFill>
                <a:cs typeface="Arial" charset="0"/>
              </a:rPr>
              <a:t>Visual Computing Group, CNR Pisa (scanned Duomo model)</a:t>
            </a:r>
          </a:p>
          <a:p>
            <a: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</a:pPr>
            <a:r>
              <a:rPr lang="en-US" sz="2400">
                <a:solidFill>
                  <a:schemeClr val="bg1"/>
                </a:solidFill>
                <a:cs typeface="Arial" charset="0"/>
              </a:rPr>
              <a:t>Rick Szeliski</a:t>
            </a:r>
          </a:p>
          <a:p>
            <a: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</a:pPr>
            <a:r>
              <a:rPr lang="en-US" sz="2400">
                <a:solidFill>
                  <a:schemeClr val="bg1"/>
                </a:solidFill>
                <a:cs typeface="Arial" charset="0"/>
              </a:rPr>
              <a:t>my co-authors</a:t>
            </a:r>
          </a:p>
          <a:p>
            <a: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</a:pPr>
            <a:endParaRPr lang="en-US" sz="2400">
              <a:solidFill>
                <a:schemeClr val="bg1"/>
              </a:solidFill>
              <a:cs typeface="Arial" charset="0"/>
            </a:endParaRPr>
          </a:p>
          <a:p>
            <a: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</a:pPr>
            <a:endParaRPr lang="en-US" sz="2400">
              <a:solidFill>
                <a:schemeClr val="bg1"/>
              </a:solidFill>
              <a:cs typeface="Arial" charset="0"/>
            </a:endParaRPr>
          </a:p>
          <a:p>
            <a: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</a:pPr>
            <a:endParaRPr lang="en-US" sz="2400">
              <a:solidFill>
                <a:schemeClr val="bg1"/>
              </a:solidFill>
              <a:cs typeface="Arial" charset="0"/>
            </a:endParaRPr>
          </a:p>
          <a:p>
            <a: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</a:pPr>
            <a:endParaRPr lang="en-US" sz="2400">
              <a:solidFill>
                <a:schemeClr val="bg1"/>
              </a:solidFill>
              <a:cs typeface="Arial" charset="0"/>
            </a:endParaRPr>
          </a:p>
          <a:p>
            <a: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</a:pPr>
            <a:endParaRPr lang="en-US" sz="2400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797740" name="Group 44"/>
          <p:cNvGrpSpPr>
            <a:grpSpLocks/>
          </p:cNvGrpSpPr>
          <p:nvPr/>
        </p:nvGrpSpPr>
        <p:grpSpPr bwMode="auto">
          <a:xfrm>
            <a:off x="58738" y="3962400"/>
            <a:ext cx="9024937" cy="2286000"/>
            <a:chOff x="-168" y="2496"/>
            <a:chExt cx="5685" cy="1440"/>
          </a:xfrm>
        </p:grpSpPr>
        <p:sp>
          <p:nvSpPr>
            <p:cNvPr id="797726" name="Text Box 30"/>
            <p:cNvSpPr txBox="1">
              <a:spLocks noChangeArrowheads="1"/>
            </p:cNvSpPr>
            <p:nvPr/>
          </p:nvSpPr>
          <p:spPr bwMode="auto">
            <a:xfrm>
              <a:off x="824" y="3692"/>
              <a:ext cx="23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>
                  <a:solidFill>
                    <a:schemeClr val="bg1"/>
                  </a:solidFill>
                  <a:cs typeface="Arial" charset="0"/>
                </a:rPr>
                <a:t>University of Washington</a:t>
              </a:r>
            </a:p>
          </p:txBody>
        </p:sp>
        <p:sp>
          <p:nvSpPr>
            <p:cNvPr id="797727" name="Text Box 31"/>
            <p:cNvSpPr txBox="1">
              <a:spLocks noChangeArrowheads="1"/>
            </p:cNvSpPr>
            <p:nvPr/>
          </p:nvSpPr>
          <p:spPr bwMode="auto">
            <a:xfrm>
              <a:off x="4020" y="3705"/>
              <a:ext cx="14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>
                  <a:solidFill>
                    <a:schemeClr val="bg1"/>
                  </a:solidFill>
                  <a:cs typeface="Arial" charset="0"/>
                </a:rPr>
                <a:t>Microsoft Research</a:t>
              </a:r>
            </a:p>
          </p:txBody>
        </p:sp>
        <p:grpSp>
          <p:nvGrpSpPr>
            <p:cNvPr id="797731" name="Group 35"/>
            <p:cNvGrpSpPr>
              <a:grpSpLocks/>
            </p:cNvGrpSpPr>
            <p:nvPr/>
          </p:nvGrpSpPr>
          <p:grpSpPr bwMode="auto">
            <a:xfrm>
              <a:off x="3969" y="2505"/>
              <a:ext cx="1548" cy="1256"/>
              <a:chOff x="2856" y="2547"/>
              <a:chExt cx="1548" cy="1256"/>
            </a:xfrm>
          </p:grpSpPr>
          <p:pic>
            <p:nvPicPr>
              <p:cNvPr id="797732" name="Picture 36" descr="Hugues Hopp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7" y="2547"/>
                <a:ext cx="618" cy="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97733" name="Text Box 37"/>
              <p:cNvSpPr txBox="1">
                <a:spLocks noChangeArrowheads="1"/>
              </p:cNvSpPr>
              <p:nvPr/>
            </p:nvSpPr>
            <p:spPr bwMode="auto">
              <a:xfrm>
                <a:off x="2856" y="3515"/>
                <a:ext cx="15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solidFill>
                      <a:schemeClr val="bg1"/>
                    </a:solidFill>
                    <a:cs typeface="Arial" charset="0"/>
                  </a:rPr>
                  <a:t>Hugues Hoppe</a:t>
                </a:r>
              </a:p>
            </p:txBody>
          </p:sp>
        </p:grpSp>
        <p:grpSp>
          <p:nvGrpSpPr>
            <p:cNvPr id="797723" name="Group 27"/>
            <p:cNvGrpSpPr>
              <a:grpSpLocks/>
            </p:cNvGrpSpPr>
            <p:nvPr/>
          </p:nvGrpSpPr>
          <p:grpSpPr bwMode="auto">
            <a:xfrm>
              <a:off x="-168" y="2496"/>
              <a:ext cx="1548" cy="1255"/>
              <a:chOff x="1259" y="733"/>
              <a:chExt cx="1548" cy="1255"/>
            </a:xfrm>
          </p:grpSpPr>
          <p:pic>
            <p:nvPicPr>
              <p:cNvPr id="797724" name="Picture 28" descr="noah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0" y="733"/>
                <a:ext cx="968" cy="9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7725" name="Text Box 29"/>
              <p:cNvSpPr txBox="1">
                <a:spLocks noChangeArrowheads="1"/>
              </p:cNvSpPr>
              <p:nvPr/>
            </p:nvSpPr>
            <p:spPr bwMode="auto">
              <a:xfrm>
                <a:off x="1259" y="1700"/>
                <a:ext cx="15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solidFill>
                      <a:schemeClr val="bg1"/>
                    </a:solidFill>
                    <a:cs typeface="Arial" charset="0"/>
                  </a:rPr>
                  <a:t>Noah Snavely</a:t>
                </a:r>
              </a:p>
            </p:txBody>
          </p:sp>
        </p:grpSp>
        <p:grpSp>
          <p:nvGrpSpPr>
            <p:cNvPr id="797728" name="Group 32"/>
            <p:cNvGrpSpPr>
              <a:grpSpLocks/>
            </p:cNvGrpSpPr>
            <p:nvPr/>
          </p:nvGrpSpPr>
          <p:grpSpPr bwMode="auto">
            <a:xfrm>
              <a:off x="1236" y="2496"/>
              <a:ext cx="1548" cy="1255"/>
              <a:chOff x="2723" y="733"/>
              <a:chExt cx="1548" cy="1255"/>
            </a:xfrm>
          </p:grpSpPr>
          <p:pic>
            <p:nvPicPr>
              <p:cNvPr id="797729" name="Picture 33" descr="curles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8" y="733"/>
                <a:ext cx="1379" cy="9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97730" name="Text Box 34"/>
              <p:cNvSpPr txBox="1">
                <a:spLocks noChangeArrowheads="1"/>
              </p:cNvSpPr>
              <p:nvPr/>
            </p:nvSpPr>
            <p:spPr bwMode="auto">
              <a:xfrm>
                <a:off x="2723" y="1700"/>
                <a:ext cx="15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solidFill>
                      <a:schemeClr val="bg1"/>
                    </a:solidFill>
                    <a:cs typeface="Arial" charset="0"/>
                  </a:rPr>
                  <a:t>Brian Curless</a:t>
                </a:r>
              </a:p>
            </p:txBody>
          </p:sp>
        </p:grpSp>
        <p:grpSp>
          <p:nvGrpSpPr>
            <p:cNvPr id="797734" name="Group 38"/>
            <p:cNvGrpSpPr>
              <a:grpSpLocks/>
            </p:cNvGrpSpPr>
            <p:nvPr/>
          </p:nvGrpSpPr>
          <p:grpSpPr bwMode="auto">
            <a:xfrm>
              <a:off x="2640" y="2496"/>
              <a:ext cx="1548" cy="1255"/>
              <a:chOff x="4212" y="733"/>
              <a:chExt cx="1548" cy="1255"/>
            </a:xfrm>
          </p:grpSpPr>
          <p:sp>
            <p:nvSpPr>
              <p:cNvPr id="797735" name="Text Box 39"/>
              <p:cNvSpPr txBox="1">
                <a:spLocks noChangeArrowheads="1"/>
              </p:cNvSpPr>
              <p:nvPr/>
            </p:nvSpPr>
            <p:spPr bwMode="auto">
              <a:xfrm>
                <a:off x="4212" y="1700"/>
                <a:ext cx="154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solidFill>
                      <a:schemeClr val="bg1"/>
                    </a:solidFill>
                    <a:cs typeface="Arial" charset="0"/>
                  </a:rPr>
                  <a:t>Steve Seitz</a:t>
                </a:r>
              </a:p>
            </p:txBody>
          </p:sp>
          <p:pic>
            <p:nvPicPr>
              <p:cNvPr id="797736" name="Picture 4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3" y="733"/>
                <a:ext cx="726" cy="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68707" name="Rectangle 3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68708" name="NotreDame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1" fill="hold"/>
                                        <p:tgtEl>
                                          <p:spTgt spid="9687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6870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687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687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870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6" t="32365" r="31078" b="20705"/>
          <a:stretch>
            <a:fillRect/>
          </a:stretch>
        </p:blipFill>
        <p:spPr bwMode="auto">
          <a:xfrm>
            <a:off x="207963" y="1989138"/>
            <a:ext cx="2320925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0516" name="Line 4"/>
          <p:cNvSpPr>
            <a:spLocks noChangeShapeType="1"/>
          </p:cNvSpPr>
          <p:nvPr/>
        </p:nvSpPr>
        <p:spPr bwMode="auto">
          <a:xfrm>
            <a:off x="2676525" y="3467100"/>
            <a:ext cx="533400" cy="0"/>
          </a:xfrm>
          <a:prstGeom prst="line">
            <a:avLst/>
          </a:prstGeom>
          <a:noFill/>
          <a:ln w="139700">
            <a:solidFill>
              <a:srgbClr val="00C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605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1" r="20927" b="11516"/>
          <a:stretch>
            <a:fillRect/>
          </a:stretch>
        </p:blipFill>
        <p:spPr bwMode="auto">
          <a:xfrm>
            <a:off x="3359150" y="1989138"/>
            <a:ext cx="2359025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0520" name="Rectangle 8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Multi-View Stereo for CPC</a:t>
            </a:r>
          </a:p>
        </p:txBody>
      </p:sp>
      <p:pic>
        <p:nvPicPr>
          <p:cNvPr id="960522" name="Picture 10" descr="nd-geometry-fli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b="5714"/>
          <a:stretch>
            <a:fillRect/>
          </a:stretch>
        </p:blipFill>
        <p:spPr bwMode="auto">
          <a:xfrm>
            <a:off x="7315200" y="3115432"/>
            <a:ext cx="990600" cy="109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0523" name="Rectangle 11"/>
          <p:cNvSpPr>
            <a:spLocks noChangeArrowheads="1"/>
          </p:cNvSpPr>
          <p:nvPr/>
        </p:nvSpPr>
        <p:spPr bwMode="auto">
          <a:xfrm>
            <a:off x="1447800" y="5257800"/>
            <a:ext cx="2971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recover camera poses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and scene points (SfM)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[Snavely et al. 2006]</a:t>
            </a:r>
            <a:endParaRPr lang="de-DE" sz="2000">
              <a:solidFill>
                <a:schemeClr val="bg1"/>
              </a:solidFill>
            </a:endParaRPr>
          </a:p>
        </p:txBody>
      </p:sp>
      <p:sp>
        <p:nvSpPr>
          <p:cNvPr id="960524" name="Rectangle 12"/>
          <p:cNvSpPr>
            <a:spLocks noChangeArrowheads="1"/>
          </p:cNvSpPr>
          <p:nvPr/>
        </p:nvSpPr>
        <p:spPr bwMode="auto">
          <a:xfrm>
            <a:off x="4876800" y="5410200"/>
            <a:ext cx="2819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dense multi-view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stereo reconstruction</a:t>
            </a:r>
            <a:endParaRPr lang="de-DE" sz="2000">
              <a:solidFill>
                <a:schemeClr val="bg1"/>
              </a:solidFill>
            </a:endParaRPr>
          </a:p>
        </p:txBody>
      </p:sp>
      <p:grpSp>
        <p:nvGrpSpPr>
          <p:cNvPr id="960528" name="Group 16"/>
          <p:cNvGrpSpPr>
            <a:grpSpLocks/>
          </p:cNvGrpSpPr>
          <p:nvPr/>
        </p:nvGrpSpPr>
        <p:grpSpPr bwMode="auto">
          <a:xfrm>
            <a:off x="6543675" y="1720850"/>
            <a:ext cx="2828925" cy="3886200"/>
            <a:chOff x="4032" y="1104"/>
            <a:chExt cx="1782" cy="2448"/>
          </a:xfrm>
        </p:grpSpPr>
        <p:pic>
          <p:nvPicPr>
            <p:cNvPr id="960526" name="Picture 1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6" t="8662" r="20010" b="14679"/>
            <a:stretch>
              <a:fillRect/>
            </a:stretch>
          </p:blipFill>
          <p:spPr bwMode="auto">
            <a:xfrm flipH="1">
              <a:off x="4032" y="1296"/>
              <a:ext cx="1782" cy="1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60527" name="Rectangle 15"/>
            <p:cNvSpPr>
              <a:spLocks noChangeArrowheads="1"/>
            </p:cNvSpPr>
            <p:nvPr/>
          </p:nvSpPr>
          <p:spPr bwMode="auto">
            <a:xfrm>
              <a:off x="5520" y="1104"/>
              <a:ext cx="240" cy="2448"/>
            </a:xfrm>
            <a:prstGeom prst="rect">
              <a:avLst/>
            </a:prstGeom>
            <a:solidFill>
              <a:srgbClr val="000000"/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960529" name="Line 17"/>
          <p:cNvSpPr>
            <a:spLocks noChangeShapeType="1"/>
          </p:cNvSpPr>
          <p:nvPr/>
        </p:nvSpPr>
        <p:spPr bwMode="auto">
          <a:xfrm>
            <a:off x="6019800" y="3429000"/>
            <a:ext cx="533400" cy="0"/>
          </a:xfrm>
          <a:prstGeom prst="line">
            <a:avLst/>
          </a:prstGeom>
          <a:noFill/>
          <a:ln w="114300">
            <a:solidFill>
              <a:srgbClr val="00C8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0531" name="Line 19"/>
          <p:cNvSpPr>
            <a:spLocks noChangeShapeType="1"/>
          </p:cNvSpPr>
          <p:nvPr/>
        </p:nvSpPr>
        <p:spPr bwMode="auto">
          <a:xfrm rot="5400000">
            <a:off x="2676525" y="3467100"/>
            <a:ext cx="533400" cy="0"/>
          </a:xfrm>
          <a:prstGeom prst="line">
            <a:avLst/>
          </a:prstGeom>
          <a:noFill/>
          <a:ln w="139700">
            <a:solidFill>
              <a:srgbClr val="00C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516" grpId="0" animBg="1"/>
      <p:bldP spid="960529" grpId="0" animBg="1"/>
      <p:bldP spid="9605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Classical MVS Example</a:t>
            </a:r>
          </a:p>
        </p:txBody>
      </p:sp>
      <p:pic>
        <p:nvPicPr>
          <p:cNvPr id="961544" name="Picture 8" descr="templeR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392363"/>
            <a:ext cx="2106613" cy="28209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1545" name="Picture 9" descr="templeR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2392363"/>
            <a:ext cx="2117725" cy="28209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1551" name="Picture 15" descr="templeR00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2392363"/>
            <a:ext cx="2112962" cy="2819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1554" name="Rectangle 18"/>
          <p:cNvSpPr>
            <a:spLocks noChangeArrowheads="1"/>
          </p:cNvSpPr>
          <p:nvPr/>
        </p:nvSpPr>
        <p:spPr bwMode="auto">
          <a:xfrm>
            <a:off x="854075" y="5287963"/>
            <a:ext cx="20034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2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reference view</a:t>
            </a:r>
          </a:p>
        </p:txBody>
      </p:sp>
      <p:sp>
        <p:nvSpPr>
          <p:cNvPr id="961555" name="Rectangle 19"/>
          <p:cNvSpPr>
            <a:spLocks noChangeArrowheads="1"/>
          </p:cNvSpPr>
          <p:nvPr/>
        </p:nvSpPr>
        <p:spPr bwMode="auto">
          <a:xfrm>
            <a:off x="5238750" y="5287963"/>
            <a:ext cx="24225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2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neighboring views</a:t>
            </a:r>
          </a:p>
        </p:txBody>
      </p:sp>
      <p:grpSp>
        <p:nvGrpSpPr>
          <p:cNvPr id="961556" name="Group 20"/>
          <p:cNvGrpSpPr>
            <a:grpSpLocks/>
          </p:cNvGrpSpPr>
          <p:nvPr/>
        </p:nvGrpSpPr>
        <p:grpSpPr bwMode="auto">
          <a:xfrm>
            <a:off x="1676400" y="2819400"/>
            <a:ext cx="533400" cy="500063"/>
            <a:chOff x="2411" y="3477"/>
            <a:chExt cx="190" cy="178"/>
          </a:xfrm>
        </p:grpSpPr>
        <p:sp>
          <p:nvSpPr>
            <p:cNvPr id="961557" name="Rectangle 21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1558" name="Oval 22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61559" name="Group 23"/>
          <p:cNvGrpSpPr>
            <a:grpSpLocks/>
          </p:cNvGrpSpPr>
          <p:nvPr/>
        </p:nvGrpSpPr>
        <p:grpSpPr bwMode="auto">
          <a:xfrm>
            <a:off x="7543800" y="2819400"/>
            <a:ext cx="533400" cy="500063"/>
            <a:chOff x="2411" y="3477"/>
            <a:chExt cx="190" cy="178"/>
          </a:xfrm>
        </p:grpSpPr>
        <p:sp>
          <p:nvSpPr>
            <p:cNvPr id="961560" name="Rectangle 24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1561" name="Oval 25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61562" name="Group 26"/>
          <p:cNvGrpSpPr>
            <a:grpSpLocks/>
          </p:cNvGrpSpPr>
          <p:nvPr/>
        </p:nvGrpSpPr>
        <p:grpSpPr bwMode="auto">
          <a:xfrm>
            <a:off x="4876800" y="2819400"/>
            <a:ext cx="533400" cy="500063"/>
            <a:chOff x="2411" y="3477"/>
            <a:chExt cx="190" cy="178"/>
          </a:xfrm>
        </p:grpSpPr>
        <p:sp>
          <p:nvSpPr>
            <p:cNvPr id="961563" name="Rectangle 27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1564" name="Oval 28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1565" name="Line 29"/>
          <p:cNvSpPr>
            <a:spLocks noChangeShapeType="1"/>
          </p:cNvSpPr>
          <p:nvPr/>
        </p:nvSpPr>
        <p:spPr bwMode="auto">
          <a:xfrm flipV="1">
            <a:off x="609600" y="1447800"/>
            <a:ext cx="4038600" cy="23828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1566" name="Line 30"/>
          <p:cNvSpPr>
            <a:spLocks noChangeShapeType="1"/>
          </p:cNvSpPr>
          <p:nvPr/>
        </p:nvSpPr>
        <p:spPr bwMode="auto">
          <a:xfrm flipH="1" flipV="1">
            <a:off x="4648200" y="1447800"/>
            <a:ext cx="4038600" cy="2057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1567" name="Line 31"/>
          <p:cNvSpPr>
            <a:spLocks noChangeShapeType="1"/>
          </p:cNvSpPr>
          <p:nvPr/>
        </p:nvSpPr>
        <p:spPr bwMode="auto">
          <a:xfrm flipH="1" flipV="1">
            <a:off x="4572000" y="1371600"/>
            <a:ext cx="1524000" cy="449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1569" name="Oval 33"/>
          <p:cNvSpPr>
            <a:spLocks noChangeArrowheads="1"/>
          </p:cNvSpPr>
          <p:nvPr/>
        </p:nvSpPr>
        <p:spPr bwMode="auto">
          <a:xfrm>
            <a:off x="4543425" y="136048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61570" name="Group 34"/>
          <p:cNvGrpSpPr>
            <a:grpSpLocks/>
          </p:cNvGrpSpPr>
          <p:nvPr/>
        </p:nvGrpSpPr>
        <p:grpSpPr bwMode="auto">
          <a:xfrm>
            <a:off x="4800600" y="914400"/>
            <a:ext cx="365125" cy="579438"/>
            <a:chOff x="3984" y="912"/>
            <a:chExt cx="230" cy="365"/>
          </a:xfrm>
        </p:grpSpPr>
        <p:sp>
          <p:nvSpPr>
            <p:cNvPr id="961571" name="Text Box 35"/>
            <p:cNvSpPr txBox="1">
              <a:spLocks noChangeArrowheads="1"/>
            </p:cNvSpPr>
            <p:nvPr/>
          </p:nvSpPr>
          <p:spPr bwMode="auto">
            <a:xfrm>
              <a:off x="3984" y="912"/>
              <a:ext cx="23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3200" i="1">
                  <a:solidFill>
                    <a:schemeClr val="bg1"/>
                  </a:solidFill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961572" name="Line 36"/>
            <p:cNvSpPr>
              <a:spLocks noChangeShapeType="1"/>
            </p:cNvSpPr>
            <p:nvPr/>
          </p:nvSpPr>
          <p:spPr bwMode="auto">
            <a:xfrm>
              <a:off x="4050" y="1020"/>
              <a:ext cx="12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61573" name="Group 37"/>
          <p:cNvGrpSpPr>
            <a:grpSpLocks/>
          </p:cNvGrpSpPr>
          <p:nvPr/>
        </p:nvGrpSpPr>
        <p:grpSpPr bwMode="auto">
          <a:xfrm rot="940802">
            <a:off x="103188" y="3689350"/>
            <a:ext cx="430212" cy="603250"/>
            <a:chOff x="422" y="3958"/>
            <a:chExt cx="271" cy="380"/>
          </a:xfrm>
        </p:grpSpPr>
        <p:grpSp>
          <p:nvGrpSpPr>
            <p:cNvPr id="961574" name="Group 38"/>
            <p:cNvGrpSpPr>
              <a:grpSpLocks/>
            </p:cNvGrpSpPr>
            <p:nvPr/>
          </p:nvGrpSpPr>
          <p:grpSpPr bwMode="auto">
            <a:xfrm rot="-2786414">
              <a:off x="368" y="4012"/>
              <a:ext cx="380" cy="271"/>
              <a:chOff x="368" y="4012"/>
              <a:chExt cx="380" cy="271"/>
            </a:xfrm>
          </p:grpSpPr>
          <p:sp>
            <p:nvSpPr>
              <p:cNvPr id="961575" name="Line 39"/>
              <p:cNvSpPr>
                <a:spLocks noChangeShapeType="1"/>
              </p:cNvSpPr>
              <p:nvPr/>
            </p:nvSpPr>
            <p:spPr bwMode="auto">
              <a:xfrm flipH="1">
                <a:off x="368" y="4085"/>
                <a:ext cx="273" cy="6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576" name="Arc 40"/>
              <p:cNvSpPr>
                <a:spLocks/>
              </p:cNvSpPr>
              <p:nvPr/>
            </p:nvSpPr>
            <p:spPr bwMode="auto">
              <a:xfrm rot="20790748" flipV="1">
                <a:off x="635" y="4012"/>
                <a:ext cx="113" cy="6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3422"/>
                  <a:gd name="T2" fmla="*/ 21523 w 21600"/>
                  <a:gd name="T3" fmla="*/ 23422 h 23422"/>
                  <a:gd name="T4" fmla="*/ 0 w 21600"/>
                  <a:gd name="T5" fmla="*/ 21600 h 23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3422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</a:path>
                  <a:path w="21600" h="23422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61577" name="Group 41"/>
              <p:cNvGrpSpPr>
                <a:grpSpLocks/>
              </p:cNvGrpSpPr>
              <p:nvPr/>
            </p:nvGrpSpPr>
            <p:grpSpPr bwMode="auto">
              <a:xfrm flipV="1">
                <a:off x="368" y="4150"/>
                <a:ext cx="380" cy="133"/>
                <a:chOff x="464" y="4108"/>
                <a:chExt cx="380" cy="133"/>
              </a:xfrm>
            </p:grpSpPr>
            <p:sp>
              <p:nvSpPr>
                <p:cNvPr id="961578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464" y="4181"/>
                  <a:ext cx="273" cy="6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1579" name="Arc 43"/>
                <p:cNvSpPr>
                  <a:spLocks/>
                </p:cNvSpPr>
                <p:nvPr/>
              </p:nvSpPr>
              <p:spPr bwMode="auto">
                <a:xfrm rot="20790748" flipV="1">
                  <a:off x="731" y="4108"/>
                  <a:ext cx="113" cy="6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3422"/>
                    <a:gd name="T2" fmla="*/ 21523 w 21600"/>
                    <a:gd name="T3" fmla="*/ 23422 h 23422"/>
                    <a:gd name="T4" fmla="*/ 0 w 21600"/>
                    <a:gd name="T5" fmla="*/ 21600 h 234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342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</a:path>
                    <a:path w="21600" h="2342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61580" name="Arc 44"/>
            <p:cNvSpPr>
              <a:spLocks/>
            </p:cNvSpPr>
            <p:nvPr/>
          </p:nvSpPr>
          <p:spPr bwMode="auto">
            <a:xfrm>
              <a:off x="588" y="4020"/>
              <a:ext cx="95" cy="9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1581" name="Arc 45"/>
            <p:cNvSpPr>
              <a:spLocks/>
            </p:cNvSpPr>
            <p:nvPr/>
          </p:nvSpPr>
          <p:spPr bwMode="auto">
            <a:xfrm flipH="1" flipV="1">
              <a:off x="618" y="4032"/>
              <a:ext cx="56" cy="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61582" name="Group 46"/>
          <p:cNvGrpSpPr>
            <a:grpSpLocks/>
          </p:cNvGrpSpPr>
          <p:nvPr/>
        </p:nvGrpSpPr>
        <p:grpSpPr bwMode="auto">
          <a:xfrm rot="-4134333">
            <a:off x="6036468" y="5942807"/>
            <a:ext cx="430213" cy="603250"/>
            <a:chOff x="422" y="3958"/>
            <a:chExt cx="271" cy="380"/>
          </a:xfrm>
        </p:grpSpPr>
        <p:grpSp>
          <p:nvGrpSpPr>
            <p:cNvPr id="961583" name="Group 47"/>
            <p:cNvGrpSpPr>
              <a:grpSpLocks/>
            </p:cNvGrpSpPr>
            <p:nvPr/>
          </p:nvGrpSpPr>
          <p:grpSpPr bwMode="auto">
            <a:xfrm rot="-2786414">
              <a:off x="368" y="4012"/>
              <a:ext cx="380" cy="271"/>
              <a:chOff x="368" y="4012"/>
              <a:chExt cx="380" cy="271"/>
            </a:xfrm>
          </p:grpSpPr>
          <p:sp>
            <p:nvSpPr>
              <p:cNvPr id="961584" name="Line 48"/>
              <p:cNvSpPr>
                <a:spLocks noChangeShapeType="1"/>
              </p:cNvSpPr>
              <p:nvPr/>
            </p:nvSpPr>
            <p:spPr bwMode="auto">
              <a:xfrm flipH="1">
                <a:off x="368" y="4085"/>
                <a:ext cx="273" cy="6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585" name="Arc 49"/>
              <p:cNvSpPr>
                <a:spLocks/>
              </p:cNvSpPr>
              <p:nvPr/>
            </p:nvSpPr>
            <p:spPr bwMode="auto">
              <a:xfrm rot="20790748" flipV="1">
                <a:off x="635" y="4012"/>
                <a:ext cx="113" cy="6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3422"/>
                  <a:gd name="T2" fmla="*/ 21523 w 21600"/>
                  <a:gd name="T3" fmla="*/ 23422 h 23422"/>
                  <a:gd name="T4" fmla="*/ 0 w 21600"/>
                  <a:gd name="T5" fmla="*/ 21600 h 23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3422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</a:path>
                  <a:path w="21600" h="23422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61586" name="Group 50"/>
              <p:cNvGrpSpPr>
                <a:grpSpLocks/>
              </p:cNvGrpSpPr>
              <p:nvPr/>
            </p:nvGrpSpPr>
            <p:grpSpPr bwMode="auto">
              <a:xfrm flipV="1">
                <a:off x="368" y="4150"/>
                <a:ext cx="380" cy="133"/>
                <a:chOff x="464" y="4108"/>
                <a:chExt cx="380" cy="133"/>
              </a:xfrm>
            </p:grpSpPr>
            <p:sp>
              <p:nvSpPr>
                <p:cNvPr id="961587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464" y="4181"/>
                  <a:ext cx="273" cy="6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1588" name="Arc 52"/>
                <p:cNvSpPr>
                  <a:spLocks/>
                </p:cNvSpPr>
                <p:nvPr/>
              </p:nvSpPr>
              <p:spPr bwMode="auto">
                <a:xfrm rot="20790748" flipV="1">
                  <a:off x="731" y="4108"/>
                  <a:ext cx="113" cy="6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3422"/>
                    <a:gd name="T2" fmla="*/ 21523 w 21600"/>
                    <a:gd name="T3" fmla="*/ 23422 h 23422"/>
                    <a:gd name="T4" fmla="*/ 0 w 21600"/>
                    <a:gd name="T5" fmla="*/ 21600 h 234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342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</a:path>
                    <a:path w="21600" h="2342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61589" name="Arc 53"/>
            <p:cNvSpPr>
              <a:spLocks/>
            </p:cNvSpPr>
            <p:nvPr/>
          </p:nvSpPr>
          <p:spPr bwMode="auto">
            <a:xfrm>
              <a:off x="588" y="4020"/>
              <a:ext cx="95" cy="9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1590" name="Arc 54"/>
            <p:cNvSpPr>
              <a:spLocks/>
            </p:cNvSpPr>
            <p:nvPr/>
          </p:nvSpPr>
          <p:spPr bwMode="auto">
            <a:xfrm flipH="1" flipV="1">
              <a:off x="618" y="4032"/>
              <a:ext cx="56" cy="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61591" name="Group 55"/>
          <p:cNvGrpSpPr>
            <a:grpSpLocks/>
          </p:cNvGrpSpPr>
          <p:nvPr/>
        </p:nvGrpSpPr>
        <p:grpSpPr bwMode="auto">
          <a:xfrm rot="15403336">
            <a:off x="8697118" y="3342482"/>
            <a:ext cx="430213" cy="603250"/>
            <a:chOff x="422" y="3958"/>
            <a:chExt cx="271" cy="380"/>
          </a:xfrm>
        </p:grpSpPr>
        <p:grpSp>
          <p:nvGrpSpPr>
            <p:cNvPr id="961592" name="Group 56"/>
            <p:cNvGrpSpPr>
              <a:grpSpLocks/>
            </p:cNvGrpSpPr>
            <p:nvPr/>
          </p:nvGrpSpPr>
          <p:grpSpPr bwMode="auto">
            <a:xfrm rot="-2786414">
              <a:off x="368" y="4012"/>
              <a:ext cx="380" cy="271"/>
              <a:chOff x="368" y="4012"/>
              <a:chExt cx="380" cy="271"/>
            </a:xfrm>
          </p:grpSpPr>
          <p:sp>
            <p:nvSpPr>
              <p:cNvPr id="961593" name="Line 57"/>
              <p:cNvSpPr>
                <a:spLocks noChangeShapeType="1"/>
              </p:cNvSpPr>
              <p:nvPr/>
            </p:nvSpPr>
            <p:spPr bwMode="auto">
              <a:xfrm flipH="1">
                <a:off x="368" y="4085"/>
                <a:ext cx="273" cy="6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1594" name="Arc 58"/>
              <p:cNvSpPr>
                <a:spLocks/>
              </p:cNvSpPr>
              <p:nvPr/>
            </p:nvSpPr>
            <p:spPr bwMode="auto">
              <a:xfrm rot="20790748" flipV="1">
                <a:off x="635" y="4012"/>
                <a:ext cx="113" cy="6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3422"/>
                  <a:gd name="T2" fmla="*/ 21523 w 21600"/>
                  <a:gd name="T3" fmla="*/ 23422 h 23422"/>
                  <a:gd name="T4" fmla="*/ 0 w 21600"/>
                  <a:gd name="T5" fmla="*/ 21600 h 23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3422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</a:path>
                  <a:path w="21600" h="23422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61595" name="Group 59"/>
              <p:cNvGrpSpPr>
                <a:grpSpLocks/>
              </p:cNvGrpSpPr>
              <p:nvPr/>
            </p:nvGrpSpPr>
            <p:grpSpPr bwMode="auto">
              <a:xfrm flipV="1">
                <a:off x="368" y="4150"/>
                <a:ext cx="380" cy="133"/>
                <a:chOff x="464" y="4108"/>
                <a:chExt cx="380" cy="133"/>
              </a:xfrm>
            </p:grpSpPr>
            <p:sp>
              <p:nvSpPr>
                <p:cNvPr id="961596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464" y="4181"/>
                  <a:ext cx="273" cy="6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1597" name="Arc 61"/>
                <p:cNvSpPr>
                  <a:spLocks/>
                </p:cNvSpPr>
                <p:nvPr/>
              </p:nvSpPr>
              <p:spPr bwMode="auto">
                <a:xfrm rot="20790748" flipV="1">
                  <a:off x="731" y="4108"/>
                  <a:ext cx="113" cy="6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3422"/>
                    <a:gd name="T2" fmla="*/ 21523 w 21600"/>
                    <a:gd name="T3" fmla="*/ 23422 h 23422"/>
                    <a:gd name="T4" fmla="*/ 0 w 21600"/>
                    <a:gd name="T5" fmla="*/ 21600 h 234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342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</a:path>
                    <a:path w="21600" h="2342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61598" name="Arc 62"/>
            <p:cNvSpPr>
              <a:spLocks/>
            </p:cNvSpPr>
            <p:nvPr/>
          </p:nvSpPr>
          <p:spPr bwMode="auto">
            <a:xfrm>
              <a:off x="588" y="4020"/>
              <a:ext cx="95" cy="9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1599" name="Arc 63"/>
            <p:cNvSpPr>
              <a:spLocks/>
            </p:cNvSpPr>
            <p:nvPr/>
          </p:nvSpPr>
          <p:spPr bwMode="auto">
            <a:xfrm flipH="1" flipV="1">
              <a:off x="618" y="4032"/>
              <a:ext cx="56" cy="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1565" grpId="0" animBg="1"/>
      <p:bldP spid="961566" grpId="0" animBg="1"/>
      <p:bldP spid="961567" grpId="0" animBg="1"/>
      <p:bldP spid="9615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6" name="Rectangle 6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Multi-View Stereo for CPC</a:t>
            </a:r>
          </a:p>
        </p:txBody>
      </p:sp>
      <p:sp>
        <p:nvSpPr>
          <p:cNvPr id="803847" name="Rectangle 7"/>
          <p:cNvSpPr>
            <a:spLocks noChangeArrowheads="1"/>
          </p:cNvSpPr>
          <p:nvPr>
            <p:ph type="body" idx="1"/>
          </p:nvPr>
        </p:nvSpPr>
        <p:spPr>
          <a:xfrm>
            <a:off x="230188" y="1085850"/>
            <a:ext cx="8683625" cy="5467350"/>
          </a:xfrm>
        </p:spPr>
        <p:txBody>
          <a:bodyPr/>
          <a:lstStyle/>
          <a:p>
            <a:r>
              <a:rPr lang="en-US"/>
              <a:t>Tremendous variation due to</a:t>
            </a:r>
          </a:p>
          <a:p>
            <a:pPr lvl="1"/>
            <a:r>
              <a:rPr lang="en-US"/>
              <a:t>photographers and cameras</a:t>
            </a:r>
          </a:p>
          <a:p>
            <a:pPr lvl="1"/>
            <a:r>
              <a:rPr lang="en-US"/>
              <a:t>time of day, lighting, weather</a:t>
            </a:r>
          </a:p>
          <a:p>
            <a:pPr lvl="1"/>
            <a:r>
              <a:rPr lang="de-DE"/>
              <a:t>foreground clutter</a:t>
            </a:r>
          </a:p>
          <a:p>
            <a:endParaRPr lang="en-US"/>
          </a:p>
        </p:txBody>
      </p:sp>
      <p:grpSp>
        <p:nvGrpSpPr>
          <p:cNvPr id="803873" name="Group 33"/>
          <p:cNvGrpSpPr>
            <a:grpSpLocks/>
          </p:cNvGrpSpPr>
          <p:nvPr/>
        </p:nvGrpSpPr>
        <p:grpSpPr bwMode="auto">
          <a:xfrm>
            <a:off x="228600" y="3932238"/>
            <a:ext cx="8839200" cy="2544762"/>
            <a:chOff x="144" y="1498"/>
            <a:chExt cx="5568" cy="1603"/>
          </a:xfrm>
        </p:grpSpPr>
        <p:grpSp>
          <p:nvGrpSpPr>
            <p:cNvPr id="803872" name="Group 32"/>
            <p:cNvGrpSpPr>
              <a:grpSpLocks/>
            </p:cNvGrpSpPr>
            <p:nvPr/>
          </p:nvGrpSpPr>
          <p:grpSpPr bwMode="auto">
            <a:xfrm>
              <a:off x="2208" y="1498"/>
              <a:ext cx="3504" cy="1372"/>
              <a:chOff x="2208" y="1498"/>
              <a:chExt cx="3504" cy="1372"/>
            </a:xfrm>
          </p:grpSpPr>
          <p:pic>
            <p:nvPicPr>
              <p:cNvPr id="803850" name="Picture 1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47" t="22954" r="59952" b="53726"/>
              <a:stretch>
                <a:fillRect/>
              </a:stretch>
            </p:blipFill>
            <p:spPr bwMode="auto">
              <a:xfrm>
                <a:off x="2208" y="1498"/>
                <a:ext cx="1817" cy="1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03868" name="Group 28"/>
              <p:cNvGrpSpPr>
                <a:grpSpLocks/>
              </p:cNvGrpSpPr>
              <p:nvPr/>
            </p:nvGrpSpPr>
            <p:grpSpPr bwMode="auto">
              <a:xfrm>
                <a:off x="4045" y="1498"/>
                <a:ext cx="1667" cy="1372"/>
                <a:chOff x="3949" y="1556"/>
                <a:chExt cx="1488" cy="1135"/>
              </a:xfrm>
            </p:grpSpPr>
            <p:pic>
              <p:nvPicPr>
                <p:cNvPr id="803851" name="Picture 11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162" t="22954" r="20033" b="53726"/>
                <a:stretch>
                  <a:fillRect/>
                </a:stretch>
              </p:blipFill>
              <p:spPr bwMode="auto">
                <a:xfrm>
                  <a:off x="3949" y="1556"/>
                  <a:ext cx="1488" cy="1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03852" name="Picture 1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1" t="1357" r="1370" b="1711"/>
                <a:stretch>
                  <a:fillRect/>
                </a:stretch>
              </p:blipFill>
              <p:spPr bwMode="auto">
                <a:xfrm>
                  <a:off x="3978" y="1592"/>
                  <a:ext cx="1431" cy="10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803869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" t="22954" r="79953" b="53726"/>
            <a:stretch>
              <a:fillRect/>
            </a:stretch>
          </p:blipFill>
          <p:spPr bwMode="auto">
            <a:xfrm>
              <a:off x="144" y="1498"/>
              <a:ext cx="1799" cy="1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03870" name="Rectangle 30"/>
            <p:cNvSpPr>
              <a:spLocks noChangeArrowheads="1"/>
            </p:cNvSpPr>
            <p:nvPr/>
          </p:nvSpPr>
          <p:spPr bwMode="auto">
            <a:xfrm>
              <a:off x="413" y="2832"/>
              <a:ext cx="126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200">
                  <a:solidFill>
                    <a:schemeClr val="bg1"/>
                  </a:solidFill>
                  <a:cs typeface="Arial" charset="0"/>
                  <a:sym typeface="Monotype Sorts" pitchFamily="2" charset="2"/>
                </a:rPr>
                <a:t>reference view</a:t>
              </a:r>
            </a:p>
          </p:txBody>
        </p:sp>
        <p:sp>
          <p:nvSpPr>
            <p:cNvPr id="803871" name="Rectangle 31"/>
            <p:cNvSpPr>
              <a:spLocks noChangeArrowheads="1"/>
            </p:cNvSpPr>
            <p:nvPr/>
          </p:nvSpPr>
          <p:spPr bwMode="auto">
            <a:xfrm>
              <a:off x="3197" y="2832"/>
              <a:ext cx="152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200">
                  <a:solidFill>
                    <a:schemeClr val="bg1"/>
                  </a:solidFill>
                  <a:cs typeface="Arial" charset="0"/>
                  <a:sym typeface="Monotype Sorts" pitchFamily="2" charset="2"/>
                </a:rPr>
                <a:t>neighboring views</a:t>
              </a:r>
            </a:p>
          </p:txBody>
        </p:sp>
      </p:grpSp>
      <p:grpSp>
        <p:nvGrpSpPr>
          <p:cNvPr id="803874" name="Group 34"/>
          <p:cNvGrpSpPr>
            <a:grpSpLocks/>
          </p:cNvGrpSpPr>
          <p:nvPr/>
        </p:nvGrpSpPr>
        <p:grpSpPr bwMode="auto">
          <a:xfrm>
            <a:off x="2133600" y="4191000"/>
            <a:ext cx="533400" cy="500063"/>
            <a:chOff x="2411" y="3477"/>
            <a:chExt cx="190" cy="178"/>
          </a:xfrm>
        </p:grpSpPr>
        <p:sp>
          <p:nvSpPr>
            <p:cNvPr id="803875" name="Rectangle 35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876" name="Oval 36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3877" name="Group 37"/>
          <p:cNvGrpSpPr>
            <a:grpSpLocks/>
          </p:cNvGrpSpPr>
          <p:nvPr/>
        </p:nvGrpSpPr>
        <p:grpSpPr bwMode="auto">
          <a:xfrm>
            <a:off x="7696200" y="4572000"/>
            <a:ext cx="533400" cy="500063"/>
            <a:chOff x="2411" y="3477"/>
            <a:chExt cx="190" cy="178"/>
          </a:xfrm>
        </p:grpSpPr>
        <p:sp>
          <p:nvSpPr>
            <p:cNvPr id="803878" name="Rectangle 38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879" name="Oval 39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3880" name="Group 40"/>
          <p:cNvGrpSpPr>
            <a:grpSpLocks/>
          </p:cNvGrpSpPr>
          <p:nvPr/>
        </p:nvGrpSpPr>
        <p:grpSpPr bwMode="auto">
          <a:xfrm>
            <a:off x="5257800" y="4724400"/>
            <a:ext cx="533400" cy="500063"/>
            <a:chOff x="2411" y="3477"/>
            <a:chExt cx="190" cy="178"/>
          </a:xfrm>
        </p:grpSpPr>
        <p:sp>
          <p:nvSpPr>
            <p:cNvPr id="803881" name="Rectangle 41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882" name="Oval 42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634" name="Rectangle 2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Multi-View Stereo for CPC</a:t>
            </a:r>
          </a:p>
        </p:txBody>
      </p:sp>
      <p:sp>
        <p:nvSpPr>
          <p:cNvPr id="965635" name="Rectangle 3"/>
          <p:cNvSpPr>
            <a:spLocks noChangeArrowheads="1"/>
          </p:cNvSpPr>
          <p:nvPr>
            <p:ph type="body" idx="1"/>
          </p:nvPr>
        </p:nvSpPr>
        <p:spPr>
          <a:xfrm>
            <a:off x="230188" y="1085850"/>
            <a:ext cx="8683625" cy="5467350"/>
          </a:xfrm>
        </p:spPr>
        <p:txBody>
          <a:bodyPr/>
          <a:lstStyle/>
          <a:p>
            <a:r>
              <a:rPr lang="en-US"/>
              <a:t>Tremendous variation due to</a:t>
            </a:r>
          </a:p>
          <a:p>
            <a:pPr lvl="1"/>
            <a:r>
              <a:rPr lang="en-US"/>
              <a:t>photographers and cameras</a:t>
            </a:r>
          </a:p>
          <a:p>
            <a:pPr lvl="1"/>
            <a:r>
              <a:rPr lang="en-US"/>
              <a:t>time of day, lighting, weather</a:t>
            </a:r>
          </a:p>
          <a:p>
            <a:pPr lvl="1"/>
            <a:r>
              <a:rPr lang="de-DE"/>
              <a:t>foreground clutter</a:t>
            </a:r>
          </a:p>
          <a:p>
            <a:pPr lvl="1"/>
            <a:r>
              <a:rPr lang="de-DE"/>
              <a:t>scale</a:t>
            </a:r>
          </a:p>
          <a:p>
            <a:endParaRPr lang="en-US"/>
          </a:p>
        </p:txBody>
      </p:sp>
      <p:grpSp>
        <p:nvGrpSpPr>
          <p:cNvPr id="965676" name="Group 44"/>
          <p:cNvGrpSpPr>
            <a:grpSpLocks/>
          </p:cNvGrpSpPr>
          <p:nvPr/>
        </p:nvGrpSpPr>
        <p:grpSpPr bwMode="auto">
          <a:xfrm>
            <a:off x="3810000" y="4149725"/>
            <a:ext cx="4770438" cy="2325688"/>
            <a:chOff x="2467" y="2614"/>
            <a:chExt cx="3005" cy="1465"/>
          </a:xfrm>
        </p:grpSpPr>
        <p:pic>
          <p:nvPicPr>
            <p:cNvPr id="96563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94" t="22449" r="1225" b="47546"/>
            <a:stretch>
              <a:fillRect/>
            </a:stretch>
          </p:blipFill>
          <p:spPr bwMode="auto">
            <a:xfrm>
              <a:off x="3986" y="2614"/>
              <a:ext cx="1486" cy="1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6563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" t="22449" r="79475" b="47546"/>
            <a:stretch>
              <a:fillRect/>
            </a:stretch>
          </p:blipFill>
          <p:spPr bwMode="auto">
            <a:xfrm>
              <a:off x="2467" y="2614"/>
              <a:ext cx="1469" cy="1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9656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9" t="22449" r="40790" b="47546"/>
          <a:stretch>
            <a:fillRect/>
          </a:stretch>
        </p:blipFill>
        <p:spPr bwMode="auto">
          <a:xfrm>
            <a:off x="469900" y="4151313"/>
            <a:ext cx="2292350" cy="232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65649" name="Group 17"/>
          <p:cNvGrpSpPr>
            <a:grpSpLocks/>
          </p:cNvGrpSpPr>
          <p:nvPr/>
        </p:nvGrpSpPr>
        <p:grpSpPr bwMode="auto">
          <a:xfrm>
            <a:off x="1447800" y="5029200"/>
            <a:ext cx="533400" cy="500063"/>
            <a:chOff x="2411" y="3477"/>
            <a:chExt cx="190" cy="178"/>
          </a:xfrm>
        </p:grpSpPr>
        <p:sp>
          <p:nvSpPr>
            <p:cNvPr id="965650" name="Rectangle 18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5651" name="Oval 19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65652" name="Group 20"/>
          <p:cNvGrpSpPr>
            <a:grpSpLocks/>
          </p:cNvGrpSpPr>
          <p:nvPr/>
        </p:nvGrpSpPr>
        <p:grpSpPr bwMode="auto">
          <a:xfrm>
            <a:off x="7086600" y="4648200"/>
            <a:ext cx="533400" cy="500063"/>
            <a:chOff x="2411" y="3477"/>
            <a:chExt cx="190" cy="178"/>
          </a:xfrm>
        </p:grpSpPr>
        <p:sp>
          <p:nvSpPr>
            <p:cNvPr id="965653" name="Rectangle 21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5654" name="Oval 22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65655" name="Group 23"/>
          <p:cNvGrpSpPr>
            <a:grpSpLocks/>
          </p:cNvGrpSpPr>
          <p:nvPr/>
        </p:nvGrpSpPr>
        <p:grpSpPr bwMode="auto">
          <a:xfrm>
            <a:off x="4267200" y="5410200"/>
            <a:ext cx="533400" cy="500063"/>
            <a:chOff x="2411" y="3477"/>
            <a:chExt cx="190" cy="178"/>
          </a:xfrm>
        </p:grpSpPr>
        <p:sp>
          <p:nvSpPr>
            <p:cNvPr id="965656" name="Rectangle 24"/>
            <p:cNvSpPr>
              <a:spLocks noChangeArrowheads="1"/>
            </p:cNvSpPr>
            <p:nvPr/>
          </p:nvSpPr>
          <p:spPr bwMode="auto">
            <a:xfrm>
              <a:off x="2411" y="3477"/>
              <a:ext cx="190" cy="17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5657" name="Oval 25"/>
            <p:cNvSpPr>
              <a:spLocks noChangeArrowheads="1"/>
            </p:cNvSpPr>
            <p:nvPr/>
          </p:nvSpPr>
          <p:spPr bwMode="auto">
            <a:xfrm>
              <a:off x="2478" y="3538"/>
              <a:ext cx="56" cy="5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5674" name="Rectangle 42"/>
          <p:cNvSpPr>
            <a:spLocks noChangeArrowheads="1"/>
          </p:cNvSpPr>
          <p:nvPr/>
        </p:nvSpPr>
        <p:spPr bwMode="auto">
          <a:xfrm>
            <a:off x="655638" y="6430963"/>
            <a:ext cx="20034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2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reference view</a:t>
            </a:r>
          </a:p>
        </p:txBody>
      </p:sp>
      <p:sp>
        <p:nvSpPr>
          <p:cNvPr id="965675" name="Rectangle 43"/>
          <p:cNvSpPr>
            <a:spLocks noChangeArrowheads="1"/>
          </p:cNvSpPr>
          <p:nvPr/>
        </p:nvSpPr>
        <p:spPr bwMode="auto">
          <a:xfrm>
            <a:off x="5075238" y="6430963"/>
            <a:ext cx="24225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200">
                <a:solidFill>
                  <a:schemeClr val="bg1"/>
                </a:solidFill>
                <a:cs typeface="Arial" charset="0"/>
                <a:sym typeface="Monotype Sorts" pitchFamily="2" charset="2"/>
              </a:rPr>
              <a:t>neighboring views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1" name="Rectangle 3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Multi-View Stereo for CPC</a:t>
            </a:r>
          </a:p>
        </p:txBody>
      </p:sp>
      <p:sp>
        <p:nvSpPr>
          <p:cNvPr id="939025" name="Rectangle 17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  <a:tabLst>
                <a:tab pos="546100" algn="l"/>
              </a:tabLst>
            </a:pPr>
            <a:r>
              <a:rPr lang="nb-NO"/>
              <a:t> 	unorganized image sets</a:t>
            </a:r>
            <a:br>
              <a:rPr lang="nb-NO"/>
            </a:br>
            <a:r>
              <a:rPr lang="nb-NO"/>
              <a:t>	[Kamberov et al. 2006]</a:t>
            </a:r>
          </a:p>
          <a:p>
            <a:pPr>
              <a:buFontTx/>
              <a:buChar char="•"/>
              <a:tabLst>
                <a:tab pos="546100" algn="l"/>
              </a:tabLst>
            </a:pPr>
            <a:r>
              <a:rPr lang="nb-NO"/>
              <a:t> 	wiki-based dense city </a:t>
            </a:r>
            <a:br>
              <a:rPr lang="nb-NO"/>
            </a:br>
            <a:r>
              <a:rPr lang="nb-NO"/>
              <a:t>	modeling</a:t>
            </a:r>
            <a:br>
              <a:rPr lang="nb-NO"/>
            </a:br>
            <a:r>
              <a:rPr lang="nb-NO"/>
              <a:t>	[Irschara et al. 2007]</a:t>
            </a:r>
          </a:p>
          <a:p>
            <a:pPr>
              <a:tabLst>
                <a:tab pos="546100" algn="l"/>
              </a:tabLst>
            </a:pPr>
            <a:endParaRPr lang="de-DE"/>
          </a:p>
        </p:txBody>
      </p:sp>
      <p:grpSp>
        <p:nvGrpSpPr>
          <p:cNvPr id="939059" name="Group 51"/>
          <p:cNvGrpSpPr>
            <a:grpSpLocks/>
          </p:cNvGrpSpPr>
          <p:nvPr/>
        </p:nvGrpSpPr>
        <p:grpSpPr bwMode="auto">
          <a:xfrm>
            <a:off x="4572000" y="2438400"/>
            <a:ext cx="4398963" cy="3705225"/>
            <a:chOff x="2605" y="720"/>
            <a:chExt cx="3155" cy="2658"/>
          </a:xfrm>
        </p:grpSpPr>
        <p:grpSp>
          <p:nvGrpSpPr>
            <p:cNvPr id="939057" name="Group 49"/>
            <p:cNvGrpSpPr>
              <a:grpSpLocks/>
            </p:cNvGrpSpPr>
            <p:nvPr/>
          </p:nvGrpSpPr>
          <p:grpSpPr bwMode="auto">
            <a:xfrm>
              <a:off x="2959" y="720"/>
              <a:ext cx="2448" cy="1083"/>
              <a:chOff x="624" y="1593"/>
              <a:chExt cx="4019" cy="1778"/>
            </a:xfrm>
          </p:grpSpPr>
          <p:pic>
            <p:nvPicPr>
              <p:cNvPr id="939026" name="Picture 18" descr="templeR000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1" y="1594"/>
                <a:ext cx="1327" cy="1777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9027" name="Picture 19" descr="templeR000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1593"/>
                <a:ext cx="1334" cy="1777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9028" name="Picture 20" descr="templeR004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1594"/>
                <a:ext cx="1331" cy="177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39056" name="Group 48"/>
            <p:cNvGrpSpPr>
              <a:grpSpLocks/>
            </p:cNvGrpSpPr>
            <p:nvPr/>
          </p:nvGrpSpPr>
          <p:grpSpPr bwMode="auto">
            <a:xfrm>
              <a:off x="2605" y="2544"/>
              <a:ext cx="3155" cy="834"/>
              <a:chOff x="457" y="2477"/>
              <a:chExt cx="5194" cy="1372"/>
            </a:xfrm>
          </p:grpSpPr>
          <p:pic>
            <p:nvPicPr>
              <p:cNvPr id="939049" name="Picture 4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47" t="22954" r="59952" b="53726"/>
              <a:stretch>
                <a:fillRect/>
              </a:stretch>
            </p:blipFill>
            <p:spPr bwMode="auto">
              <a:xfrm>
                <a:off x="2190" y="2477"/>
                <a:ext cx="1817" cy="1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39050" name="Group 42"/>
              <p:cNvGrpSpPr>
                <a:grpSpLocks/>
              </p:cNvGrpSpPr>
              <p:nvPr/>
            </p:nvGrpSpPr>
            <p:grpSpPr bwMode="auto">
              <a:xfrm>
                <a:off x="3984" y="2477"/>
                <a:ext cx="1667" cy="1372"/>
                <a:chOff x="3949" y="1556"/>
                <a:chExt cx="1488" cy="1135"/>
              </a:xfrm>
            </p:grpSpPr>
            <p:pic>
              <p:nvPicPr>
                <p:cNvPr id="939051" name="Picture 43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162" t="22954" r="20033" b="53726"/>
                <a:stretch>
                  <a:fillRect/>
                </a:stretch>
              </p:blipFill>
              <p:spPr bwMode="auto">
                <a:xfrm>
                  <a:off x="3949" y="1556"/>
                  <a:ext cx="1488" cy="1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39052" name="Picture 44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1" t="1357" r="1370" b="1711"/>
                <a:stretch>
                  <a:fillRect/>
                </a:stretch>
              </p:blipFill>
              <p:spPr bwMode="auto">
                <a:xfrm>
                  <a:off x="3978" y="1592"/>
                  <a:ext cx="1431" cy="10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39053" name="Picture 4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" t="22954" r="79953" b="53726"/>
              <a:stretch>
                <a:fillRect/>
              </a:stretch>
            </p:blipFill>
            <p:spPr bwMode="auto">
              <a:xfrm>
                <a:off x="457" y="2477"/>
                <a:ext cx="1799" cy="1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39058" name="Line 50"/>
            <p:cNvSpPr>
              <a:spLocks noChangeShapeType="1"/>
            </p:cNvSpPr>
            <p:nvPr/>
          </p:nvSpPr>
          <p:spPr bwMode="auto">
            <a:xfrm rot="5400000">
              <a:off x="3895" y="2173"/>
              <a:ext cx="576" cy="0"/>
            </a:xfrm>
            <a:prstGeom prst="line">
              <a:avLst/>
            </a:prstGeom>
            <a:noFill/>
            <a:ln w="114300">
              <a:solidFill>
                <a:srgbClr val="00C8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TEVE20SEITZ@8KFGPIPQ198AGMHT" val="2665"/>
</p:tagLst>
</file>

<file path=ppt/theme/theme1.xml><?xml version="1.0" encoding="utf-8"?>
<a:theme xmlns:a="http://schemas.openxmlformats.org/drawingml/2006/main" name="template-black">
  <a:themeElements>
    <a:clrScheme name="template-black 1">
      <a:dk1>
        <a:srgbClr val="004731"/>
      </a:dk1>
      <a:lt1>
        <a:srgbClr val="FFFFFF"/>
      </a:lt1>
      <a:dk2>
        <a:srgbClr val="004731"/>
      </a:dk2>
      <a:lt2>
        <a:srgbClr val="BFB678"/>
      </a:lt2>
      <a:accent1>
        <a:srgbClr val="7BC5A2"/>
      </a:accent1>
      <a:accent2>
        <a:srgbClr val="F17C0E"/>
      </a:accent2>
      <a:accent3>
        <a:srgbClr val="FFFFFF"/>
      </a:accent3>
      <a:accent4>
        <a:srgbClr val="003B28"/>
      </a:accent4>
      <a:accent5>
        <a:srgbClr val="BFDFCE"/>
      </a:accent5>
      <a:accent6>
        <a:srgbClr val="DA700C"/>
      </a:accent6>
      <a:hlink>
        <a:srgbClr val="D7E300"/>
      </a:hlink>
      <a:folHlink>
        <a:srgbClr val="7BC5A2"/>
      </a:folHlink>
    </a:clrScheme>
    <a:fontScheme name="template-blac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-black 1">
        <a:dk1>
          <a:srgbClr val="004731"/>
        </a:dk1>
        <a:lt1>
          <a:srgbClr val="FFFFFF"/>
        </a:lt1>
        <a:dk2>
          <a:srgbClr val="004731"/>
        </a:dk2>
        <a:lt2>
          <a:srgbClr val="BFB678"/>
        </a:lt2>
        <a:accent1>
          <a:srgbClr val="7BC5A2"/>
        </a:accent1>
        <a:accent2>
          <a:srgbClr val="F17C0E"/>
        </a:accent2>
        <a:accent3>
          <a:srgbClr val="FFFFFF"/>
        </a:accent3>
        <a:accent4>
          <a:srgbClr val="003B28"/>
        </a:accent4>
        <a:accent5>
          <a:srgbClr val="BFDFCE"/>
        </a:accent5>
        <a:accent6>
          <a:srgbClr val="DA700C"/>
        </a:accent6>
        <a:hlink>
          <a:srgbClr val="D7E300"/>
        </a:hlink>
        <a:folHlink>
          <a:srgbClr val="7BC5A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FFFFFF"/>
      </a:accent3>
      <a:accent4>
        <a:srgbClr val="000000"/>
      </a:accent4>
      <a:accent5>
        <a:srgbClr val="B5C1D6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template-black</Template>
  <TotalTime>13796</TotalTime>
  <Words>447</Words>
  <Application>Microsoft Office PowerPoint</Application>
  <PresentationFormat>On-screen Show (4:3)</PresentationFormat>
  <Paragraphs>173</Paragraphs>
  <Slides>36</Slides>
  <Notes>0</Notes>
  <HiddenSlides>5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Helvetica</vt:lpstr>
      <vt:lpstr>Times New Roman</vt:lpstr>
      <vt:lpstr>Arial Black</vt:lpstr>
      <vt:lpstr>Monotype Sorts</vt:lpstr>
      <vt:lpstr>template-black</vt:lpstr>
      <vt:lpstr>Multi-View Stereo for Community Photo Collections</vt:lpstr>
      <vt:lpstr>Multi-View Stereo for CPC</vt:lpstr>
      <vt:lpstr>PowerPoint Presentation</vt:lpstr>
      <vt:lpstr>PowerPoint Presentation</vt:lpstr>
      <vt:lpstr>Multi-View Stereo for CPC</vt:lpstr>
      <vt:lpstr>Classical MVS Example</vt:lpstr>
      <vt:lpstr>Multi-View Stereo for CPC</vt:lpstr>
      <vt:lpstr>Multi-View Stereo for CPC</vt:lpstr>
      <vt:lpstr>Multi-View Stereo for CPC</vt:lpstr>
      <vt:lpstr>Previous Work</vt:lpstr>
      <vt:lpstr>Property of Community Photo Collections</vt:lpstr>
      <vt:lpstr>PowerPoint Presentation</vt:lpstr>
      <vt:lpstr>System Overview</vt:lpstr>
      <vt:lpstr>Global View Selection</vt:lpstr>
      <vt:lpstr>Global View Selection</vt:lpstr>
      <vt:lpstr> </vt:lpstr>
      <vt:lpstr> </vt:lpstr>
      <vt:lpstr>System Overview</vt:lpstr>
      <vt:lpstr>Optimizing Depth and Normals</vt:lpstr>
      <vt:lpstr>Region-Growing MVS</vt:lpstr>
      <vt:lpstr>System Overview</vt:lpstr>
      <vt:lpstr>Chartres Cathedral</vt:lpstr>
      <vt:lpstr>Chartres Cathedral</vt:lpstr>
      <vt:lpstr>Results</vt:lpstr>
      <vt:lpstr>Statue of Liberty</vt:lpstr>
      <vt:lpstr>PowerPoint Presentation</vt:lpstr>
      <vt:lpstr>PowerPoint Presentation</vt:lpstr>
      <vt:lpstr>PowerPoint Presentation</vt:lpstr>
      <vt:lpstr>Venus de Milo</vt:lpstr>
      <vt:lpstr>Venus de Milo</vt:lpstr>
      <vt:lpstr>Duomo (Pisa)</vt:lpstr>
      <vt:lpstr>PowerPoint Presentation</vt:lpstr>
      <vt:lpstr>Duomo (Pisa)</vt:lpstr>
      <vt:lpstr>Current</vt:lpstr>
      <vt:lpstr>Future</vt:lpstr>
      <vt:lpstr>Thanks to 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Images, Images, Billions of Images …</dc:title>
  <dc:creator>Hugues Hoppe</dc:creator>
  <cp:lastModifiedBy>Hugues Hoppe</cp:lastModifiedBy>
  <cp:revision>50</cp:revision>
  <dcterms:created xsi:type="dcterms:W3CDTF">2007-08-23T15:43:11Z</dcterms:created>
  <dcterms:modified xsi:type="dcterms:W3CDTF">2012-05-25T21:53:51Z</dcterms:modified>
</cp:coreProperties>
</file>