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eg" ContentType="vide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51"/>
  </p:notesMasterIdLst>
  <p:handoutMasterIdLst>
    <p:handoutMasterId r:id="rId52"/>
  </p:handoutMasterIdLst>
  <p:sldIdLst>
    <p:sldId id="270" r:id="rId2"/>
    <p:sldId id="271" r:id="rId3"/>
    <p:sldId id="280" r:id="rId4"/>
    <p:sldId id="340" r:id="rId5"/>
    <p:sldId id="273" r:id="rId6"/>
    <p:sldId id="278" r:id="rId7"/>
    <p:sldId id="279" r:id="rId8"/>
    <p:sldId id="284" r:id="rId9"/>
    <p:sldId id="282" r:id="rId10"/>
    <p:sldId id="336" r:id="rId11"/>
    <p:sldId id="337" r:id="rId12"/>
    <p:sldId id="338" r:id="rId13"/>
    <p:sldId id="339" r:id="rId14"/>
    <p:sldId id="283" r:id="rId15"/>
    <p:sldId id="331" r:id="rId16"/>
    <p:sldId id="287" r:id="rId17"/>
    <p:sldId id="347" r:id="rId18"/>
    <p:sldId id="341" r:id="rId19"/>
    <p:sldId id="343" r:id="rId20"/>
    <p:sldId id="344" r:id="rId21"/>
    <p:sldId id="290" r:id="rId22"/>
    <p:sldId id="291" r:id="rId23"/>
    <p:sldId id="292" r:id="rId24"/>
    <p:sldId id="294" r:id="rId25"/>
    <p:sldId id="293" r:id="rId26"/>
    <p:sldId id="295" r:id="rId27"/>
    <p:sldId id="296" r:id="rId28"/>
    <p:sldId id="335" r:id="rId29"/>
    <p:sldId id="299" r:id="rId30"/>
    <p:sldId id="300" r:id="rId31"/>
    <p:sldId id="301" r:id="rId32"/>
    <p:sldId id="302" r:id="rId33"/>
    <p:sldId id="304" r:id="rId34"/>
    <p:sldId id="334" r:id="rId35"/>
    <p:sldId id="332" r:id="rId36"/>
    <p:sldId id="306" r:id="rId37"/>
    <p:sldId id="307" r:id="rId38"/>
    <p:sldId id="322" r:id="rId39"/>
    <p:sldId id="326" r:id="rId40"/>
    <p:sldId id="323" r:id="rId41"/>
    <p:sldId id="308" r:id="rId42"/>
    <p:sldId id="309" r:id="rId43"/>
    <p:sldId id="310" r:id="rId44"/>
    <p:sldId id="313" r:id="rId45"/>
    <p:sldId id="314" r:id="rId46"/>
    <p:sldId id="315" r:id="rId47"/>
    <p:sldId id="316" r:id="rId48"/>
    <p:sldId id="317" r:id="rId49"/>
    <p:sldId id="327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6464"/>
    <a:srgbClr val="FF6565"/>
    <a:srgbClr val="FFC8C8"/>
    <a:srgbClr val="C8C8C8"/>
    <a:srgbClr val="00FF00"/>
    <a:srgbClr val="66FF33"/>
    <a:srgbClr val="FF00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83" autoAdjust="0"/>
    <p:restoredTop sz="92019" autoAdjust="0"/>
  </p:normalViewPr>
  <p:slideViewPr>
    <p:cSldViewPr snapToGrid="0">
      <p:cViewPr>
        <p:scale>
          <a:sx n="150" d="100"/>
          <a:sy n="150" d="100"/>
        </p:scale>
        <p:origin x="-2160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A67FC40-8A2B-4A6A-ABD5-B02C00593C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31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32B43E7-5C5A-4166-9EC4-86E98D46DB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4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D616FC-3B2F-4816-BA7E-DA40927BB1F9}" type="slidenum">
              <a:rPr lang="en-US"/>
              <a:pPr/>
              <a:t>1</a:t>
            </a:fld>
            <a:endParaRPr lang="en-US"/>
          </a:p>
        </p:txBody>
      </p:sp>
      <p:sp>
        <p:nvSpPr>
          <p:cNvPr id="256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EB29F8-0E69-41B7-9898-71EC5361E10C}" type="slidenum">
              <a:rPr lang="en-US"/>
              <a:pPr/>
              <a:t>49</a:t>
            </a:fld>
            <a:endParaRPr lang="en-US"/>
          </a:p>
        </p:txBody>
      </p:sp>
      <p:sp>
        <p:nvSpPr>
          <p:cNvPr id="7485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5363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5364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/>
            </a:p>
          </p:txBody>
        </p:sp>
        <p:grpSp>
          <p:nvGrpSpPr>
            <p:cNvPr id="15365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15366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  <p:sp>
            <p:nvSpPr>
              <p:cNvPr id="15367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  <p:sp>
            <p:nvSpPr>
              <p:cNvPr id="15368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  <p:sp>
            <p:nvSpPr>
              <p:cNvPr id="15369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  <p:sp>
            <p:nvSpPr>
              <p:cNvPr id="15370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  <p:sp>
            <p:nvSpPr>
              <p:cNvPr id="15371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  <p:sp>
            <p:nvSpPr>
              <p:cNvPr id="15372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  <p:sp>
            <p:nvSpPr>
              <p:cNvPr id="15373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  <p:sp>
            <p:nvSpPr>
              <p:cNvPr id="15374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  <p:sp>
            <p:nvSpPr>
              <p:cNvPr id="15375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/>
                <a:endParaRPr lang="en-US" sz="2400"/>
              </a:p>
            </p:txBody>
          </p:sp>
        </p:grpSp>
      </p:grpSp>
      <p:sp>
        <p:nvSpPr>
          <p:cNvPr id="15376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5377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5378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B9CE505-7081-4D8A-8B92-74E8323FDE8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537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538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1E37B5B-2A74-476D-BCCB-CCF429CEAC7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15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A2D30C-54D9-47CD-9814-646447FFF72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08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7EF6DB-94C8-4D6F-8AE8-8849A4B22C2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7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D5FB034-ED74-4D73-B15B-B82085E98BE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60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81D782D-0E00-4F0E-B1EF-B202ACC5BED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6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0E0080-5B3A-49FA-955F-477E1DB9092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80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05D5F6-F594-41CE-95E1-0F16F0E82F2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0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A18A3B-4E99-41B4-8E5C-DEE967AFCEB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90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F1EADA-D350-4571-9422-1B697C24DEB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5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31092-B6FB-48E3-93BA-1B568F97538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9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5E7CB84-61A6-4B50-A1F1-26E7BF4F8E0F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4341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4342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/>
            </a:p>
          </p:txBody>
        </p:sp>
        <p:sp>
          <p:nvSpPr>
            <p:cNvPr id="14343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14344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14345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4346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chemeClr val="hlink"/>
                </a:solidFill>
              </a:endParaRPr>
            </a:p>
          </p:txBody>
        </p:sp>
        <p:sp>
          <p:nvSpPr>
            <p:cNvPr id="14347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/>
            </a:p>
          </p:txBody>
        </p:sp>
        <p:sp>
          <p:nvSpPr>
            <p:cNvPr id="14348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4349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1435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5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video" Target="../media/media2.mpeg"/><Relationship Id="rId7" Type="http://schemas.openxmlformats.org/officeDocument/2006/relationships/oleObject" Target="../embeddings/oleObject7.bin"/><Relationship Id="rId2" Type="http://schemas.microsoft.com/office/2007/relationships/media" Target="../media/media2.mpeg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5913" y="1828800"/>
            <a:ext cx="6288087" cy="2209800"/>
          </a:xfrm>
        </p:spPr>
        <p:txBody>
          <a:bodyPr/>
          <a:lstStyle/>
          <a:p>
            <a:pPr algn="ctr"/>
            <a:r>
              <a:rPr lang="en-US" sz="4600"/>
              <a:t>Multilevel Streaming for Out-of-Core</a:t>
            </a:r>
            <a:br>
              <a:rPr lang="en-US" sz="4600"/>
            </a:br>
            <a:r>
              <a:rPr lang="en-US" sz="4600"/>
              <a:t>Surface Reconstruction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95900" y="4275138"/>
            <a:ext cx="3798888" cy="2101850"/>
          </a:xfrm>
        </p:spPr>
        <p:txBody>
          <a:bodyPr/>
          <a:lstStyle/>
          <a:p>
            <a:r>
              <a:rPr lang="en-US" sz="2400"/>
              <a:t/>
            </a:r>
            <a:br>
              <a:rPr lang="en-US" sz="2400"/>
            </a:br>
            <a:r>
              <a:rPr lang="en-US" sz="2400"/>
              <a:t>Matthew Bolitho,</a:t>
            </a:r>
            <a:br>
              <a:rPr lang="en-US" sz="2400"/>
            </a:br>
            <a:r>
              <a:rPr lang="en-US" sz="2400"/>
              <a:t>Michael Kazhdan,</a:t>
            </a:r>
            <a:br>
              <a:rPr lang="en-US" sz="2400"/>
            </a:br>
            <a:r>
              <a:rPr lang="en-US" sz="2400"/>
              <a:t>Randal Burns,</a:t>
            </a:r>
            <a:br>
              <a:rPr lang="en-US" sz="2400"/>
            </a:br>
            <a:r>
              <a:rPr lang="en-US" sz="2400"/>
              <a:t>Hugues Hoppe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In-Core Reconstruction</a:t>
            </a:r>
          </a:p>
        </p:txBody>
      </p:sp>
      <p:sp>
        <p:nvSpPr>
          <p:cNvPr id="7598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54213"/>
            <a:ext cx="8229600" cy="4746625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/>
              <a:t>Reconstruction can be reduced to solving a Poisson equation [</a:t>
            </a:r>
            <a:r>
              <a:rPr lang="en-US" sz="2800"/>
              <a:t>Kazhdan et al. 06</a:t>
            </a:r>
            <a:r>
              <a:rPr lang="en-US"/>
              <a:t>]:</a:t>
            </a:r>
          </a:p>
          <a:p>
            <a:pPr marL="855663" lvl="1" indent="-390525"/>
            <a:r>
              <a:rPr lang="en-US" sz="2400"/>
              <a:t>Reconstruct by solving for the indicator function.</a:t>
            </a:r>
            <a:endParaRPr lang="en-US"/>
          </a:p>
        </p:txBody>
      </p:sp>
      <p:graphicFrame>
        <p:nvGraphicFramePr>
          <p:cNvPr id="759841" name="Object 33"/>
          <p:cNvGraphicFramePr>
            <a:graphicFrameLocks noChangeAspect="1"/>
          </p:cNvGraphicFramePr>
          <p:nvPr/>
        </p:nvGraphicFramePr>
        <p:xfrm>
          <a:off x="1287463" y="4418013"/>
          <a:ext cx="3705225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855" name="Equation" r:id="rId3" imgW="1638000" imgH="457200" progId="Equation.3">
                  <p:embed/>
                </p:oleObj>
              </mc:Choice>
              <mc:Fallback>
                <p:oleObj name="Equation" r:id="rId3" imgW="1638000" imgH="45720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463" y="4418013"/>
                        <a:ext cx="3705225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9843" name="Freeform 35"/>
          <p:cNvSpPr>
            <a:spLocks/>
          </p:cNvSpPr>
          <p:nvPr/>
        </p:nvSpPr>
        <p:spPr bwMode="blackGray">
          <a:xfrm>
            <a:off x="5765800" y="4040188"/>
            <a:ext cx="1712913" cy="1938337"/>
          </a:xfrm>
          <a:custGeom>
            <a:avLst/>
            <a:gdLst>
              <a:gd name="T0" fmla="*/ 1016 w 1584"/>
              <a:gd name="T1" fmla="*/ 136 h 1536"/>
              <a:gd name="T2" fmla="*/ 632 w 1584"/>
              <a:gd name="T3" fmla="*/ 40 h 1536"/>
              <a:gd name="T4" fmla="*/ 152 w 1584"/>
              <a:gd name="T5" fmla="*/ 376 h 1536"/>
              <a:gd name="T6" fmla="*/ 56 w 1584"/>
              <a:gd name="T7" fmla="*/ 1000 h 1536"/>
              <a:gd name="T8" fmla="*/ 488 w 1584"/>
              <a:gd name="T9" fmla="*/ 1480 h 1536"/>
              <a:gd name="T10" fmla="*/ 865 w 1584"/>
              <a:gd name="T11" fmla="*/ 1395 h 1536"/>
              <a:gd name="T12" fmla="*/ 825 w 1584"/>
              <a:gd name="T13" fmla="*/ 1065 h 1536"/>
              <a:gd name="T14" fmla="*/ 839 w 1584"/>
              <a:gd name="T15" fmla="*/ 699 h 1536"/>
              <a:gd name="T16" fmla="*/ 1208 w 1584"/>
              <a:gd name="T17" fmla="*/ 664 h 1536"/>
              <a:gd name="T18" fmla="*/ 1544 w 1584"/>
              <a:gd name="T19" fmla="*/ 568 h 1536"/>
              <a:gd name="T20" fmla="*/ 1448 w 1584"/>
              <a:gd name="T21" fmla="*/ 184 h 1536"/>
              <a:gd name="T22" fmla="*/ 1178 w 1584"/>
              <a:gd name="T23" fmla="*/ 292 h 1536"/>
              <a:gd name="T24" fmla="*/ 1016 w 1584"/>
              <a:gd name="T25" fmla="*/ 136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84" h="1536">
                <a:moveTo>
                  <a:pt x="1016" y="136"/>
                </a:moveTo>
                <a:cubicBezTo>
                  <a:pt x="917" y="78"/>
                  <a:pt x="776" y="0"/>
                  <a:pt x="632" y="40"/>
                </a:cubicBezTo>
                <a:cubicBezTo>
                  <a:pt x="488" y="80"/>
                  <a:pt x="248" y="216"/>
                  <a:pt x="152" y="376"/>
                </a:cubicBezTo>
                <a:cubicBezTo>
                  <a:pt x="56" y="536"/>
                  <a:pt x="0" y="816"/>
                  <a:pt x="56" y="1000"/>
                </a:cubicBezTo>
                <a:cubicBezTo>
                  <a:pt x="112" y="1184"/>
                  <a:pt x="328" y="1424"/>
                  <a:pt x="488" y="1480"/>
                </a:cubicBezTo>
                <a:cubicBezTo>
                  <a:pt x="648" y="1536"/>
                  <a:pt x="801" y="1467"/>
                  <a:pt x="865" y="1395"/>
                </a:cubicBezTo>
                <a:cubicBezTo>
                  <a:pt x="929" y="1323"/>
                  <a:pt x="873" y="1193"/>
                  <a:pt x="825" y="1065"/>
                </a:cubicBezTo>
                <a:cubicBezTo>
                  <a:pt x="777" y="937"/>
                  <a:pt x="715" y="832"/>
                  <a:pt x="839" y="699"/>
                </a:cubicBezTo>
                <a:cubicBezTo>
                  <a:pt x="963" y="566"/>
                  <a:pt x="1068" y="638"/>
                  <a:pt x="1208" y="664"/>
                </a:cubicBezTo>
                <a:cubicBezTo>
                  <a:pt x="1348" y="690"/>
                  <a:pt x="1504" y="648"/>
                  <a:pt x="1544" y="568"/>
                </a:cubicBezTo>
                <a:cubicBezTo>
                  <a:pt x="1584" y="488"/>
                  <a:pt x="1520" y="232"/>
                  <a:pt x="1448" y="184"/>
                </a:cubicBezTo>
                <a:cubicBezTo>
                  <a:pt x="1376" y="136"/>
                  <a:pt x="1285" y="319"/>
                  <a:pt x="1178" y="292"/>
                </a:cubicBezTo>
                <a:cubicBezTo>
                  <a:pt x="1071" y="265"/>
                  <a:pt x="1115" y="194"/>
                  <a:pt x="1016" y="136"/>
                </a:cubicBezTo>
                <a:close/>
              </a:path>
            </a:pathLst>
          </a:custGeom>
          <a:solidFill>
            <a:schemeClr val="bg2"/>
          </a:solidFill>
          <a:ln w="1905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59845" name="Rectangle 37"/>
          <p:cNvSpPr>
            <a:spLocks noChangeArrowheads="1"/>
          </p:cNvSpPr>
          <p:nvPr/>
        </p:nvSpPr>
        <p:spPr bwMode="blackGray">
          <a:xfrm>
            <a:off x="5510213" y="6121400"/>
            <a:ext cx="1931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2000">
                <a:sym typeface="Symbol" pitchFamily="18" charset="2"/>
              </a:rPr>
              <a:t>Indicator function</a:t>
            </a:r>
          </a:p>
        </p:txBody>
      </p:sp>
      <p:sp>
        <p:nvSpPr>
          <p:cNvPr id="759846" name="Text Box 38"/>
          <p:cNvSpPr txBox="1">
            <a:spLocks noChangeArrowheads="1"/>
          </p:cNvSpPr>
          <p:nvPr/>
        </p:nvSpPr>
        <p:spPr bwMode="auto">
          <a:xfrm>
            <a:off x="5380038" y="49291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759847" name="Text Box 39"/>
          <p:cNvSpPr txBox="1">
            <a:spLocks noChangeArrowheads="1"/>
          </p:cNvSpPr>
          <p:nvPr/>
        </p:nvSpPr>
        <p:spPr bwMode="auto">
          <a:xfrm>
            <a:off x="6122988" y="46561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59848" name="Text Box 40"/>
          <p:cNvSpPr txBox="1">
            <a:spLocks noChangeArrowheads="1"/>
          </p:cNvSpPr>
          <p:nvPr/>
        </p:nvSpPr>
        <p:spPr bwMode="auto">
          <a:xfrm>
            <a:off x="6810375" y="51133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759849" name="Text Box 41"/>
          <p:cNvSpPr txBox="1">
            <a:spLocks noChangeArrowheads="1"/>
          </p:cNvSpPr>
          <p:nvPr/>
        </p:nvSpPr>
        <p:spPr bwMode="auto">
          <a:xfrm>
            <a:off x="6931025" y="38766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759850" name="Text Box 42"/>
          <p:cNvSpPr txBox="1">
            <a:spLocks noChangeArrowheads="1"/>
          </p:cNvSpPr>
          <p:nvPr/>
        </p:nvSpPr>
        <p:spPr bwMode="auto">
          <a:xfrm>
            <a:off x="5707063" y="3992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759851" name="Text Box 43"/>
          <p:cNvSpPr txBox="1">
            <a:spLocks noChangeArrowheads="1"/>
          </p:cNvSpPr>
          <p:nvPr/>
        </p:nvSpPr>
        <p:spPr bwMode="auto">
          <a:xfrm>
            <a:off x="5756275" y="56642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0</a:t>
            </a:r>
          </a:p>
        </p:txBody>
      </p:sp>
      <p:sp>
        <p:nvSpPr>
          <p:cNvPr id="759852" name="Text Box 44"/>
          <p:cNvSpPr txBox="1">
            <a:spLocks noChangeArrowheads="1"/>
          </p:cNvSpPr>
          <p:nvPr/>
        </p:nvSpPr>
        <p:spPr bwMode="auto">
          <a:xfrm>
            <a:off x="6667500" y="43434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59853" name="Text Box 45"/>
          <p:cNvSpPr txBox="1">
            <a:spLocks noChangeArrowheads="1"/>
          </p:cNvSpPr>
          <p:nvPr/>
        </p:nvSpPr>
        <p:spPr bwMode="auto">
          <a:xfrm>
            <a:off x="6221413" y="53514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59854" name="Text Box 46"/>
          <p:cNvSpPr txBox="1">
            <a:spLocks noChangeArrowheads="1"/>
          </p:cNvSpPr>
          <p:nvPr/>
        </p:nvSpPr>
        <p:spPr bwMode="blackGray">
          <a:xfrm>
            <a:off x="6419850" y="6410325"/>
            <a:ext cx="3968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sym typeface="Symbol" pitchFamily="18" charset="2"/>
              </a:rPr>
              <a:t></a:t>
            </a:r>
            <a:r>
              <a:rPr lang="en-US" sz="2800" i="1" baseline="-25000">
                <a:latin typeface="Times New Roman" pitchFamily="18" charset="0"/>
                <a:sym typeface="Symbol" pitchFamily="18" charset="2"/>
              </a:rPr>
              <a:t>M</a:t>
            </a:r>
            <a:endParaRPr lang="en-US" sz="2800" i="1" baseline="-250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In-Core Reconstruction</a:t>
            </a:r>
          </a:p>
        </p:txBody>
      </p:sp>
      <p:sp>
        <p:nvSpPr>
          <p:cNvPr id="76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54213"/>
            <a:ext cx="8229600" cy="4746625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/>
              <a:t>Reconstruction can be reduced to solving a Poisson equation [</a:t>
            </a:r>
            <a:r>
              <a:rPr lang="en-US" sz="2800"/>
              <a:t>Kazhdan et al. 06</a:t>
            </a:r>
            <a:r>
              <a:rPr lang="en-US"/>
              <a:t>]:</a:t>
            </a:r>
          </a:p>
          <a:p>
            <a:pPr marL="855663" lvl="1" indent="-390525"/>
            <a:r>
              <a:rPr lang="en-US" sz="2400"/>
              <a:t>Reconstruct by solving for the indicator function.</a:t>
            </a:r>
          </a:p>
          <a:p>
            <a:pPr marL="855663" lvl="1" indent="-390525"/>
            <a:r>
              <a:rPr lang="en-US" sz="2400"/>
              <a:t>Oriented points sample the gradient of the function.</a:t>
            </a:r>
          </a:p>
          <a:p>
            <a:pPr marL="0" indent="0">
              <a:buFont typeface="Wingdings" pitchFamily="2" charset="2"/>
              <a:buNone/>
            </a:pPr>
            <a:endParaRPr lang="en-US"/>
          </a:p>
        </p:txBody>
      </p:sp>
      <p:grpSp>
        <p:nvGrpSpPr>
          <p:cNvPr id="760849" name="Group 17"/>
          <p:cNvGrpSpPr>
            <a:grpSpLocks/>
          </p:cNvGrpSpPr>
          <p:nvPr/>
        </p:nvGrpSpPr>
        <p:grpSpPr bwMode="auto">
          <a:xfrm>
            <a:off x="5508625" y="3870325"/>
            <a:ext cx="1993900" cy="2960688"/>
            <a:chOff x="1550" y="960"/>
            <a:chExt cx="1256" cy="1949"/>
          </a:xfrm>
        </p:grpSpPr>
        <p:sp>
          <p:nvSpPr>
            <p:cNvPr id="760850" name="Freeform 18"/>
            <p:cNvSpPr>
              <a:spLocks/>
            </p:cNvSpPr>
            <p:nvPr/>
          </p:nvSpPr>
          <p:spPr bwMode="blackGray">
            <a:xfrm>
              <a:off x="1682" y="1079"/>
              <a:ext cx="1124" cy="1275"/>
            </a:xfrm>
            <a:custGeom>
              <a:avLst/>
              <a:gdLst>
                <a:gd name="T0" fmla="*/ 1016 w 1584"/>
                <a:gd name="T1" fmla="*/ 136 h 1536"/>
                <a:gd name="T2" fmla="*/ 632 w 1584"/>
                <a:gd name="T3" fmla="*/ 40 h 1536"/>
                <a:gd name="T4" fmla="*/ 152 w 1584"/>
                <a:gd name="T5" fmla="*/ 376 h 1536"/>
                <a:gd name="T6" fmla="*/ 56 w 1584"/>
                <a:gd name="T7" fmla="*/ 1000 h 1536"/>
                <a:gd name="T8" fmla="*/ 488 w 1584"/>
                <a:gd name="T9" fmla="*/ 1480 h 1536"/>
                <a:gd name="T10" fmla="*/ 865 w 1584"/>
                <a:gd name="T11" fmla="*/ 1395 h 1536"/>
                <a:gd name="T12" fmla="*/ 825 w 1584"/>
                <a:gd name="T13" fmla="*/ 1065 h 1536"/>
                <a:gd name="T14" fmla="*/ 839 w 1584"/>
                <a:gd name="T15" fmla="*/ 699 h 1536"/>
                <a:gd name="T16" fmla="*/ 1208 w 1584"/>
                <a:gd name="T17" fmla="*/ 664 h 1536"/>
                <a:gd name="T18" fmla="*/ 1544 w 1584"/>
                <a:gd name="T19" fmla="*/ 568 h 1536"/>
                <a:gd name="T20" fmla="*/ 1448 w 1584"/>
                <a:gd name="T21" fmla="*/ 184 h 1536"/>
                <a:gd name="T22" fmla="*/ 1178 w 1584"/>
                <a:gd name="T23" fmla="*/ 292 h 1536"/>
                <a:gd name="T24" fmla="*/ 1016 w 1584"/>
                <a:gd name="T25" fmla="*/ 136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4" h="1536">
                  <a:moveTo>
                    <a:pt x="1016" y="136"/>
                  </a:moveTo>
                  <a:cubicBezTo>
                    <a:pt x="917" y="78"/>
                    <a:pt x="776" y="0"/>
                    <a:pt x="632" y="40"/>
                  </a:cubicBezTo>
                  <a:cubicBezTo>
                    <a:pt x="488" y="80"/>
                    <a:pt x="248" y="216"/>
                    <a:pt x="152" y="376"/>
                  </a:cubicBezTo>
                  <a:cubicBezTo>
                    <a:pt x="56" y="536"/>
                    <a:pt x="0" y="816"/>
                    <a:pt x="56" y="1000"/>
                  </a:cubicBezTo>
                  <a:cubicBezTo>
                    <a:pt x="112" y="1184"/>
                    <a:pt x="328" y="1424"/>
                    <a:pt x="488" y="1480"/>
                  </a:cubicBezTo>
                  <a:cubicBezTo>
                    <a:pt x="648" y="1536"/>
                    <a:pt x="801" y="1467"/>
                    <a:pt x="865" y="1395"/>
                  </a:cubicBezTo>
                  <a:cubicBezTo>
                    <a:pt x="929" y="1323"/>
                    <a:pt x="873" y="1193"/>
                    <a:pt x="825" y="1065"/>
                  </a:cubicBezTo>
                  <a:cubicBezTo>
                    <a:pt x="777" y="937"/>
                    <a:pt x="715" y="832"/>
                    <a:pt x="839" y="699"/>
                  </a:cubicBezTo>
                  <a:cubicBezTo>
                    <a:pt x="963" y="566"/>
                    <a:pt x="1068" y="638"/>
                    <a:pt x="1208" y="664"/>
                  </a:cubicBezTo>
                  <a:cubicBezTo>
                    <a:pt x="1348" y="690"/>
                    <a:pt x="1504" y="648"/>
                    <a:pt x="1544" y="568"/>
                  </a:cubicBezTo>
                  <a:cubicBezTo>
                    <a:pt x="1584" y="488"/>
                    <a:pt x="1520" y="232"/>
                    <a:pt x="1448" y="184"/>
                  </a:cubicBezTo>
                  <a:cubicBezTo>
                    <a:pt x="1376" y="136"/>
                    <a:pt x="1285" y="319"/>
                    <a:pt x="1178" y="292"/>
                  </a:cubicBezTo>
                  <a:cubicBezTo>
                    <a:pt x="1071" y="265"/>
                    <a:pt x="1115" y="194"/>
                    <a:pt x="1016" y="13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bg2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51" name="Text Box 19"/>
            <p:cNvSpPr txBox="1">
              <a:spLocks noChangeArrowheads="1"/>
            </p:cNvSpPr>
            <p:nvPr/>
          </p:nvSpPr>
          <p:spPr bwMode="blackGray">
            <a:xfrm>
              <a:off x="1961" y="2627"/>
              <a:ext cx="410" cy="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800">
                  <a:sym typeface="Symbol" pitchFamily="18" charset="2"/>
                </a:rPr>
                <a:t></a:t>
              </a:r>
              <a:r>
                <a:rPr lang="en-US" sz="2800" i="1" baseline="-25000">
                  <a:sym typeface="Symbol" pitchFamily="18" charset="2"/>
                </a:rPr>
                <a:t>M</a:t>
              </a:r>
              <a:endParaRPr lang="en-US" sz="2800" i="1" baseline="-25000"/>
            </a:p>
          </p:txBody>
        </p:sp>
        <p:sp>
          <p:nvSpPr>
            <p:cNvPr id="760852" name="Line 20"/>
            <p:cNvSpPr>
              <a:spLocks noChangeShapeType="1"/>
            </p:cNvSpPr>
            <p:nvPr/>
          </p:nvSpPr>
          <p:spPr bwMode="blackGray">
            <a:xfrm flipH="1" flipV="1">
              <a:off x="2274" y="1571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53" name="Line 21"/>
            <p:cNvSpPr>
              <a:spLocks noChangeShapeType="1"/>
            </p:cNvSpPr>
            <p:nvPr/>
          </p:nvSpPr>
          <p:spPr bwMode="blackGray">
            <a:xfrm rot="-4057551" flipH="1" flipV="1">
              <a:off x="2192" y="1811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54" name="Line 22"/>
            <p:cNvSpPr>
              <a:spLocks noChangeShapeType="1"/>
            </p:cNvSpPr>
            <p:nvPr/>
          </p:nvSpPr>
          <p:spPr bwMode="blackGray">
            <a:xfrm rot="-328258">
              <a:off x="1860" y="1248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55" name="Line 23"/>
            <p:cNvSpPr>
              <a:spLocks noChangeShapeType="1"/>
            </p:cNvSpPr>
            <p:nvPr/>
          </p:nvSpPr>
          <p:spPr bwMode="blackGray">
            <a:xfrm>
              <a:off x="2594" y="1260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56" name="Line 24"/>
            <p:cNvSpPr>
              <a:spLocks noChangeShapeType="1"/>
            </p:cNvSpPr>
            <p:nvPr/>
          </p:nvSpPr>
          <p:spPr bwMode="blackGray">
            <a:xfrm flipH="1">
              <a:off x="2303" y="1131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57" name="Line 25"/>
            <p:cNvSpPr>
              <a:spLocks noChangeShapeType="1"/>
            </p:cNvSpPr>
            <p:nvPr/>
          </p:nvSpPr>
          <p:spPr bwMode="blackGray">
            <a:xfrm rot="20886167" flipV="1">
              <a:off x="1991" y="2246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58" name="Line 26"/>
            <p:cNvSpPr>
              <a:spLocks noChangeShapeType="1"/>
            </p:cNvSpPr>
            <p:nvPr/>
          </p:nvSpPr>
          <p:spPr bwMode="blackGray">
            <a:xfrm rot="-13670188" flipH="1" flipV="1">
              <a:off x="1700" y="1659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59" name="Line 27"/>
            <p:cNvSpPr>
              <a:spLocks noChangeShapeType="1"/>
            </p:cNvSpPr>
            <p:nvPr/>
          </p:nvSpPr>
          <p:spPr bwMode="blackGray">
            <a:xfrm rot="-16327485" flipH="1" flipV="1">
              <a:off x="1789" y="2034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60" name="Line 28"/>
            <p:cNvSpPr>
              <a:spLocks noChangeShapeType="1"/>
            </p:cNvSpPr>
            <p:nvPr/>
          </p:nvSpPr>
          <p:spPr bwMode="blackGray">
            <a:xfrm rot="-2825154" flipH="1" flipV="1">
              <a:off x="2272" y="2146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61" name="Line 29"/>
            <p:cNvSpPr>
              <a:spLocks noChangeShapeType="1"/>
            </p:cNvSpPr>
            <p:nvPr/>
          </p:nvSpPr>
          <p:spPr bwMode="blackGray">
            <a:xfrm rot="-20195175" flipH="1" flipV="1">
              <a:off x="2623" y="1578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62" name="Line 30"/>
            <p:cNvSpPr>
              <a:spLocks noChangeShapeType="1"/>
            </p:cNvSpPr>
            <p:nvPr/>
          </p:nvSpPr>
          <p:spPr bwMode="blackGray">
            <a:xfrm rot="-3572574" flipH="1" flipV="1">
              <a:off x="2742" y="1419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63" name="Line 31"/>
            <p:cNvSpPr>
              <a:spLocks noChangeShapeType="1"/>
            </p:cNvSpPr>
            <p:nvPr/>
          </p:nvSpPr>
          <p:spPr bwMode="blackGray">
            <a:xfrm rot="18569158" flipH="1">
              <a:off x="2117" y="1089"/>
              <a:ext cx="52" cy="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64" name="Rectangle 32"/>
            <p:cNvSpPr>
              <a:spLocks noChangeArrowheads="1"/>
            </p:cNvSpPr>
            <p:nvPr/>
          </p:nvSpPr>
          <p:spPr bwMode="blackGray">
            <a:xfrm>
              <a:off x="1550" y="2447"/>
              <a:ext cx="1235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>
                  <a:sym typeface="Symbol" pitchFamily="18" charset="2"/>
                </a:rPr>
                <a:t>Indicator gradient</a:t>
              </a:r>
            </a:p>
          </p:txBody>
        </p:sp>
        <p:sp>
          <p:nvSpPr>
            <p:cNvPr id="760865" name="Text Box 33"/>
            <p:cNvSpPr txBox="1">
              <a:spLocks noChangeArrowheads="1"/>
            </p:cNvSpPr>
            <p:nvPr/>
          </p:nvSpPr>
          <p:spPr bwMode="blackGray">
            <a:xfrm>
              <a:off x="1811" y="960"/>
              <a:ext cx="205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0</a:t>
              </a:r>
            </a:p>
          </p:txBody>
        </p:sp>
        <p:sp>
          <p:nvSpPr>
            <p:cNvPr id="760866" name="Text Box 34"/>
            <p:cNvSpPr txBox="1">
              <a:spLocks noChangeArrowheads="1"/>
            </p:cNvSpPr>
            <p:nvPr/>
          </p:nvSpPr>
          <p:spPr bwMode="blackGray">
            <a:xfrm>
              <a:off x="2455" y="971"/>
              <a:ext cx="205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0</a:t>
              </a:r>
            </a:p>
          </p:txBody>
        </p:sp>
        <p:sp>
          <p:nvSpPr>
            <p:cNvPr id="760867" name="Text Box 35"/>
            <p:cNvSpPr txBox="1">
              <a:spLocks noChangeArrowheads="1"/>
            </p:cNvSpPr>
            <p:nvPr/>
          </p:nvSpPr>
          <p:spPr bwMode="blackGray">
            <a:xfrm>
              <a:off x="2411" y="1824"/>
              <a:ext cx="205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0</a:t>
              </a:r>
            </a:p>
          </p:txBody>
        </p:sp>
        <p:sp>
          <p:nvSpPr>
            <p:cNvPr id="760868" name="Text Box 36"/>
            <p:cNvSpPr txBox="1">
              <a:spLocks noChangeArrowheads="1"/>
            </p:cNvSpPr>
            <p:nvPr/>
          </p:nvSpPr>
          <p:spPr bwMode="blackGray">
            <a:xfrm>
              <a:off x="2213" y="1248"/>
              <a:ext cx="205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0</a:t>
              </a:r>
            </a:p>
          </p:txBody>
        </p:sp>
        <p:sp>
          <p:nvSpPr>
            <p:cNvPr id="760869" name="Text Box 37"/>
            <p:cNvSpPr txBox="1">
              <a:spLocks noChangeArrowheads="1"/>
            </p:cNvSpPr>
            <p:nvPr/>
          </p:nvSpPr>
          <p:spPr bwMode="blackGray">
            <a:xfrm>
              <a:off x="1895" y="1776"/>
              <a:ext cx="205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0</a:t>
              </a:r>
            </a:p>
          </p:txBody>
        </p:sp>
        <p:sp>
          <p:nvSpPr>
            <p:cNvPr id="760870" name="Text Box 38"/>
            <p:cNvSpPr txBox="1">
              <a:spLocks noChangeArrowheads="1"/>
            </p:cNvSpPr>
            <p:nvPr/>
          </p:nvSpPr>
          <p:spPr bwMode="blackGray">
            <a:xfrm>
              <a:off x="1819" y="1432"/>
              <a:ext cx="205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0</a:t>
              </a:r>
            </a:p>
          </p:txBody>
        </p:sp>
      </p:grpSp>
      <p:grpSp>
        <p:nvGrpSpPr>
          <p:cNvPr id="760871" name="Group 39"/>
          <p:cNvGrpSpPr>
            <a:grpSpLocks/>
          </p:cNvGrpSpPr>
          <p:nvPr/>
        </p:nvGrpSpPr>
        <p:grpSpPr bwMode="auto">
          <a:xfrm rot="519153" flipH="1" flipV="1">
            <a:off x="2084388" y="4229100"/>
            <a:ext cx="111125" cy="136525"/>
            <a:chOff x="4537" y="1204"/>
            <a:chExt cx="70" cy="91"/>
          </a:xfrm>
        </p:grpSpPr>
        <p:sp>
          <p:nvSpPr>
            <p:cNvPr id="760872" name="Line 40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73" name="Oval 41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874" name="Group 42"/>
          <p:cNvGrpSpPr>
            <a:grpSpLocks/>
          </p:cNvGrpSpPr>
          <p:nvPr/>
        </p:nvGrpSpPr>
        <p:grpSpPr bwMode="auto">
          <a:xfrm rot="-735886" flipH="1" flipV="1">
            <a:off x="1976438" y="4333875"/>
            <a:ext cx="111125" cy="136525"/>
            <a:chOff x="4537" y="1204"/>
            <a:chExt cx="70" cy="91"/>
          </a:xfrm>
        </p:grpSpPr>
        <p:sp>
          <p:nvSpPr>
            <p:cNvPr id="760875" name="Line 43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76" name="Oval 44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877" name="Group 45"/>
          <p:cNvGrpSpPr>
            <a:grpSpLocks/>
          </p:cNvGrpSpPr>
          <p:nvPr/>
        </p:nvGrpSpPr>
        <p:grpSpPr bwMode="auto">
          <a:xfrm flipH="1" flipV="1">
            <a:off x="1914525" y="4414838"/>
            <a:ext cx="111125" cy="136525"/>
            <a:chOff x="4537" y="1204"/>
            <a:chExt cx="70" cy="91"/>
          </a:xfrm>
        </p:grpSpPr>
        <p:sp>
          <p:nvSpPr>
            <p:cNvPr id="760878" name="Line 46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79" name="Oval 47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880" name="Group 48"/>
          <p:cNvGrpSpPr>
            <a:grpSpLocks/>
          </p:cNvGrpSpPr>
          <p:nvPr/>
        </p:nvGrpSpPr>
        <p:grpSpPr bwMode="auto">
          <a:xfrm rot="-1757482" flipH="1" flipV="1">
            <a:off x="1889125" y="4473575"/>
            <a:ext cx="111125" cy="136525"/>
            <a:chOff x="4537" y="1204"/>
            <a:chExt cx="70" cy="91"/>
          </a:xfrm>
        </p:grpSpPr>
        <p:sp>
          <p:nvSpPr>
            <p:cNvPr id="760881" name="Line 49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82" name="Oval 50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883" name="Group 51"/>
          <p:cNvGrpSpPr>
            <a:grpSpLocks/>
          </p:cNvGrpSpPr>
          <p:nvPr/>
        </p:nvGrpSpPr>
        <p:grpSpPr bwMode="auto">
          <a:xfrm rot="-3172988" flipH="1" flipV="1">
            <a:off x="1853406" y="4591845"/>
            <a:ext cx="104775" cy="144462"/>
            <a:chOff x="4537" y="1204"/>
            <a:chExt cx="70" cy="91"/>
          </a:xfrm>
        </p:grpSpPr>
        <p:sp>
          <p:nvSpPr>
            <p:cNvPr id="760884" name="Line 52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85" name="Oval 53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886" name="Group 54"/>
          <p:cNvGrpSpPr>
            <a:grpSpLocks/>
          </p:cNvGrpSpPr>
          <p:nvPr/>
        </p:nvGrpSpPr>
        <p:grpSpPr bwMode="auto">
          <a:xfrm rot="-2908094" flipH="1" flipV="1">
            <a:off x="1802606" y="4790282"/>
            <a:ext cx="104775" cy="144462"/>
            <a:chOff x="4537" y="1204"/>
            <a:chExt cx="70" cy="91"/>
          </a:xfrm>
        </p:grpSpPr>
        <p:sp>
          <p:nvSpPr>
            <p:cNvPr id="760887" name="Line 55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88" name="Oval 56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889" name="Group 57"/>
          <p:cNvGrpSpPr>
            <a:grpSpLocks/>
          </p:cNvGrpSpPr>
          <p:nvPr/>
        </p:nvGrpSpPr>
        <p:grpSpPr bwMode="auto">
          <a:xfrm rot="-3872199" flipH="1" flipV="1">
            <a:off x="1790701" y="4938712"/>
            <a:ext cx="106362" cy="144463"/>
            <a:chOff x="4537" y="1204"/>
            <a:chExt cx="70" cy="91"/>
          </a:xfrm>
        </p:grpSpPr>
        <p:sp>
          <p:nvSpPr>
            <p:cNvPr id="760890" name="Line 58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91" name="Oval 59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892" name="Group 60"/>
          <p:cNvGrpSpPr>
            <a:grpSpLocks/>
          </p:cNvGrpSpPr>
          <p:nvPr/>
        </p:nvGrpSpPr>
        <p:grpSpPr bwMode="auto">
          <a:xfrm rot="-4735788" flipH="1" flipV="1">
            <a:off x="1838326" y="5221287"/>
            <a:ext cx="106362" cy="144463"/>
            <a:chOff x="4537" y="1204"/>
            <a:chExt cx="70" cy="91"/>
          </a:xfrm>
        </p:grpSpPr>
        <p:sp>
          <p:nvSpPr>
            <p:cNvPr id="760893" name="Line 61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94" name="Oval 62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895" name="Group 63"/>
          <p:cNvGrpSpPr>
            <a:grpSpLocks/>
          </p:cNvGrpSpPr>
          <p:nvPr/>
        </p:nvGrpSpPr>
        <p:grpSpPr bwMode="auto">
          <a:xfrm rot="15754116" flipH="1" flipV="1">
            <a:off x="1932781" y="5406232"/>
            <a:ext cx="104775" cy="144462"/>
            <a:chOff x="4537" y="1204"/>
            <a:chExt cx="70" cy="91"/>
          </a:xfrm>
        </p:grpSpPr>
        <p:sp>
          <p:nvSpPr>
            <p:cNvPr id="760896" name="Line 64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897" name="Oval 65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898" name="Group 66"/>
          <p:cNvGrpSpPr>
            <a:grpSpLocks/>
          </p:cNvGrpSpPr>
          <p:nvPr/>
        </p:nvGrpSpPr>
        <p:grpSpPr bwMode="auto">
          <a:xfrm rot="-5101815" flipH="1" flipV="1">
            <a:off x="2087563" y="5597525"/>
            <a:ext cx="104775" cy="142875"/>
            <a:chOff x="4537" y="1204"/>
            <a:chExt cx="70" cy="91"/>
          </a:xfrm>
        </p:grpSpPr>
        <p:sp>
          <p:nvSpPr>
            <p:cNvPr id="760899" name="Line 67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00" name="Oval 68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01" name="Group 69"/>
          <p:cNvGrpSpPr>
            <a:grpSpLocks/>
          </p:cNvGrpSpPr>
          <p:nvPr/>
        </p:nvGrpSpPr>
        <p:grpSpPr bwMode="auto">
          <a:xfrm rot="12967160" flipH="1" flipV="1">
            <a:off x="2301875" y="5753100"/>
            <a:ext cx="111125" cy="136525"/>
            <a:chOff x="4537" y="1204"/>
            <a:chExt cx="70" cy="91"/>
          </a:xfrm>
        </p:grpSpPr>
        <p:sp>
          <p:nvSpPr>
            <p:cNvPr id="760902" name="Line 70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03" name="Oval 71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04" name="Group 72"/>
          <p:cNvGrpSpPr>
            <a:grpSpLocks/>
          </p:cNvGrpSpPr>
          <p:nvPr/>
        </p:nvGrpSpPr>
        <p:grpSpPr bwMode="auto">
          <a:xfrm rot="11104776" flipH="1" flipV="1">
            <a:off x="2543175" y="5715000"/>
            <a:ext cx="111125" cy="138113"/>
            <a:chOff x="4537" y="1204"/>
            <a:chExt cx="70" cy="91"/>
          </a:xfrm>
        </p:grpSpPr>
        <p:sp>
          <p:nvSpPr>
            <p:cNvPr id="760905" name="Line 73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06" name="Oval 74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07" name="Group 75"/>
          <p:cNvGrpSpPr>
            <a:grpSpLocks/>
          </p:cNvGrpSpPr>
          <p:nvPr/>
        </p:nvGrpSpPr>
        <p:grpSpPr bwMode="auto">
          <a:xfrm rot="8587806" flipH="1" flipV="1">
            <a:off x="2652713" y="5591175"/>
            <a:ext cx="111125" cy="136525"/>
            <a:chOff x="4537" y="1204"/>
            <a:chExt cx="70" cy="91"/>
          </a:xfrm>
        </p:grpSpPr>
        <p:sp>
          <p:nvSpPr>
            <p:cNvPr id="760908" name="Line 76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09" name="Oval 77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10" name="Group 78"/>
          <p:cNvGrpSpPr>
            <a:grpSpLocks/>
          </p:cNvGrpSpPr>
          <p:nvPr/>
        </p:nvGrpSpPr>
        <p:grpSpPr bwMode="auto">
          <a:xfrm rot="6482057" flipH="1" flipV="1">
            <a:off x="2620169" y="5372894"/>
            <a:ext cx="104775" cy="144463"/>
            <a:chOff x="4537" y="1204"/>
            <a:chExt cx="70" cy="91"/>
          </a:xfrm>
        </p:grpSpPr>
        <p:sp>
          <p:nvSpPr>
            <p:cNvPr id="760911" name="Line 79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12" name="Oval 80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13" name="Group 81"/>
          <p:cNvGrpSpPr>
            <a:grpSpLocks/>
          </p:cNvGrpSpPr>
          <p:nvPr/>
        </p:nvGrpSpPr>
        <p:grpSpPr bwMode="auto">
          <a:xfrm rot="6482057" flipH="1" flipV="1">
            <a:off x="2543969" y="5169694"/>
            <a:ext cx="104775" cy="144463"/>
            <a:chOff x="4537" y="1204"/>
            <a:chExt cx="70" cy="91"/>
          </a:xfrm>
        </p:grpSpPr>
        <p:sp>
          <p:nvSpPr>
            <p:cNvPr id="760914" name="Line 82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15" name="Oval 83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16" name="Group 84"/>
          <p:cNvGrpSpPr>
            <a:grpSpLocks/>
          </p:cNvGrpSpPr>
          <p:nvPr/>
        </p:nvGrpSpPr>
        <p:grpSpPr bwMode="auto">
          <a:xfrm rot="9034352" flipH="1" flipV="1">
            <a:off x="2528888" y="4908550"/>
            <a:ext cx="111125" cy="136525"/>
            <a:chOff x="4537" y="1204"/>
            <a:chExt cx="70" cy="91"/>
          </a:xfrm>
        </p:grpSpPr>
        <p:sp>
          <p:nvSpPr>
            <p:cNvPr id="760917" name="Line 85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18" name="Oval 86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19" name="Group 87"/>
          <p:cNvGrpSpPr>
            <a:grpSpLocks/>
          </p:cNvGrpSpPr>
          <p:nvPr/>
        </p:nvGrpSpPr>
        <p:grpSpPr bwMode="auto">
          <a:xfrm rot="11882057" flipH="1" flipV="1">
            <a:off x="2711450" y="4686300"/>
            <a:ext cx="111125" cy="136525"/>
            <a:chOff x="4537" y="1204"/>
            <a:chExt cx="70" cy="91"/>
          </a:xfrm>
        </p:grpSpPr>
        <p:sp>
          <p:nvSpPr>
            <p:cNvPr id="760920" name="Line 88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21" name="Oval 89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22" name="Group 90"/>
          <p:cNvGrpSpPr>
            <a:grpSpLocks/>
          </p:cNvGrpSpPr>
          <p:nvPr/>
        </p:nvGrpSpPr>
        <p:grpSpPr bwMode="auto">
          <a:xfrm rot="13658553" flipH="1" flipV="1">
            <a:off x="2887663" y="4662488"/>
            <a:ext cx="106362" cy="144462"/>
            <a:chOff x="4537" y="1204"/>
            <a:chExt cx="70" cy="91"/>
          </a:xfrm>
        </p:grpSpPr>
        <p:sp>
          <p:nvSpPr>
            <p:cNvPr id="760923" name="Line 91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24" name="Oval 92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25" name="Group 93"/>
          <p:cNvGrpSpPr>
            <a:grpSpLocks/>
          </p:cNvGrpSpPr>
          <p:nvPr/>
        </p:nvGrpSpPr>
        <p:grpSpPr bwMode="auto">
          <a:xfrm rot="12800443" flipH="1" flipV="1">
            <a:off x="3170238" y="4721225"/>
            <a:ext cx="111125" cy="136525"/>
            <a:chOff x="4537" y="1204"/>
            <a:chExt cx="70" cy="91"/>
          </a:xfrm>
        </p:grpSpPr>
        <p:sp>
          <p:nvSpPr>
            <p:cNvPr id="760926" name="Line 94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27" name="Oval 95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28" name="Group 96"/>
          <p:cNvGrpSpPr>
            <a:grpSpLocks/>
          </p:cNvGrpSpPr>
          <p:nvPr/>
        </p:nvGrpSpPr>
        <p:grpSpPr bwMode="auto">
          <a:xfrm rot="12631783" flipH="1" flipV="1">
            <a:off x="3292475" y="4702175"/>
            <a:ext cx="111125" cy="136525"/>
            <a:chOff x="4537" y="1204"/>
            <a:chExt cx="70" cy="91"/>
          </a:xfrm>
        </p:grpSpPr>
        <p:sp>
          <p:nvSpPr>
            <p:cNvPr id="760929" name="Line 97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30" name="Oval 98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31" name="Group 99"/>
          <p:cNvGrpSpPr>
            <a:grpSpLocks/>
          </p:cNvGrpSpPr>
          <p:nvPr/>
        </p:nvGrpSpPr>
        <p:grpSpPr bwMode="auto">
          <a:xfrm rot="11180412" flipH="1" flipV="1">
            <a:off x="3344863" y="4664075"/>
            <a:ext cx="111125" cy="136525"/>
            <a:chOff x="4537" y="1204"/>
            <a:chExt cx="70" cy="91"/>
          </a:xfrm>
        </p:grpSpPr>
        <p:sp>
          <p:nvSpPr>
            <p:cNvPr id="760932" name="Line 100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33" name="Oval 101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34" name="Group 102"/>
          <p:cNvGrpSpPr>
            <a:grpSpLocks/>
          </p:cNvGrpSpPr>
          <p:nvPr/>
        </p:nvGrpSpPr>
        <p:grpSpPr bwMode="auto">
          <a:xfrm rot="10800000" flipH="1" flipV="1">
            <a:off x="3398838" y="4624388"/>
            <a:ext cx="111125" cy="136525"/>
            <a:chOff x="4537" y="1204"/>
            <a:chExt cx="70" cy="91"/>
          </a:xfrm>
        </p:grpSpPr>
        <p:sp>
          <p:nvSpPr>
            <p:cNvPr id="760935" name="Line 103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36" name="Oval 104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37" name="Group 105"/>
          <p:cNvGrpSpPr>
            <a:grpSpLocks/>
          </p:cNvGrpSpPr>
          <p:nvPr/>
        </p:nvGrpSpPr>
        <p:grpSpPr bwMode="auto">
          <a:xfrm rot="7672499" flipH="1" flipV="1">
            <a:off x="3404394" y="4506119"/>
            <a:ext cx="104775" cy="144463"/>
            <a:chOff x="4537" y="1204"/>
            <a:chExt cx="70" cy="91"/>
          </a:xfrm>
        </p:grpSpPr>
        <p:sp>
          <p:nvSpPr>
            <p:cNvPr id="760938" name="Line 106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39" name="Oval 107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40" name="Group 108"/>
          <p:cNvGrpSpPr>
            <a:grpSpLocks/>
          </p:cNvGrpSpPr>
          <p:nvPr/>
        </p:nvGrpSpPr>
        <p:grpSpPr bwMode="auto">
          <a:xfrm rot="5400000" flipH="1" flipV="1">
            <a:off x="3371056" y="4329907"/>
            <a:ext cx="104775" cy="144462"/>
            <a:chOff x="4537" y="1204"/>
            <a:chExt cx="70" cy="91"/>
          </a:xfrm>
        </p:grpSpPr>
        <p:sp>
          <p:nvSpPr>
            <p:cNvPr id="760941" name="Line 109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42" name="Oval 110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43" name="Group 111"/>
          <p:cNvGrpSpPr>
            <a:grpSpLocks/>
          </p:cNvGrpSpPr>
          <p:nvPr/>
        </p:nvGrpSpPr>
        <p:grpSpPr bwMode="auto">
          <a:xfrm rot="987601" flipH="1" flipV="1">
            <a:off x="3279775" y="4216400"/>
            <a:ext cx="111125" cy="136525"/>
            <a:chOff x="4537" y="1204"/>
            <a:chExt cx="70" cy="91"/>
          </a:xfrm>
        </p:grpSpPr>
        <p:sp>
          <p:nvSpPr>
            <p:cNvPr id="760944" name="Line 112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45" name="Oval 113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46" name="Group 114"/>
          <p:cNvGrpSpPr>
            <a:grpSpLocks/>
          </p:cNvGrpSpPr>
          <p:nvPr/>
        </p:nvGrpSpPr>
        <p:grpSpPr bwMode="auto">
          <a:xfrm rot="966805" flipH="1" flipV="1">
            <a:off x="3184525" y="4281488"/>
            <a:ext cx="111125" cy="136525"/>
            <a:chOff x="4537" y="1204"/>
            <a:chExt cx="70" cy="91"/>
          </a:xfrm>
        </p:grpSpPr>
        <p:sp>
          <p:nvSpPr>
            <p:cNvPr id="760947" name="Line 115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48" name="Oval 116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49" name="Group 117"/>
          <p:cNvGrpSpPr>
            <a:grpSpLocks/>
          </p:cNvGrpSpPr>
          <p:nvPr/>
        </p:nvGrpSpPr>
        <p:grpSpPr bwMode="auto">
          <a:xfrm rot="1793934" flipH="1" flipV="1">
            <a:off x="3046413" y="4349750"/>
            <a:ext cx="109537" cy="136525"/>
            <a:chOff x="4537" y="1204"/>
            <a:chExt cx="70" cy="91"/>
          </a:xfrm>
        </p:grpSpPr>
        <p:sp>
          <p:nvSpPr>
            <p:cNvPr id="760950" name="Line 118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51" name="Oval 119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52" name="Group 120"/>
          <p:cNvGrpSpPr>
            <a:grpSpLocks/>
          </p:cNvGrpSpPr>
          <p:nvPr/>
        </p:nvGrpSpPr>
        <p:grpSpPr bwMode="auto">
          <a:xfrm rot="5095224" flipH="1" flipV="1">
            <a:off x="2850356" y="4174332"/>
            <a:ext cx="104775" cy="144462"/>
            <a:chOff x="4537" y="1204"/>
            <a:chExt cx="70" cy="91"/>
          </a:xfrm>
        </p:grpSpPr>
        <p:sp>
          <p:nvSpPr>
            <p:cNvPr id="760953" name="Line 121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54" name="Oval 122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55" name="Group 123"/>
          <p:cNvGrpSpPr>
            <a:grpSpLocks/>
          </p:cNvGrpSpPr>
          <p:nvPr/>
        </p:nvGrpSpPr>
        <p:grpSpPr bwMode="auto">
          <a:xfrm rot="2647115" flipH="1" flipV="1">
            <a:off x="2525713" y="4014788"/>
            <a:ext cx="111125" cy="136525"/>
            <a:chOff x="4537" y="1204"/>
            <a:chExt cx="70" cy="91"/>
          </a:xfrm>
        </p:grpSpPr>
        <p:sp>
          <p:nvSpPr>
            <p:cNvPr id="760956" name="Line 124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57" name="Oval 125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58" name="Group 126"/>
          <p:cNvGrpSpPr>
            <a:grpSpLocks/>
          </p:cNvGrpSpPr>
          <p:nvPr/>
        </p:nvGrpSpPr>
        <p:grpSpPr bwMode="auto">
          <a:xfrm flipH="1" flipV="1">
            <a:off x="2162175" y="4170363"/>
            <a:ext cx="109538" cy="138112"/>
            <a:chOff x="4537" y="1204"/>
            <a:chExt cx="70" cy="91"/>
          </a:xfrm>
        </p:grpSpPr>
        <p:sp>
          <p:nvSpPr>
            <p:cNvPr id="760959" name="Line 127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60" name="Oval 128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61" name="Group 129"/>
          <p:cNvGrpSpPr>
            <a:grpSpLocks/>
          </p:cNvGrpSpPr>
          <p:nvPr/>
        </p:nvGrpSpPr>
        <p:grpSpPr bwMode="auto">
          <a:xfrm flipH="1" flipV="1">
            <a:off x="2238375" y="4117975"/>
            <a:ext cx="111125" cy="136525"/>
            <a:chOff x="4537" y="1204"/>
            <a:chExt cx="70" cy="91"/>
          </a:xfrm>
        </p:grpSpPr>
        <p:sp>
          <p:nvSpPr>
            <p:cNvPr id="760962" name="Line 130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63" name="Oval 131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64" name="Group 132"/>
          <p:cNvGrpSpPr>
            <a:grpSpLocks/>
          </p:cNvGrpSpPr>
          <p:nvPr/>
        </p:nvGrpSpPr>
        <p:grpSpPr bwMode="auto">
          <a:xfrm rot="2647115" flipH="1" flipV="1">
            <a:off x="2344738" y="4048125"/>
            <a:ext cx="111125" cy="136525"/>
            <a:chOff x="4537" y="1204"/>
            <a:chExt cx="70" cy="91"/>
          </a:xfrm>
        </p:grpSpPr>
        <p:sp>
          <p:nvSpPr>
            <p:cNvPr id="760965" name="Line 133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66" name="Oval 134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60967" name="Group 135"/>
          <p:cNvGrpSpPr>
            <a:grpSpLocks/>
          </p:cNvGrpSpPr>
          <p:nvPr/>
        </p:nvGrpSpPr>
        <p:grpSpPr bwMode="auto">
          <a:xfrm rot="5095224" flipH="1" flipV="1">
            <a:off x="2693194" y="4063206"/>
            <a:ext cx="104775" cy="144463"/>
            <a:chOff x="4537" y="1204"/>
            <a:chExt cx="70" cy="91"/>
          </a:xfrm>
        </p:grpSpPr>
        <p:sp>
          <p:nvSpPr>
            <p:cNvPr id="760968" name="Line 136"/>
            <p:cNvSpPr>
              <a:spLocks noChangeShapeType="1"/>
            </p:cNvSpPr>
            <p:nvPr/>
          </p:nvSpPr>
          <p:spPr bwMode="blackGray">
            <a:xfrm flipH="1" flipV="1">
              <a:off x="4537" y="1204"/>
              <a:ext cx="52" cy="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60969" name="Oval 137"/>
            <p:cNvSpPr>
              <a:spLocks noChangeAspect="1" noChangeArrowheads="1"/>
            </p:cNvSpPr>
            <p:nvPr/>
          </p:nvSpPr>
          <p:spPr bwMode="blackGray">
            <a:xfrm>
              <a:off x="4572" y="1260"/>
              <a:ext cx="35" cy="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60970" name="AutoShape 138"/>
          <p:cNvSpPr>
            <a:spLocks noChangeArrowheads="1"/>
          </p:cNvSpPr>
          <p:nvPr/>
        </p:nvSpPr>
        <p:spPr bwMode="auto">
          <a:xfrm>
            <a:off x="4022725" y="5005388"/>
            <a:ext cx="893763" cy="409575"/>
          </a:xfrm>
          <a:prstGeom prst="leftRightArrow">
            <a:avLst>
              <a:gd name="adj1" fmla="val 39537"/>
              <a:gd name="adj2" fmla="val 5426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0971" name="Rectangle 139"/>
          <p:cNvSpPr>
            <a:spLocks noChangeArrowheads="1"/>
          </p:cNvSpPr>
          <p:nvPr/>
        </p:nvSpPr>
        <p:spPr bwMode="blackGray">
          <a:xfrm>
            <a:off x="1751013" y="6091238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2000">
                <a:sym typeface="Symbol" pitchFamily="18" charset="2"/>
              </a:rPr>
              <a:t>Oriented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In-Core Reconstruction</a:t>
            </a:r>
          </a:p>
        </p:txBody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54213"/>
            <a:ext cx="8229600" cy="4746625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/>
              <a:t>Reconstruction can be reduced to solving a Poisson equation [</a:t>
            </a:r>
            <a:r>
              <a:rPr lang="en-US" sz="2800"/>
              <a:t>Kazhdan et al. 06</a:t>
            </a:r>
            <a:r>
              <a:rPr lang="en-US"/>
              <a:t>]:</a:t>
            </a:r>
          </a:p>
          <a:p>
            <a:pPr marL="855663" lvl="1" indent="-390525"/>
            <a:r>
              <a:rPr lang="en-US" sz="2400"/>
              <a:t>Reconstruct by solving for the indicator function.</a:t>
            </a:r>
          </a:p>
          <a:p>
            <a:pPr marL="855663" lvl="1" indent="-390525"/>
            <a:r>
              <a:rPr lang="en-US" sz="2400"/>
              <a:t>Oriented points sample the gradient of the function.</a:t>
            </a:r>
          </a:p>
          <a:p>
            <a:pPr marL="855663" lvl="1" indent="-390525"/>
            <a:r>
              <a:rPr lang="en-US" sz="2400"/>
              <a:t>Solve for the function </a:t>
            </a:r>
            <a:r>
              <a:rPr lang="en-US" sz="2400">
                <a:sym typeface="Symbol" pitchFamily="18" charset="2"/>
              </a:rPr>
              <a:t> </a:t>
            </a:r>
            <a:r>
              <a:rPr lang="en-US" sz="2400"/>
              <a:t>whose gradient best approximates the surface samples </a:t>
            </a:r>
            <a:r>
              <a:rPr lang="en-US" sz="2400" i="1"/>
              <a:t>V</a:t>
            </a:r>
            <a:r>
              <a:rPr lang="en-US" sz="2400"/>
              <a:t>:</a:t>
            </a:r>
          </a:p>
          <a:p>
            <a:pPr marL="0" indent="0">
              <a:buFont typeface="Wingdings" pitchFamily="2" charset="2"/>
              <a:buNone/>
            </a:pPr>
            <a:endParaRPr lang="en-US"/>
          </a:p>
        </p:txBody>
      </p:sp>
      <p:graphicFrame>
        <p:nvGraphicFramePr>
          <p:cNvPr id="761983" name="Object 127"/>
          <p:cNvGraphicFramePr>
            <a:graphicFrameLocks noChangeAspect="1"/>
          </p:cNvGraphicFramePr>
          <p:nvPr/>
        </p:nvGraphicFramePr>
        <p:xfrm>
          <a:off x="3630613" y="4716463"/>
          <a:ext cx="175260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986" name="Equation" r:id="rId3" imgW="901440" imgH="304560" progId="Equation.3">
                  <p:embed/>
                </p:oleObj>
              </mc:Choice>
              <mc:Fallback>
                <p:oleObj name="Equation" r:id="rId3" imgW="901440" imgH="304560" progId="Equation.3">
                  <p:embed/>
                  <p:pic>
                    <p:nvPicPr>
                      <p:cNvPr id="0" name="Object 1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0613" y="4716463"/>
                        <a:ext cx="1752600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1985" name="Line 129"/>
          <p:cNvSpPr>
            <a:spLocks noChangeShapeType="1"/>
          </p:cNvSpPr>
          <p:nvPr/>
        </p:nvSpPr>
        <p:spPr bwMode="auto">
          <a:xfrm>
            <a:off x="6169025" y="4325938"/>
            <a:ext cx="231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In-Core Reconstruction</a:t>
            </a:r>
          </a:p>
        </p:txBody>
      </p:sp>
      <p:sp>
        <p:nvSpPr>
          <p:cNvPr id="76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54213"/>
            <a:ext cx="8229600" cy="4746625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/>
              <a:t>Reconstruction can be reduced to solving a Poisson equation [</a:t>
            </a:r>
            <a:r>
              <a:rPr lang="en-US" sz="2800"/>
              <a:t>Kazhdan et al. 06</a:t>
            </a:r>
            <a:r>
              <a:rPr lang="en-US"/>
              <a:t>]:</a:t>
            </a:r>
          </a:p>
          <a:p>
            <a:pPr marL="855663" lvl="1" indent="-390525"/>
            <a:r>
              <a:rPr lang="en-US" sz="2400"/>
              <a:t>Reconstruct by solving for the indicator function.</a:t>
            </a:r>
          </a:p>
          <a:p>
            <a:pPr marL="855663" lvl="1" indent="-390525"/>
            <a:r>
              <a:rPr lang="en-US" sz="2400"/>
              <a:t>Oriented points sample the gradient of the function.</a:t>
            </a:r>
          </a:p>
          <a:p>
            <a:pPr marL="855663" lvl="1" indent="-390525"/>
            <a:r>
              <a:rPr lang="en-US" sz="2400"/>
              <a:t>Solve for the function </a:t>
            </a:r>
            <a:r>
              <a:rPr lang="en-US" sz="2400">
                <a:sym typeface="Symbol" pitchFamily="18" charset="2"/>
              </a:rPr>
              <a:t> </a:t>
            </a:r>
            <a:r>
              <a:rPr lang="en-US" sz="2400"/>
              <a:t>whose gradient best approximates the surface samples </a:t>
            </a:r>
            <a:r>
              <a:rPr lang="en-US" sz="2400" i="1"/>
              <a:t>V</a:t>
            </a:r>
            <a:r>
              <a:rPr lang="en-US" sz="2400"/>
              <a:t>:</a:t>
            </a:r>
          </a:p>
          <a:p>
            <a:pPr marL="0" indent="0">
              <a:buFont typeface="Wingdings" pitchFamily="2" charset="2"/>
              <a:buNone/>
            </a:pPr>
            <a:endParaRPr lang="en-US"/>
          </a:p>
        </p:txBody>
      </p:sp>
      <p:graphicFrame>
        <p:nvGraphicFramePr>
          <p:cNvPr id="762884" name="Object 4"/>
          <p:cNvGraphicFramePr>
            <a:graphicFrameLocks noChangeAspect="1"/>
          </p:cNvGraphicFramePr>
          <p:nvPr/>
        </p:nvGraphicFramePr>
        <p:xfrm>
          <a:off x="3630613" y="4716463"/>
          <a:ext cx="175260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889" name="Equation" r:id="rId3" imgW="901440" imgH="304560" progId="Equation.3">
                  <p:embed/>
                </p:oleObj>
              </mc:Choice>
              <mc:Fallback>
                <p:oleObj name="Equation" r:id="rId3" imgW="901440" imgH="3045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0613" y="4716463"/>
                        <a:ext cx="1752600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2885" name="Object 5"/>
          <p:cNvGraphicFramePr>
            <a:graphicFrameLocks noChangeAspect="1"/>
          </p:cNvGraphicFramePr>
          <p:nvPr/>
        </p:nvGraphicFramePr>
        <p:xfrm>
          <a:off x="4511675" y="5454650"/>
          <a:ext cx="395288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890" name="Equation" r:id="rId5" imgW="203040" imgH="177480" progId="Equation.3">
                  <p:embed/>
                </p:oleObj>
              </mc:Choice>
              <mc:Fallback>
                <p:oleObj name="Equation" r:id="rId5" imgW="203040" imgH="177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1675" y="5454650"/>
                        <a:ext cx="395288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2886" name="Object 6"/>
          <p:cNvGraphicFramePr>
            <a:graphicFrameLocks noChangeAspect="1"/>
          </p:cNvGraphicFramePr>
          <p:nvPr/>
        </p:nvGraphicFramePr>
        <p:xfrm>
          <a:off x="3756025" y="5978525"/>
          <a:ext cx="13081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891" name="Equation" r:id="rId7" imgW="672840" imgH="241200" progId="Equation.3">
                  <p:embed/>
                </p:oleObj>
              </mc:Choice>
              <mc:Fallback>
                <p:oleObj name="Equation" r:id="rId7" imgW="672840" imgH="241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6025" y="5978525"/>
                        <a:ext cx="13081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2887" name="AutoShape 7"/>
          <p:cNvSpPr>
            <a:spLocks noChangeArrowheads="1"/>
          </p:cNvSpPr>
          <p:nvPr/>
        </p:nvSpPr>
        <p:spPr bwMode="auto">
          <a:xfrm>
            <a:off x="4267200" y="5311775"/>
            <a:ext cx="290513" cy="623888"/>
          </a:xfrm>
          <a:prstGeom prst="upDownArrow">
            <a:avLst>
              <a:gd name="adj1" fmla="val 50000"/>
              <a:gd name="adj2" fmla="val 4295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888" name="Line 8"/>
          <p:cNvSpPr>
            <a:spLocks noChangeShapeType="1"/>
          </p:cNvSpPr>
          <p:nvPr/>
        </p:nvSpPr>
        <p:spPr bwMode="auto">
          <a:xfrm>
            <a:off x="6169025" y="4325938"/>
            <a:ext cx="231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0" name="Picture 10" descr="po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0025"/>
            <a:ext cx="1951038" cy="19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In-Core Reconstruction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54213"/>
            <a:ext cx="8229600" cy="4746625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/>
              <a:t>Reconstruction can be reduced to solving a Poisson equation [</a:t>
            </a:r>
            <a:r>
              <a:rPr lang="en-US" sz="2800"/>
              <a:t>Kazhdan et al. 06</a:t>
            </a:r>
            <a:r>
              <a:rPr lang="en-US"/>
              <a:t>]:</a:t>
            </a:r>
          </a:p>
          <a:p>
            <a:pPr marL="2176463" lvl="1" indent="-347663">
              <a:buClr>
                <a:schemeClr val="bg2"/>
              </a:buClr>
              <a:buFont typeface="Wingdings" pitchFamily="2" charset="2"/>
              <a:buAutoNum type="arabicPeriod"/>
            </a:pPr>
            <a:r>
              <a:rPr lang="en-US" sz="2400"/>
              <a:t>Extend oriented samples to vector field</a:t>
            </a:r>
          </a:p>
          <a:p>
            <a:pPr marL="2176463" lvl="1" indent="-347663">
              <a:buClr>
                <a:schemeClr val="bg2"/>
              </a:buClr>
              <a:buFont typeface="Wingdings" pitchFamily="2" charset="2"/>
              <a:buAutoNum type="arabicPeriod"/>
            </a:pPr>
            <a:r>
              <a:rPr lang="en-US" sz="2400"/>
              <a:t>Compute divergence</a:t>
            </a:r>
          </a:p>
          <a:p>
            <a:pPr marL="2176463" lvl="1" indent="-347663">
              <a:buClr>
                <a:schemeClr val="bg2"/>
              </a:buClr>
              <a:buFont typeface="Wingdings" pitchFamily="2" charset="2"/>
              <a:buAutoNum type="arabicPeriod"/>
            </a:pPr>
            <a:r>
              <a:rPr lang="en-US" sz="2400"/>
              <a:t>Solve Poisson equation</a:t>
            </a:r>
          </a:p>
          <a:p>
            <a:pPr marL="2176463" lvl="1" indent="-347663">
              <a:buClr>
                <a:schemeClr val="bg2"/>
              </a:buClr>
              <a:buFont typeface="Wingdings" pitchFamily="2" charset="2"/>
              <a:buAutoNum type="arabicPeriod"/>
            </a:pPr>
            <a:r>
              <a:rPr lang="en-US" sz="2400"/>
              <a:t>Extract isosurface</a:t>
            </a:r>
            <a:endParaRPr lang="en-US" sz="2000"/>
          </a:p>
        </p:txBody>
      </p:sp>
      <p:sp>
        <p:nvSpPr>
          <p:cNvPr id="696335" name="Text Box 15"/>
          <p:cNvSpPr txBox="1">
            <a:spLocks noChangeArrowheads="1"/>
          </p:cNvSpPr>
          <p:nvPr/>
        </p:nvSpPr>
        <p:spPr bwMode="auto">
          <a:xfrm>
            <a:off x="512763" y="44545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(1)</a:t>
            </a:r>
          </a:p>
        </p:txBody>
      </p:sp>
      <p:sp>
        <p:nvSpPr>
          <p:cNvPr id="696341" name="AutoShape 21"/>
          <p:cNvSpPr>
            <a:spLocks noChangeArrowheads="1"/>
          </p:cNvSpPr>
          <p:nvPr/>
        </p:nvSpPr>
        <p:spPr bwMode="auto">
          <a:xfrm rot="-16200000">
            <a:off x="758031" y="4575969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pic>
        <p:nvPicPr>
          <p:cNvPr id="696348" name="Picture 28" descr="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916488"/>
            <a:ext cx="1941512" cy="1941512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49" name="Picture 29" descr="diverg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4916488"/>
            <a:ext cx="1941512" cy="19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50" name="Picture 30" descr="indica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4916488"/>
            <a:ext cx="1941513" cy="19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51" name="AutoShape 31"/>
          <p:cNvSpPr>
            <a:spLocks noChangeArrowheads="1"/>
          </p:cNvSpPr>
          <p:nvPr/>
        </p:nvSpPr>
        <p:spPr bwMode="auto">
          <a:xfrm>
            <a:off x="1952625" y="5829300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96352" name="Text Box 32"/>
          <p:cNvSpPr txBox="1">
            <a:spLocks noChangeArrowheads="1"/>
          </p:cNvSpPr>
          <p:nvPr/>
        </p:nvSpPr>
        <p:spPr bwMode="auto">
          <a:xfrm>
            <a:off x="1919288" y="5532438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(2)</a:t>
            </a:r>
          </a:p>
        </p:txBody>
      </p:sp>
      <p:sp>
        <p:nvSpPr>
          <p:cNvPr id="696353" name="AutoShape 33"/>
          <p:cNvSpPr>
            <a:spLocks noChangeArrowheads="1"/>
          </p:cNvSpPr>
          <p:nvPr/>
        </p:nvSpPr>
        <p:spPr bwMode="auto">
          <a:xfrm>
            <a:off x="4333875" y="5867400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96354" name="Text Box 34"/>
          <p:cNvSpPr txBox="1">
            <a:spLocks noChangeArrowheads="1"/>
          </p:cNvSpPr>
          <p:nvPr/>
        </p:nvSpPr>
        <p:spPr bwMode="auto">
          <a:xfrm>
            <a:off x="4300538" y="5570538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(3)</a:t>
            </a:r>
          </a:p>
        </p:txBody>
      </p:sp>
      <p:sp>
        <p:nvSpPr>
          <p:cNvPr id="696355" name="Text Box 35"/>
          <p:cNvSpPr txBox="1">
            <a:spLocks noChangeArrowheads="1"/>
          </p:cNvSpPr>
          <p:nvPr/>
        </p:nvSpPr>
        <p:spPr bwMode="auto">
          <a:xfrm>
            <a:off x="6694488" y="55689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(4)</a:t>
            </a:r>
          </a:p>
        </p:txBody>
      </p:sp>
      <p:sp>
        <p:nvSpPr>
          <p:cNvPr id="696356" name="AutoShape 36"/>
          <p:cNvSpPr>
            <a:spLocks noChangeArrowheads="1"/>
          </p:cNvSpPr>
          <p:nvPr/>
        </p:nvSpPr>
        <p:spPr bwMode="auto">
          <a:xfrm>
            <a:off x="6743700" y="5876925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696357" name="Picture 37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4919663"/>
            <a:ext cx="1924050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58" name="Picture 38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919663"/>
            <a:ext cx="1924050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59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4902200"/>
            <a:ext cx="19558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0" name="Picture 40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3" y="4919663"/>
            <a:ext cx="1938337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642" name="Picture 2" descr="po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0025"/>
            <a:ext cx="1951038" cy="19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2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In-Core Reconstruction</a:t>
            </a:r>
          </a:p>
        </p:txBody>
      </p:sp>
      <p:sp>
        <p:nvSpPr>
          <p:cNvPr id="7526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54213"/>
            <a:ext cx="8229600" cy="4746625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/>
              <a:t>Advantages</a:t>
            </a:r>
          </a:p>
          <a:p>
            <a:pPr marL="1944688" lvl="1" indent="-347663">
              <a:buClr>
                <a:schemeClr val="bg2"/>
              </a:buClr>
            </a:pPr>
            <a:r>
              <a:rPr lang="en-US"/>
              <a:t>Reconstruction as a global problem:</a:t>
            </a:r>
          </a:p>
          <a:p>
            <a:pPr marL="2627313" lvl="2" indent="-333375">
              <a:buSzTx/>
              <a:buFont typeface="Symbol" pitchFamily="18" charset="2"/>
              <a:buChar char="Þ"/>
            </a:pPr>
            <a:r>
              <a:rPr lang="en-US"/>
              <a:t>The solution is resilient to noise</a:t>
            </a:r>
          </a:p>
          <a:p>
            <a:pPr marL="1944688" lvl="1" indent="-347663">
              <a:buClr>
                <a:schemeClr val="bg2"/>
              </a:buClr>
            </a:pPr>
            <a:r>
              <a:rPr lang="en-US"/>
              <a:t>Poisson system over an octree:</a:t>
            </a:r>
          </a:p>
          <a:p>
            <a:pPr marL="2627313" lvl="2" indent="-333375">
              <a:buSzTx/>
              <a:buFont typeface="Symbol" pitchFamily="18" charset="2"/>
              <a:buChar char="Þ"/>
            </a:pPr>
            <a:r>
              <a:rPr lang="en-US"/>
              <a:t>Storage adapted to surface complexity</a:t>
            </a:r>
          </a:p>
        </p:txBody>
      </p:sp>
      <p:pic>
        <p:nvPicPr>
          <p:cNvPr id="752645" name="Picture 5" descr="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916488"/>
            <a:ext cx="1941512" cy="1941512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2646" name="Picture 6" descr="diverg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4916488"/>
            <a:ext cx="1941512" cy="19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2647" name="Picture 7" descr="indica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4916488"/>
            <a:ext cx="1941513" cy="19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2648" name="Text Box 8"/>
          <p:cNvSpPr txBox="1">
            <a:spLocks noChangeArrowheads="1"/>
          </p:cNvSpPr>
          <p:nvPr/>
        </p:nvSpPr>
        <p:spPr bwMode="auto">
          <a:xfrm>
            <a:off x="512763" y="44545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(1)</a:t>
            </a:r>
          </a:p>
        </p:txBody>
      </p:sp>
      <p:sp>
        <p:nvSpPr>
          <p:cNvPr id="752649" name="AutoShape 9"/>
          <p:cNvSpPr>
            <a:spLocks noChangeArrowheads="1"/>
          </p:cNvSpPr>
          <p:nvPr/>
        </p:nvSpPr>
        <p:spPr bwMode="auto">
          <a:xfrm>
            <a:off x="1952625" y="5829300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52650" name="Text Box 10"/>
          <p:cNvSpPr txBox="1">
            <a:spLocks noChangeArrowheads="1"/>
          </p:cNvSpPr>
          <p:nvPr/>
        </p:nvSpPr>
        <p:spPr bwMode="auto">
          <a:xfrm>
            <a:off x="1919288" y="5532438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(2)</a:t>
            </a:r>
          </a:p>
        </p:txBody>
      </p:sp>
      <p:sp>
        <p:nvSpPr>
          <p:cNvPr id="752651" name="AutoShape 11"/>
          <p:cNvSpPr>
            <a:spLocks noChangeArrowheads="1"/>
          </p:cNvSpPr>
          <p:nvPr/>
        </p:nvSpPr>
        <p:spPr bwMode="auto">
          <a:xfrm>
            <a:off x="4333875" y="5867400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52652" name="Text Box 12"/>
          <p:cNvSpPr txBox="1">
            <a:spLocks noChangeArrowheads="1"/>
          </p:cNvSpPr>
          <p:nvPr/>
        </p:nvSpPr>
        <p:spPr bwMode="auto">
          <a:xfrm>
            <a:off x="4300538" y="5570538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(3)</a:t>
            </a:r>
          </a:p>
        </p:txBody>
      </p:sp>
      <p:sp>
        <p:nvSpPr>
          <p:cNvPr id="752654" name="AutoShape 14"/>
          <p:cNvSpPr>
            <a:spLocks noChangeArrowheads="1"/>
          </p:cNvSpPr>
          <p:nvPr/>
        </p:nvSpPr>
        <p:spPr bwMode="auto">
          <a:xfrm rot="-16200000">
            <a:off x="758031" y="4575969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752655" name="Text Box 15"/>
          <p:cNvSpPr txBox="1">
            <a:spLocks noChangeArrowheads="1"/>
          </p:cNvSpPr>
          <p:nvPr/>
        </p:nvSpPr>
        <p:spPr bwMode="auto">
          <a:xfrm>
            <a:off x="6694488" y="55689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(4)</a:t>
            </a:r>
          </a:p>
        </p:txBody>
      </p:sp>
      <p:sp>
        <p:nvSpPr>
          <p:cNvPr id="752656" name="AutoShape 16"/>
          <p:cNvSpPr>
            <a:spLocks noChangeArrowheads="1"/>
          </p:cNvSpPr>
          <p:nvPr/>
        </p:nvSpPr>
        <p:spPr bwMode="auto">
          <a:xfrm>
            <a:off x="6743700" y="5876925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752657" name="Picture 17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4919663"/>
            <a:ext cx="1924050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2659" name="Picture 19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919663"/>
            <a:ext cx="1924050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2662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4902200"/>
            <a:ext cx="19558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2663" name="Picture 23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3" y="4919663"/>
            <a:ext cx="1938337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In-Core Reconstruction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/>
              <a:t>To extend Poisson reconstruction to a streaming context:</a:t>
            </a:r>
          </a:p>
          <a:p>
            <a:pPr marL="1155700" lvl="1" indent="-533400"/>
            <a:r>
              <a:rPr lang="en-US" u="sng"/>
              <a:t>Representation</a:t>
            </a:r>
            <a:r>
              <a:rPr lang="en-US"/>
              <a:t>: We need a data-structure allowing for streaming through an octree</a:t>
            </a:r>
          </a:p>
          <a:p>
            <a:pPr marL="1155700" lvl="1" indent="-533400"/>
            <a:r>
              <a:rPr lang="en-US" u="sng"/>
              <a:t>Implementation</a:t>
            </a:r>
            <a:r>
              <a:rPr lang="en-US"/>
              <a:t>: We need to implement Poisson reconstruction as a local system</a:t>
            </a:r>
            <a:endParaRPr lang="en-US" u="sn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Octree</a:t>
            </a:r>
          </a:p>
        </p:txBody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u="sng"/>
              <a:t>Motivation (Regular Grid)</a:t>
            </a:r>
            <a:r>
              <a:rPr lang="en-US"/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en-US"/>
              <a:t>We can store the grid on disk as a set of successive pixel columns.</a:t>
            </a:r>
          </a:p>
        </p:txBody>
      </p:sp>
      <p:pic>
        <p:nvPicPr>
          <p:cNvPr id="777220" name="Picture 4" descr="pla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3878263"/>
            <a:ext cx="2405063" cy="240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7221" name="Group 5"/>
          <p:cNvGrpSpPr>
            <a:grpSpLocks noChangeAspect="1"/>
          </p:cNvGrpSpPr>
          <p:nvPr/>
        </p:nvGrpSpPr>
        <p:grpSpPr bwMode="auto">
          <a:xfrm>
            <a:off x="1531938" y="3868738"/>
            <a:ext cx="2387600" cy="2414587"/>
            <a:chOff x="695" y="2658"/>
            <a:chExt cx="1408" cy="1423"/>
          </a:xfrm>
        </p:grpSpPr>
        <p:sp>
          <p:nvSpPr>
            <p:cNvPr id="777222" name="Rectangle 6"/>
            <p:cNvSpPr>
              <a:spLocks noChangeAspect="1" noChangeArrowheads="1"/>
            </p:cNvSpPr>
            <p:nvPr/>
          </p:nvSpPr>
          <p:spPr bwMode="auto">
            <a:xfrm>
              <a:off x="695" y="2667"/>
              <a:ext cx="1408" cy="1408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77223" name="AutoShape 7"/>
            <p:cNvCxnSpPr>
              <a:cxnSpLocks noChangeAspect="1" noChangeShapeType="1"/>
              <a:stCxn id="777222" idx="0"/>
              <a:endCxn id="777222" idx="2"/>
            </p:cNvCxnSpPr>
            <p:nvPr/>
          </p:nvCxnSpPr>
          <p:spPr bwMode="auto">
            <a:xfrm>
              <a:off x="1399" y="2667"/>
              <a:ext cx="0" cy="1408"/>
            </a:xfrm>
            <a:prstGeom prst="straightConnector1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77224" name="Line 8"/>
            <p:cNvSpPr>
              <a:spLocks noChangeAspect="1" noChangeShapeType="1"/>
            </p:cNvSpPr>
            <p:nvPr/>
          </p:nvSpPr>
          <p:spPr bwMode="auto">
            <a:xfrm>
              <a:off x="1051" y="2661"/>
              <a:ext cx="0" cy="141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25" name="Line 9"/>
            <p:cNvSpPr>
              <a:spLocks noChangeAspect="1" noChangeShapeType="1"/>
            </p:cNvSpPr>
            <p:nvPr/>
          </p:nvSpPr>
          <p:spPr bwMode="auto">
            <a:xfrm>
              <a:off x="1741" y="2658"/>
              <a:ext cx="0" cy="141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26" name="Line 10"/>
            <p:cNvSpPr>
              <a:spLocks noChangeAspect="1" noChangeShapeType="1"/>
            </p:cNvSpPr>
            <p:nvPr/>
          </p:nvSpPr>
          <p:spPr bwMode="auto">
            <a:xfrm>
              <a:off x="1927" y="2664"/>
              <a:ext cx="0" cy="141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27" name="Line 11"/>
            <p:cNvSpPr>
              <a:spLocks noChangeAspect="1" noChangeShapeType="1"/>
            </p:cNvSpPr>
            <p:nvPr/>
          </p:nvSpPr>
          <p:spPr bwMode="auto">
            <a:xfrm>
              <a:off x="1573" y="2661"/>
              <a:ext cx="0" cy="141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28" name="Line 12"/>
            <p:cNvSpPr>
              <a:spLocks noChangeAspect="1" noChangeShapeType="1"/>
            </p:cNvSpPr>
            <p:nvPr/>
          </p:nvSpPr>
          <p:spPr bwMode="auto">
            <a:xfrm>
              <a:off x="1228" y="2658"/>
              <a:ext cx="0" cy="141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29" name="Line 13"/>
            <p:cNvSpPr>
              <a:spLocks noChangeAspect="1" noChangeShapeType="1"/>
            </p:cNvSpPr>
            <p:nvPr/>
          </p:nvSpPr>
          <p:spPr bwMode="auto">
            <a:xfrm>
              <a:off x="874" y="2664"/>
              <a:ext cx="0" cy="141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77230" name="Group 14"/>
          <p:cNvGrpSpPr>
            <a:grpSpLocks noChangeAspect="1"/>
          </p:cNvGrpSpPr>
          <p:nvPr/>
        </p:nvGrpSpPr>
        <p:grpSpPr bwMode="auto">
          <a:xfrm rot="-5400000">
            <a:off x="1524794" y="3863181"/>
            <a:ext cx="2389188" cy="2416175"/>
            <a:chOff x="695" y="2658"/>
            <a:chExt cx="1408" cy="1423"/>
          </a:xfrm>
        </p:grpSpPr>
        <p:sp>
          <p:nvSpPr>
            <p:cNvPr id="777231" name="Rectangle 15"/>
            <p:cNvSpPr>
              <a:spLocks noChangeAspect="1" noChangeArrowheads="1"/>
            </p:cNvSpPr>
            <p:nvPr/>
          </p:nvSpPr>
          <p:spPr bwMode="auto">
            <a:xfrm>
              <a:off x="695" y="2667"/>
              <a:ext cx="1408" cy="1408"/>
            </a:xfrm>
            <a:prstGeom prst="rect">
              <a:avLst/>
            </a:prstGeom>
            <a:noFill/>
            <a:ln w="3175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77232" name="AutoShape 16"/>
            <p:cNvCxnSpPr>
              <a:cxnSpLocks noChangeAspect="1" noChangeShapeType="1"/>
              <a:stCxn id="777231" idx="0"/>
              <a:endCxn id="777231" idx="2"/>
            </p:cNvCxnSpPr>
            <p:nvPr/>
          </p:nvCxnSpPr>
          <p:spPr bwMode="auto">
            <a:xfrm>
              <a:off x="1399" y="2667"/>
              <a:ext cx="0" cy="1408"/>
            </a:xfrm>
            <a:prstGeom prst="straightConnector1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77233" name="Line 17"/>
            <p:cNvSpPr>
              <a:spLocks noChangeAspect="1" noChangeShapeType="1"/>
            </p:cNvSpPr>
            <p:nvPr/>
          </p:nvSpPr>
          <p:spPr bwMode="auto">
            <a:xfrm>
              <a:off x="1051" y="2661"/>
              <a:ext cx="0" cy="1417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34" name="Line 18"/>
            <p:cNvSpPr>
              <a:spLocks noChangeAspect="1" noChangeShapeType="1"/>
            </p:cNvSpPr>
            <p:nvPr/>
          </p:nvSpPr>
          <p:spPr bwMode="auto">
            <a:xfrm>
              <a:off x="1741" y="2658"/>
              <a:ext cx="0" cy="1417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35" name="Line 19"/>
            <p:cNvSpPr>
              <a:spLocks noChangeAspect="1" noChangeShapeType="1"/>
            </p:cNvSpPr>
            <p:nvPr/>
          </p:nvSpPr>
          <p:spPr bwMode="auto">
            <a:xfrm>
              <a:off x="1927" y="2664"/>
              <a:ext cx="0" cy="1417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36" name="Line 20"/>
            <p:cNvSpPr>
              <a:spLocks noChangeAspect="1" noChangeShapeType="1"/>
            </p:cNvSpPr>
            <p:nvPr/>
          </p:nvSpPr>
          <p:spPr bwMode="auto">
            <a:xfrm>
              <a:off x="1573" y="2661"/>
              <a:ext cx="0" cy="1417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37" name="Line 21"/>
            <p:cNvSpPr>
              <a:spLocks noChangeAspect="1" noChangeShapeType="1"/>
            </p:cNvSpPr>
            <p:nvPr/>
          </p:nvSpPr>
          <p:spPr bwMode="auto">
            <a:xfrm>
              <a:off x="1228" y="2658"/>
              <a:ext cx="0" cy="1417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7238" name="Line 22"/>
            <p:cNvSpPr>
              <a:spLocks noChangeAspect="1" noChangeShapeType="1"/>
            </p:cNvSpPr>
            <p:nvPr/>
          </p:nvSpPr>
          <p:spPr bwMode="auto">
            <a:xfrm>
              <a:off x="874" y="2664"/>
              <a:ext cx="0" cy="1417"/>
            </a:xfrm>
            <a:prstGeom prst="line">
              <a:avLst/>
            </a:prstGeom>
            <a:noFill/>
            <a:ln w="31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7239" name="AutoShape 23"/>
          <p:cNvSpPr>
            <a:spLocks noChangeArrowheads="1"/>
          </p:cNvSpPr>
          <p:nvPr/>
        </p:nvSpPr>
        <p:spPr bwMode="auto">
          <a:xfrm>
            <a:off x="5832475" y="4246563"/>
            <a:ext cx="1639888" cy="1727200"/>
          </a:xfrm>
          <a:prstGeom prst="flowChartMagneticDisk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77240" name="Group 24"/>
          <p:cNvGrpSpPr>
            <a:grpSpLocks noChangeAspect="1"/>
          </p:cNvGrpSpPr>
          <p:nvPr/>
        </p:nvGrpSpPr>
        <p:grpSpPr bwMode="auto">
          <a:xfrm>
            <a:off x="5184775" y="5068888"/>
            <a:ext cx="3003550" cy="414337"/>
            <a:chOff x="3155" y="3933"/>
            <a:chExt cx="2496" cy="344"/>
          </a:xfrm>
        </p:grpSpPr>
        <p:sp>
          <p:nvSpPr>
            <p:cNvPr id="777241" name="Rectangle 25"/>
            <p:cNvSpPr>
              <a:spLocks noChangeAspect="1" noChangeArrowheads="1"/>
            </p:cNvSpPr>
            <p:nvPr/>
          </p:nvSpPr>
          <p:spPr bwMode="auto">
            <a:xfrm>
              <a:off x="3155" y="3940"/>
              <a:ext cx="2496" cy="32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42" name="Rectangle 26"/>
            <p:cNvSpPr>
              <a:spLocks noChangeAspect="1" noChangeArrowheads="1"/>
            </p:cNvSpPr>
            <p:nvPr/>
          </p:nvSpPr>
          <p:spPr bwMode="auto">
            <a:xfrm>
              <a:off x="3155" y="3939"/>
              <a:ext cx="311" cy="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43" name="Rectangle 27"/>
            <p:cNvSpPr>
              <a:spLocks noChangeAspect="1" noChangeArrowheads="1"/>
            </p:cNvSpPr>
            <p:nvPr/>
          </p:nvSpPr>
          <p:spPr bwMode="auto">
            <a:xfrm>
              <a:off x="3467" y="3936"/>
              <a:ext cx="311" cy="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44" name="Rectangle 28"/>
            <p:cNvSpPr>
              <a:spLocks noChangeAspect="1" noChangeArrowheads="1"/>
            </p:cNvSpPr>
            <p:nvPr/>
          </p:nvSpPr>
          <p:spPr bwMode="auto">
            <a:xfrm>
              <a:off x="3779" y="3933"/>
              <a:ext cx="311" cy="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45" name="Rectangle 29"/>
            <p:cNvSpPr>
              <a:spLocks noChangeAspect="1" noChangeArrowheads="1"/>
            </p:cNvSpPr>
            <p:nvPr/>
          </p:nvSpPr>
          <p:spPr bwMode="auto">
            <a:xfrm>
              <a:off x="4094" y="3933"/>
              <a:ext cx="311" cy="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46" name="Rectangle 30"/>
            <p:cNvSpPr>
              <a:spLocks noChangeAspect="1" noChangeArrowheads="1"/>
            </p:cNvSpPr>
            <p:nvPr/>
          </p:nvSpPr>
          <p:spPr bwMode="auto">
            <a:xfrm>
              <a:off x="4400" y="3933"/>
              <a:ext cx="311" cy="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47" name="Rectangle 31"/>
            <p:cNvSpPr>
              <a:spLocks noChangeAspect="1" noChangeArrowheads="1"/>
            </p:cNvSpPr>
            <p:nvPr/>
          </p:nvSpPr>
          <p:spPr bwMode="auto">
            <a:xfrm>
              <a:off x="4711" y="3933"/>
              <a:ext cx="311" cy="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48" name="Rectangle 32"/>
            <p:cNvSpPr>
              <a:spLocks noChangeAspect="1" noChangeArrowheads="1"/>
            </p:cNvSpPr>
            <p:nvPr/>
          </p:nvSpPr>
          <p:spPr bwMode="auto">
            <a:xfrm>
              <a:off x="5021" y="3933"/>
              <a:ext cx="311" cy="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7249" name="Rectangle 33"/>
            <p:cNvSpPr>
              <a:spLocks noChangeAspect="1" noChangeArrowheads="1"/>
            </p:cNvSpPr>
            <p:nvPr/>
          </p:nvSpPr>
          <p:spPr bwMode="auto">
            <a:xfrm>
              <a:off x="5338" y="3939"/>
              <a:ext cx="311" cy="3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7250" name="Rectangle 34"/>
          <p:cNvSpPr>
            <a:spLocks noChangeAspect="1" noChangeArrowheads="1"/>
          </p:cNvSpPr>
          <p:nvPr/>
        </p:nvSpPr>
        <p:spPr bwMode="auto">
          <a:xfrm>
            <a:off x="5180013" y="5072063"/>
            <a:ext cx="3003550" cy="3968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51" name="Rectangle 35"/>
          <p:cNvSpPr>
            <a:spLocks noChangeArrowheads="1"/>
          </p:cNvSpPr>
          <p:nvPr/>
        </p:nvSpPr>
        <p:spPr bwMode="auto">
          <a:xfrm>
            <a:off x="1509713" y="3875088"/>
            <a:ext cx="2395537" cy="2409825"/>
          </a:xfrm>
          <a:prstGeom prst="rect">
            <a:avLst/>
          </a:prstGeom>
          <a:noFill/>
          <a:ln w="635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7252" name="Line 36"/>
          <p:cNvSpPr>
            <a:spLocks noChangeShapeType="1"/>
          </p:cNvSpPr>
          <p:nvPr/>
        </p:nvSpPr>
        <p:spPr bwMode="auto">
          <a:xfrm>
            <a:off x="1828800" y="3875088"/>
            <a:ext cx="0" cy="24098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53" name="Line 37"/>
          <p:cNvSpPr>
            <a:spLocks noChangeShapeType="1"/>
          </p:cNvSpPr>
          <p:nvPr/>
        </p:nvSpPr>
        <p:spPr bwMode="auto">
          <a:xfrm>
            <a:off x="2138363" y="3870325"/>
            <a:ext cx="0" cy="24098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54" name="Line 38"/>
          <p:cNvSpPr>
            <a:spLocks noChangeShapeType="1"/>
          </p:cNvSpPr>
          <p:nvPr/>
        </p:nvSpPr>
        <p:spPr bwMode="auto">
          <a:xfrm>
            <a:off x="2424113" y="3870325"/>
            <a:ext cx="0" cy="24098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55" name="Line 39"/>
          <p:cNvSpPr>
            <a:spLocks noChangeShapeType="1"/>
          </p:cNvSpPr>
          <p:nvPr/>
        </p:nvSpPr>
        <p:spPr bwMode="auto">
          <a:xfrm>
            <a:off x="2724150" y="3884613"/>
            <a:ext cx="0" cy="24098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56" name="Line 40"/>
          <p:cNvSpPr>
            <a:spLocks noChangeShapeType="1"/>
          </p:cNvSpPr>
          <p:nvPr/>
        </p:nvSpPr>
        <p:spPr bwMode="auto">
          <a:xfrm>
            <a:off x="3033713" y="3879850"/>
            <a:ext cx="0" cy="24098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57" name="Line 41"/>
          <p:cNvSpPr>
            <a:spLocks noChangeShapeType="1"/>
          </p:cNvSpPr>
          <p:nvPr/>
        </p:nvSpPr>
        <p:spPr bwMode="auto">
          <a:xfrm>
            <a:off x="3305175" y="3879850"/>
            <a:ext cx="0" cy="24098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58" name="Line 42"/>
          <p:cNvSpPr>
            <a:spLocks noChangeShapeType="1"/>
          </p:cNvSpPr>
          <p:nvPr/>
        </p:nvSpPr>
        <p:spPr bwMode="auto">
          <a:xfrm>
            <a:off x="3600450" y="3860800"/>
            <a:ext cx="0" cy="24098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59" name="Freeform 43"/>
          <p:cNvSpPr>
            <a:spLocks/>
          </p:cNvSpPr>
          <p:nvPr/>
        </p:nvSpPr>
        <p:spPr bwMode="auto">
          <a:xfrm>
            <a:off x="1668463" y="5457825"/>
            <a:ext cx="3702050" cy="1404938"/>
          </a:xfrm>
          <a:custGeom>
            <a:avLst/>
            <a:gdLst>
              <a:gd name="T0" fmla="*/ 0 w 2332"/>
              <a:gd name="T1" fmla="*/ 539 h 885"/>
              <a:gd name="T2" fmla="*/ 1792 w 2332"/>
              <a:gd name="T3" fmla="*/ 795 h 885"/>
              <a:gd name="T4" fmla="*/ 2332 w 2332"/>
              <a:gd name="T5" fmla="*/ 0 h 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32" h="885">
                <a:moveTo>
                  <a:pt x="0" y="539"/>
                </a:moveTo>
                <a:cubicBezTo>
                  <a:pt x="701" y="712"/>
                  <a:pt x="1403" y="885"/>
                  <a:pt x="1792" y="795"/>
                </a:cubicBezTo>
                <a:cubicBezTo>
                  <a:pt x="2181" y="705"/>
                  <a:pt x="2256" y="352"/>
                  <a:pt x="2332" y="0"/>
                </a:cubicBezTo>
              </a:path>
            </a:pathLst>
          </a:custGeom>
          <a:noFill/>
          <a:ln w="9525" cap="flat" cmpd="sng">
            <a:solidFill>
              <a:schemeClr val="bg2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60" name="Freeform 44"/>
          <p:cNvSpPr>
            <a:spLocks/>
          </p:cNvSpPr>
          <p:nvPr/>
        </p:nvSpPr>
        <p:spPr bwMode="auto">
          <a:xfrm>
            <a:off x="1978025" y="5453063"/>
            <a:ext cx="3759200" cy="1404937"/>
          </a:xfrm>
          <a:custGeom>
            <a:avLst/>
            <a:gdLst>
              <a:gd name="T0" fmla="*/ 0 w 2332"/>
              <a:gd name="T1" fmla="*/ 539 h 885"/>
              <a:gd name="T2" fmla="*/ 1792 w 2332"/>
              <a:gd name="T3" fmla="*/ 795 h 885"/>
              <a:gd name="T4" fmla="*/ 2332 w 2332"/>
              <a:gd name="T5" fmla="*/ 0 h 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32" h="885">
                <a:moveTo>
                  <a:pt x="0" y="539"/>
                </a:moveTo>
                <a:cubicBezTo>
                  <a:pt x="701" y="712"/>
                  <a:pt x="1403" y="885"/>
                  <a:pt x="1792" y="795"/>
                </a:cubicBezTo>
                <a:cubicBezTo>
                  <a:pt x="2181" y="705"/>
                  <a:pt x="2256" y="352"/>
                  <a:pt x="2332" y="0"/>
                </a:cubicBezTo>
              </a:path>
            </a:pathLst>
          </a:custGeom>
          <a:noFill/>
          <a:ln w="9525" cap="flat" cmpd="sng">
            <a:solidFill>
              <a:schemeClr val="bg2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61" name="Freeform 45"/>
          <p:cNvSpPr>
            <a:spLocks/>
          </p:cNvSpPr>
          <p:nvPr/>
        </p:nvSpPr>
        <p:spPr bwMode="auto">
          <a:xfrm>
            <a:off x="2273300" y="5462588"/>
            <a:ext cx="3817938" cy="1404937"/>
          </a:xfrm>
          <a:custGeom>
            <a:avLst/>
            <a:gdLst>
              <a:gd name="T0" fmla="*/ 0 w 2332"/>
              <a:gd name="T1" fmla="*/ 539 h 885"/>
              <a:gd name="T2" fmla="*/ 1792 w 2332"/>
              <a:gd name="T3" fmla="*/ 795 h 885"/>
              <a:gd name="T4" fmla="*/ 2332 w 2332"/>
              <a:gd name="T5" fmla="*/ 0 h 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32" h="885">
                <a:moveTo>
                  <a:pt x="0" y="539"/>
                </a:moveTo>
                <a:cubicBezTo>
                  <a:pt x="701" y="712"/>
                  <a:pt x="1403" y="885"/>
                  <a:pt x="1792" y="795"/>
                </a:cubicBezTo>
                <a:cubicBezTo>
                  <a:pt x="2181" y="705"/>
                  <a:pt x="2256" y="352"/>
                  <a:pt x="2332" y="0"/>
                </a:cubicBezTo>
              </a:path>
            </a:pathLst>
          </a:custGeom>
          <a:noFill/>
          <a:ln w="9525" cap="flat" cmpd="sng">
            <a:solidFill>
              <a:schemeClr val="bg2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62" name="Freeform 46"/>
          <p:cNvSpPr>
            <a:spLocks/>
          </p:cNvSpPr>
          <p:nvPr/>
        </p:nvSpPr>
        <p:spPr bwMode="auto">
          <a:xfrm>
            <a:off x="2563813" y="5453063"/>
            <a:ext cx="3935412" cy="1404937"/>
          </a:xfrm>
          <a:custGeom>
            <a:avLst/>
            <a:gdLst>
              <a:gd name="T0" fmla="*/ 0 w 2332"/>
              <a:gd name="T1" fmla="*/ 539 h 885"/>
              <a:gd name="T2" fmla="*/ 1792 w 2332"/>
              <a:gd name="T3" fmla="*/ 795 h 885"/>
              <a:gd name="T4" fmla="*/ 2332 w 2332"/>
              <a:gd name="T5" fmla="*/ 0 h 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32" h="885">
                <a:moveTo>
                  <a:pt x="0" y="539"/>
                </a:moveTo>
                <a:cubicBezTo>
                  <a:pt x="701" y="712"/>
                  <a:pt x="1403" y="885"/>
                  <a:pt x="1792" y="795"/>
                </a:cubicBezTo>
                <a:cubicBezTo>
                  <a:pt x="2181" y="705"/>
                  <a:pt x="2256" y="352"/>
                  <a:pt x="2332" y="0"/>
                </a:cubicBezTo>
              </a:path>
            </a:pathLst>
          </a:custGeom>
          <a:noFill/>
          <a:ln w="9525" cap="flat" cmpd="sng">
            <a:solidFill>
              <a:schemeClr val="bg2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63" name="Freeform 47"/>
          <p:cNvSpPr>
            <a:spLocks/>
          </p:cNvSpPr>
          <p:nvPr/>
        </p:nvSpPr>
        <p:spPr bwMode="auto">
          <a:xfrm>
            <a:off x="2878138" y="5467350"/>
            <a:ext cx="3976687" cy="1404938"/>
          </a:xfrm>
          <a:custGeom>
            <a:avLst/>
            <a:gdLst>
              <a:gd name="T0" fmla="*/ 0 w 2332"/>
              <a:gd name="T1" fmla="*/ 539 h 885"/>
              <a:gd name="T2" fmla="*/ 1792 w 2332"/>
              <a:gd name="T3" fmla="*/ 795 h 885"/>
              <a:gd name="T4" fmla="*/ 2332 w 2332"/>
              <a:gd name="T5" fmla="*/ 0 h 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32" h="885">
                <a:moveTo>
                  <a:pt x="0" y="539"/>
                </a:moveTo>
                <a:cubicBezTo>
                  <a:pt x="701" y="712"/>
                  <a:pt x="1403" y="885"/>
                  <a:pt x="1792" y="795"/>
                </a:cubicBezTo>
                <a:cubicBezTo>
                  <a:pt x="2181" y="705"/>
                  <a:pt x="2256" y="352"/>
                  <a:pt x="2332" y="0"/>
                </a:cubicBezTo>
              </a:path>
            </a:pathLst>
          </a:custGeom>
          <a:noFill/>
          <a:ln w="9525" cap="flat" cmpd="sng">
            <a:solidFill>
              <a:schemeClr val="bg2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64" name="Freeform 48"/>
          <p:cNvSpPr>
            <a:spLocks/>
          </p:cNvSpPr>
          <p:nvPr/>
        </p:nvSpPr>
        <p:spPr bwMode="auto">
          <a:xfrm>
            <a:off x="3173413" y="5462588"/>
            <a:ext cx="4064000" cy="1404937"/>
          </a:xfrm>
          <a:custGeom>
            <a:avLst/>
            <a:gdLst>
              <a:gd name="T0" fmla="*/ 0 w 2332"/>
              <a:gd name="T1" fmla="*/ 539 h 885"/>
              <a:gd name="T2" fmla="*/ 1792 w 2332"/>
              <a:gd name="T3" fmla="*/ 795 h 885"/>
              <a:gd name="T4" fmla="*/ 2332 w 2332"/>
              <a:gd name="T5" fmla="*/ 0 h 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32" h="885">
                <a:moveTo>
                  <a:pt x="0" y="539"/>
                </a:moveTo>
                <a:cubicBezTo>
                  <a:pt x="701" y="712"/>
                  <a:pt x="1403" y="885"/>
                  <a:pt x="1792" y="795"/>
                </a:cubicBezTo>
                <a:cubicBezTo>
                  <a:pt x="2181" y="705"/>
                  <a:pt x="2256" y="352"/>
                  <a:pt x="2332" y="0"/>
                </a:cubicBezTo>
              </a:path>
            </a:pathLst>
          </a:custGeom>
          <a:noFill/>
          <a:ln w="9525" cap="flat" cmpd="sng">
            <a:solidFill>
              <a:schemeClr val="bg2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65" name="Freeform 49"/>
          <p:cNvSpPr>
            <a:spLocks/>
          </p:cNvSpPr>
          <p:nvPr/>
        </p:nvSpPr>
        <p:spPr bwMode="auto">
          <a:xfrm>
            <a:off x="3397250" y="5443538"/>
            <a:ext cx="4208463" cy="1404937"/>
          </a:xfrm>
          <a:custGeom>
            <a:avLst/>
            <a:gdLst>
              <a:gd name="T0" fmla="*/ 0 w 2332"/>
              <a:gd name="T1" fmla="*/ 539 h 885"/>
              <a:gd name="T2" fmla="*/ 1792 w 2332"/>
              <a:gd name="T3" fmla="*/ 795 h 885"/>
              <a:gd name="T4" fmla="*/ 2332 w 2332"/>
              <a:gd name="T5" fmla="*/ 0 h 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32" h="885">
                <a:moveTo>
                  <a:pt x="0" y="539"/>
                </a:moveTo>
                <a:cubicBezTo>
                  <a:pt x="701" y="712"/>
                  <a:pt x="1403" y="885"/>
                  <a:pt x="1792" y="795"/>
                </a:cubicBezTo>
                <a:cubicBezTo>
                  <a:pt x="2181" y="705"/>
                  <a:pt x="2256" y="352"/>
                  <a:pt x="2332" y="0"/>
                </a:cubicBezTo>
              </a:path>
            </a:pathLst>
          </a:custGeom>
          <a:noFill/>
          <a:ln w="9525" cap="flat" cmpd="sng">
            <a:solidFill>
              <a:schemeClr val="bg2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7266" name="Freeform 50"/>
          <p:cNvSpPr>
            <a:spLocks/>
          </p:cNvSpPr>
          <p:nvPr/>
        </p:nvSpPr>
        <p:spPr bwMode="auto">
          <a:xfrm>
            <a:off x="3773488" y="5462588"/>
            <a:ext cx="4224337" cy="1404937"/>
          </a:xfrm>
          <a:custGeom>
            <a:avLst/>
            <a:gdLst>
              <a:gd name="T0" fmla="*/ 0 w 2332"/>
              <a:gd name="T1" fmla="*/ 539 h 885"/>
              <a:gd name="T2" fmla="*/ 1792 w 2332"/>
              <a:gd name="T3" fmla="*/ 795 h 885"/>
              <a:gd name="T4" fmla="*/ 2332 w 2332"/>
              <a:gd name="T5" fmla="*/ 0 h 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32" h="885">
                <a:moveTo>
                  <a:pt x="0" y="539"/>
                </a:moveTo>
                <a:cubicBezTo>
                  <a:pt x="701" y="712"/>
                  <a:pt x="1403" y="885"/>
                  <a:pt x="1792" y="795"/>
                </a:cubicBezTo>
                <a:cubicBezTo>
                  <a:pt x="2181" y="705"/>
                  <a:pt x="2256" y="352"/>
                  <a:pt x="2332" y="0"/>
                </a:cubicBezTo>
              </a:path>
            </a:pathLst>
          </a:custGeom>
          <a:noFill/>
          <a:ln w="9525" cap="flat" cmpd="sng">
            <a:solidFill>
              <a:schemeClr val="bg2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Octree</a:t>
            </a:r>
          </a:p>
        </p:txBody>
      </p:sp>
      <p:sp>
        <p:nvSpPr>
          <p:cNvPr id="77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u="sng"/>
              <a:t>Motivation (Regular Grid)</a:t>
            </a:r>
            <a:r>
              <a:rPr lang="en-US"/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en-US"/>
              <a:t>We can stream across the </a:t>
            </a:r>
            <a:r>
              <a:rPr lang="en-US" i="1"/>
              <a:t>x</a:t>
            </a:r>
            <a:r>
              <a:rPr lang="en-US"/>
              <a:t>-axis, reading/writing successive blocks.</a:t>
            </a:r>
          </a:p>
        </p:txBody>
      </p:sp>
      <p:pic>
        <p:nvPicPr>
          <p:cNvPr id="770052" name="Picture 4" descr="pla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3878263"/>
            <a:ext cx="2405063" cy="240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0053" name="Group 5"/>
          <p:cNvGrpSpPr>
            <a:grpSpLocks noChangeAspect="1"/>
          </p:cNvGrpSpPr>
          <p:nvPr/>
        </p:nvGrpSpPr>
        <p:grpSpPr bwMode="auto">
          <a:xfrm>
            <a:off x="1531938" y="3868738"/>
            <a:ext cx="2387600" cy="2414587"/>
            <a:chOff x="695" y="2658"/>
            <a:chExt cx="1408" cy="1423"/>
          </a:xfrm>
        </p:grpSpPr>
        <p:sp>
          <p:nvSpPr>
            <p:cNvPr id="770054" name="Rectangle 6"/>
            <p:cNvSpPr>
              <a:spLocks noChangeAspect="1" noChangeArrowheads="1"/>
            </p:cNvSpPr>
            <p:nvPr/>
          </p:nvSpPr>
          <p:spPr bwMode="auto">
            <a:xfrm>
              <a:off x="695" y="2667"/>
              <a:ext cx="1408" cy="14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70055" name="AutoShape 7"/>
            <p:cNvCxnSpPr>
              <a:cxnSpLocks noChangeAspect="1" noChangeShapeType="1"/>
              <a:stCxn id="770054" idx="0"/>
              <a:endCxn id="770054" idx="2"/>
            </p:cNvCxnSpPr>
            <p:nvPr/>
          </p:nvCxnSpPr>
          <p:spPr bwMode="auto">
            <a:xfrm>
              <a:off x="1399" y="2667"/>
              <a:ext cx="0" cy="14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70056" name="Line 8"/>
            <p:cNvSpPr>
              <a:spLocks noChangeAspect="1" noChangeShapeType="1"/>
            </p:cNvSpPr>
            <p:nvPr/>
          </p:nvSpPr>
          <p:spPr bwMode="auto">
            <a:xfrm>
              <a:off x="1051" y="2661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57" name="Line 9"/>
            <p:cNvSpPr>
              <a:spLocks noChangeAspect="1" noChangeShapeType="1"/>
            </p:cNvSpPr>
            <p:nvPr/>
          </p:nvSpPr>
          <p:spPr bwMode="auto">
            <a:xfrm>
              <a:off x="1741" y="2658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58" name="Line 10"/>
            <p:cNvSpPr>
              <a:spLocks noChangeAspect="1" noChangeShapeType="1"/>
            </p:cNvSpPr>
            <p:nvPr/>
          </p:nvSpPr>
          <p:spPr bwMode="auto">
            <a:xfrm>
              <a:off x="1927" y="2664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59" name="Line 11"/>
            <p:cNvSpPr>
              <a:spLocks noChangeAspect="1" noChangeShapeType="1"/>
            </p:cNvSpPr>
            <p:nvPr/>
          </p:nvSpPr>
          <p:spPr bwMode="auto">
            <a:xfrm>
              <a:off x="1573" y="2661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60" name="Line 12"/>
            <p:cNvSpPr>
              <a:spLocks noChangeAspect="1" noChangeShapeType="1"/>
            </p:cNvSpPr>
            <p:nvPr/>
          </p:nvSpPr>
          <p:spPr bwMode="auto">
            <a:xfrm>
              <a:off x="1228" y="2658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61" name="Line 13"/>
            <p:cNvSpPr>
              <a:spLocks noChangeAspect="1" noChangeShapeType="1"/>
            </p:cNvSpPr>
            <p:nvPr/>
          </p:nvSpPr>
          <p:spPr bwMode="auto">
            <a:xfrm>
              <a:off x="874" y="2664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70062" name="Group 14"/>
          <p:cNvGrpSpPr>
            <a:grpSpLocks noChangeAspect="1"/>
          </p:cNvGrpSpPr>
          <p:nvPr/>
        </p:nvGrpSpPr>
        <p:grpSpPr bwMode="auto">
          <a:xfrm rot="-5400000">
            <a:off x="1524794" y="3863181"/>
            <a:ext cx="2389188" cy="2416175"/>
            <a:chOff x="695" y="2658"/>
            <a:chExt cx="1408" cy="1423"/>
          </a:xfrm>
        </p:grpSpPr>
        <p:sp>
          <p:nvSpPr>
            <p:cNvPr id="770063" name="Rectangle 15"/>
            <p:cNvSpPr>
              <a:spLocks noChangeAspect="1" noChangeArrowheads="1"/>
            </p:cNvSpPr>
            <p:nvPr/>
          </p:nvSpPr>
          <p:spPr bwMode="auto">
            <a:xfrm>
              <a:off x="695" y="2667"/>
              <a:ext cx="1408" cy="14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70064" name="AutoShape 16"/>
            <p:cNvCxnSpPr>
              <a:cxnSpLocks noChangeAspect="1" noChangeShapeType="1"/>
              <a:stCxn id="770063" idx="0"/>
              <a:endCxn id="770063" idx="2"/>
            </p:cNvCxnSpPr>
            <p:nvPr/>
          </p:nvCxnSpPr>
          <p:spPr bwMode="auto">
            <a:xfrm>
              <a:off x="1399" y="2667"/>
              <a:ext cx="0" cy="14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70065" name="Line 17"/>
            <p:cNvSpPr>
              <a:spLocks noChangeAspect="1" noChangeShapeType="1"/>
            </p:cNvSpPr>
            <p:nvPr/>
          </p:nvSpPr>
          <p:spPr bwMode="auto">
            <a:xfrm>
              <a:off x="1051" y="2661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66" name="Line 18"/>
            <p:cNvSpPr>
              <a:spLocks noChangeAspect="1" noChangeShapeType="1"/>
            </p:cNvSpPr>
            <p:nvPr/>
          </p:nvSpPr>
          <p:spPr bwMode="auto">
            <a:xfrm>
              <a:off x="1741" y="2658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67" name="Line 19"/>
            <p:cNvSpPr>
              <a:spLocks noChangeAspect="1" noChangeShapeType="1"/>
            </p:cNvSpPr>
            <p:nvPr/>
          </p:nvSpPr>
          <p:spPr bwMode="auto">
            <a:xfrm>
              <a:off x="1927" y="2664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68" name="Line 20"/>
            <p:cNvSpPr>
              <a:spLocks noChangeAspect="1" noChangeShapeType="1"/>
            </p:cNvSpPr>
            <p:nvPr/>
          </p:nvSpPr>
          <p:spPr bwMode="auto">
            <a:xfrm>
              <a:off x="1573" y="2661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69" name="Line 21"/>
            <p:cNvSpPr>
              <a:spLocks noChangeAspect="1" noChangeShapeType="1"/>
            </p:cNvSpPr>
            <p:nvPr/>
          </p:nvSpPr>
          <p:spPr bwMode="auto">
            <a:xfrm>
              <a:off x="1228" y="2658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0070" name="Line 22"/>
            <p:cNvSpPr>
              <a:spLocks noChangeAspect="1" noChangeShapeType="1"/>
            </p:cNvSpPr>
            <p:nvPr/>
          </p:nvSpPr>
          <p:spPr bwMode="auto">
            <a:xfrm>
              <a:off x="874" y="2664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0071" name="Rectangle 23"/>
          <p:cNvSpPr>
            <a:spLocks noChangeAspect="1" noChangeArrowheads="1"/>
          </p:cNvSpPr>
          <p:nvPr/>
        </p:nvSpPr>
        <p:spPr bwMode="auto">
          <a:xfrm>
            <a:off x="1509713" y="3827463"/>
            <a:ext cx="339725" cy="248126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113" name="Text Box 65"/>
          <p:cNvSpPr txBox="1">
            <a:spLocks noChangeAspect="1" noChangeArrowheads="1"/>
          </p:cNvSpPr>
          <p:nvPr/>
        </p:nvSpPr>
        <p:spPr bwMode="auto">
          <a:xfrm>
            <a:off x="1393825" y="6265863"/>
            <a:ext cx="5572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x</a:t>
            </a:r>
            <a:r>
              <a:rPr lang="en-US"/>
              <a:t>=0</a:t>
            </a:r>
          </a:p>
        </p:txBody>
      </p:sp>
      <p:sp>
        <p:nvSpPr>
          <p:cNvPr id="770117" name="AutoShape 69"/>
          <p:cNvSpPr>
            <a:spLocks noChangeArrowheads="1"/>
          </p:cNvSpPr>
          <p:nvPr/>
        </p:nvSpPr>
        <p:spPr bwMode="auto">
          <a:xfrm>
            <a:off x="5832475" y="4246563"/>
            <a:ext cx="1639888" cy="1727200"/>
          </a:xfrm>
          <a:prstGeom prst="flowChartMagneticDisk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123" name="Rectangle 75"/>
          <p:cNvSpPr>
            <a:spLocks noChangeAspect="1" noChangeArrowheads="1"/>
          </p:cNvSpPr>
          <p:nvPr/>
        </p:nvSpPr>
        <p:spPr bwMode="auto">
          <a:xfrm>
            <a:off x="5184775" y="5076825"/>
            <a:ext cx="3003550" cy="3968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130" name="Rectangle 82"/>
          <p:cNvSpPr>
            <a:spLocks noChangeAspect="1" noChangeArrowheads="1"/>
          </p:cNvSpPr>
          <p:nvPr/>
        </p:nvSpPr>
        <p:spPr bwMode="auto">
          <a:xfrm>
            <a:off x="5184775" y="5076825"/>
            <a:ext cx="374650" cy="40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131" name="Rectangle 83"/>
          <p:cNvSpPr>
            <a:spLocks noChangeAspect="1" noChangeArrowheads="1"/>
          </p:cNvSpPr>
          <p:nvPr/>
        </p:nvSpPr>
        <p:spPr bwMode="auto">
          <a:xfrm>
            <a:off x="5561013" y="5072063"/>
            <a:ext cx="373062" cy="407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132" name="Rectangle 84"/>
          <p:cNvSpPr>
            <a:spLocks noChangeAspect="1" noChangeArrowheads="1"/>
          </p:cNvSpPr>
          <p:nvPr/>
        </p:nvSpPr>
        <p:spPr bwMode="auto">
          <a:xfrm>
            <a:off x="5935663" y="5068888"/>
            <a:ext cx="3746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133" name="Rectangle 85"/>
          <p:cNvSpPr>
            <a:spLocks noChangeAspect="1" noChangeArrowheads="1"/>
          </p:cNvSpPr>
          <p:nvPr/>
        </p:nvSpPr>
        <p:spPr bwMode="auto">
          <a:xfrm>
            <a:off x="6315075" y="5068888"/>
            <a:ext cx="3746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134" name="Rectangle 86"/>
          <p:cNvSpPr>
            <a:spLocks noChangeAspect="1" noChangeArrowheads="1"/>
          </p:cNvSpPr>
          <p:nvPr/>
        </p:nvSpPr>
        <p:spPr bwMode="auto">
          <a:xfrm>
            <a:off x="6683375" y="5068888"/>
            <a:ext cx="373063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135" name="Rectangle 87"/>
          <p:cNvSpPr>
            <a:spLocks noChangeAspect="1" noChangeArrowheads="1"/>
          </p:cNvSpPr>
          <p:nvPr/>
        </p:nvSpPr>
        <p:spPr bwMode="auto">
          <a:xfrm>
            <a:off x="7056438" y="5068888"/>
            <a:ext cx="3746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136" name="Rectangle 88"/>
          <p:cNvSpPr>
            <a:spLocks noChangeAspect="1" noChangeArrowheads="1"/>
          </p:cNvSpPr>
          <p:nvPr/>
        </p:nvSpPr>
        <p:spPr bwMode="auto">
          <a:xfrm>
            <a:off x="7429500" y="5068888"/>
            <a:ext cx="3746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137" name="Rectangle 89"/>
          <p:cNvSpPr>
            <a:spLocks noChangeAspect="1" noChangeArrowheads="1"/>
          </p:cNvSpPr>
          <p:nvPr/>
        </p:nvSpPr>
        <p:spPr bwMode="auto">
          <a:xfrm>
            <a:off x="7812088" y="5076825"/>
            <a:ext cx="373062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0140" name="Rectangle 92"/>
          <p:cNvSpPr>
            <a:spLocks noChangeAspect="1" noChangeArrowheads="1"/>
          </p:cNvSpPr>
          <p:nvPr/>
        </p:nvSpPr>
        <p:spPr bwMode="auto">
          <a:xfrm>
            <a:off x="5175250" y="5081588"/>
            <a:ext cx="3003550" cy="3968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Octree</a:t>
            </a:r>
          </a:p>
        </p:txBody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u="sng"/>
              <a:t>Motivation (Regular Grid)</a:t>
            </a:r>
            <a:r>
              <a:rPr lang="en-US"/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en-US"/>
              <a:t>We can stream across the </a:t>
            </a:r>
            <a:r>
              <a:rPr lang="en-US" i="1"/>
              <a:t>x</a:t>
            </a:r>
            <a:r>
              <a:rPr lang="en-US"/>
              <a:t>-axis, reading/writing successive blocks.</a:t>
            </a:r>
          </a:p>
        </p:txBody>
      </p:sp>
      <p:pic>
        <p:nvPicPr>
          <p:cNvPr id="772100" name="Picture 4" descr="pla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3878263"/>
            <a:ext cx="2405063" cy="240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2101" name="Group 5"/>
          <p:cNvGrpSpPr>
            <a:grpSpLocks noChangeAspect="1"/>
          </p:cNvGrpSpPr>
          <p:nvPr/>
        </p:nvGrpSpPr>
        <p:grpSpPr bwMode="auto">
          <a:xfrm>
            <a:off x="1531938" y="3868738"/>
            <a:ext cx="2387600" cy="2414587"/>
            <a:chOff x="695" y="2658"/>
            <a:chExt cx="1408" cy="1423"/>
          </a:xfrm>
        </p:grpSpPr>
        <p:sp>
          <p:nvSpPr>
            <p:cNvPr id="772102" name="Rectangle 6"/>
            <p:cNvSpPr>
              <a:spLocks noChangeAspect="1" noChangeArrowheads="1"/>
            </p:cNvSpPr>
            <p:nvPr/>
          </p:nvSpPr>
          <p:spPr bwMode="auto">
            <a:xfrm>
              <a:off x="695" y="2667"/>
              <a:ext cx="1408" cy="14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72103" name="AutoShape 7"/>
            <p:cNvCxnSpPr>
              <a:cxnSpLocks noChangeAspect="1" noChangeShapeType="1"/>
              <a:stCxn id="772102" idx="0"/>
              <a:endCxn id="772102" idx="2"/>
            </p:cNvCxnSpPr>
            <p:nvPr/>
          </p:nvCxnSpPr>
          <p:spPr bwMode="auto">
            <a:xfrm>
              <a:off x="1399" y="2667"/>
              <a:ext cx="0" cy="14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72104" name="Line 8"/>
            <p:cNvSpPr>
              <a:spLocks noChangeAspect="1" noChangeShapeType="1"/>
            </p:cNvSpPr>
            <p:nvPr/>
          </p:nvSpPr>
          <p:spPr bwMode="auto">
            <a:xfrm>
              <a:off x="1051" y="2661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05" name="Line 9"/>
            <p:cNvSpPr>
              <a:spLocks noChangeAspect="1" noChangeShapeType="1"/>
            </p:cNvSpPr>
            <p:nvPr/>
          </p:nvSpPr>
          <p:spPr bwMode="auto">
            <a:xfrm>
              <a:off x="1741" y="2658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06" name="Line 10"/>
            <p:cNvSpPr>
              <a:spLocks noChangeAspect="1" noChangeShapeType="1"/>
            </p:cNvSpPr>
            <p:nvPr/>
          </p:nvSpPr>
          <p:spPr bwMode="auto">
            <a:xfrm>
              <a:off x="1927" y="2664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07" name="Line 11"/>
            <p:cNvSpPr>
              <a:spLocks noChangeAspect="1" noChangeShapeType="1"/>
            </p:cNvSpPr>
            <p:nvPr/>
          </p:nvSpPr>
          <p:spPr bwMode="auto">
            <a:xfrm>
              <a:off x="1573" y="2661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08" name="Line 12"/>
            <p:cNvSpPr>
              <a:spLocks noChangeAspect="1" noChangeShapeType="1"/>
            </p:cNvSpPr>
            <p:nvPr/>
          </p:nvSpPr>
          <p:spPr bwMode="auto">
            <a:xfrm>
              <a:off x="1228" y="2658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09" name="Line 13"/>
            <p:cNvSpPr>
              <a:spLocks noChangeAspect="1" noChangeShapeType="1"/>
            </p:cNvSpPr>
            <p:nvPr/>
          </p:nvSpPr>
          <p:spPr bwMode="auto">
            <a:xfrm>
              <a:off x="874" y="2664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72110" name="Group 14"/>
          <p:cNvGrpSpPr>
            <a:grpSpLocks noChangeAspect="1"/>
          </p:cNvGrpSpPr>
          <p:nvPr/>
        </p:nvGrpSpPr>
        <p:grpSpPr bwMode="auto">
          <a:xfrm rot="-5400000">
            <a:off x="1524794" y="3863181"/>
            <a:ext cx="2389188" cy="2416175"/>
            <a:chOff x="695" y="2658"/>
            <a:chExt cx="1408" cy="1423"/>
          </a:xfrm>
        </p:grpSpPr>
        <p:sp>
          <p:nvSpPr>
            <p:cNvPr id="772111" name="Rectangle 15"/>
            <p:cNvSpPr>
              <a:spLocks noChangeAspect="1" noChangeArrowheads="1"/>
            </p:cNvSpPr>
            <p:nvPr/>
          </p:nvSpPr>
          <p:spPr bwMode="auto">
            <a:xfrm>
              <a:off x="695" y="2667"/>
              <a:ext cx="1408" cy="14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72112" name="AutoShape 16"/>
            <p:cNvCxnSpPr>
              <a:cxnSpLocks noChangeAspect="1" noChangeShapeType="1"/>
              <a:stCxn id="772111" idx="0"/>
              <a:endCxn id="772111" idx="2"/>
            </p:cNvCxnSpPr>
            <p:nvPr/>
          </p:nvCxnSpPr>
          <p:spPr bwMode="auto">
            <a:xfrm>
              <a:off x="1399" y="2667"/>
              <a:ext cx="0" cy="14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72113" name="Line 17"/>
            <p:cNvSpPr>
              <a:spLocks noChangeAspect="1" noChangeShapeType="1"/>
            </p:cNvSpPr>
            <p:nvPr/>
          </p:nvSpPr>
          <p:spPr bwMode="auto">
            <a:xfrm>
              <a:off x="1051" y="2661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14" name="Line 18"/>
            <p:cNvSpPr>
              <a:spLocks noChangeAspect="1" noChangeShapeType="1"/>
            </p:cNvSpPr>
            <p:nvPr/>
          </p:nvSpPr>
          <p:spPr bwMode="auto">
            <a:xfrm>
              <a:off x="1741" y="2658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15" name="Line 19"/>
            <p:cNvSpPr>
              <a:spLocks noChangeAspect="1" noChangeShapeType="1"/>
            </p:cNvSpPr>
            <p:nvPr/>
          </p:nvSpPr>
          <p:spPr bwMode="auto">
            <a:xfrm>
              <a:off x="1927" y="2664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16" name="Line 20"/>
            <p:cNvSpPr>
              <a:spLocks noChangeAspect="1" noChangeShapeType="1"/>
            </p:cNvSpPr>
            <p:nvPr/>
          </p:nvSpPr>
          <p:spPr bwMode="auto">
            <a:xfrm>
              <a:off x="1573" y="2661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17" name="Line 21"/>
            <p:cNvSpPr>
              <a:spLocks noChangeAspect="1" noChangeShapeType="1"/>
            </p:cNvSpPr>
            <p:nvPr/>
          </p:nvSpPr>
          <p:spPr bwMode="auto">
            <a:xfrm>
              <a:off x="1228" y="2658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2118" name="Line 22"/>
            <p:cNvSpPr>
              <a:spLocks noChangeAspect="1" noChangeShapeType="1"/>
            </p:cNvSpPr>
            <p:nvPr/>
          </p:nvSpPr>
          <p:spPr bwMode="auto">
            <a:xfrm>
              <a:off x="874" y="2664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2119" name="Rectangle 23"/>
          <p:cNvSpPr>
            <a:spLocks noChangeAspect="1" noChangeArrowheads="1"/>
          </p:cNvSpPr>
          <p:nvPr/>
        </p:nvSpPr>
        <p:spPr bwMode="auto">
          <a:xfrm>
            <a:off x="1809750" y="3827463"/>
            <a:ext cx="339725" cy="248126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20" name="Text Box 24"/>
          <p:cNvSpPr txBox="1">
            <a:spLocks noChangeAspect="1" noChangeArrowheads="1"/>
          </p:cNvSpPr>
          <p:nvPr/>
        </p:nvSpPr>
        <p:spPr bwMode="auto">
          <a:xfrm>
            <a:off x="1693863" y="6265863"/>
            <a:ext cx="5572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x</a:t>
            </a:r>
            <a:r>
              <a:rPr lang="en-US"/>
              <a:t>=1</a:t>
            </a:r>
          </a:p>
        </p:txBody>
      </p:sp>
      <p:sp>
        <p:nvSpPr>
          <p:cNvPr id="772121" name="AutoShape 25"/>
          <p:cNvSpPr>
            <a:spLocks noChangeArrowheads="1"/>
          </p:cNvSpPr>
          <p:nvPr/>
        </p:nvSpPr>
        <p:spPr bwMode="auto">
          <a:xfrm>
            <a:off x="5832475" y="4246563"/>
            <a:ext cx="1639888" cy="1727200"/>
          </a:xfrm>
          <a:prstGeom prst="flowChartMagneticDisk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22" name="Rectangle 26"/>
          <p:cNvSpPr>
            <a:spLocks noChangeAspect="1" noChangeArrowheads="1"/>
          </p:cNvSpPr>
          <p:nvPr/>
        </p:nvSpPr>
        <p:spPr bwMode="auto">
          <a:xfrm>
            <a:off x="5184775" y="5076825"/>
            <a:ext cx="3003550" cy="3968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23" name="Rectangle 27"/>
          <p:cNvSpPr>
            <a:spLocks noChangeAspect="1" noChangeArrowheads="1"/>
          </p:cNvSpPr>
          <p:nvPr/>
        </p:nvSpPr>
        <p:spPr bwMode="auto">
          <a:xfrm>
            <a:off x="5184775" y="5076825"/>
            <a:ext cx="3746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24" name="Rectangle 28"/>
          <p:cNvSpPr>
            <a:spLocks noChangeAspect="1" noChangeArrowheads="1"/>
          </p:cNvSpPr>
          <p:nvPr/>
        </p:nvSpPr>
        <p:spPr bwMode="auto">
          <a:xfrm>
            <a:off x="5561013" y="5072063"/>
            <a:ext cx="373062" cy="4079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25" name="Rectangle 29"/>
          <p:cNvSpPr>
            <a:spLocks noChangeAspect="1" noChangeArrowheads="1"/>
          </p:cNvSpPr>
          <p:nvPr/>
        </p:nvSpPr>
        <p:spPr bwMode="auto">
          <a:xfrm>
            <a:off x="5935663" y="5068888"/>
            <a:ext cx="3746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26" name="Rectangle 30"/>
          <p:cNvSpPr>
            <a:spLocks noChangeAspect="1" noChangeArrowheads="1"/>
          </p:cNvSpPr>
          <p:nvPr/>
        </p:nvSpPr>
        <p:spPr bwMode="auto">
          <a:xfrm>
            <a:off x="6315075" y="5068888"/>
            <a:ext cx="3746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27" name="Rectangle 31"/>
          <p:cNvSpPr>
            <a:spLocks noChangeAspect="1" noChangeArrowheads="1"/>
          </p:cNvSpPr>
          <p:nvPr/>
        </p:nvSpPr>
        <p:spPr bwMode="auto">
          <a:xfrm>
            <a:off x="6683375" y="5068888"/>
            <a:ext cx="373063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28" name="Rectangle 32"/>
          <p:cNvSpPr>
            <a:spLocks noChangeAspect="1" noChangeArrowheads="1"/>
          </p:cNvSpPr>
          <p:nvPr/>
        </p:nvSpPr>
        <p:spPr bwMode="auto">
          <a:xfrm>
            <a:off x="7056438" y="5068888"/>
            <a:ext cx="3746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29" name="Rectangle 33"/>
          <p:cNvSpPr>
            <a:spLocks noChangeAspect="1" noChangeArrowheads="1"/>
          </p:cNvSpPr>
          <p:nvPr/>
        </p:nvSpPr>
        <p:spPr bwMode="auto">
          <a:xfrm>
            <a:off x="7429500" y="5068888"/>
            <a:ext cx="3746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30" name="Rectangle 34"/>
          <p:cNvSpPr>
            <a:spLocks noChangeAspect="1" noChangeArrowheads="1"/>
          </p:cNvSpPr>
          <p:nvPr/>
        </p:nvSpPr>
        <p:spPr bwMode="auto">
          <a:xfrm>
            <a:off x="7812088" y="5076825"/>
            <a:ext cx="373062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2131" name="Rectangle 35"/>
          <p:cNvSpPr>
            <a:spLocks noChangeAspect="1" noChangeArrowheads="1"/>
          </p:cNvSpPr>
          <p:nvPr/>
        </p:nvSpPr>
        <p:spPr bwMode="auto">
          <a:xfrm>
            <a:off x="5175250" y="5081588"/>
            <a:ext cx="3003550" cy="3968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9763"/>
            <a:ext cx="6457950" cy="38862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/>
              <a:t>With improvements in</a:t>
            </a:r>
            <a:br>
              <a:rPr lang="en-US"/>
            </a:br>
            <a:r>
              <a:rPr lang="en-US"/>
              <a:t>acquisition technology,</a:t>
            </a:r>
            <a:br>
              <a:rPr lang="en-US"/>
            </a:br>
            <a:r>
              <a:rPr lang="en-US"/>
              <a:t>huge datasets are now</a:t>
            </a:r>
            <a:br>
              <a:rPr lang="en-US"/>
            </a:br>
            <a:r>
              <a:rPr lang="en-US"/>
              <a:t>available for processing.</a:t>
            </a:r>
          </a:p>
        </p:txBody>
      </p:sp>
      <p:sp>
        <p:nvSpPr>
          <p:cNvPr id="683012" name="Text Box 4"/>
          <p:cNvSpPr txBox="1">
            <a:spLocks noChangeArrowheads="1"/>
          </p:cNvSpPr>
          <p:nvPr/>
        </p:nvSpPr>
        <p:spPr bwMode="auto">
          <a:xfrm>
            <a:off x="5416550" y="1927225"/>
            <a:ext cx="2801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/>
              <a:t>USGS </a:t>
            </a:r>
            <a:r>
              <a:rPr lang="en-US" sz="1600" i="1"/>
              <a:t>Earth</a:t>
            </a:r>
            <a:r>
              <a:rPr lang="en-US" sz="1600"/>
              <a:t>: 2.2x10</a:t>
            </a:r>
            <a:r>
              <a:rPr lang="en-US" sz="1600" baseline="30000"/>
              <a:t>10</a:t>
            </a:r>
            <a:r>
              <a:rPr lang="en-US" sz="1600"/>
              <a:t> Points</a:t>
            </a:r>
          </a:p>
        </p:txBody>
      </p:sp>
      <p:pic>
        <p:nvPicPr>
          <p:cNvPr id="6830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55625"/>
            <a:ext cx="5943600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3017" name="Picture 9" descr="AV-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4029075"/>
            <a:ext cx="3135312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3018" name="Text Box 10"/>
          <p:cNvSpPr txBox="1">
            <a:spLocks noChangeArrowheads="1"/>
          </p:cNvSpPr>
          <p:nvPr/>
        </p:nvSpPr>
        <p:spPr bwMode="auto">
          <a:xfrm>
            <a:off x="1100138" y="6372225"/>
            <a:ext cx="29924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/>
              <a:t>UVA </a:t>
            </a:r>
            <a:r>
              <a:rPr lang="en-US" sz="1600" i="1"/>
              <a:t>Monticello</a:t>
            </a:r>
            <a:r>
              <a:rPr lang="en-US" sz="1600"/>
              <a:t>: 2.0x10</a:t>
            </a:r>
            <a:r>
              <a:rPr lang="en-US" sz="1600" baseline="30000"/>
              <a:t>7</a:t>
            </a:r>
            <a:r>
              <a:rPr lang="en-US" sz="1600"/>
              <a:t> Points</a:t>
            </a:r>
          </a:p>
        </p:txBody>
      </p:sp>
      <p:pic>
        <p:nvPicPr>
          <p:cNvPr id="683020" name="Picture 12" descr="stat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511425"/>
            <a:ext cx="1930400" cy="385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3021" name="Text Box 13"/>
          <p:cNvSpPr txBox="1">
            <a:spLocks noChangeArrowheads="1"/>
          </p:cNvSpPr>
          <p:nvPr/>
        </p:nvSpPr>
        <p:spPr bwMode="auto">
          <a:xfrm>
            <a:off x="4876800" y="6326188"/>
            <a:ext cx="21701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/>
              <a:t>XYZRGB </a:t>
            </a:r>
            <a:r>
              <a:rPr lang="en-US" sz="1600" i="1"/>
              <a:t>Thai Statue</a:t>
            </a:r>
            <a:r>
              <a:rPr lang="en-US" sz="1600"/>
              <a:t>:</a:t>
            </a:r>
            <a:br>
              <a:rPr lang="en-US" sz="1600"/>
            </a:br>
            <a:r>
              <a:rPr lang="en-US" sz="1600"/>
              <a:t>3.4x10</a:t>
            </a:r>
            <a:r>
              <a:rPr lang="en-US" sz="1600" baseline="30000"/>
              <a:t>7</a:t>
            </a:r>
            <a:r>
              <a:rPr lang="en-US" sz="1600"/>
              <a:t> Points</a:t>
            </a:r>
          </a:p>
        </p:txBody>
      </p:sp>
      <p:pic>
        <p:nvPicPr>
          <p:cNvPr id="683023" name="Picture 15" descr="stmatth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2516188"/>
            <a:ext cx="1762125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3024" name="Text Box 16"/>
          <p:cNvSpPr txBox="1">
            <a:spLocks noChangeArrowheads="1"/>
          </p:cNvSpPr>
          <p:nvPr/>
        </p:nvSpPr>
        <p:spPr bwMode="auto">
          <a:xfrm>
            <a:off x="7058025" y="6334125"/>
            <a:ext cx="20843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/>
              <a:t>Stanford </a:t>
            </a:r>
            <a:r>
              <a:rPr lang="en-US" sz="1600" i="1"/>
              <a:t>St. Mathew</a:t>
            </a:r>
            <a:r>
              <a:rPr lang="en-US" sz="1600"/>
              <a:t>:</a:t>
            </a:r>
            <a:br>
              <a:rPr lang="en-US" sz="1600"/>
            </a:br>
            <a:r>
              <a:rPr lang="en-US" sz="1600"/>
              <a:t>1.8x10</a:t>
            </a:r>
            <a:r>
              <a:rPr lang="en-US" sz="1600" baseline="30000"/>
              <a:t>8</a:t>
            </a:r>
            <a:r>
              <a:rPr lang="en-US" sz="1600"/>
              <a:t>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Octree</a:t>
            </a:r>
          </a:p>
        </p:txBody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u="sng"/>
              <a:t>Motivation (Regular Grid)</a:t>
            </a:r>
            <a:r>
              <a:rPr lang="en-US"/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en-US"/>
              <a:t>We can stream across the </a:t>
            </a:r>
            <a:r>
              <a:rPr lang="en-US" i="1"/>
              <a:t>x</a:t>
            </a:r>
            <a:r>
              <a:rPr lang="en-US"/>
              <a:t>-axis, reading/writing successive blocks.</a:t>
            </a:r>
          </a:p>
        </p:txBody>
      </p:sp>
      <p:pic>
        <p:nvPicPr>
          <p:cNvPr id="773124" name="Picture 4" descr="pla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3878263"/>
            <a:ext cx="2405063" cy="240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3125" name="Group 5"/>
          <p:cNvGrpSpPr>
            <a:grpSpLocks noChangeAspect="1"/>
          </p:cNvGrpSpPr>
          <p:nvPr/>
        </p:nvGrpSpPr>
        <p:grpSpPr bwMode="auto">
          <a:xfrm>
            <a:off x="1531938" y="3868738"/>
            <a:ext cx="2387600" cy="2414587"/>
            <a:chOff x="695" y="2658"/>
            <a:chExt cx="1408" cy="1423"/>
          </a:xfrm>
        </p:grpSpPr>
        <p:sp>
          <p:nvSpPr>
            <p:cNvPr id="773126" name="Rectangle 6"/>
            <p:cNvSpPr>
              <a:spLocks noChangeAspect="1" noChangeArrowheads="1"/>
            </p:cNvSpPr>
            <p:nvPr/>
          </p:nvSpPr>
          <p:spPr bwMode="auto">
            <a:xfrm>
              <a:off x="695" y="2667"/>
              <a:ext cx="1408" cy="14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73127" name="AutoShape 7"/>
            <p:cNvCxnSpPr>
              <a:cxnSpLocks noChangeAspect="1" noChangeShapeType="1"/>
              <a:stCxn id="773126" idx="0"/>
              <a:endCxn id="773126" idx="2"/>
            </p:cNvCxnSpPr>
            <p:nvPr/>
          </p:nvCxnSpPr>
          <p:spPr bwMode="auto">
            <a:xfrm>
              <a:off x="1399" y="2667"/>
              <a:ext cx="0" cy="14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73128" name="Line 8"/>
            <p:cNvSpPr>
              <a:spLocks noChangeAspect="1" noChangeShapeType="1"/>
            </p:cNvSpPr>
            <p:nvPr/>
          </p:nvSpPr>
          <p:spPr bwMode="auto">
            <a:xfrm>
              <a:off x="1051" y="2661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29" name="Line 9"/>
            <p:cNvSpPr>
              <a:spLocks noChangeAspect="1" noChangeShapeType="1"/>
            </p:cNvSpPr>
            <p:nvPr/>
          </p:nvSpPr>
          <p:spPr bwMode="auto">
            <a:xfrm>
              <a:off x="1741" y="2658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30" name="Line 10"/>
            <p:cNvSpPr>
              <a:spLocks noChangeAspect="1" noChangeShapeType="1"/>
            </p:cNvSpPr>
            <p:nvPr/>
          </p:nvSpPr>
          <p:spPr bwMode="auto">
            <a:xfrm>
              <a:off x="1927" y="2664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31" name="Line 11"/>
            <p:cNvSpPr>
              <a:spLocks noChangeAspect="1" noChangeShapeType="1"/>
            </p:cNvSpPr>
            <p:nvPr/>
          </p:nvSpPr>
          <p:spPr bwMode="auto">
            <a:xfrm>
              <a:off x="1573" y="2661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32" name="Line 12"/>
            <p:cNvSpPr>
              <a:spLocks noChangeAspect="1" noChangeShapeType="1"/>
            </p:cNvSpPr>
            <p:nvPr/>
          </p:nvSpPr>
          <p:spPr bwMode="auto">
            <a:xfrm>
              <a:off x="1228" y="2658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33" name="Line 13"/>
            <p:cNvSpPr>
              <a:spLocks noChangeAspect="1" noChangeShapeType="1"/>
            </p:cNvSpPr>
            <p:nvPr/>
          </p:nvSpPr>
          <p:spPr bwMode="auto">
            <a:xfrm>
              <a:off x="874" y="2664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73134" name="Group 14"/>
          <p:cNvGrpSpPr>
            <a:grpSpLocks noChangeAspect="1"/>
          </p:cNvGrpSpPr>
          <p:nvPr/>
        </p:nvGrpSpPr>
        <p:grpSpPr bwMode="auto">
          <a:xfrm rot="-5400000">
            <a:off x="1524794" y="3863181"/>
            <a:ext cx="2389188" cy="2416175"/>
            <a:chOff x="695" y="2658"/>
            <a:chExt cx="1408" cy="1423"/>
          </a:xfrm>
        </p:grpSpPr>
        <p:sp>
          <p:nvSpPr>
            <p:cNvPr id="773135" name="Rectangle 15"/>
            <p:cNvSpPr>
              <a:spLocks noChangeAspect="1" noChangeArrowheads="1"/>
            </p:cNvSpPr>
            <p:nvPr/>
          </p:nvSpPr>
          <p:spPr bwMode="auto">
            <a:xfrm>
              <a:off x="695" y="2667"/>
              <a:ext cx="1408" cy="14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773136" name="AutoShape 16"/>
            <p:cNvCxnSpPr>
              <a:cxnSpLocks noChangeAspect="1" noChangeShapeType="1"/>
              <a:stCxn id="773135" idx="0"/>
              <a:endCxn id="773135" idx="2"/>
            </p:cNvCxnSpPr>
            <p:nvPr/>
          </p:nvCxnSpPr>
          <p:spPr bwMode="auto">
            <a:xfrm>
              <a:off x="1399" y="2667"/>
              <a:ext cx="0" cy="14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73137" name="Line 17"/>
            <p:cNvSpPr>
              <a:spLocks noChangeAspect="1" noChangeShapeType="1"/>
            </p:cNvSpPr>
            <p:nvPr/>
          </p:nvSpPr>
          <p:spPr bwMode="auto">
            <a:xfrm>
              <a:off x="1051" y="2661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38" name="Line 18"/>
            <p:cNvSpPr>
              <a:spLocks noChangeAspect="1" noChangeShapeType="1"/>
            </p:cNvSpPr>
            <p:nvPr/>
          </p:nvSpPr>
          <p:spPr bwMode="auto">
            <a:xfrm>
              <a:off x="1741" y="2658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39" name="Line 19"/>
            <p:cNvSpPr>
              <a:spLocks noChangeAspect="1" noChangeShapeType="1"/>
            </p:cNvSpPr>
            <p:nvPr/>
          </p:nvSpPr>
          <p:spPr bwMode="auto">
            <a:xfrm>
              <a:off x="1927" y="2664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40" name="Line 20"/>
            <p:cNvSpPr>
              <a:spLocks noChangeAspect="1" noChangeShapeType="1"/>
            </p:cNvSpPr>
            <p:nvPr/>
          </p:nvSpPr>
          <p:spPr bwMode="auto">
            <a:xfrm>
              <a:off x="1573" y="2661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41" name="Line 21"/>
            <p:cNvSpPr>
              <a:spLocks noChangeAspect="1" noChangeShapeType="1"/>
            </p:cNvSpPr>
            <p:nvPr/>
          </p:nvSpPr>
          <p:spPr bwMode="auto">
            <a:xfrm>
              <a:off x="1228" y="2658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3142" name="Line 22"/>
            <p:cNvSpPr>
              <a:spLocks noChangeAspect="1" noChangeShapeType="1"/>
            </p:cNvSpPr>
            <p:nvPr/>
          </p:nvSpPr>
          <p:spPr bwMode="auto">
            <a:xfrm>
              <a:off x="874" y="2664"/>
              <a:ext cx="0" cy="14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3143" name="Rectangle 23"/>
          <p:cNvSpPr>
            <a:spLocks noChangeAspect="1" noChangeArrowheads="1"/>
          </p:cNvSpPr>
          <p:nvPr/>
        </p:nvSpPr>
        <p:spPr bwMode="auto">
          <a:xfrm>
            <a:off x="2109788" y="3827463"/>
            <a:ext cx="339725" cy="248126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44" name="Text Box 24"/>
          <p:cNvSpPr txBox="1">
            <a:spLocks noChangeAspect="1" noChangeArrowheads="1"/>
          </p:cNvSpPr>
          <p:nvPr/>
        </p:nvSpPr>
        <p:spPr bwMode="auto">
          <a:xfrm>
            <a:off x="2008188" y="6265863"/>
            <a:ext cx="5572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x</a:t>
            </a:r>
            <a:r>
              <a:rPr lang="en-US"/>
              <a:t>=2</a:t>
            </a:r>
          </a:p>
        </p:txBody>
      </p:sp>
      <p:sp>
        <p:nvSpPr>
          <p:cNvPr id="773145" name="AutoShape 25"/>
          <p:cNvSpPr>
            <a:spLocks noChangeArrowheads="1"/>
          </p:cNvSpPr>
          <p:nvPr/>
        </p:nvSpPr>
        <p:spPr bwMode="auto">
          <a:xfrm>
            <a:off x="5832475" y="4246563"/>
            <a:ext cx="1639888" cy="1727200"/>
          </a:xfrm>
          <a:prstGeom prst="flowChartMagneticDisk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46" name="Rectangle 26"/>
          <p:cNvSpPr>
            <a:spLocks noChangeAspect="1" noChangeArrowheads="1"/>
          </p:cNvSpPr>
          <p:nvPr/>
        </p:nvSpPr>
        <p:spPr bwMode="auto">
          <a:xfrm>
            <a:off x="5184775" y="5076825"/>
            <a:ext cx="3003550" cy="3968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47" name="Rectangle 27"/>
          <p:cNvSpPr>
            <a:spLocks noChangeAspect="1" noChangeArrowheads="1"/>
          </p:cNvSpPr>
          <p:nvPr/>
        </p:nvSpPr>
        <p:spPr bwMode="auto">
          <a:xfrm>
            <a:off x="5184775" y="5076825"/>
            <a:ext cx="3746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48" name="Rectangle 28"/>
          <p:cNvSpPr>
            <a:spLocks noChangeAspect="1" noChangeArrowheads="1"/>
          </p:cNvSpPr>
          <p:nvPr/>
        </p:nvSpPr>
        <p:spPr bwMode="auto">
          <a:xfrm>
            <a:off x="5561013" y="5072063"/>
            <a:ext cx="373062" cy="407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49" name="Rectangle 29"/>
          <p:cNvSpPr>
            <a:spLocks noChangeAspect="1" noChangeArrowheads="1"/>
          </p:cNvSpPr>
          <p:nvPr/>
        </p:nvSpPr>
        <p:spPr bwMode="auto">
          <a:xfrm>
            <a:off x="5935663" y="5068888"/>
            <a:ext cx="374650" cy="40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50" name="Rectangle 30"/>
          <p:cNvSpPr>
            <a:spLocks noChangeAspect="1" noChangeArrowheads="1"/>
          </p:cNvSpPr>
          <p:nvPr/>
        </p:nvSpPr>
        <p:spPr bwMode="auto">
          <a:xfrm>
            <a:off x="6315075" y="5068888"/>
            <a:ext cx="3746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51" name="Rectangle 31"/>
          <p:cNvSpPr>
            <a:spLocks noChangeAspect="1" noChangeArrowheads="1"/>
          </p:cNvSpPr>
          <p:nvPr/>
        </p:nvSpPr>
        <p:spPr bwMode="auto">
          <a:xfrm>
            <a:off x="6683375" y="5068888"/>
            <a:ext cx="373063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52" name="Rectangle 32"/>
          <p:cNvSpPr>
            <a:spLocks noChangeAspect="1" noChangeArrowheads="1"/>
          </p:cNvSpPr>
          <p:nvPr/>
        </p:nvSpPr>
        <p:spPr bwMode="auto">
          <a:xfrm>
            <a:off x="7056438" y="5068888"/>
            <a:ext cx="3746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53" name="Rectangle 33"/>
          <p:cNvSpPr>
            <a:spLocks noChangeAspect="1" noChangeArrowheads="1"/>
          </p:cNvSpPr>
          <p:nvPr/>
        </p:nvSpPr>
        <p:spPr bwMode="auto">
          <a:xfrm>
            <a:off x="7429500" y="5068888"/>
            <a:ext cx="3746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54" name="Rectangle 34"/>
          <p:cNvSpPr>
            <a:spLocks noChangeAspect="1" noChangeArrowheads="1"/>
          </p:cNvSpPr>
          <p:nvPr/>
        </p:nvSpPr>
        <p:spPr bwMode="auto">
          <a:xfrm>
            <a:off x="7812088" y="5076825"/>
            <a:ext cx="373062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3156" name="Rectangle 36"/>
          <p:cNvSpPr>
            <a:spLocks noChangeAspect="1" noChangeArrowheads="1"/>
          </p:cNvSpPr>
          <p:nvPr/>
        </p:nvSpPr>
        <p:spPr bwMode="auto">
          <a:xfrm>
            <a:off x="5189538" y="5081588"/>
            <a:ext cx="3003550" cy="3968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Octree</a:t>
            </a:r>
          </a:p>
        </p:txBody>
      </p:sp>
      <p:sp>
        <p:nvSpPr>
          <p:cNvPr id="70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u="sng"/>
              <a:t>Challenge</a:t>
            </a:r>
            <a:r>
              <a:rPr lang="en-US"/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en-US"/>
              <a:t>In the case of an octree, nodes at different depths persist for different time-spans.</a:t>
            </a:r>
          </a:p>
        </p:txBody>
      </p:sp>
      <p:pic>
        <p:nvPicPr>
          <p:cNvPr id="704589" name="Picture 77" descr="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3676650"/>
            <a:ext cx="2627312" cy="262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4590" name="Picture 78" descr="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690938"/>
            <a:ext cx="2627313" cy="262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4591" name="Line 79"/>
          <p:cNvSpPr>
            <a:spLocks noChangeShapeType="1"/>
          </p:cNvSpPr>
          <p:nvPr/>
        </p:nvSpPr>
        <p:spPr bwMode="auto">
          <a:xfrm flipV="1">
            <a:off x="2511425" y="6302375"/>
            <a:ext cx="0" cy="3270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4592" name="Line 80"/>
          <p:cNvSpPr>
            <a:spLocks noChangeShapeType="1"/>
          </p:cNvSpPr>
          <p:nvPr/>
        </p:nvSpPr>
        <p:spPr bwMode="auto">
          <a:xfrm flipV="1">
            <a:off x="6107113" y="6297613"/>
            <a:ext cx="0" cy="327025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4593" name="Text Box 81"/>
          <p:cNvSpPr txBox="1">
            <a:spLocks noChangeArrowheads="1"/>
          </p:cNvSpPr>
          <p:nvPr/>
        </p:nvSpPr>
        <p:spPr bwMode="auto">
          <a:xfrm>
            <a:off x="2232025" y="6518275"/>
            <a:ext cx="630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x</a:t>
            </a:r>
            <a:r>
              <a:rPr lang="en-US"/>
              <a:t>=</a:t>
            </a:r>
            <a:r>
              <a:rPr lang="en-US" i="1"/>
              <a:t>x</a:t>
            </a:r>
            <a:r>
              <a:rPr lang="en-US" baseline="-25000"/>
              <a:t>0</a:t>
            </a:r>
            <a:endParaRPr lang="en-US"/>
          </a:p>
        </p:txBody>
      </p:sp>
      <p:sp>
        <p:nvSpPr>
          <p:cNvPr id="704594" name="Text Box 82"/>
          <p:cNvSpPr txBox="1">
            <a:spLocks noChangeArrowheads="1"/>
          </p:cNvSpPr>
          <p:nvPr/>
        </p:nvSpPr>
        <p:spPr bwMode="auto">
          <a:xfrm>
            <a:off x="5656263" y="6513513"/>
            <a:ext cx="8905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i="1"/>
              <a:t>x</a:t>
            </a:r>
            <a:r>
              <a:rPr lang="en-US"/>
              <a:t>=</a:t>
            </a:r>
            <a:r>
              <a:rPr lang="en-US" i="1"/>
              <a:t>x</a:t>
            </a:r>
            <a:r>
              <a:rPr lang="en-US" baseline="-25000"/>
              <a:t>0</a:t>
            </a:r>
            <a:r>
              <a:rPr lang="en-US"/>
              <a:t>+1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57" name="AutoShape 21"/>
          <p:cNvSpPr>
            <a:spLocks noChangeArrowheads="1"/>
          </p:cNvSpPr>
          <p:nvPr/>
        </p:nvSpPr>
        <p:spPr bwMode="auto">
          <a:xfrm>
            <a:off x="5845175" y="3792538"/>
            <a:ext cx="1858963" cy="2105025"/>
          </a:xfrm>
          <a:prstGeom prst="flowChartMagneticDisk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Octree</a:t>
            </a:r>
          </a:p>
        </p:txBody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u="sng"/>
              <a:t>Solution</a:t>
            </a:r>
            <a:r>
              <a:rPr lang="en-US"/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en-US"/>
              <a:t>To manage depth-related-persistence, we define a separate stream for each depth.</a:t>
            </a:r>
          </a:p>
        </p:txBody>
      </p:sp>
      <p:pic>
        <p:nvPicPr>
          <p:cNvPr id="705546" name="Picture 10" descr="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662363"/>
            <a:ext cx="2789237" cy="278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5547" name="Picture 11" descr="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4486275"/>
            <a:ext cx="3875087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5548" name="Text Box 12"/>
          <p:cNvSpPr txBox="1">
            <a:spLocks noChangeArrowheads="1"/>
          </p:cNvSpPr>
          <p:nvPr/>
        </p:nvSpPr>
        <p:spPr bwMode="auto">
          <a:xfrm>
            <a:off x="1897063" y="6403975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Octree</a:t>
            </a:r>
          </a:p>
        </p:txBody>
      </p:sp>
      <p:sp>
        <p:nvSpPr>
          <p:cNvPr id="705549" name="Text Box 13"/>
          <p:cNvSpPr txBox="1">
            <a:spLocks noChangeArrowheads="1"/>
          </p:cNvSpPr>
          <p:nvPr/>
        </p:nvSpPr>
        <p:spPr bwMode="auto">
          <a:xfrm>
            <a:off x="5994400" y="5441950"/>
            <a:ext cx="158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Data Streams</a:t>
            </a:r>
          </a:p>
        </p:txBody>
      </p:sp>
      <p:sp>
        <p:nvSpPr>
          <p:cNvPr id="705556" name="Text Box 20"/>
          <p:cNvSpPr txBox="1">
            <a:spLocks noChangeArrowheads="1"/>
          </p:cNvSpPr>
          <p:nvPr/>
        </p:nvSpPr>
        <p:spPr bwMode="auto">
          <a:xfrm>
            <a:off x="4421188" y="4456113"/>
            <a:ext cx="484187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=0</a:t>
            </a:r>
            <a:br>
              <a:rPr lang="en-US" sz="1400"/>
            </a:br>
            <a:r>
              <a:rPr lang="en-US" sz="1400" i="1"/>
              <a:t>d</a:t>
            </a:r>
            <a:r>
              <a:rPr lang="en-US" sz="1400"/>
              <a:t>=1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=2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=3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=4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AutoShape 2"/>
          <p:cNvSpPr>
            <a:spLocks noChangeArrowheads="1"/>
          </p:cNvSpPr>
          <p:nvPr/>
        </p:nvSpPr>
        <p:spPr bwMode="auto">
          <a:xfrm>
            <a:off x="5845175" y="3792538"/>
            <a:ext cx="1858963" cy="2105025"/>
          </a:xfrm>
          <a:prstGeom prst="flowChartMagneticDisk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5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Octree</a:t>
            </a:r>
          </a:p>
        </p:txBody>
      </p:sp>
      <p:sp>
        <p:nvSpPr>
          <p:cNvPr id="7065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u="sng"/>
              <a:t>Solution</a:t>
            </a:r>
            <a:r>
              <a:rPr lang="en-US"/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en-US"/>
              <a:t>To manage depth-related-persistence, we define a separate stream for each depth.</a:t>
            </a:r>
          </a:p>
        </p:txBody>
      </p:sp>
      <p:pic>
        <p:nvPicPr>
          <p:cNvPr id="706565" name="Picture 5" descr="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662363"/>
            <a:ext cx="2789237" cy="278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66" name="Picture 6" descr="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4486275"/>
            <a:ext cx="3875087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68" name="Text Box 8"/>
          <p:cNvSpPr txBox="1">
            <a:spLocks noChangeArrowheads="1"/>
          </p:cNvSpPr>
          <p:nvPr/>
        </p:nvSpPr>
        <p:spPr bwMode="auto">
          <a:xfrm>
            <a:off x="5994400" y="5441950"/>
            <a:ext cx="158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Data Streams</a:t>
            </a:r>
          </a:p>
        </p:txBody>
      </p:sp>
      <p:sp>
        <p:nvSpPr>
          <p:cNvPr id="706569" name="Text Box 9"/>
          <p:cNvSpPr txBox="1">
            <a:spLocks noChangeArrowheads="1"/>
          </p:cNvSpPr>
          <p:nvPr/>
        </p:nvSpPr>
        <p:spPr bwMode="auto">
          <a:xfrm>
            <a:off x="4421188" y="4456113"/>
            <a:ext cx="484187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=0</a:t>
            </a:r>
            <a:br>
              <a:rPr lang="en-US" sz="1400"/>
            </a:br>
            <a:r>
              <a:rPr lang="en-US" sz="1400" i="1"/>
              <a:t>d</a:t>
            </a:r>
            <a:r>
              <a:rPr lang="en-US" sz="1400"/>
              <a:t>=1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=2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=3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=4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=5</a:t>
            </a:r>
          </a:p>
        </p:txBody>
      </p:sp>
      <p:sp>
        <p:nvSpPr>
          <p:cNvPr id="706570" name="Rectangle 10"/>
          <p:cNvSpPr>
            <a:spLocks noChangeArrowheads="1"/>
          </p:cNvSpPr>
          <p:nvPr/>
        </p:nvSpPr>
        <p:spPr bwMode="auto">
          <a:xfrm>
            <a:off x="4848225" y="4498975"/>
            <a:ext cx="3875088" cy="160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571" name="Rectangle 11"/>
          <p:cNvSpPr>
            <a:spLocks noChangeArrowheads="1"/>
          </p:cNvSpPr>
          <p:nvPr/>
        </p:nvSpPr>
        <p:spPr bwMode="auto">
          <a:xfrm>
            <a:off x="957263" y="3663950"/>
            <a:ext cx="2757487" cy="2759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572" name="Text Box 12"/>
          <p:cNvSpPr txBox="1">
            <a:spLocks noChangeArrowheads="1"/>
          </p:cNvSpPr>
          <p:nvPr/>
        </p:nvSpPr>
        <p:spPr bwMode="auto">
          <a:xfrm>
            <a:off x="1897063" y="6403975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Octree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AutoShape 2"/>
          <p:cNvSpPr>
            <a:spLocks noChangeArrowheads="1"/>
          </p:cNvSpPr>
          <p:nvPr/>
        </p:nvSpPr>
        <p:spPr bwMode="auto">
          <a:xfrm>
            <a:off x="5845175" y="3792538"/>
            <a:ext cx="1858963" cy="2105025"/>
          </a:xfrm>
          <a:prstGeom prst="flowChartMagneticDisk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Octree</a:t>
            </a:r>
          </a:p>
        </p:txBody>
      </p:sp>
      <p:sp>
        <p:nvSpPr>
          <p:cNvPr id="7086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u="sng"/>
              <a:t>Solution</a:t>
            </a:r>
            <a:r>
              <a:rPr lang="en-US"/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en-US"/>
              <a:t>To manage depth-related-persistence, we define a separate stream for each depth.</a:t>
            </a:r>
          </a:p>
        </p:txBody>
      </p:sp>
      <p:pic>
        <p:nvPicPr>
          <p:cNvPr id="708613" name="Picture 5" descr="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662363"/>
            <a:ext cx="2789237" cy="278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8614" name="Picture 6" descr="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4486275"/>
            <a:ext cx="3875087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8615" name="Text Box 7"/>
          <p:cNvSpPr txBox="1">
            <a:spLocks noChangeArrowheads="1"/>
          </p:cNvSpPr>
          <p:nvPr/>
        </p:nvSpPr>
        <p:spPr bwMode="auto">
          <a:xfrm>
            <a:off x="5994400" y="5441950"/>
            <a:ext cx="158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Data Streams</a:t>
            </a:r>
          </a:p>
        </p:txBody>
      </p:sp>
      <p:sp>
        <p:nvSpPr>
          <p:cNvPr id="708616" name="Text Box 8"/>
          <p:cNvSpPr txBox="1">
            <a:spLocks noChangeArrowheads="1"/>
          </p:cNvSpPr>
          <p:nvPr/>
        </p:nvSpPr>
        <p:spPr bwMode="auto">
          <a:xfrm>
            <a:off x="4421188" y="4456113"/>
            <a:ext cx="484187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=0</a:t>
            </a:r>
            <a:br>
              <a:rPr lang="en-US" sz="1400"/>
            </a:br>
            <a:r>
              <a:rPr lang="en-US" sz="1400" i="1"/>
              <a:t>d</a:t>
            </a:r>
            <a:r>
              <a:rPr lang="en-US" sz="1400"/>
              <a:t>=1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=2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=3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=4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=5</a:t>
            </a:r>
          </a:p>
        </p:txBody>
      </p:sp>
      <p:sp>
        <p:nvSpPr>
          <p:cNvPr id="708617" name="Rectangle 9"/>
          <p:cNvSpPr>
            <a:spLocks noChangeArrowheads="1"/>
          </p:cNvSpPr>
          <p:nvPr/>
        </p:nvSpPr>
        <p:spPr bwMode="auto">
          <a:xfrm>
            <a:off x="4848225" y="4659313"/>
            <a:ext cx="1938338" cy="160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8618" name="Rectangle 10"/>
          <p:cNvSpPr>
            <a:spLocks noChangeArrowheads="1"/>
          </p:cNvSpPr>
          <p:nvPr/>
        </p:nvSpPr>
        <p:spPr bwMode="auto">
          <a:xfrm>
            <a:off x="957263" y="3663950"/>
            <a:ext cx="1377950" cy="2759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8619" name="Text Box 11"/>
          <p:cNvSpPr txBox="1">
            <a:spLocks noChangeArrowheads="1"/>
          </p:cNvSpPr>
          <p:nvPr/>
        </p:nvSpPr>
        <p:spPr bwMode="auto">
          <a:xfrm>
            <a:off x="1897063" y="6403975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Octree</a:t>
            </a:r>
          </a:p>
        </p:txBody>
      </p:sp>
      <p:cxnSp>
        <p:nvCxnSpPr>
          <p:cNvPr id="708620" name="AutoShape 12"/>
          <p:cNvCxnSpPr>
            <a:cxnSpLocks noChangeShapeType="1"/>
            <a:stCxn id="708618" idx="1"/>
            <a:endCxn id="708618" idx="3"/>
          </p:cNvCxnSpPr>
          <p:nvPr/>
        </p:nvCxnSpPr>
        <p:spPr bwMode="auto">
          <a:xfrm>
            <a:off x="938213" y="5043488"/>
            <a:ext cx="1416050" cy="0"/>
          </a:xfrm>
          <a:prstGeom prst="straightConnector1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AutoShape 2"/>
          <p:cNvSpPr>
            <a:spLocks noChangeArrowheads="1"/>
          </p:cNvSpPr>
          <p:nvPr/>
        </p:nvSpPr>
        <p:spPr bwMode="auto">
          <a:xfrm>
            <a:off x="5845175" y="3792538"/>
            <a:ext cx="1858963" cy="2105025"/>
          </a:xfrm>
          <a:prstGeom prst="flowChartMagneticDisk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Octree</a:t>
            </a:r>
          </a:p>
        </p:txBody>
      </p:sp>
      <p:sp>
        <p:nvSpPr>
          <p:cNvPr id="7075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u="sng"/>
              <a:t>Solution</a:t>
            </a:r>
            <a:r>
              <a:rPr lang="en-US"/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en-US"/>
              <a:t>To manage depth-related-persistence, we define a separate stream for each depth.</a:t>
            </a:r>
          </a:p>
        </p:txBody>
      </p:sp>
      <p:pic>
        <p:nvPicPr>
          <p:cNvPr id="707589" name="Picture 5" descr="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662363"/>
            <a:ext cx="2789237" cy="278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7590" name="Picture 6" descr="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4486275"/>
            <a:ext cx="3875087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7591" name="Text Box 7"/>
          <p:cNvSpPr txBox="1">
            <a:spLocks noChangeArrowheads="1"/>
          </p:cNvSpPr>
          <p:nvPr/>
        </p:nvSpPr>
        <p:spPr bwMode="auto">
          <a:xfrm>
            <a:off x="5994400" y="5441950"/>
            <a:ext cx="158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Data Streams</a:t>
            </a:r>
          </a:p>
        </p:txBody>
      </p:sp>
      <p:sp>
        <p:nvSpPr>
          <p:cNvPr id="707592" name="Text Box 8"/>
          <p:cNvSpPr txBox="1">
            <a:spLocks noChangeArrowheads="1"/>
          </p:cNvSpPr>
          <p:nvPr/>
        </p:nvSpPr>
        <p:spPr bwMode="auto">
          <a:xfrm>
            <a:off x="4421188" y="4456113"/>
            <a:ext cx="484187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=0</a:t>
            </a:r>
            <a:br>
              <a:rPr lang="en-US" sz="1400"/>
            </a:br>
            <a:r>
              <a:rPr lang="en-US" sz="1400" i="1"/>
              <a:t>d</a:t>
            </a:r>
            <a:r>
              <a:rPr lang="en-US" sz="1400"/>
              <a:t>=1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=2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=3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=4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=5</a:t>
            </a:r>
          </a:p>
        </p:txBody>
      </p:sp>
      <p:sp>
        <p:nvSpPr>
          <p:cNvPr id="707593" name="Rectangle 9"/>
          <p:cNvSpPr>
            <a:spLocks noChangeArrowheads="1"/>
          </p:cNvSpPr>
          <p:nvPr/>
        </p:nvSpPr>
        <p:spPr bwMode="auto">
          <a:xfrm>
            <a:off x="5807075" y="4799013"/>
            <a:ext cx="971550" cy="203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595" name="Text Box 11"/>
          <p:cNvSpPr txBox="1">
            <a:spLocks noChangeArrowheads="1"/>
          </p:cNvSpPr>
          <p:nvPr/>
        </p:nvSpPr>
        <p:spPr bwMode="auto">
          <a:xfrm>
            <a:off x="1897063" y="6403975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Octree</a:t>
            </a:r>
          </a:p>
        </p:txBody>
      </p:sp>
      <p:sp>
        <p:nvSpPr>
          <p:cNvPr id="707597" name="Rectangle 13"/>
          <p:cNvSpPr>
            <a:spLocks noChangeArrowheads="1"/>
          </p:cNvSpPr>
          <p:nvPr/>
        </p:nvSpPr>
        <p:spPr bwMode="auto">
          <a:xfrm>
            <a:off x="1624013" y="3652838"/>
            <a:ext cx="711200" cy="278606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7602" name="Line 18"/>
          <p:cNvSpPr>
            <a:spLocks noChangeShapeType="1"/>
          </p:cNvSpPr>
          <p:nvPr/>
        </p:nvSpPr>
        <p:spPr bwMode="auto">
          <a:xfrm flipV="1">
            <a:off x="1639888" y="5748338"/>
            <a:ext cx="68262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603" name="Line 19"/>
          <p:cNvSpPr>
            <a:spLocks noChangeShapeType="1"/>
          </p:cNvSpPr>
          <p:nvPr/>
        </p:nvSpPr>
        <p:spPr bwMode="auto">
          <a:xfrm flipV="1">
            <a:off x="1635125" y="5057775"/>
            <a:ext cx="68262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604" name="Line 20"/>
          <p:cNvSpPr>
            <a:spLocks noChangeShapeType="1"/>
          </p:cNvSpPr>
          <p:nvPr/>
        </p:nvSpPr>
        <p:spPr bwMode="auto">
          <a:xfrm flipV="1">
            <a:off x="1644650" y="4352925"/>
            <a:ext cx="682625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AutoShape 2"/>
          <p:cNvSpPr>
            <a:spLocks noChangeArrowheads="1"/>
          </p:cNvSpPr>
          <p:nvPr/>
        </p:nvSpPr>
        <p:spPr bwMode="auto">
          <a:xfrm>
            <a:off x="5845175" y="3792538"/>
            <a:ext cx="1858963" cy="2105025"/>
          </a:xfrm>
          <a:prstGeom prst="flowChartMagneticDisk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Octree</a:t>
            </a:r>
          </a:p>
        </p:txBody>
      </p:sp>
      <p:sp>
        <p:nvSpPr>
          <p:cNvPr id="7096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u="sng"/>
              <a:t>Solution</a:t>
            </a:r>
            <a:r>
              <a:rPr lang="en-US"/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en-US"/>
              <a:t>To manage depth-related-persistence, we define a separate stream for each depth.</a:t>
            </a:r>
          </a:p>
        </p:txBody>
      </p:sp>
      <p:pic>
        <p:nvPicPr>
          <p:cNvPr id="709637" name="Picture 5" descr="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662363"/>
            <a:ext cx="2789237" cy="278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9638" name="Picture 6" descr="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4486275"/>
            <a:ext cx="3875087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9639" name="Text Box 7"/>
          <p:cNvSpPr txBox="1">
            <a:spLocks noChangeArrowheads="1"/>
          </p:cNvSpPr>
          <p:nvPr/>
        </p:nvSpPr>
        <p:spPr bwMode="auto">
          <a:xfrm>
            <a:off x="5994400" y="5441950"/>
            <a:ext cx="158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Data Streams</a:t>
            </a:r>
          </a:p>
        </p:txBody>
      </p:sp>
      <p:sp>
        <p:nvSpPr>
          <p:cNvPr id="709640" name="Text Box 8"/>
          <p:cNvSpPr txBox="1">
            <a:spLocks noChangeArrowheads="1"/>
          </p:cNvSpPr>
          <p:nvPr/>
        </p:nvSpPr>
        <p:spPr bwMode="auto">
          <a:xfrm>
            <a:off x="4421188" y="4456113"/>
            <a:ext cx="484187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=0</a:t>
            </a:r>
            <a:br>
              <a:rPr lang="en-US" sz="1400"/>
            </a:br>
            <a:r>
              <a:rPr lang="en-US" sz="1400" i="1"/>
              <a:t>d</a:t>
            </a:r>
            <a:r>
              <a:rPr lang="en-US" sz="1400"/>
              <a:t>=1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=2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=3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=4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=5</a:t>
            </a:r>
          </a:p>
        </p:txBody>
      </p:sp>
      <p:sp>
        <p:nvSpPr>
          <p:cNvPr id="709641" name="Rectangle 9"/>
          <p:cNvSpPr>
            <a:spLocks noChangeArrowheads="1"/>
          </p:cNvSpPr>
          <p:nvPr/>
        </p:nvSpPr>
        <p:spPr bwMode="auto">
          <a:xfrm>
            <a:off x="5821363" y="4984750"/>
            <a:ext cx="484187" cy="203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42" name="Text Box 10"/>
          <p:cNvSpPr txBox="1">
            <a:spLocks noChangeArrowheads="1"/>
          </p:cNvSpPr>
          <p:nvPr/>
        </p:nvSpPr>
        <p:spPr bwMode="auto">
          <a:xfrm>
            <a:off x="1897063" y="6403975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Octree</a:t>
            </a:r>
          </a:p>
        </p:txBody>
      </p:sp>
      <p:sp>
        <p:nvSpPr>
          <p:cNvPr id="709643" name="Rectangle 11"/>
          <p:cNvSpPr>
            <a:spLocks noChangeArrowheads="1"/>
          </p:cNvSpPr>
          <p:nvPr/>
        </p:nvSpPr>
        <p:spPr bwMode="auto">
          <a:xfrm>
            <a:off x="1638300" y="5032375"/>
            <a:ext cx="334963" cy="70961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47" name="Rectangle 15"/>
          <p:cNvSpPr>
            <a:spLocks noChangeArrowheads="1"/>
          </p:cNvSpPr>
          <p:nvPr/>
        </p:nvSpPr>
        <p:spPr bwMode="auto">
          <a:xfrm>
            <a:off x="1647825" y="4333875"/>
            <a:ext cx="334963" cy="3746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09648" name="AutoShape 16"/>
          <p:cNvCxnSpPr>
            <a:cxnSpLocks noChangeShapeType="1"/>
            <a:stCxn id="709643" idx="1"/>
            <a:endCxn id="709643" idx="3"/>
          </p:cNvCxnSpPr>
          <p:nvPr/>
        </p:nvCxnSpPr>
        <p:spPr bwMode="auto">
          <a:xfrm>
            <a:off x="1619250" y="5387975"/>
            <a:ext cx="373063" cy="0"/>
          </a:xfrm>
          <a:prstGeom prst="straightConnector1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Octree</a:t>
            </a:r>
          </a:p>
        </p:txBody>
      </p:sp>
      <p:sp>
        <p:nvSpPr>
          <p:cNvPr id="7106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4964113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u="sng"/>
              <a:t>Solution</a:t>
            </a:r>
            <a:r>
              <a:rPr lang="en-US"/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en-US"/>
              <a:t>We can manage node persistence by advancing through the streams at different speeds.</a:t>
            </a:r>
          </a:p>
        </p:txBody>
      </p:sp>
      <p:pic>
        <p:nvPicPr>
          <p:cNvPr id="710684" name="Streaming.divx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1985963"/>
            <a:ext cx="3933825" cy="4872037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06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106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068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068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66" name="Picture 6" descr="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1987550"/>
            <a:ext cx="3933825" cy="487045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Octree</a:t>
            </a:r>
          </a:p>
        </p:txBody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4964113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u="sng"/>
              <a:t>Solution</a:t>
            </a:r>
            <a:r>
              <a:rPr lang="en-US"/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en-US"/>
              <a:t>We can manage node persistence by advancing through the streams at different speeds.</a:t>
            </a:r>
          </a:p>
        </p:txBody>
      </p:sp>
      <p:sp>
        <p:nvSpPr>
          <p:cNvPr id="757765" name="Text Box 5"/>
          <p:cNvSpPr txBox="1">
            <a:spLocks noChangeArrowheads="1"/>
          </p:cNvSpPr>
          <p:nvPr/>
        </p:nvSpPr>
        <p:spPr bwMode="auto">
          <a:xfrm>
            <a:off x="1941513" y="4695825"/>
            <a:ext cx="4838700" cy="1562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For an octree of height </a:t>
            </a:r>
            <a:r>
              <a:rPr lang="en-US" sz="2400" i="1"/>
              <a:t>h</a:t>
            </a:r>
            <a:r>
              <a:rPr lang="en-US" sz="2400"/>
              <a:t>:</a:t>
            </a:r>
          </a:p>
          <a:p>
            <a:pPr>
              <a:buFontTx/>
              <a:buChar char="•"/>
            </a:pPr>
            <a:r>
              <a:rPr lang="en-US" sz="2400"/>
              <a:t> Resolution: </a:t>
            </a:r>
            <a:r>
              <a:rPr lang="en-US" sz="2400" i="1"/>
              <a:t>R</a:t>
            </a:r>
            <a:r>
              <a:rPr lang="en-US" sz="2400"/>
              <a:t>=2</a:t>
            </a:r>
            <a:r>
              <a:rPr lang="en-US" sz="2400" i="1" baseline="30000"/>
              <a:t>h</a:t>
            </a:r>
          </a:p>
          <a:p>
            <a:pPr>
              <a:buFontTx/>
              <a:buChar char="•"/>
            </a:pPr>
            <a:r>
              <a:rPr lang="en-US" sz="2400"/>
              <a:t> Octree Size: O(</a:t>
            </a:r>
            <a:r>
              <a:rPr lang="en-US" sz="2400" i="1"/>
              <a:t>R</a:t>
            </a:r>
            <a:r>
              <a:rPr lang="en-US" sz="2400" baseline="30000"/>
              <a:t>2</a:t>
            </a:r>
            <a:r>
              <a:rPr lang="en-US" sz="2400"/>
              <a:t>) </a:t>
            </a:r>
          </a:p>
          <a:p>
            <a:pPr>
              <a:buFontTx/>
              <a:buChar char="•"/>
            </a:pPr>
            <a:r>
              <a:rPr lang="en-US" sz="2400"/>
              <a:t> Octree in Working Memory: O(</a:t>
            </a:r>
            <a:r>
              <a:rPr lang="en-US" sz="2400" i="1"/>
              <a:t>R</a:t>
            </a:r>
            <a:r>
              <a:rPr lang="en-US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745" name="Picture 17" descr="po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0025"/>
            <a:ext cx="1951038" cy="19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Reconstruction</a:t>
            </a:r>
          </a:p>
        </p:txBody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4038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/>
              <a:t>We must implement the reconstruction in a streaming fashion.</a:t>
            </a:r>
          </a:p>
          <a:p>
            <a:pPr marL="1712913" lvl="1" indent="-333375">
              <a:buClr>
                <a:schemeClr val="bg2"/>
              </a:buClr>
              <a:buFont typeface="Wingdings" pitchFamily="2" charset="2"/>
              <a:buAutoNum type="arabicPeriod"/>
            </a:pPr>
            <a:r>
              <a:rPr lang="en-US" sz="2400"/>
              <a:t>Extend oriented samples to vector field</a:t>
            </a:r>
          </a:p>
          <a:p>
            <a:pPr marL="1712913" lvl="1" indent="-333375">
              <a:buClr>
                <a:schemeClr val="bg2"/>
              </a:buClr>
              <a:buFont typeface="Wingdings" pitchFamily="2" charset="2"/>
              <a:buAutoNum type="arabicPeriod"/>
            </a:pPr>
            <a:r>
              <a:rPr lang="en-US" sz="2400"/>
              <a:t>Compute divergence</a:t>
            </a:r>
          </a:p>
          <a:p>
            <a:pPr marL="1712913" lvl="1" indent="-333375">
              <a:buClr>
                <a:schemeClr val="bg2"/>
              </a:buClr>
              <a:buFont typeface="Wingdings" pitchFamily="2" charset="2"/>
              <a:buAutoNum type="arabicPeriod"/>
            </a:pPr>
            <a:r>
              <a:rPr lang="en-US" sz="2400"/>
              <a:t>Solve Poisson equation</a:t>
            </a:r>
          </a:p>
          <a:p>
            <a:pPr marL="1712913" lvl="1" indent="-333375">
              <a:buClr>
                <a:schemeClr val="bg2"/>
              </a:buClr>
              <a:buFont typeface="Wingdings" pitchFamily="2" charset="2"/>
              <a:buAutoNum type="arabicPeriod"/>
            </a:pPr>
            <a:r>
              <a:rPr lang="en-US" sz="2400"/>
              <a:t>Extract isosurface</a:t>
            </a:r>
          </a:p>
        </p:txBody>
      </p:sp>
      <p:pic>
        <p:nvPicPr>
          <p:cNvPr id="713746" name="Picture 18" descr="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916488"/>
            <a:ext cx="1941512" cy="1941512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3747" name="Picture 19" descr="diverg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4916488"/>
            <a:ext cx="1941512" cy="19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3748" name="Picture 20" descr="indica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4916488"/>
            <a:ext cx="1941513" cy="19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3749" name="Text Box 21"/>
          <p:cNvSpPr txBox="1">
            <a:spLocks noChangeArrowheads="1"/>
          </p:cNvSpPr>
          <p:nvPr/>
        </p:nvSpPr>
        <p:spPr bwMode="auto">
          <a:xfrm>
            <a:off x="512763" y="44545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(1)</a:t>
            </a:r>
          </a:p>
        </p:txBody>
      </p:sp>
      <p:sp>
        <p:nvSpPr>
          <p:cNvPr id="713750" name="AutoShape 22"/>
          <p:cNvSpPr>
            <a:spLocks noChangeArrowheads="1"/>
          </p:cNvSpPr>
          <p:nvPr/>
        </p:nvSpPr>
        <p:spPr bwMode="auto">
          <a:xfrm>
            <a:off x="1952625" y="5829300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13751" name="Text Box 23"/>
          <p:cNvSpPr txBox="1">
            <a:spLocks noChangeArrowheads="1"/>
          </p:cNvSpPr>
          <p:nvPr/>
        </p:nvSpPr>
        <p:spPr bwMode="auto">
          <a:xfrm>
            <a:off x="1919288" y="5532438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(2)</a:t>
            </a:r>
          </a:p>
        </p:txBody>
      </p:sp>
      <p:sp>
        <p:nvSpPr>
          <p:cNvPr id="713752" name="AutoShape 24"/>
          <p:cNvSpPr>
            <a:spLocks noChangeArrowheads="1"/>
          </p:cNvSpPr>
          <p:nvPr/>
        </p:nvSpPr>
        <p:spPr bwMode="auto">
          <a:xfrm>
            <a:off x="4333875" y="5867400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13753" name="Text Box 25"/>
          <p:cNvSpPr txBox="1">
            <a:spLocks noChangeArrowheads="1"/>
          </p:cNvSpPr>
          <p:nvPr/>
        </p:nvSpPr>
        <p:spPr bwMode="auto">
          <a:xfrm>
            <a:off x="4300538" y="5570538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(3)</a:t>
            </a:r>
          </a:p>
        </p:txBody>
      </p:sp>
      <p:sp>
        <p:nvSpPr>
          <p:cNvPr id="713754" name="AutoShape 26"/>
          <p:cNvSpPr>
            <a:spLocks noChangeArrowheads="1"/>
          </p:cNvSpPr>
          <p:nvPr/>
        </p:nvSpPr>
        <p:spPr bwMode="auto">
          <a:xfrm rot="-16200000">
            <a:off x="758031" y="4575969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713755" name="Text Box 27"/>
          <p:cNvSpPr txBox="1">
            <a:spLocks noChangeArrowheads="1"/>
          </p:cNvSpPr>
          <p:nvPr/>
        </p:nvSpPr>
        <p:spPr bwMode="auto">
          <a:xfrm>
            <a:off x="6694488" y="55689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(4)</a:t>
            </a:r>
          </a:p>
        </p:txBody>
      </p:sp>
      <p:sp>
        <p:nvSpPr>
          <p:cNvPr id="713756" name="AutoShape 28"/>
          <p:cNvSpPr>
            <a:spLocks noChangeArrowheads="1"/>
          </p:cNvSpPr>
          <p:nvPr/>
        </p:nvSpPr>
        <p:spPr bwMode="auto">
          <a:xfrm>
            <a:off x="6743700" y="5876925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713757" name="Picture 29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4919663"/>
            <a:ext cx="1924050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3758" name="Picture 30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919663"/>
            <a:ext cx="1924050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3759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4902200"/>
            <a:ext cx="19558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3761" name="Picture 33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3" y="4919663"/>
            <a:ext cx="1938337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9763"/>
            <a:ext cx="6457950" cy="38862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/>
              <a:t>With improvements in</a:t>
            </a:r>
            <a:br>
              <a:rPr lang="en-US"/>
            </a:br>
            <a:r>
              <a:rPr lang="en-US"/>
              <a:t>acquisition technology,</a:t>
            </a:r>
            <a:br>
              <a:rPr lang="en-US"/>
            </a:br>
            <a:r>
              <a:rPr lang="en-US"/>
              <a:t>huge datasets are now</a:t>
            </a:r>
            <a:br>
              <a:rPr lang="en-US"/>
            </a:br>
            <a:r>
              <a:rPr lang="en-US"/>
              <a:t>available for processing.</a:t>
            </a:r>
          </a:p>
        </p:txBody>
      </p:sp>
      <p:sp>
        <p:nvSpPr>
          <p:cNvPr id="693252" name="Text Box 4"/>
          <p:cNvSpPr txBox="1">
            <a:spLocks noChangeArrowheads="1"/>
          </p:cNvSpPr>
          <p:nvPr/>
        </p:nvSpPr>
        <p:spPr bwMode="auto">
          <a:xfrm>
            <a:off x="5416550" y="1927225"/>
            <a:ext cx="2801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/>
              <a:t>USGS </a:t>
            </a:r>
            <a:r>
              <a:rPr lang="en-US" sz="1600" i="1"/>
              <a:t>Earth</a:t>
            </a:r>
            <a:r>
              <a:rPr lang="en-US" sz="1600"/>
              <a:t>: 2.2x10</a:t>
            </a:r>
            <a:r>
              <a:rPr lang="en-US" sz="1600" baseline="30000"/>
              <a:t>10</a:t>
            </a:r>
            <a:r>
              <a:rPr lang="en-US" sz="1600"/>
              <a:t> Points</a:t>
            </a:r>
          </a:p>
        </p:txBody>
      </p:sp>
      <p:pic>
        <p:nvPicPr>
          <p:cNvPr id="6932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55625"/>
            <a:ext cx="5943600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3254" name="Picture 6" descr="AV-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4029075"/>
            <a:ext cx="3135312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3255" name="Text Box 7"/>
          <p:cNvSpPr txBox="1">
            <a:spLocks noChangeArrowheads="1"/>
          </p:cNvSpPr>
          <p:nvPr/>
        </p:nvSpPr>
        <p:spPr bwMode="auto">
          <a:xfrm>
            <a:off x="1100138" y="6372225"/>
            <a:ext cx="29924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/>
              <a:t>UVA </a:t>
            </a:r>
            <a:r>
              <a:rPr lang="en-US" sz="1600" i="1"/>
              <a:t>Monticello</a:t>
            </a:r>
            <a:r>
              <a:rPr lang="en-US" sz="1600"/>
              <a:t>: 2.0x10</a:t>
            </a:r>
            <a:r>
              <a:rPr lang="en-US" sz="1600" baseline="30000"/>
              <a:t>7</a:t>
            </a:r>
            <a:r>
              <a:rPr lang="en-US" sz="1600"/>
              <a:t> Points</a:t>
            </a:r>
          </a:p>
        </p:txBody>
      </p:sp>
      <p:pic>
        <p:nvPicPr>
          <p:cNvPr id="693256" name="Picture 8" descr="stat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511425"/>
            <a:ext cx="1930400" cy="385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3257" name="Text Box 9"/>
          <p:cNvSpPr txBox="1">
            <a:spLocks noChangeArrowheads="1"/>
          </p:cNvSpPr>
          <p:nvPr/>
        </p:nvSpPr>
        <p:spPr bwMode="auto">
          <a:xfrm>
            <a:off x="4876800" y="6326188"/>
            <a:ext cx="21701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/>
              <a:t>XYZRGB </a:t>
            </a:r>
            <a:r>
              <a:rPr lang="en-US" sz="1600" i="1"/>
              <a:t>Thai Statue</a:t>
            </a:r>
            <a:r>
              <a:rPr lang="en-US" sz="1600"/>
              <a:t>:</a:t>
            </a:r>
            <a:br>
              <a:rPr lang="en-US" sz="1600"/>
            </a:br>
            <a:r>
              <a:rPr lang="en-US" sz="1600"/>
              <a:t>3.4x10</a:t>
            </a:r>
            <a:r>
              <a:rPr lang="en-US" sz="1600" baseline="30000"/>
              <a:t>7</a:t>
            </a:r>
            <a:r>
              <a:rPr lang="en-US" sz="1600"/>
              <a:t> Points</a:t>
            </a:r>
          </a:p>
        </p:txBody>
      </p:sp>
      <p:pic>
        <p:nvPicPr>
          <p:cNvPr id="693258" name="Picture 10" descr="stmatth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2516188"/>
            <a:ext cx="1762125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3259" name="Text Box 11"/>
          <p:cNvSpPr txBox="1">
            <a:spLocks noChangeArrowheads="1"/>
          </p:cNvSpPr>
          <p:nvPr/>
        </p:nvSpPr>
        <p:spPr bwMode="auto">
          <a:xfrm>
            <a:off x="7058025" y="6334125"/>
            <a:ext cx="20843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/>
              <a:t>Stanford </a:t>
            </a:r>
            <a:r>
              <a:rPr lang="en-US" sz="1600" i="1"/>
              <a:t>St. Mathew</a:t>
            </a:r>
            <a:r>
              <a:rPr lang="en-US" sz="1600"/>
              <a:t>:</a:t>
            </a:r>
            <a:br>
              <a:rPr lang="en-US" sz="1600"/>
            </a:br>
            <a:r>
              <a:rPr lang="en-US" sz="1600"/>
              <a:t>1.8x10</a:t>
            </a:r>
            <a:r>
              <a:rPr lang="en-US" sz="1600" baseline="30000"/>
              <a:t>8</a:t>
            </a:r>
            <a:r>
              <a:rPr lang="en-US" sz="1600"/>
              <a:t> Points</a:t>
            </a:r>
          </a:p>
        </p:txBody>
      </p:sp>
      <p:sp>
        <p:nvSpPr>
          <p:cNvPr id="693260" name="Text Box 12"/>
          <p:cNvSpPr txBox="1">
            <a:spLocks noChangeArrowheads="1"/>
          </p:cNvSpPr>
          <p:nvPr/>
        </p:nvSpPr>
        <p:spPr bwMode="auto">
          <a:xfrm>
            <a:off x="1155700" y="4303713"/>
            <a:ext cx="7650163" cy="13827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sz="2800"/>
              <a:t>Some of these models have becomes so large that it is hard to maintain the dataset</a:t>
            </a:r>
            <a:br>
              <a:rPr lang="en-US" sz="2800"/>
            </a:br>
            <a:r>
              <a:rPr lang="en-US" sz="2800"/>
              <a:t>(let alone data-structure) in working memory.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769" name="Picture 17" descr="po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0025"/>
            <a:ext cx="1951038" cy="19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Reconstruction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4038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/>
              <a:t>We must implement the reconstruction in a streaming fashion.</a:t>
            </a:r>
          </a:p>
          <a:p>
            <a:pPr marL="1712913" lvl="1" indent="-333375">
              <a:buClr>
                <a:schemeClr val="bg2"/>
              </a:buClr>
              <a:buFont typeface="Wingdings" pitchFamily="2" charset="2"/>
              <a:buChar char="ü"/>
            </a:pPr>
            <a:r>
              <a:rPr lang="en-US" sz="2400"/>
              <a:t>Extend oriented samples to vector field</a:t>
            </a:r>
          </a:p>
          <a:p>
            <a:pPr marL="1712913" lvl="1" indent="-333375">
              <a:buClr>
                <a:schemeClr val="bg2"/>
              </a:buClr>
              <a:buFont typeface="Wingdings" pitchFamily="2" charset="2"/>
              <a:buChar char="ü"/>
            </a:pPr>
            <a:r>
              <a:rPr lang="en-US" sz="2400"/>
              <a:t>Compute divergence</a:t>
            </a:r>
          </a:p>
          <a:p>
            <a:pPr marL="1712913" lvl="1" indent="-333375">
              <a:buClr>
                <a:schemeClr val="bg2"/>
              </a:buClr>
              <a:buFont typeface="Wingdings" pitchFamily="2" charset="2"/>
              <a:buAutoNum type="arabicPeriod" startAt="3"/>
            </a:pPr>
            <a:r>
              <a:rPr lang="en-US" sz="2400"/>
              <a:t>Solve Poisson equation</a:t>
            </a:r>
          </a:p>
          <a:p>
            <a:pPr marL="1712913" lvl="1" indent="-333375">
              <a:buClr>
                <a:schemeClr val="bg2"/>
              </a:buClr>
              <a:buFont typeface="Wingdings" pitchFamily="2" charset="2"/>
              <a:buChar char="ü"/>
            </a:pPr>
            <a:r>
              <a:rPr lang="en-US" sz="2400"/>
              <a:t>Extract isosurface</a:t>
            </a:r>
          </a:p>
        </p:txBody>
      </p:sp>
      <p:pic>
        <p:nvPicPr>
          <p:cNvPr id="714770" name="Picture 18" descr="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916488"/>
            <a:ext cx="1941512" cy="1941512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4771" name="Picture 19" descr="diverg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4916488"/>
            <a:ext cx="1941512" cy="19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4772" name="Picture 20" descr="indica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4916488"/>
            <a:ext cx="1941513" cy="19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4773" name="Text Box 21"/>
          <p:cNvSpPr txBox="1">
            <a:spLocks noChangeArrowheads="1"/>
          </p:cNvSpPr>
          <p:nvPr/>
        </p:nvSpPr>
        <p:spPr bwMode="auto">
          <a:xfrm>
            <a:off x="512763" y="44545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(1)</a:t>
            </a:r>
          </a:p>
        </p:txBody>
      </p:sp>
      <p:sp>
        <p:nvSpPr>
          <p:cNvPr id="714774" name="AutoShape 22"/>
          <p:cNvSpPr>
            <a:spLocks noChangeArrowheads="1"/>
          </p:cNvSpPr>
          <p:nvPr/>
        </p:nvSpPr>
        <p:spPr bwMode="auto">
          <a:xfrm>
            <a:off x="1952625" y="5829300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14775" name="Text Box 23"/>
          <p:cNvSpPr txBox="1">
            <a:spLocks noChangeArrowheads="1"/>
          </p:cNvSpPr>
          <p:nvPr/>
        </p:nvSpPr>
        <p:spPr bwMode="auto">
          <a:xfrm>
            <a:off x="1919288" y="5532438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(2)</a:t>
            </a:r>
          </a:p>
        </p:txBody>
      </p:sp>
      <p:sp>
        <p:nvSpPr>
          <p:cNvPr id="714776" name="AutoShape 24"/>
          <p:cNvSpPr>
            <a:spLocks noChangeArrowheads="1"/>
          </p:cNvSpPr>
          <p:nvPr/>
        </p:nvSpPr>
        <p:spPr bwMode="auto">
          <a:xfrm>
            <a:off x="4333875" y="5867400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14777" name="Text Box 25"/>
          <p:cNvSpPr txBox="1">
            <a:spLocks noChangeArrowheads="1"/>
          </p:cNvSpPr>
          <p:nvPr/>
        </p:nvSpPr>
        <p:spPr bwMode="auto">
          <a:xfrm>
            <a:off x="4300538" y="5570538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(3)</a:t>
            </a:r>
          </a:p>
        </p:txBody>
      </p:sp>
      <p:sp>
        <p:nvSpPr>
          <p:cNvPr id="714778" name="AutoShape 26"/>
          <p:cNvSpPr>
            <a:spLocks noChangeArrowheads="1"/>
          </p:cNvSpPr>
          <p:nvPr/>
        </p:nvSpPr>
        <p:spPr bwMode="auto">
          <a:xfrm rot="-16200000">
            <a:off x="758031" y="4575969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714779" name="Text Box 27"/>
          <p:cNvSpPr txBox="1">
            <a:spLocks noChangeArrowheads="1"/>
          </p:cNvSpPr>
          <p:nvPr/>
        </p:nvSpPr>
        <p:spPr bwMode="auto">
          <a:xfrm>
            <a:off x="6694488" y="55689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(4)</a:t>
            </a:r>
          </a:p>
        </p:txBody>
      </p:sp>
      <p:sp>
        <p:nvSpPr>
          <p:cNvPr id="714780" name="AutoShape 28"/>
          <p:cNvSpPr>
            <a:spLocks noChangeArrowheads="1"/>
          </p:cNvSpPr>
          <p:nvPr/>
        </p:nvSpPr>
        <p:spPr bwMode="auto">
          <a:xfrm>
            <a:off x="6743700" y="5876925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714781" name="Picture 29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4919663"/>
            <a:ext cx="1924050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4782" name="Picture 30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919663"/>
            <a:ext cx="1924050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4783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4902200"/>
            <a:ext cx="19558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4785" name="Picture 33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3" y="4919663"/>
            <a:ext cx="1938337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94" name="Picture 18" descr="po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0025"/>
            <a:ext cx="1951038" cy="19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Reconstruction</a:t>
            </a:r>
          </a:p>
        </p:txBody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4038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/>
              <a:t>We must implement the reconstruction in a streaming fashion.</a:t>
            </a:r>
          </a:p>
          <a:p>
            <a:pPr marL="1712913" lvl="1" indent="-333375">
              <a:buClr>
                <a:schemeClr val="bg2"/>
              </a:buClr>
              <a:buFont typeface="Wingdings" pitchFamily="2" charset="2"/>
              <a:buChar char="ü"/>
            </a:pPr>
            <a:r>
              <a:rPr lang="en-US" sz="2400"/>
              <a:t>Extend oriented samples to vector field</a:t>
            </a:r>
          </a:p>
          <a:p>
            <a:pPr marL="1712913" lvl="1" indent="-333375">
              <a:buClr>
                <a:schemeClr val="bg2"/>
              </a:buClr>
              <a:buFont typeface="Wingdings" pitchFamily="2" charset="2"/>
              <a:buChar char="ü"/>
            </a:pPr>
            <a:r>
              <a:rPr lang="en-US" sz="2400"/>
              <a:t>Compute divergence</a:t>
            </a:r>
          </a:p>
          <a:p>
            <a:pPr marL="1712913" lvl="1" indent="-333375">
              <a:buClr>
                <a:schemeClr val="bg2"/>
              </a:buClr>
              <a:buFont typeface="Wingdings" pitchFamily="2" charset="2"/>
              <a:buChar char="û"/>
            </a:pPr>
            <a:r>
              <a:rPr lang="en-US" sz="2400"/>
              <a:t>Solve Poisson equation</a:t>
            </a:r>
          </a:p>
          <a:p>
            <a:pPr marL="1712913" lvl="1" indent="-333375">
              <a:buClr>
                <a:schemeClr val="bg2"/>
              </a:buClr>
              <a:buFont typeface="Wingdings" pitchFamily="2" charset="2"/>
              <a:buChar char="ü"/>
            </a:pPr>
            <a:r>
              <a:rPr lang="en-US" sz="2400"/>
              <a:t>Extract isosurface</a:t>
            </a:r>
          </a:p>
        </p:txBody>
      </p:sp>
      <p:pic>
        <p:nvPicPr>
          <p:cNvPr id="715795" name="Picture 19" descr="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916488"/>
            <a:ext cx="1941512" cy="1941512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5796" name="Picture 20" descr="diverg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4916488"/>
            <a:ext cx="1941512" cy="19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5797" name="Picture 21" descr="indica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4916488"/>
            <a:ext cx="1941513" cy="19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5798" name="Text Box 22"/>
          <p:cNvSpPr txBox="1">
            <a:spLocks noChangeArrowheads="1"/>
          </p:cNvSpPr>
          <p:nvPr/>
        </p:nvSpPr>
        <p:spPr bwMode="auto">
          <a:xfrm>
            <a:off x="512763" y="44545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(1)</a:t>
            </a:r>
          </a:p>
        </p:txBody>
      </p:sp>
      <p:sp>
        <p:nvSpPr>
          <p:cNvPr id="715799" name="AutoShape 23"/>
          <p:cNvSpPr>
            <a:spLocks noChangeArrowheads="1"/>
          </p:cNvSpPr>
          <p:nvPr/>
        </p:nvSpPr>
        <p:spPr bwMode="auto">
          <a:xfrm>
            <a:off x="1952625" y="5829300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15800" name="Text Box 24"/>
          <p:cNvSpPr txBox="1">
            <a:spLocks noChangeArrowheads="1"/>
          </p:cNvSpPr>
          <p:nvPr/>
        </p:nvSpPr>
        <p:spPr bwMode="auto">
          <a:xfrm>
            <a:off x="1919288" y="5532438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(2)</a:t>
            </a:r>
          </a:p>
        </p:txBody>
      </p:sp>
      <p:sp>
        <p:nvSpPr>
          <p:cNvPr id="715801" name="AutoShape 25"/>
          <p:cNvSpPr>
            <a:spLocks noChangeArrowheads="1"/>
          </p:cNvSpPr>
          <p:nvPr/>
        </p:nvSpPr>
        <p:spPr bwMode="auto">
          <a:xfrm>
            <a:off x="4333875" y="5867400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15802" name="Text Box 26"/>
          <p:cNvSpPr txBox="1">
            <a:spLocks noChangeArrowheads="1"/>
          </p:cNvSpPr>
          <p:nvPr/>
        </p:nvSpPr>
        <p:spPr bwMode="auto">
          <a:xfrm>
            <a:off x="4300538" y="5570538"/>
            <a:ext cx="46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(3)</a:t>
            </a:r>
          </a:p>
        </p:txBody>
      </p:sp>
      <p:sp>
        <p:nvSpPr>
          <p:cNvPr id="715803" name="AutoShape 27"/>
          <p:cNvSpPr>
            <a:spLocks noChangeArrowheads="1"/>
          </p:cNvSpPr>
          <p:nvPr/>
        </p:nvSpPr>
        <p:spPr bwMode="auto">
          <a:xfrm rot="-16200000">
            <a:off x="758031" y="4575969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715804" name="Text Box 28"/>
          <p:cNvSpPr txBox="1">
            <a:spLocks noChangeArrowheads="1"/>
          </p:cNvSpPr>
          <p:nvPr/>
        </p:nvSpPr>
        <p:spPr bwMode="auto">
          <a:xfrm>
            <a:off x="6694488" y="55689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(4)</a:t>
            </a:r>
          </a:p>
        </p:txBody>
      </p:sp>
      <p:sp>
        <p:nvSpPr>
          <p:cNvPr id="715805" name="AutoShape 29"/>
          <p:cNvSpPr>
            <a:spLocks noChangeArrowheads="1"/>
          </p:cNvSpPr>
          <p:nvPr/>
        </p:nvSpPr>
        <p:spPr bwMode="auto">
          <a:xfrm>
            <a:off x="6743700" y="5876925"/>
            <a:ext cx="420688" cy="203200"/>
          </a:xfrm>
          <a:prstGeom prst="rightArrow">
            <a:avLst>
              <a:gd name="adj1" fmla="val 50000"/>
              <a:gd name="adj2" fmla="val 5175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pic>
        <p:nvPicPr>
          <p:cNvPr id="715806" name="Picture 30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4919663"/>
            <a:ext cx="1924050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5807" name="Picture 31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919663"/>
            <a:ext cx="1924050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5808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4902200"/>
            <a:ext cx="19558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5793" name="Text Box 17"/>
          <p:cNvSpPr txBox="1">
            <a:spLocks noChangeArrowheads="1"/>
          </p:cNvSpPr>
          <p:nvPr/>
        </p:nvSpPr>
        <p:spPr bwMode="auto">
          <a:xfrm>
            <a:off x="431800" y="4322763"/>
            <a:ext cx="8281988" cy="542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900"/>
              <a:t>Solving a Poisson system is not a local process!</a:t>
            </a:r>
          </a:p>
        </p:txBody>
      </p:sp>
      <p:pic>
        <p:nvPicPr>
          <p:cNvPr id="715810" name="Picture 34" descr="tree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3" y="4919663"/>
            <a:ext cx="1938337" cy="19383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Reconstruction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4038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u="sng"/>
              <a:t>Reconstruction Locality</a:t>
            </a:r>
            <a:r>
              <a:rPr lang="en-US"/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en-US"/>
              <a:t>Using iterative update methods, the Poisson system can be solved in a local manner.</a:t>
            </a:r>
            <a:endParaRPr lang="en-US" sz="2800"/>
          </a:p>
        </p:txBody>
      </p:sp>
      <p:pic>
        <p:nvPicPr>
          <p:cNvPr id="717842" name="Picture 18" descr="te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4110038"/>
            <a:ext cx="1912937" cy="19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43" name="Picture 19" descr="te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4113213"/>
            <a:ext cx="1912937" cy="19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844" name="Line 20"/>
          <p:cNvSpPr>
            <a:spLocks noChangeShapeType="1"/>
          </p:cNvSpPr>
          <p:nvPr/>
        </p:nvSpPr>
        <p:spPr bwMode="auto">
          <a:xfrm flipV="1">
            <a:off x="3873500" y="5080000"/>
            <a:ext cx="985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717845" name="Object 21"/>
          <p:cNvGraphicFramePr>
            <a:graphicFrameLocks noChangeAspect="1"/>
          </p:cNvGraphicFramePr>
          <p:nvPr/>
        </p:nvGraphicFramePr>
        <p:xfrm>
          <a:off x="4125913" y="4638675"/>
          <a:ext cx="477837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46" name="Equation" r:id="rId5" imgW="215640" imgH="190440" progId="Equation.3">
                  <p:embed/>
                </p:oleObj>
              </mc:Choice>
              <mc:Fallback>
                <p:oleObj name="Equation" r:id="rId5" imgW="215640" imgH="19044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5913" y="4638675"/>
                        <a:ext cx="477837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Reconstruction</a:t>
            </a:r>
          </a:p>
        </p:txBody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4038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u="sng"/>
              <a:t>Reconstruction Locality</a:t>
            </a:r>
            <a:r>
              <a:rPr lang="en-US"/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en-US"/>
              <a:t>Using iterative update methods, the Poisson system can be solved in a local manner.</a:t>
            </a:r>
          </a:p>
        </p:txBody>
      </p:sp>
      <p:pic>
        <p:nvPicPr>
          <p:cNvPr id="719876" name="Picture 4" descr="te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4110038"/>
            <a:ext cx="1912937" cy="19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77" name="Picture 5" descr="te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4113213"/>
            <a:ext cx="1912937" cy="19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878" name="Line 6"/>
          <p:cNvSpPr>
            <a:spLocks noChangeShapeType="1"/>
          </p:cNvSpPr>
          <p:nvPr/>
        </p:nvSpPr>
        <p:spPr bwMode="auto">
          <a:xfrm flipV="1">
            <a:off x="3873500" y="5080000"/>
            <a:ext cx="985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719879" name="Object 7"/>
          <p:cNvGraphicFramePr>
            <a:graphicFrameLocks noChangeAspect="1"/>
          </p:cNvGraphicFramePr>
          <p:nvPr/>
        </p:nvGraphicFramePr>
        <p:xfrm>
          <a:off x="4125913" y="4638675"/>
          <a:ext cx="477837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84" name="Equation" r:id="rId7" imgW="215640" imgH="190440" progId="Equation.3">
                  <p:embed/>
                </p:oleObj>
              </mc:Choice>
              <mc:Fallback>
                <p:oleObj name="Equation" r:id="rId7" imgW="215640" imgH="1904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5913" y="4638675"/>
                        <a:ext cx="477837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881" name="Text Box 9"/>
          <p:cNvSpPr txBox="1">
            <a:spLocks noChangeArrowheads="1"/>
          </p:cNvSpPr>
          <p:nvPr/>
        </p:nvSpPr>
        <p:spPr bwMode="auto">
          <a:xfrm>
            <a:off x="3089275" y="6432550"/>
            <a:ext cx="2552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&gt;2500 Jacobi Iterations</a:t>
            </a:r>
          </a:p>
        </p:txBody>
      </p:sp>
      <p:pic>
        <p:nvPicPr>
          <p:cNvPr id="719883" name="Jacobi.divx.mpeg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3460750"/>
            <a:ext cx="2960688" cy="29606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198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988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98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198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988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Reconstruction</a:t>
            </a:r>
          </a:p>
        </p:txBody>
      </p:sp>
      <p:sp>
        <p:nvSpPr>
          <p:cNvPr id="75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4038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u="sng"/>
              <a:t>Reconstruction Efficiency</a:t>
            </a:r>
            <a:r>
              <a:rPr lang="en-US"/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en-US"/>
              <a:t>Using cascadic multigrid, the system can be solved efficiently in a local manner:</a:t>
            </a:r>
          </a:p>
          <a:p>
            <a:pPr marL="900113" lvl="1" indent="-277813"/>
            <a:r>
              <a:rPr lang="en-US" sz="2400"/>
              <a:t>The solution is obtained by solving at coarser depths and updating/initializing the equation at finer depths.</a:t>
            </a:r>
          </a:p>
          <a:p>
            <a:pPr marL="900113" lvl="1" indent="-277813"/>
            <a:r>
              <a:rPr lang="en-US" sz="2400"/>
              <a:t>Within each depth, we use a Jacobi solver to update the solution coefficients in the working set.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Reconstruction</a:t>
            </a:r>
          </a:p>
        </p:txBody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4038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u="sng"/>
              <a:t>Reconstruction Efficiency</a:t>
            </a:r>
            <a:r>
              <a:rPr lang="en-US"/>
              <a:t>:</a:t>
            </a:r>
          </a:p>
          <a:p>
            <a:pPr marL="0" indent="0">
              <a:buFont typeface="Wingdings" pitchFamily="2" charset="2"/>
              <a:buNone/>
            </a:pPr>
            <a:r>
              <a:rPr lang="en-US"/>
              <a:t>Using cascadic multigrid, the system can be solved efficiently in a local manner:</a:t>
            </a:r>
          </a:p>
          <a:p>
            <a:pPr marL="900113" lvl="1" indent="-277813"/>
            <a:r>
              <a:rPr lang="en-US" sz="2400"/>
              <a:t>The solution is obtained by solving at coarser depths and updating/initializing the equation at finer depths.</a:t>
            </a:r>
          </a:p>
          <a:p>
            <a:pPr marL="900113" lvl="1" indent="-277813"/>
            <a:r>
              <a:rPr lang="en-US" sz="2400"/>
              <a:t>Within each depth, we use a Jacobi solver to update the solution coefficients in the working set.</a:t>
            </a:r>
          </a:p>
          <a:p>
            <a:pPr marL="0" indent="0">
              <a:buFont typeface="Wingdings" pitchFamily="2" charset="2"/>
              <a:buNone/>
            </a:pPr>
            <a:endParaRPr lang="en-US" sz="2800"/>
          </a:p>
          <a:p>
            <a:pPr marL="0" indent="0">
              <a:buFont typeface="Wingdings" pitchFamily="2" charset="2"/>
              <a:buNone/>
            </a:pPr>
            <a:r>
              <a:rPr lang="en-US" sz="2800"/>
              <a:t>One pass suffices for an accurate solution!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the Reconstruction</a:t>
            </a:r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163" y="1824038"/>
            <a:ext cx="4687887" cy="4876800"/>
          </a:xfrm>
        </p:spPr>
        <p:txBody>
          <a:bodyPr/>
          <a:lstStyle/>
          <a:p>
            <a:pPr marL="347663" indent="-347663">
              <a:buFont typeface="Wingdings" pitchFamily="2" charset="2"/>
              <a:buNone/>
            </a:pPr>
            <a:r>
              <a:rPr lang="en-US" sz="2800" u="sng"/>
              <a:t>Implementation</a:t>
            </a:r>
            <a:r>
              <a:rPr lang="en-US" sz="2800"/>
              <a:t>:</a:t>
            </a:r>
          </a:p>
          <a:p>
            <a:pPr marL="347663" indent="-347663"/>
            <a:r>
              <a:rPr lang="en-US" sz="2800"/>
              <a:t>High-res solutions trail the low-res solutions.</a:t>
            </a:r>
          </a:p>
          <a:p>
            <a:pPr marL="347663" indent="-347663"/>
            <a:r>
              <a:rPr lang="en-US" sz="2800"/>
              <a:t>A single pass suffices for accurate reconstruction.</a:t>
            </a:r>
          </a:p>
        </p:txBody>
      </p:sp>
      <p:pic>
        <p:nvPicPr>
          <p:cNvPr id="721927" name="Solution.divx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1516063"/>
            <a:ext cx="4313237" cy="5341937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19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219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192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1927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0" indent="0"/>
            <a:r>
              <a:rPr lang="en-US" sz="2800"/>
              <a:t> </a:t>
            </a:r>
            <a:r>
              <a:rPr lang="en-US" sz="2800">
                <a:solidFill>
                  <a:schemeClr val="folHlink"/>
                </a:solidFill>
              </a:rPr>
              <a:t>Introduction</a:t>
            </a:r>
          </a:p>
          <a:p>
            <a:pPr marL="0" indent="0"/>
            <a:r>
              <a:rPr lang="en-US" sz="2800">
                <a:solidFill>
                  <a:schemeClr val="folHlink"/>
                </a:solidFill>
              </a:rPr>
              <a:t> Streaming Surface Reconstruction</a:t>
            </a:r>
          </a:p>
          <a:p>
            <a:pPr marL="0" indent="0"/>
            <a:r>
              <a:rPr lang="en-US" sz="2800"/>
              <a:t> Results</a:t>
            </a:r>
          </a:p>
          <a:p>
            <a:pPr marL="0" indent="0"/>
            <a:r>
              <a:rPr lang="en-US" sz="2800">
                <a:solidFill>
                  <a:schemeClr val="folHlink"/>
                </a:solidFill>
              </a:rPr>
              <a:t> 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David (Complexity)</a:t>
            </a:r>
          </a:p>
        </p:txBody>
      </p:sp>
      <p:pic>
        <p:nvPicPr>
          <p:cNvPr id="742403" name="Picture 3" descr="Head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4150"/>
            <a:ext cx="4484688" cy="540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42446" name="Group 46"/>
          <p:cNvGraphicFramePr>
            <a:graphicFrameLocks noGrp="1"/>
          </p:cNvGraphicFramePr>
          <p:nvPr/>
        </p:nvGraphicFramePr>
        <p:xfrm>
          <a:off x="4602163" y="1508125"/>
          <a:ext cx="4541837" cy="4480560"/>
        </p:xfrm>
        <a:graphic>
          <a:graphicData uri="http://schemas.openxmlformats.org/drawingml/2006/table">
            <a:tbl>
              <a:tblPr/>
              <a:tblGrid>
                <a:gridCol w="1135062"/>
                <a:gridCol w="1136650"/>
                <a:gridCol w="1135063"/>
                <a:gridCol w="1135062"/>
              </a:tblGrid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Octree Memory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Peak Memory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Running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48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521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0.53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168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278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0.68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1024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702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213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1.20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2048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3,070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212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3.33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4096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13,367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427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12.6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8192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39,452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780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32.3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2447" name="Text Box 47"/>
          <p:cNvSpPr txBox="1">
            <a:spLocks noChangeArrowheads="1"/>
          </p:cNvSpPr>
          <p:nvPr/>
        </p:nvSpPr>
        <p:spPr bwMode="auto">
          <a:xfrm>
            <a:off x="4583113" y="6035675"/>
            <a:ext cx="4560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/>
              <a:t>Out-of-Core Reconstruction</a:t>
            </a:r>
          </a:p>
        </p:txBody>
      </p:sp>
      <p:sp>
        <p:nvSpPr>
          <p:cNvPr id="742448" name="Text Box 48"/>
          <p:cNvSpPr txBox="1">
            <a:spLocks noChangeArrowheads="1"/>
          </p:cNvSpPr>
          <p:nvPr/>
        </p:nvSpPr>
        <p:spPr bwMode="auto">
          <a:xfrm>
            <a:off x="1082675" y="6451600"/>
            <a:ext cx="2894013" cy="4064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216x10</a:t>
            </a:r>
            <a:r>
              <a:rPr lang="en-US" sz="2000" baseline="30000"/>
              <a:t>6</a:t>
            </a:r>
            <a:r>
              <a:rPr lang="en-US" sz="2000"/>
              <a:t> points (4.8 GB)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David (Complexity)</a:t>
            </a:r>
          </a:p>
        </p:txBody>
      </p:sp>
      <p:pic>
        <p:nvPicPr>
          <p:cNvPr id="746499" name="Picture 3" descr="Head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4150"/>
            <a:ext cx="4484688" cy="540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46500" name="Group 4"/>
          <p:cNvGraphicFramePr>
            <a:graphicFrameLocks noGrp="1"/>
          </p:cNvGraphicFramePr>
          <p:nvPr/>
        </p:nvGraphicFramePr>
        <p:xfrm>
          <a:off x="4602163" y="1508125"/>
          <a:ext cx="4541837" cy="4480560"/>
        </p:xfrm>
        <a:graphic>
          <a:graphicData uri="http://schemas.openxmlformats.org/drawingml/2006/table">
            <a:tbl>
              <a:tblPr/>
              <a:tblGrid>
                <a:gridCol w="1135062"/>
                <a:gridCol w="1136650"/>
                <a:gridCol w="1135063"/>
                <a:gridCol w="1135062"/>
              </a:tblGrid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Octree Memory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Peak Memory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Running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48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521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0.53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168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278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0.68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0.65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1024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702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818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213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1,285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1.20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2048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3,070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3,695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212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4,442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3.33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2.65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4096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13,367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427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12.6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8192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39,452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780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32.3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6542" name="Text Box 46"/>
          <p:cNvSpPr txBox="1">
            <a:spLocks noChangeArrowheads="1"/>
          </p:cNvSpPr>
          <p:nvPr/>
        </p:nvSpPr>
        <p:spPr bwMode="auto">
          <a:xfrm>
            <a:off x="4583113" y="6035675"/>
            <a:ext cx="45608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/>
              <a:t>Out-of-Core Reconstruction</a:t>
            </a:r>
          </a:p>
          <a:p>
            <a:pPr algn="ctr"/>
            <a:r>
              <a:rPr lang="en-US" sz="2400" b="1">
                <a:solidFill>
                  <a:srgbClr val="FF0000"/>
                </a:solidFill>
              </a:rPr>
              <a:t>In-Core Reconstruction</a:t>
            </a:r>
          </a:p>
        </p:txBody>
      </p:sp>
      <p:sp>
        <p:nvSpPr>
          <p:cNvPr id="746545" name="Text Box 49"/>
          <p:cNvSpPr txBox="1">
            <a:spLocks noChangeArrowheads="1"/>
          </p:cNvSpPr>
          <p:nvPr/>
        </p:nvSpPr>
        <p:spPr bwMode="auto">
          <a:xfrm>
            <a:off x="1082675" y="6451600"/>
            <a:ext cx="2894013" cy="4064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216x10</a:t>
            </a:r>
            <a:r>
              <a:rPr lang="en-US" sz="2000" baseline="30000"/>
              <a:t>6</a:t>
            </a:r>
            <a:r>
              <a:rPr lang="en-US" sz="2000"/>
              <a:t> points (4.8 GB)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Approaches</a:t>
            </a:r>
          </a:p>
        </p:txBody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/>
              <a:t>If a traversal order is defined and the data is sorted, stream through the data:</a:t>
            </a:r>
          </a:p>
          <a:p>
            <a:pPr marL="798513" lvl="1" indent="-333375"/>
            <a:r>
              <a:rPr lang="en-US" sz="2400"/>
              <a:t>Processing data at the current position using only the data in the working set</a:t>
            </a:r>
          </a:p>
          <a:p>
            <a:pPr marL="798513" lvl="1" indent="-333375"/>
            <a:r>
              <a:rPr lang="en-US" sz="2400"/>
              <a:t>When advancing the stream, reading into the head of the working set and writing out the tail.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David (Comparison)</a:t>
            </a:r>
          </a:p>
        </p:txBody>
      </p:sp>
      <p:sp>
        <p:nvSpPr>
          <p:cNvPr id="743474" name="Text Box 50"/>
          <p:cNvSpPr txBox="1">
            <a:spLocks noChangeArrowheads="1"/>
          </p:cNvSpPr>
          <p:nvPr/>
        </p:nvSpPr>
        <p:spPr bwMode="auto">
          <a:xfrm>
            <a:off x="4625975" y="1568450"/>
            <a:ext cx="45608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/>
              <a:t>Out-of-Core Reconstruction</a:t>
            </a:r>
            <a:br>
              <a:rPr lang="en-US" sz="2400" b="1"/>
            </a:br>
            <a:r>
              <a:rPr lang="en-US" sz="2400" b="1"/>
              <a:t>Peak Mem: 0.8 GB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743475" name="Text Box 51"/>
          <p:cNvSpPr txBox="1">
            <a:spLocks noChangeArrowheads="1"/>
          </p:cNvSpPr>
          <p:nvPr/>
        </p:nvSpPr>
        <p:spPr bwMode="auto">
          <a:xfrm>
            <a:off x="0" y="1568450"/>
            <a:ext cx="4518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In-Core Reconstruction</a:t>
            </a:r>
          </a:p>
          <a:p>
            <a:pPr algn="ctr"/>
            <a:r>
              <a:rPr lang="en-US" sz="2400" b="1">
                <a:solidFill>
                  <a:srgbClr val="FF0000"/>
                </a:solidFill>
              </a:rPr>
              <a:t>Peak Mem: 4.4 GB</a:t>
            </a:r>
          </a:p>
        </p:txBody>
      </p:sp>
      <p:pic>
        <p:nvPicPr>
          <p:cNvPr id="743477" name="Picture 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2554288"/>
            <a:ext cx="4303712" cy="43037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3478" name="Picture 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2554288"/>
            <a:ext cx="4303712" cy="43037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3471" name="Picture 47" descr="PoissonEy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5213"/>
            <a:ext cx="204787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3472" name="Picture 48" descr="StreamingEy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335213"/>
            <a:ext cx="204787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3479" name="Rectangle 55"/>
          <p:cNvSpPr>
            <a:spLocks noChangeAspect="1" noChangeArrowheads="1"/>
          </p:cNvSpPr>
          <p:nvPr/>
        </p:nvSpPr>
        <p:spPr bwMode="auto">
          <a:xfrm>
            <a:off x="809625" y="3498850"/>
            <a:ext cx="377825" cy="3778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3480" name="Rectangle 56"/>
          <p:cNvSpPr>
            <a:spLocks noChangeAspect="1" noChangeArrowheads="1"/>
          </p:cNvSpPr>
          <p:nvPr/>
        </p:nvSpPr>
        <p:spPr bwMode="auto">
          <a:xfrm>
            <a:off x="5434013" y="3465513"/>
            <a:ext cx="377825" cy="3778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0" indent="0"/>
            <a:r>
              <a:rPr lang="en-US" sz="2800"/>
              <a:t> </a:t>
            </a:r>
            <a:r>
              <a:rPr lang="en-US" sz="2800">
                <a:solidFill>
                  <a:schemeClr val="folHlink"/>
                </a:solidFill>
              </a:rPr>
              <a:t>Introduction</a:t>
            </a:r>
          </a:p>
          <a:p>
            <a:pPr marL="0" indent="0"/>
            <a:r>
              <a:rPr lang="en-US" sz="2800">
                <a:solidFill>
                  <a:schemeClr val="folHlink"/>
                </a:solidFill>
              </a:rPr>
              <a:t> Streaming Surface Reconstruction</a:t>
            </a:r>
          </a:p>
          <a:p>
            <a:pPr marL="0" indent="0"/>
            <a:r>
              <a:rPr lang="en-US" sz="2800">
                <a:solidFill>
                  <a:schemeClr val="folHlink"/>
                </a:solidFill>
              </a:rPr>
              <a:t> Results</a:t>
            </a:r>
          </a:p>
          <a:p>
            <a:pPr marL="0" indent="0"/>
            <a:r>
              <a:rPr lang="en-US" sz="2800"/>
              <a:t> 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290513" indent="-290513">
              <a:buFont typeface="Wingdings" pitchFamily="2" charset="2"/>
              <a:buNone/>
            </a:pPr>
            <a:r>
              <a:rPr lang="en-US" sz="2800" u="sng"/>
              <a:t>Methodology</a:t>
            </a:r>
            <a:r>
              <a:rPr lang="en-US" sz="2800"/>
              <a:t>:</a:t>
            </a:r>
          </a:p>
          <a:p>
            <a:pPr marL="290513" indent="-290513"/>
            <a:r>
              <a:rPr lang="en-US" sz="2800"/>
              <a:t>We have presented a multilevel streaming framework for out-of-core processing of octrees</a:t>
            </a:r>
          </a:p>
        </p:txBody>
      </p:sp>
      <p:sp>
        <p:nvSpPr>
          <p:cNvPr id="726020" name="AutoShape 4"/>
          <p:cNvSpPr>
            <a:spLocks noChangeArrowheads="1"/>
          </p:cNvSpPr>
          <p:nvPr/>
        </p:nvSpPr>
        <p:spPr bwMode="auto">
          <a:xfrm>
            <a:off x="5845175" y="3792538"/>
            <a:ext cx="1858963" cy="2105025"/>
          </a:xfrm>
          <a:prstGeom prst="flowChartMagneticDisk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26021" name="Picture 5" descr="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662363"/>
            <a:ext cx="2789237" cy="278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6022" name="Picture 6" descr="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4486275"/>
            <a:ext cx="3875087" cy="10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6023" name="Text Box 7"/>
          <p:cNvSpPr txBox="1">
            <a:spLocks noChangeArrowheads="1"/>
          </p:cNvSpPr>
          <p:nvPr/>
        </p:nvSpPr>
        <p:spPr bwMode="auto">
          <a:xfrm>
            <a:off x="1897063" y="6403975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Octree</a:t>
            </a:r>
          </a:p>
        </p:txBody>
      </p:sp>
      <p:sp>
        <p:nvSpPr>
          <p:cNvPr id="726024" name="Text Box 8"/>
          <p:cNvSpPr txBox="1">
            <a:spLocks noChangeArrowheads="1"/>
          </p:cNvSpPr>
          <p:nvPr/>
        </p:nvSpPr>
        <p:spPr bwMode="auto">
          <a:xfrm>
            <a:off x="5994400" y="5441950"/>
            <a:ext cx="158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Data Streams</a:t>
            </a:r>
          </a:p>
        </p:txBody>
      </p:sp>
      <p:sp>
        <p:nvSpPr>
          <p:cNvPr id="726025" name="Text Box 9"/>
          <p:cNvSpPr txBox="1">
            <a:spLocks noChangeArrowheads="1"/>
          </p:cNvSpPr>
          <p:nvPr/>
        </p:nvSpPr>
        <p:spPr bwMode="auto">
          <a:xfrm>
            <a:off x="4421188" y="4456113"/>
            <a:ext cx="484187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=0</a:t>
            </a:r>
            <a:br>
              <a:rPr lang="en-US" sz="1400"/>
            </a:br>
            <a:r>
              <a:rPr lang="en-US" sz="1400" i="1"/>
              <a:t>d</a:t>
            </a:r>
            <a:r>
              <a:rPr lang="en-US" sz="1400"/>
              <a:t>=1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=2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=3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=4</a:t>
            </a:r>
          </a:p>
          <a:p>
            <a:pPr algn="r">
              <a:lnSpc>
                <a:spcPct val="80000"/>
              </a:lnSpc>
            </a:pPr>
            <a:r>
              <a:rPr lang="en-US" sz="1400" i="1"/>
              <a:t>d</a:t>
            </a:r>
            <a:r>
              <a:rPr lang="en-US" sz="1400"/>
              <a:t>=5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290513" indent="-290513">
              <a:buFont typeface="Wingdings" pitchFamily="2" charset="2"/>
              <a:buNone/>
            </a:pPr>
            <a:r>
              <a:rPr lang="en-US" sz="2800" u="sng"/>
              <a:t>Application</a:t>
            </a:r>
            <a:r>
              <a:rPr lang="en-US" sz="2800"/>
              <a:t>:</a:t>
            </a:r>
          </a:p>
          <a:p>
            <a:pPr marL="290513" indent="-290513"/>
            <a:r>
              <a:rPr lang="en-US" sz="2800"/>
              <a:t>We have implemented streaming surface reconstruction in three passes through the data.</a:t>
            </a:r>
          </a:p>
          <a:p>
            <a:pPr marL="290513" indent="-290513">
              <a:buFont typeface="Wingdings" pitchFamily="2" charset="2"/>
              <a:buNone/>
            </a:pPr>
            <a:endParaRPr lang="en-US" sz="2800"/>
          </a:p>
        </p:txBody>
      </p:sp>
      <p:pic>
        <p:nvPicPr>
          <p:cNvPr id="727050" name="Picture 10" descr="tease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9144000" cy="32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7311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57213" y="1981200"/>
            <a:ext cx="6373812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2800"/>
              <a:t>We can reconstruct watertight surface using a memory footprint smaller than:</a:t>
            </a:r>
          </a:p>
          <a:p>
            <a:pPr marL="914400" lvl="1" indent="-292100"/>
            <a:r>
              <a:rPr lang="en-US" sz="2400"/>
              <a:t>The total memory used </a:t>
            </a:r>
          </a:p>
          <a:p>
            <a:pPr marL="914400" lvl="1" indent="-292100"/>
            <a:r>
              <a:rPr lang="en-US" sz="2400"/>
              <a:t>The size of the input point set</a:t>
            </a:r>
          </a:p>
          <a:p>
            <a:pPr marL="914400" lvl="1" indent="-292100"/>
            <a:r>
              <a:rPr lang="en-US" sz="2400"/>
              <a:t>The size of the output surface</a:t>
            </a:r>
          </a:p>
          <a:p>
            <a:pPr marL="0" indent="0">
              <a:buFont typeface="Wingdings" pitchFamily="2" charset="2"/>
              <a:buNone/>
            </a:pPr>
            <a:endParaRPr lang="en-US" sz="2800"/>
          </a:p>
        </p:txBody>
      </p:sp>
      <p:graphicFrame>
        <p:nvGraphicFramePr>
          <p:cNvPr id="731262" name="Group 126"/>
          <p:cNvGraphicFramePr>
            <a:graphicFrameLocks noGrp="1"/>
          </p:cNvGraphicFramePr>
          <p:nvPr/>
        </p:nvGraphicFramePr>
        <p:xfrm>
          <a:off x="963613" y="4803775"/>
          <a:ext cx="4386262" cy="1780032"/>
        </p:xfrm>
        <a:graphic>
          <a:graphicData uri="http://schemas.openxmlformats.org/drawingml/2006/table">
            <a:tbl>
              <a:tblPr/>
              <a:tblGrid>
                <a:gridCol w="2901950"/>
                <a:gridCol w="279400"/>
                <a:gridCol w="1204912"/>
              </a:tblGrid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Points (391x10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)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Triangles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(431x10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Total Memory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9.8 GB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7.8 GB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106 GB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1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Working Memory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GB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31283" name="Picture 147" descr="Full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860550"/>
            <a:ext cx="2209800" cy="499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192" name="Picture 32" descr="Full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860550"/>
            <a:ext cx="2209800" cy="499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7213" y="1981200"/>
            <a:ext cx="6373812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2800"/>
              <a:t>We can reconstruct watertight surface using a memory footprint smaller than:</a:t>
            </a:r>
          </a:p>
          <a:p>
            <a:pPr marL="914400" lvl="1" indent="-292100"/>
            <a:r>
              <a:rPr lang="en-US" sz="2400"/>
              <a:t>The total memory used </a:t>
            </a:r>
          </a:p>
          <a:p>
            <a:pPr marL="914400" lvl="1" indent="-292100"/>
            <a:r>
              <a:rPr lang="en-US" sz="2400"/>
              <a:t>The size of the input point set</a:t>
            </a:r>
          </a:p>
          <a:p>
            <a:pPr marL="914400" lvl="1" indent="-292100"/>
            <a:r>
              <a:rPr lang="en-US" sz="2400"/>
              <a:t>The size of the output surface</a:t>
            </a:r>
          </a:p>
          <a:p>
            <a:pPr marL="0" indent="0">
              <a:buFont typeface="Wingdings" pitchFamily="2" charset="2"/>
              <a:buNone/>
            </a:pPr>
            <a:endParaRPr lang="en-US" sz="2800"/>
          </a:p>
        </p:txBody>
      </p:sp>
      <p:sp>
        <p:nvSpPr>
          <p:cNvPr id="732170" name="Rectangle 10"/>
          <p:cNvSpPr>
            <a:spLocks noChangeAspect="1" noChangeArrowheads="1"/>
          </p:cNvSpPr>
          <p:nvPr/>
        </p:nvSpPr>
        <p:spPr bwMode="auto">
          <a:xfrm>
            <a:off x="6980238" y="2247900"/>
            <a:ext cx="1682750" cy="16827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32171" name="Picture 11" descr="Awakening -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3389313"/>
            <a:ext cx="3468687" cy="3468687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32182" name="Group 22"/>
          <p:cNvGraphicFramePr>
            <a:graphicFrameLocks noGrp="1"/>
          </p:cNvGraphicFramePr>
          <p:nvPr/>
        </p:nvGraphicFramePr>
        <p:xfrm>
          <a:off x="963613" y="4803775"/>
          <a:ext cx="4386262" cy="1780032"/>
        </p:xfrm>
        <a:graphic>
          <a:graphicData uri="http://schemas.openxmlformats.org/drawingml/2006/table">
            <a:tbl>
              <a:tblPr/>
              <a:tblGrid>
                <a:gridCol w="2901950"/>
                <a:gridCol w="279400"/>
                <a:gridCol w="1204912"/>
              </a:tblGrid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Points (391x10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)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Triangles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(431x10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Total Memory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9.8 GB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7.8 GB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106 GB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1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Working Memory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GB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206" name="Picture 22" descr="Full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860550"/>
            <a:ext cx="2209800" cy="499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7213" y="1981200"/>
            <a:ext cx="6373812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2800"/>
              <a:t>We can reconstruct watertight surface using a memory footprint smaller than:</a:t>
            </a:r>
          </a:p>
          <a:p>
            <a:pPr marL="914400" lvl="1" indent="-292100"/>
            <a:r>
              <a:rPr lang="en-US" sz="2400"/>
              <a:t>The total memory used </a:t>
            </a:r>
          </a:p>
          <a:p>
            <a:pPr marL="914400" lvl="1" indent="-292100"/>
            <a:r>
              <a:rPr lang="en-US" sz="2400"/>
              <a:t>The size of the input point set</a:t>
            </a:r>
          </a:p>
          <a:p>
            <a:pPr marL="914400" lvl="1" indent="-292100"/>
            <a:r>
              <a:rPr lang="en-US" sz="2400"/>
              <a:t>The size of the output surface</a:t>
            </a:r>
          </a:p>
          <a:p>
            <a:pPr marL="0" indent="0">
              <a:buFont typeface="Wingdings" pitchFamily="2" charset="2"/>
              <a:buNone/>
            </a:pPr>
            <a:endParaRPr lang="en-US" sz="2800"/>
          </a:p>
        </p:txBody>
      </p:sp>
      <p:sp>
        <p:nvSpPr>
          <p:cNvPr id="733194" name="Rectangle 10"/>
          <p:cNvSpPr>
            <a:spLocks noChangeAspect="1" noChangeArrowheads="1"/>
          </p:cNvSpPr>
          <p:nvPr/>
        </p:nvSpPr>
        <p:spPr bwMode="auto">
          <a:xfrm>
            <a:off x="7566025" y="2405063"/>
            <a:ext cx="841375" cy="8413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33195" name="Picture 11" descr="Awakening -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3389313"/>
            <a:ext cx="3468687" cy="3468687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3193" name="Picture 9" descr="Awakening -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3533775"/>
            <a:ext cx="3324225" cy="332422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33196" name="Group 12"/>
          <p:cNvGraphicFramePr>
            <a:graphicFrameLocks noGrp="1"/>
          </p:cNvGraphicFramePr>
          <p:nvPr/>
        </p:nvGraphicFramePr>
        <p:xfrm>
          <a:off x="963613" y="4803775"/>
          <a:ext cx="4386262" cy="1780032"/>
        </p:xfrm>
        <a:graphic>
          <a:graphicData uri="http://schemas.openxmlformats.org/drawingml/2006/table">
            <a:tbl>
              <a:tblPr/>
              <a:tblGrid>
                <a:gridCol w="2901950"/>
                <a:gridCol w="279400"/>
                <a:gridCol w="1204912"/>
              </a:tblGrid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Points (391x10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)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Triangles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(431x10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Total Memory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9.8 GB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7.8 GB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106 GB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1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Working Memory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GB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75" name="Picture 19" descr="Full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860550"/>
            <a:ext cx="2209800" cy="499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7213" y="1981200"/>
            <a:ext cx="6373812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2800"/>
              <a:t>We can reconstruct watertight surface using a memory footprint smaller than:</a:t>
            </a:r>
          </a:p>
          <a:p>
            <a:pPr marL="914400" lvl="1" indent="-292100"/>
            <a:r>
              <a:rPr lang="en-US" sz="2400"/>
              <a:t>The total memory used </a:t>
            </a:r>
          </a:p>
          <a:p>
            <a:pPr marL="914400" lvl="1" indent="-292100"/>
            <a:r>
              <a:rPr lang="en-US" sz="2400"/>
              <a:t>The size of the input point set</a:t>
            </a:r>
          </a:p>
          <a:p>
            <a:pPr marL="914400" lvl="1" indent="-292100"/>
            <a:r>
              <a:rPr lang="en-US" sz="2400"/>
              <a:t>The size of the output surface</a:t>
            </a:r>
          </a:p>
          <a:p>
            <a:pPr marL="0" indent="0">
              <a:buFont typeface="Wingdings" pitchFamily="2" charset="2"/>
              <a:buNone/>
            </a:pPr>
            <a:endParaRPr lang="en-US" sz="2800"/>
          </a:p>
        </p:txBody>
      </p:sp>
      <p:sp>
        <p:nvSpPr>
          <p:cNvPr id="736261" name="Rectangle 5"/>
          <p:cNvSpPr>
            <a:spLocks noChangeAspect="1" noChangeArrowheads="1"/>
          </p:cNvSpPr>
          <p:nvPr/>
        </p:nvSpPr>
        <p:spPr bwMode="auto">
          <a:xfrm>
            <a:off x="7951788" y="2405063"/>
            <a:ext cx="420687" cy="420687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36262" name="Picture 6" descr="Awakening -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3389313"/>
            <a:ext cx="3468687" cy="3468687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6263" name="Picture 7" descr="Awakening -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3533775"/>
            <a:ext cx="3324225" cy="332422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6264" name="Picture 8" descr="Awakening -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3679825"/>
            <a:ext cx="3178175" cy="317817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36265" name="Group 9"/>
          <p:cNvGraphicFramePr>
            <a:graphicFrameLocks noGrp="1"/>
          </p:cNvGraphicFramePr>
          <p:nvPr/>
        </p:nvGraphicFramePr>
        <p:xfrm>
          <a:off x="963613" y="4803775"/>
          <a:ext cx="4386262" cy="1780032"/>
        </p:xfrm>
        <a:graphic>
          <a:graphicData uri="http://schemas.openxmlformats.org/drawingml/2006/table">
            <a:tbl>
              <a:tblPr/>
              <a:tblGrid>
                <a:gridCol w="2901950"/>
                <a:gridCol w="279400"/>
                <a:gridCol w="1204912"/>
              </a:tblGrid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Points (391x10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)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Triangles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(431x10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Total Memory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9.8 GB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7.8 GB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106 GB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1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Working Memory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GB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1" name="Picture 21" descr="Full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860550"/>
            <a:ext cx="2209800" cy="499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7213" y="1981200"/>
            <a:ext cx="6373812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2800"/>
              <a:t>We can reconstruct watertight surface using a memory footprint smaller than:</a:t>
            </a:r>
          </a:p>
          <a:p>
            <a:pPr marL="914400" lvl="1" indent="-292100"/>
            <a:r>
              <a:rPr lang="en-US" sz="2400"/>
              <a:t>The total memory used </a:t>
            </a:r>
          </a:p>
          <a:p>
            <a:pPr marL="914400" lvl="1" indent="-292100"/>
            <a:r>
              <a:rPr lang="en-US" sz="2400"/>
              <a:t>The size of the input point set</a:t>
            </a:r>
          </a:p>
          <a:p>
            <a:pPr marL="914400" lvl="1" indent="-292100"/>
            <a:r>
              <a:rPr lang="en-US" sz="2400"/>
              <a:t>The size of the output surface</a:t>
            </a:r>
          </a:p>
          <a:p>
            <a:pPr marL="0" indent="0">
              <a:buFont typeface="Wingdings" pitchFamily="2" charset="2"/>
              <a:buNone/>
            </a:pPr>
            <a:endParaRPr lang="en-US" sz="2800"/>
          </a:p>
        </p:txBody>
      </p:sp>
      <p:sp>
        <p:nvSpPr>
          <p:cNvPr id="737285" name="Rectangle 5"/>
          <p:cNvSpPr>
            <a:spLocks noChangeAspect="1" noChangeArrowheads="1"/>
          </p:cNvSpPr>
          <p:nvPr/>
        </p:nvSpPr>
        <p:spPr bwMode="auto">
          <a:xfrm>
            <a:off x="8323263" y="2490788"/>
            <a:ext cx="101600" cy="1016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37286" name="Picture 6" descr="Awakening -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3389313"/>
            <a:ext cx="3468687" cy="3468687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287" name="Picture 7" descr="Awakening -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3533775"/>
            <a:ext cx="3324225" cy="332422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288" name="Picture 8" descr="Awakening -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3679825"/>
            <a:ext cx="3178175" cy="3178175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289" name="Picture 9" descr="Awakening -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152900"/>
            <a:ext cx="2705100" cy="27051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290" name="Text Box 10"/>
          <p:cNvSpPr txBox="1">
            <a:spLocks noChangeArrowheads="1"/>
          </p:cNvSpPr>
          <p:nvPr/>
        </p:nvSpPr>
        <p:spPr bwMode="auto">
          <a:xfrm rot="2684481">
            <a:off x="5973763" y="3514725"/>
            <a:ext cx="641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bg2"/>
                </a:solidFill>
              </a:rPr>
              <a:t>…</a:t>
            </a:r>
          </a:p>
        </p:txBody>
      </p:sp>
      <p:graphicFrame>
        <p:nvGraphicFramePr>
          <p:cNvPr id="737291" name="Group 11"/>
          <p:cNvGraphicFramePr>
            <a:graphicFrameLocks noGrp="1"/>
          </p:cNvGraphicFramePr>
          <p:nvPr/>
        </p:nvGraphicFramePr>
        <p:xfrm>
          <a:off x="963613" y="4803775"/>
          <a:ext cx="4386262" cy="1780032"/>
        </p:xfrm>
        <a:graphic>
          <a:graphicData uri="http://schemas.openxmlformats.org/drawingml/2006/table">
            <a:tbl>
              <a:tblPr/>
              <a:tblGrid>
                <a:gridCol w="2901950"/>
                <a:gridCol w="279400"/>
                <a:gridCol w="1204912"/>
              </a:tblGrid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Points (391x10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)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Triangles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(431x10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Total Memory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9.8 GB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7.8 GB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106 GB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21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Working Memory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GB</a:t>
                      </a:r>
                    </a:p>
                  </a:txBody>
                  <a:tcPr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22" name="Picture 2" descr="Awakening -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26" name="Picture 6" descr="Full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860550"/>
            <a:ext cx="2209800" cy="499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24" name="Rectangle 4"/>
          <p:cNvSpPr>
            <a:spLocks noGrp="1" noChangeArrowheads="1"/>
          </p:cNvSpPr>
          <p:nvPr>
            <p:ph type="title"/>
          </p:nvPr>
        </p:nvSpPr>
        <p:spPr>
          <a:xfrm>
            <a:off x="1306513" y="2651125"/>
            <a:ext cx="6343650" cy="1371600"/>
          </a:xfrm>
        </p:spPr>
        <p:txBody>
          <a:bodyPr/>
          <a:lstStyle/>
          <a:p>
            <a:r>
              <a:rPr lang="en-US" sz="8000" b="1"/>
              <a:t>Thank You!</a:t>
            </a:r>
          </a:p>
        </p:txBody>
      </p:sp>
      <p:sp>
        <p:nvSpPr>
          <p:cNvPr id="747525" name="Rectangle 5"/>
          <p:cNvSpPr>
            <a:spLocks noChangeAspect="1" noChangeArrowheads="1"/>
          </p:cNvSpPr>
          <p:nvPr/>
        </p:nvSpPr>
        <p:spPr bwMode="auto">
          <a:xfrm>
            <a:off x="8323263" y="2533650"/>
            <a:ext cx="53975" cy="42863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27" name="Text Box 7"/>
          <p:cNvSpPr txBox="1">
            <a:spLocks noChangeArrowheads="1"/>
          </p:cNvSpPr>
          <p:nvPr/>
        </p:nvSpPr>
        <p:spPr bwMode="auto">
          <a:xfrm>
            <a:off x="0" y="6216650"/>
            <a:ext cx="7683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http://www.cs.jhu.edu/~misha/Code/OOCReconstruction</a:t>
            </a:r>
            <a:br>
              <a:rPr lang="en-US"/>
            </a:br>
            <a:r>
              <a:rPr lang="en-US"/>
              <a:t>http://www.cs.jhu.edu/~bolitho/Research/StreamingSurfaceReconstruction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Approaches</a:t>
            </a:r>
          </a:p>
        </p:txBody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/>
              <a:t>If a traversal order is defined and the data is sorted, stream through the data:</a:t>
            </a:r>
          </a:p>
          <a:p>
            <a:pPr marL="798513" lvl="1" indent="-333375"/>
            <a:r>
              <a:rPr lang="en-US" sz="2400"/>
              <a:t>Processing data at the current position using only the data in the working set</a:t>
            </a:r>
          </a:p>
          <a:p>
            <a:pPr marL="798513" lvl="1" indent="-333375"/>
            <a:r>
              <a:rPr lang="en-US" sz="2400"/>
              <a:t>When advancing the stream, reading into the head of the working set and writing out the tail.</a:t>
            </a:r>
          </a:p>
          <a:p>
            <a:pPr marL="0" indent="0">
              <a:buFont typeface="Wingdings" pitchFamily="2" charset="2"/>
              <a:buNone/>
            </a:pPr>
            <a:endParaRPr lang="en-US"/>
          </a:p>
          <a:p>
            <a:pPr marL="0" indent="0">
              <a:buFont typeface="Wingdings" pitchFamily="2" charset="2"/>
              <a:buNone/>
            </a:pPr>
            <a:r>
              <a:rPr lang="en-US"/>
              <a:t>Locality of processing implies that the size of the working set remains small.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Approaches</a:t>
            </a:r>
          </a:p>
        </p:txBody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/>
              <a:t>If the processing is local, the algorithm may be implemented in a streaming framework:</a:t>
            </a:r>
          </a:p>
          <a:p>
            <a:pPr marL="1155700" lvl="1" indent="-533400"/>
            <a:r>
              <a:rPr lang="en-US"/>
              <a:t>Define a traversal ordering on the data</a:t>
            </a:r>
          </a:p>
          <a:p>
            <a:pPr marL="1155700" lvl="1" indent="-533400"/>
            <a:r>
              <a:rPr lang="en-US"/>
              <a:t>Stream through the data</a:t>
            </a:r>
          </a:p>
          <a:p>
            <a:pPr marL="1727200" lvl="2" indent="-457200"/>
            <a:r>
              <a:rPr lang="en-US"/>
              <a:t>Process data at the current stream position using only the data in the current working set</a:t>
            </a:r>
          </a:p>
          <a:p>
            <a:pPr marL="1727200" lvl="2" indent="-457200"/>
            <a:r>
              <a:rPr lang="en-US"/>
              <a:t>When advancing the stream, update the head of the working set and release the tail.</a:t>
            </a:r>
          </a:p>
          <a:p>
            <a:pPr marL="0" indent="0">
              <a:buFont typeface="Wingdings" pitchFamily="2" charset="2"/>
              <a:buNone/>
            </a:pPr>
            <a:r>
              <a:rPr lang="en-US"/>
              <a:t>Locality of processing implies that the size of the working set remains small.</a:t>
            </a:r>
          </a:p>
        </p:txBody>
      </p:sp>
      <p:pic>
        <p:nvPicPr>
          <p:cNvPr id="69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2775"/>
            <a:ext cx="914400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1205" name="Text Box 5"/>
          <p:cNvSpPr txBox="1">
            <a:spLocks noChangeArrowheads="1"/>
          </p:cNvSpPr>
          <p:nvPr/>
        </p:nvSpPr>
        <p:spPr bwMode="auto">
          <a:xfrm>
            <a:off x="7486650" y="6491288"/>
            <a:ext cx="16668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Pajarola,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Approaches</a:t>
            </a:r>
          </a:p>
        </p:txBody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/>
              <a:t>A number of mesh processing applications are local and are well-suited for streaming implementations:</a:t>
            </a:r>
          </a:p>
          <a:p>
            <a:pPr marL="1155700" lvl="1" indent="-533400"/>
            <a:r>
              <a:rPr lang="en-US"/>
              <a:t>Simplification	[</a:t>
            </a:r>
            <a:r>
              <a:rPr lang="en-US" sz="2400"/>
              <a:t>Wu and Kobbelt, 2003]</a:t>
            </a:r>
          </a:p>
          <a:p>
            <a:pPr marL="1155700" lvl="1" indent="-533400"/>
            <a:r>
              <a:rPr lang="en-US"/>
              <a:t>Compression	[</a:t>
            </a:r>
            <a:r>
              <a:rPr lang="en-US" sz="2400"/>
              <a:t>Isenberg and Gumhold, 2003]</a:t>
            </a:r>
          </a:p>
          <a:p>
            <a:pPr marL="1155700" lvl="1" indent="-533400"/>
            <a:r>
              <a:rPr lang="en-US"/>
              <a:t>Smoothing	[</a:t>
            </a:r>
            <a:r>
              <a:rPr lang="en-US" sz="2400"/>
              <a:t>Pajarola, 2005]</a:t>
            </a:r>
          </a:p>
          <a:p>
            <a:pPr marL="1155700" lvl="1" indent="-533400"/>
            <a:r>
              <a:rPr lang="en-US"/>
              <a:t>Re-Meshing	[</a:t>
            </a:r>
            <a:r>
              <a:rPr lang="en-US" sz="2400"/>
              <a:t>Anh et al. 2006]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353" name="Picture 9" descr="uni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3038475"/>
            <a:ext cx="3308350" cy="330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7354" name="Picture 10" descr="unifo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3157538"/>
            <a:ext cx="3290888" cy="329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Surface Reconstruction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/>
              <a:t>In general, scanners return samples (or local patches) from a 3D surface and one of the first steps to be performed is reconstruction.</a:t>
            </a:r>
            <a:endParaRPr lang="en-US" sz="2800"/>
          </a:p>
        </p:txBody>
      </p:sp>
      <p:sp>
        <p:nvSpPr>
          <p:cNvPr id="697351" name="Text Box 7"/>
          <p:cNvSpPr txBox="1">
            <a:spLocks noChangeArrowheads="1"/>
          </p:cNvSpPr>
          <p:nvPr/>
        </p:nvSpPr>
        <p:spPr bwMode="auto">
          <a:xfrm>
            <a:off x="1277938" y="6264275"/>
            <a:ext cx="1657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u="sng"/>
              <a:t>Scanned Data</a:t>
            </a:r>
            <a:r>
              <a:rPr lang="en-US"/>
              <a:t/>
            </a:r>
            <a:br>
              <a:rPr lang="en-US"/>
            </a:br>
            <a:r>
              <a:rPr lang="en-US"/>
              <a:t>Point Samples</a:t>
            </a:r>
          </a:p>
        </p:txBody>
      </p:sp>
      <p:sp>
        <p:nvSpPr>
          <p:cNvPr id="697352" name="Text Box 8"/>
          <p:cNvSpPr txBox="1">
            <a:spLocks noChangeArrowheads="1"/>
          </p:cNvSpPr>
          <p:nvPr/>
        </p:nvSpPr>
        <p:spPr bwMode="auto">
          <a:xfrm>
            <a:off x="5245100" y="6273800"/>
            <a:ext cx="2343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u="sng"/>
              <a:t>Reconstructed Model</a:t>
            </a:r>
            <a:r>
              <a:rPr lang="en-US"/>
              <a:t/>
            </a:r>
            <a:br>
              <a:rPr lang="en-US"/>
            </a:br>
            <a:r>
              <a:rPr lang="en-US"/>
              <a:t>Triangle Mesh</a:t>
            </a:r>
          </a:p>
        </p:txBody>
      </p:sp>
      <p:sp>
        <p:nvSpPr>
          <p:cNvPr id="697355" name="AutoShape 11"/>
          <p:cNvSpPr>
            <a:spLocks noChangeArrowheads="1"/>
          </p:cNvSpPr>
          <p:nvPr/>
        </p:nvSpPr>
        <p:spPr bwMode="auto">
          <a:xfrm>
            <a:off x="4041775" y="4751388"/>
            <a:ext cx="822325" cy="376237"/>
          </a:xfrm>
          <a:prstGeom prst="rightArrow">
            <a:avLst>
              <a:gd name="adj1" fmla="val 50000"/>
              <a:gd name="adj2" fmla="val 5464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876800"/>
          </a:xfrm>
        </p:spPr>
        <p:txBody>
          <a:bodyPr/>
          <a:lstStyle/>
          <a:p>
            <a:pPr marL="0" indent="0"/>
            <a:r>
              <a:rPr lang="en-US" sz="2800"/>
              <a:t> </a:t>
            </a:r>
            <a:r>
              <a:rPr lang="en-US" sz="2800">
                <a:solidFill>
                  <a:schemeClr val="folHlink"/>
                </a:solidFill>
              </a:rPr>
              <a:t>Introduction</a:t>
            </a:r>
          </a:p>
          <a:p>
            <a:pPr marL="0" indent="0"/>
            <a:r>
              <a:rPr lang="en-US" sz="2800"/>
              <a:t> Streaming Surface Reconstruction</a:t>
            </a:r>
          </a:p>
          <a:p>
            <a:pPr marL="1155700" lvl="1" indent="-533400"/>
            <a:r>
              <a:rPr lang="en-US" sz="2400"/>
              <a:t>Octree-Based Poisson Reconstruction</a:t>
            </a:r>
          </a:p>
          <a:p>
            <a:pPr marL="1155700" lvl="1" indent="-533400"/>
            <a:r>
              <a:rPr lang="en-US" sz="2400"/>
              <a:t>Streaming the Octree</a:t>
            </a:r>
          </a:p>
          <a:p>
            <a:pPr marL="1155700" lvl="1" indent="-533400"/>
            <a:r>
              <a:rPr lang="en-US" sz="2400"/>
              <a:t>Streaming the Reconstruction</a:t>
            </a:r>
          </a:p>
          <a:p>
            <a:pPr marL="0" indent="0"/>
            <a:r>
              <a:rPr lang="en-US" sz="2800"/>
              <a:t> </a:t>
            </a:r>
            <a:r>
              <a:rPr lang="en-US" sz="2800">
                <a:solidFill>
                  <a:schemeClr val="folHlink"/>
                </a:solidFill>
              </a:rPr>
              <a:t>Results</a:t>
            </a:r>
          </a:p>
          <a:p>
            <a:pPr marL="0" indent="0"/>
            <a:r>
              <a:rPr lang="en-US" sz="2800">
                <a:solidFill>
                  <a:schemeClr val="folHlink"/>
                </a:solidFill>
              </a:rPr>
              <a:t> 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10215</TotalTime>
  <Words>1597</Words>
  <Application>Microsoft Office PowerPoint</Application>
  <PresentationFormat>On-screen Show (4:3)</PresentationFormat>
  <Paragraphs>390</Paragraphs>
  <Slides>49</Slides>
  <Notes>2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Times New Roman</vt:lpstr>
      <vt:lpstr>Wingdings</vt:lpstr>
      <vt:lpstr>Symbol</vt:lpstr>
      <vt:lpstr>Pixel</vt:lpstr>
      <vt:lpstr>Microsoft Equation 3.0</vt:lpstr>
      <vt:lpstr>Multilevel Streaming for Out-of-Core Surface Reconstruction</vt:lpstr>
      <vt:lpstr>Motivation</vt:lpstr>
      <vt:lpstr>Motivation</vt:lpstr>
      <vt:lpstr>Streaming Approaches</vt:lpstr>
      <vt:lpstr>Streaming Approaches</vt:lpstr>
      <vt:lpstr>Streaming Approaches</vt:lpstr>
      <vt:lpstr>Streaming Approaches</vt:lpstr>
      <vt:lpstr>Surface Reconstruction</vt:lpstr>
      <vt:lpstr>Outline</vt:lpstr>
      <vt:lpstr>In-Core Reconstruction</vt:lpstr>
      <vt:lpstr>In-Core Reconstruction</vt:lpstr>
      <vt:lpstr>In-Core Reconstruction</vt:lpstr>
      <vt:lpstr>In-Core Reconstruction</vt:lpstr>
      <vt:lpstr>In-Core Reconstruction</vt:lpstr>
      <vt:lpstr>In-Core Reconstruction</vt:lpstr>
      <vt:lpstr>In-Core Reconstruction</vt:lpstr>
      <vt:lpstr>Streaming the Octree</vt:lpstr>
      <vt:lpstr>Streaming the Octree</vt:lpstr>
      <vt:lpstr>Streaming the Octree</vt:lpstr>
      <vt:lpstr>Streaming the Octree</vt:lpstr>
      <vt:lpstr>Streaming the Octree</vt:lpstr>
      <vt:lpstr>Streaming the Octree</vt:lpstr>
      <vt:lpstr>Streaming the Octree</vt:lpstr>
      <vt:lpstr>Streaming the Octree</vt:lpstr>
      <vt:lpstr>Streaming the Octree</vt:lpstr>
      <vt:lpstr>Streaming the Octree</vt:lpstr>
      <vt:lpstr>Streaming the Octree</vt:lpstr>
      <vt:lpstr>Streaming the Octree</vt:lpstr>
      <vt:lpstr>Streaming the Reconstruction</vt:lpstr>
      <vt:lpstr>Streaming the Reconstruction</vt:lpstr>
      <vt:lpstr>Streaming the Reconstruction</vt:lpstr>
      <vt:lpstr>Streaming the Reconstruction</vt:lpstr>
      <vt:lpstr>Streaming the Reconstruction</vt:lpstr>
      <vt:lpstr>Streaming the Reconstruction</vt:lpstr>
      <vt:lpstr>Streaming the Reconstruction</vt:lpstr>
      <vt:lpstr>Streaming the Reconstruction</vt:lpstr>
      <vt:lpstr>Outline</vt:lpstr>
      <vt:lpstr>David (Complexity)</vt:lpstr>
      <vt:lpstr>David (Complexity)</vt:lpstr>
      <vt:lpstr>David (Comparison)</vt:lpstr>
      <vt:lpstr>Outline</vt:lpstr>
      <vt:lpstr>Conclusion</vt:lpstr>
      <vt:lpstr>Conclusion</vt:lpstr>
      <vt:lpstr>Conclusion</vt:lpstr>
      <vt:lpstr>Conclusion</vt:lpstr>
      <vt:lpstr>Conclusion</vt:lpstr>
      <vt:lpstr>Conclusion</vt:lpstr>
      <vt:lpstr>Conclusion</vt:lpstr>
      <vt:lpstr>Thank You!</vt:lpstr>
    </vt:vector>
  </TitlesOfParts>
  <Company>Matthew G Bolitho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Poisson Surface Reconstruction</dc:title>
  <dc:creator>Matthew G Bolitho</dc:creator>
  <cp:lastModifiedBy>Hugues Hoppe</cp:lastModifiedBy>
  <cp:revision>155</cp:revision>
  <dcterms:created xsi:type="dcterms:W3CDTF">2006-05-30T21:13:27Z</dcterms:created>
  <dcterms:modified xsi:type="dcterms:W3CDTF">2012-05-25T21:47:10Z</dcterms:modified>
</cp:coreProperties>
</file>