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84"/>
  </p:notesMasterIdLst>
  <p:sldIdLst>
    <p:sldId id="256" r:id="rId2"/>
    <p:sldId id="416" r:id="rId3"/>
    <p:sldId id="304" r:id="rId4"/>
    <p:sldId id="316" r:id="rId5"/>
    <p:sldId id="306" r:id="rId6"/>
    <p:sldId id="390" r:id="rId7"/>
    <p:sldId id="363" r:id="rId8"/>
    <p:sldId id="364" r:id="rId9"/>
    <p:sldId id="365" r:id="rId10"/>
    <p:sldId id="367" r:id="rId11"/>
    <p:sldId id="369" r:id="rId12"/>
    <p:sldId id="372" r:id="rId13"/>
    <p:sldId id="315" r:id="rId14"/>
    <p:sldId id="333" r:id="rId15"/>
    <p:sldId id="340" r:id="rId16"/>
    <p:sldId id="411" r:id="rId17"/>
    <p:sldId id="305" r:id="rId18"/>
    <p:sldId id="412" r:id="rId19"/>
    <p:sldId id="307" r:id="rId20"/>
    <p:sldId id="443" r:id="rId21"/>
    <p:sldId id="346" r:id="rId22"/>
    <p:sldId id="437" r:id="rId23"/>
    <p:sldId id="407" r:id="rId24"/>
    <p:sldId id="361" r:id="rId25"/>
    <p:sldId id="347" r:id="rId26"/>
    <p:sldId id="438" r:id="rId27"/>
    <p:sldId id="431" r:id="rId28"/>
    <p:sldId id="427" r:id="rId29"/>
    <p:sldId id="418" r:id="rId30"/>
    <p:sldId id="326" r:id="rId31"/>
    <p:sldId id="419" r:id="rId32"/>
    <p:sldId id="420" r:id="rId33"/>
    <p:sldId id="421" r:id="rId34"/>
    <p:sldId id="328" r:id="rId35"/>
    <p:sldId id="422" r:id="rId36"/>
    <p:sldId id="354" r:id="rId37"/>
    <p:sldId id="423" r:id="rId38"/>
    <p:sldId id="320" r:id="rId39"/>
    <p:sldId id="406" r:id="rId40"/>
    <p:sldId id="404" r:id="rId41"/>
    <p:sldId id="378" r:id="rId42"/>
    <p:sldId id="362" r:id="rId43"/>
    <p:sldId id="319" r:id="rId44"/>
    <p:sldId id="424" r:id="rId45"/>
    <p:sldId id="439" r:id="rId46"/>
    <p:sldId id="343" r:id="rId47"/>
    <p:sldId id="426" r:id="rId48"/>
    <p:sldId id="428" r:id="rId49"/>
    <p:sldId id="440" r:id="rId50"/>
    <p:sldId id="338" r:id="rId51"/>
    <p:sldId id="321" r:id="rId52"/>
    <p:sldId id="425" r:id="rId53"/>
    <p:sldId id="430" r:id="rId54"/>
    <p:sldId id="441" r:id="rId55"/>
    <p:sldId id="311" r:id="rId56"/>
    <p:sldId id="344" r:id="rId57"/>
    <p:sldId id="381" r:id="rId58"/>
    <p:sldId id="433" r:id="rId59"/>
    <p:sldId id="334" r:id="rId60"/>
    <p:sldId id="409" r:id="rId61"/>
    <p:sldId id="376" r:id="rId62"/>
    <p:sldId id="375" r:id="rId63"/>
    <p:sldId id="317" r:id="rId64"/>
    <p:sldId id="352" r:id="rId65"/>
    <p:sldId id="358" r:id="rId66"/>
    <p:sldId id="339" r:id="rId67"/>
    <p:sldId id="395" r:id="rId68"/>
    <p:sldId id="396" r:id="rId69"/>
    <p:sldId id="415" r:id="rId70"/>
    <p:sldId id="350" r:id="rId71"/>
    <p:sldId id="434" r:id="rId72"/>
    <p:sldId id="436" r:id="rId73"/>
    <p:sldId id="435" r:id="rId74"/>
    <p:sldId id="351" r:id="rId75"/>
    <p:sldId id="345" r:id="rId76"/>
    <p:sldId id="432" r:id="rId77"/>
    <p:sldId id="429" r:id="rId78"/>
    <p:sldId id="371" r:id="rId79"/>
    <p:sldId id="353" r:id="rId80"/>
    <p:sldId id="360" r:id="rId81"/>
    <p:sldId id="331" r:id="rId82"/>
    <p:sldId id="332" r:id="rId83"/>
  </p:sldIdLst>
  <p:sldSz cx="9144000" cy="6858000" type="screen4x3"/>
  <p:notesSz cx="6858000" cy="9144000"/>
  <p:custDataLst>
    <p:tags r:id="rId85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5pPr>
    <a:lvl6pPr marL="2286000" algn="l" defTabSz="914400" rtl="0" eaLnBrk="1" latinLnBrk="0" hangingPunct="1"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6pPr>
    <a:lvl7pPr marL="2743200" algn="l" defTabSz="914400" rtl="0" eaLnBrk="1" latinLnBrk="0" hangingPunct="1"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7pPr>
    <a:lvl8pPr marL="3200400" algn="l" defTabSz="914400" rtl="0" eaLnBrk="1" latinLnBrk="0" hangingPunct="1"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8pPr>
    <a:lvl9pPr marL="3657600" algn="l" defTabSz="914400" rtl="0" eaLnBrk="1" latinLnBrk="0" hangingPunct="1">
      <a:defRPr kumimoji="1" sz="3600" kern="1200">
        <a:solidFill>
          <a:schemeClr val="tx1"/>
        </a:solidFill>
        <a:latin typeface="MetaPlusMedium-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33CCFF"/>
    <a:srgbClr val="FF00FF"/>
    <a:srgbClr val="0033CC"/>
    <a:srgbClr val="993300"/>
    <a:srgbClr val="C0C0C0"/>
    <a:srgbClr val="0072E4"/>
    <a:srgbClr val="006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 autoAdjust="0"/>
    <p:restoredTop sz="94660"/>
  </p:normalViewPr>
  <p:slideViewPr>
    <p:cSldViewPr>
      <p:cViewPr varScale="1">
        <p:scale>
          <a:sx n="139" d="100"/>
          <a:sy n="139" d="100"/>
        </p:scale>
        <p:origin x="-74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50" y="-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72.xml"/><Relationship Id="rId3" Type="http://schemas.openxmlformats.org/officeDocument/2006/relationships/slide" Target="slides/slide52.xml"/><Relationship Id="rId7" Type="http://schemas.openxmlformats.org/officeDocument/2006/relationships/slide" Target="slides/slide71.xml"/><Relationship Id="rId2" Type="http://schemas.openxmlformats.org/officeDocument/2006/relationships/slide" Target="slides/slide38.xml"/><Relationship Id="rId1" Type="http://schemas.openxmlformats.org/officeDocument/2006/relationships/slide" Target="slides/slide10.xml"/><Relationship Id="rId6" Type="http://schemas.openxmlformats.org/officeDocument/2006/relationships/slide" Target="slides/slide70.xml"/><Relationship Id="rId5" Type="http://schemas.openxmlformats.org/officeDocument/2006/relationships/slide" Target="slides/slide65.xml"/><Relationship Id="rId4" Type="http://schemas.openxmlformats.org/officeDocument/2006/relationships/slide" Target="slides/slide57.xml"/><Relationship Id="rId9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  <a:defRPr kumimoji="0" sz="1200">
                <a:latin typeface="MetaPlusNormal-Roman" pitchFamily="34" charset="0"/>
              </a:defRPr>
            </a:lvl1pPr>
          </a:lstStyle>
          <a:p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  <a:defRPr kumimoji="0" sz="1200">
                <a:latin typeface="MetaPlusNormal-Roman" pitchFamily="34" charset="0"/>
              </a:defRPr>
            </a:lvl1pPr>
          </a:lstStyle>
          <a:p>
            <a:endParaRPr lang="en-US"/>
          </a:p>
        </p:txBody>
      </p:sp>
      <p:sp>
        <p:nvSpPr>
          <p:cNvPr id="9318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  <a:defRPr kumimoji="0" sz="1200">
                <a:latin typeface="MetaPlusNormal-Roman" pitchFamily="34" charset="0"/>
              </a:defRPr>
            </a:lvl1pPr>
          </a:lstStyle>
          <a:p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  <a:defRPr kumimoji="0" sz="1200">
                <a:latin typeface="MetaPlusNormal-Roman" pitchFamily="34" charset="0"/>
              </a:defRPr>
            </a:lvl1pPr>
          </a:lstStyle>
          <a:p>
            <a:fld id="{D263E6F3-5497-4544-93C6-3C81745CD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rator" pitchFamily="49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rator" pitchFamily="49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rator" pitchFamily="49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rator" pitchFamily="49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rator" pitchFamily="49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Zip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Zip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06C67-52D5-4FAC-8B1F-29916B6820CC}" type="slidenum">
              <a:rPr lang="en-US"/>
              <a:pPr/>
              <a:t>3</a:t>
            </a:fld>
            <a:endParaRPr lang="en-US"/>
          </a:p>
        </p:txBody>
      </p:sp>
      <p:sp>
        <p:nvSpPr>
          <p:cNvPr id="197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15D7A-953C-4562-B6D6-C1CE8AAF4804}" type="slidenum">
              <a:rPr lang="en-US"/>
              <a:pPr/>
              <a:t>5</a:t>
            </a:fld>
            <a:endParaRPr lang="en-US"/>
          </a:p>
        </p:txBody>
      </p:sp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handle is a topological structure which can be thought of as the object produced by puncturing a surface twice, attaching a </a:t>
            </a:r>
            <a:r>
              <a:rPr lang="en-US">
                <a:hlinkClick r:id="rId3"/>
              </a:rPr>
              <a:t>zip</a:t>
            </a:r>
            <a:r>
              <a:rPr lang="en-US"/>
              <a:t> around each puncture travelling in opposite directions, pulling the edges of the zips together, and then zipping up. </a:t>
            </a:r>
          </a:p>
          <a:p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112F7-B0CA-4214-A916-008A533E095D}" type="slidenum">
              <a:rPr lang="en-US"/>
              <a:pPr/>
              <a:t>6</a:t>
            </a:fld>
            <a:endParaRPr lang="en-US"/>
          </a:p>
        </p:txBody>
      </p:sp>
      <p:sp>
        <p:nvSpPr>
          <p:cNvPr id="1966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34957-B63F-4B4A-B0F6-9BCB67B3F8ED}" type="slidenum">
              <a:rPr lang="en-US"/>
              <a:pPr/>
              <a:t>7</a:t>
            </a:fld>
            <a:endParaRPr lang="en-US"/>
          </a:p>
        </p:txBody>
      </p:sp>
      <p:sp>
        <p:nvSpPr>
          <p:cNvPr id="195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image from Grim Fandango by Lucas arts</a:t>
            </a:r>
          </a:p>
          <a:p>
            <a:r>
              <a:rPr lang="en-US"/>
              <a:t>Topography from ‘Virtual Topography’ Reynolds and Johnson – is Mt. Shasta in the Cascades range</a:t>
            </a:r>
          </a:p>
          <a:p>
            <a:endParaRPr lang="en-US"/>
          </a:p>
          <a:p>
            <a:r>
              <a:rPr lang="en-US"/>
              <a:t>Virtual worlds ‘Bentwood’ chair by A. Kuznetcov – from 3d02.com (which is a digital model subscription service)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0D68F-E2A6-4A8C-8766-80A43F3C1F82}" type="slidenum">
              <a:rPr lang="en-US"/>
              <a:pPr/>
              <a:t>8</a:t>
            </a:fld>
            <a:endParaRPr lang="en-US"/>
          </a:p>
        </p:txBody>
      </p:sp>
      <p:sp>
        <p:nvSpPr>
          <p:cNvPr id="198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from Al Brady of </a:t>
            </a:r>
            <a:r>
              <a:rPr lang="en-US">
                <a:latin typeface="MetaPlusNormal-Roman" pitchFamily="34" charset="0"/>
              </a:rPr>
              <a:t>Skydoo</a:t>
            </a:r>
            <a:r>
              <a:rPr lang="en-US" sz="600">
                <a:latin typeface="MetaPlusNormal-Roman" pitchFamily="34" charset="0"/>
              </a:rPr>
              <a:t> </a:t>
            </a:r>
            <a:r>
              <a:rPr lang="en-US"/>
              <a:t> created using 3d studio max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566C1D-6052-4667-AFC7-BD54E7D66D65}" type="slidenum">
              <a:rPr lang="en-US"/>
              <a:pPr/>
              <a:t>29</a:t>
            </a:fld>
            <a:endParaRPr lang="en-U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 handle is a topological structure which can be thought of as the object produced by puncturing a surface twice, attaching a </a:t>
            </a:r>
            <a:r>
              <a:rPr lang="en-US">
                <a:hlinkClick r:id="rId3"/>
              </a:rPr>
              <a:t>zip</a:t>
            </a:r>
            <a:r>
              <a:rPr lang="en-US"/>
              <a:t> around each puncture travelling in opposite directions, pulling the edges of the zips together, and then zipping up. </a:t>
            </a:r>
          </a:p>
          <a:p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37BFF">
                <a:gamma/>
                <a:shade val="0"/>
                <a:invGamma/>
              </a:srgbClr>
            </a:gs>
            <a:gs pos="100000">
              <a:srgbClr val="037B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4289"/>
              </a:clrFrom>
              <a:clrTo>
                <a:srgbClr val="0142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0"/>
            <a:ext cx="579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19050" cap="sq">
            <a:solidFill>
              <a:srgbClr val="8B673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629400" y="6581775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134100" y="2971800"/>
            <a:ext cx="2781300" cy="24384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D1EFF"/>
                    </a:gs>
                    <a:gs pos="100000">
                      <a:srgbClr val="2D1E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</a14:hiddenFill>
            </a:ext>
          </a:extLst>
        </p:spPr>
        <p:txBody>
          <a:bodyPr lIns="228600" tIns="347472"/>
          <a:lstStyle>
            <a:lvl1pPr marL="0" indent="0" algn="r">
              <a:lnSpc>
                <a:spcPct val="80000"/>
              </a:lnSpc>
              <a:buFont typeface="Wingdings" pitchFamily="2" charset="2"/>
              <a:buNone/>
              <a:defRPr sz="2000" i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514600" y="533400"/>
            <a:ext cx="64008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16057E"/>
                </a:solidFill>
              </a14:hiddenFill>
            </a:ext>
          </a:extLst>
        </p:spPr>
        <p:txBody>
          <a:bodyPr/>
          <a:lstStyle>
            <a:lvl1pPr algn="r">
              <a:defRPr sz="4000">
                <a:solidFill>
                  <a:srgbClr val="000000"/>
                </a:solidFill>
                <a:latin typeface="MetaPlusNormal-Roman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10952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581775"/>
            <a:ext cx="1905000" cy="3175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4BA3BD93-5481-4BD9-84BE-A63CD0204CA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10953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pic>
        <p:nvPicPr>
          <p:cNvPr id="210954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825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7B202D61-89BC-4E99-9C7F-9EC0DDEC9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67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20193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59055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ED994CBD-70B9-4DF9-86D4-6EDE11D70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58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558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00" y="1295400"/>
            <a:ext cx="340995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0" y="1295400"/>
            <a:ext cx="340995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38200" y="65786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6248400" y="6578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80188"/>
            <a:ext cx="1905000" cy="3175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95E2EAE1-51CF-44CD-84BB-C52CC91D49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848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24600" cy="558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00" y="1295400"/>
            <a:ext cx="340995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8250" y="1295400"/>
            <a:ext cx="340995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8250" y="3771900"/>
            <a:ext cx="340995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838200" y="65786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6248400" y="6578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80188"/>
            <a:ext cx="1905000" cy="3175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89370F1B-9F9A-4E46-9D20-2239B4105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88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16189901-EF56-4800-B2C7-F744C7818F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99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33587497-806A-49D0-A455-964AD3BE84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3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0" y="1295400"/>
            <a:ext cx="34099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0" y="1295400"/>
            <a:ext cx="34099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15096C00-9D4E-4293-8823-074B456C4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04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764D4E4D-3761-46D2-AB69-21DE49682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55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E22BE758-B38C-4DC1-917E-F83DF403B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20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17A481EA-F9A2-4C65-B705-7C6E31035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88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4F90A537-3BD9-41E0-B4DF-7CB436B18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35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Slide </a:t>
            </a:r>
            <a:fld id="{5868E34D-FDE7-43BF-8788-3A799B617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54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FF">
                <a:gamma/>
                <a:shade val="0"/>
                <a:invGamma/>
              </a:srgbClr>
            </a:gs>
            <a:gs pos="100000">
              <a:srgbClr val="008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19050" cap="sq">
            <a:solidFill>
              <a:srgbClr val="8B673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5900" y="1295400"/>
            <a:ext cx="69723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AFA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6324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5077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11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5786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5658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A0A0A0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992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65786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5658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A0A0A0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99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80188"/>
            <a:ext cx="1905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5658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A0A0A0"/>
                </a:solidFill>
                <a:latin typeface="+mn-lt"/>
              </a:defRPr>
            </a:lvl1pPr>
          </a:lstStyle>
          <a:p>
            <a:r>
              <a:rPr lang="en-US" altLang="en-US"/>
              <a:t>Slide </a:t>
            </a:r>
            <a:fld id="{8E4C89C1-1B72-48E0-891F-96557AC409E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9930" name="Picture 10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825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Orator" pitchFamily="49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50000"/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17780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·"/>
        <a:defRPr kumimoji="1" sz="2400">
          <a:solidFill>
            <a:schemeClr val="tx1"/>
          </a:solidFill>
          <a:latin typeface="+mn-lt"/>
        </a:defRPr>
      </a:lvl2pPr>
      <a:lvl3pPr marL="800100" indent="-16510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sz="2400">
          <a:solidFill>
            <a:schemeClr val="tx1"/>
          </a:solidFill>
          <a:latin typeface="+mn-lt"/>
        </a:defRPr>
      </a:lvl3pPr>
      <a:lvl4pPr marL="1206500" indent="-17780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>
          <a:solidFill>
            <a:schemeClr val="tx1"/>
          </a:solidFill>
          <a:latin typeface="+mn-lt"/>
        </a:defRPr>
      </a:lvl4pPr>
      <a:lvl5pPr marL="1492250" indent="-12065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i="1">
          <a:solidFill>
            <a:schemeClr val="tx1"/>
          </a:solidFill>
          <a:latin typeface="+mn-lt"/>
        </a:defRPr>
      </a:lvl5pPr>
      <a:lvl6pPr marL="1949450" indent="-12065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i="1">
          <a:solidFill>
            <a:schemeClr val="tx1"/>
          </a:solidFill>
          <a:latin typeface="+mn-lt"/>
        </a:defRPr>
      </a:lvl6pPr>
      <a:lvl7pPr marL="2406650" indent="-12065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i="1">
          <a:solidFill>
            <a:schemeClr val="tx1"/>
          </a:solidFill>
          <a:latin typeface="+mn-lt"/>
        </a:defRPr>
      </a:lvl7pPr>
      <a:lvl8pPr marL="2863850" indent="-12065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i="1">
          <a:solidFill>
            <a:schemeClr val="tx1"/>
          </a:solidFill>
          <a:latin typeface="+mn-lt"/>
        </a:defRPr>
      </a:lvl8pPr>
      <a:lvl9pPr marL="3321050" indent="-120650" algn="l" rtl="0" eaLnBrk="0" fontAlgn="base" hangingPunct="0">
        <a:spcBef>
          <a:spcPct val="20000"/>
        </a:spcBef>
        <a:spcAft>
          <a:spcPct val="0"/>
        </a:spcAft>
        <a:buClr>
          <a:srgbClr val="FFCF35"/>
        </a:buClr>
        <a:buSzPct val="75000"/>
        <a:buFont typeface="Symbol" pitchFamily="18" charset="2"/>
        <a:buChar char="-"/>
        <a:defRPr kumimoji="1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3.png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00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7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Topology.html" TargetMode="External"/><Relationship Id="rId2" Type="http://schemas.openxmlformats.org/officeDocument/2006/relationships/hyperlink" Target="http://mathworld.wolfram.com/Hol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-76200"/>
            <a:ext cx="8458200" cy="1752600"/>
          </a:xfrm>
        </p:spPr>
        <p:txBody>
          <a:bodyPr/>
          <a:lstStyle/>
          <a:p>
            <a:r>
              <a:rPr lang="en-US" sz="4000">
                <a:latin typeface="Orator" pitchFamily="49" charset="0"/>
              </a:rPr>
              <a:t>Computational topology Algorithms for </a:t>
            </a:r>
            <a:br>
              <a:rPr lang="en-US" sz="4000">
                <a:latin typeface="Orator" pitchFamily="49" charset="0"/>
              </a:rPr>
            </a:br>
            <a:r>
              <a:rPr lang="en-US" sz="4000">
                <a:latin typeface="Orator" pitchFamily="49" charset="0"/>
              </a:rPr>
              <a:t>discrete 2-manifolds</a:t>
            </a:r>
          </a:p>
          <a:p>
            <a:endParaRPr lang="en-US" sz="4000">
              <a:latin typeface="Orator" pitchFamily="49" charset="0"/>
            </a:endParaRPr>
          </a:p>
          <a:p>
            <a:r>
              <a:rPr lang="en-US" sz="3600">
                <a:latin typeface="Orator" pitchFamily="49" charset="0"/>
              </a:rPr>
              <a:t>Zoë Wood</a:t>
            </a:r>
          </a:p>
          <a:p>
            <a:r>
              <a:rPr lang="en-US" sz="3600">
                <a:latin typeface="Orator" pitchFamily="49" charset="0"/>
              </a:rPr>
              <a:t>Caltech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Volumes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985838" y="1296988"/>
            <a:ext cx="7721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pPr marL="214313" indent="-214313" algn="l" defTabSz="85407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4000">
                <a:latin typeface="MetaPlusNormal-Roman" pitchFamily="34" charset="0"/>
              </a:rPr>
              <a:t>A stack of images or grid of scalar values, compiled from:</a:t>
            </a:r>
          </a:p>
          <a:p>
            <a:pPr marL="749300" lvl="1" indent="-376238" algn="l" defTabSz="854075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>
                <a:latin typeface="MetaPlusNormal-Roman" pitchFamily="34" charset="0"/>
              </a:rPr>
              <a:t>MRI/CT scanners</a:t>
            </a:r>
          </a:p>
          <a:p>
            <a:pPr marL="749300" lvl="1" indent="-376238" algn="l" defTabSz="854075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>
                <a:latin typeface="MetaPlusNormal-Roman" pitchFamily="34" charset="0"/>
              </a:rPr>
              <a:t>implicit functions </a:t>
            </a:r>
          </a:p>
          <a:p>
            <a:pPr marL="749300" lvl="1" indent="-376238" algn="l" defTabSz="854075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>
                <a:latin typeface="MetaPlusNormal-Roman" pitchFamily="34" charset="0"/>
              </a:rPr>
              <a:t>laser range </a:t>
            </a:r>
            <a:br>
              <a:rPr kumimoji="0" lang="en-US">
                <a:latin typeface="MetaPlusNormal-Roman" pitchFamily="34" charset="0"/>
              </a:rPr>
            </a:br>
            <a:r>
              <a:rPr kumimoji="0" lang="en-US">
                <a:latin typeface="MetaPlusNormal-Roman" pitchFamily="34" charset="0"/>
              </a:rPr>
              <a:t>scans</a:t>
            </a:r>
          </a:p>
        </p:txBody>
      </p:sp>
      <p:grpSp>
        <p:nvGrpSpPr>
          <p:cNvPr id="122896" name="Group 16"/>
          <p:cNvGrpSpPr>
            <a:grpSpLocks/>
          </p:cNvGrpSpPr>
          <p:nvPr/>
        </p:nvGrpSpPr>
        <p:grpSpPr bwMode="auto">
          <a:xfrm>
            <a:off x="6248400" y="2057400"/>
            <a:ext cx="2286000" cy="2133600"/>
            <a:chOff x="2112" y="2352"/>
            <a:chExt cx="1440" cy="1344"/>
          </a:xfrm>
        </p:grpSpPr>
        <p:sp>
          <p:nvSpPr>
            <p:cNvPr id="122882" name="Rectangle 2"/>
            <p:cNvSpPr>
              <a:spLocks noChangeArrowheads="1"/>
            </p:cNvSpPr>
            <p:nvPr/>
          </p:nvSpPr>
          <p:spPr bwMode="auto">
            <a:xfrm>
              <a:off x="2352" y="2448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83" name="Rectangle 3"/>
            <p:cNvSpPr>
              <a:spLocks noChangeArrowheads="1"/>
            </p:cNvSpPr>
            <p:nvPr/>
          </p:nvSpPr>
          <p:spPr bwMode="auto">
            <a:xfrm>
              <a:off x="2400" y="2400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pic>
          <p:nvPicPr>
            <p:cNvPr id="122884" name="Picture 4" descr="atlasIm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" t="9645" r="10968" b="22839"/>
            <a:stretch>
              <a:fillRect/>
            </a:stretch>
          </p:blipFill>
          <p:spPr bwMode="auto">
            <a:xfrm>
              <a:off x="2304" y="2496"/>
              <a:ext cx="1104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889" name="Rectangle 9"/>
            <p:cNvSpPr>
              <a:spLocks noChangeArrowheads="1"/>
            </p:cNvSpPr>
            <p:nvPr/>
          </p:nvSpPr>
          <p:spPr bwMode="auto">
            <a:xfrm>
              <a:off x="2208" y="2592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90" name="Rectangle 10"/>
            <p:cNvSpPr>
              <a:spLocks noChangeArrowheads="1"/>
            </p:cNvSpPr>
            <p:nvPr/>
          </p:nvSpPr>
          <p:spPr bwMode="auto">
            <a:xfrm>
              <a:off x="2304" y="2496"/>
              <a:ext cx="1104" cy="100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91" name="Rectangle 11"/>
            <p:cNvSpPr>
              <a:spLocks noChangeArrowheads="1"/>
            </p:cNvSpPr>
            <p:nvPr/>
          </p:nvSpPr>
          <p:spPr bwMode="auto">
            <a:xfrm>
              <a:off x="2256" y="2544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>
              <a:off x="2256" y="2544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93" name="Rectangle 13"/>
            <p:cNvSpPr>
              <a:spLocks noChangeArrowheads="1"/>
            </p:cNvSpPr>
            <p:nvPr/>
          </p:nvSpPr>
          <p:spPr bwMode="auto">
            <a:xfrm>
              <a:off x="2304" y="2496"/>
              <a:ext cx="1104" cy="1008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888" name="AutoShape 8"/>
            <p:cNvSpPr>
              <a:spLocks noChangeArrowheads="1"/>
            </p:cNvSpPr>
            <p:nvPr/>
          </p:nvSpPr>
          <p:spPr bwMode="auto">
            <a:xfrm>
              <a:off x="2112" y="2352"/>
              <a:ext cx="1440" cy="1344"/>
            </a:xfrm>
            <a:prstGeom prst="cube">
              <a:avLst>
                <a:gd name="adj" fmla="val 25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2897" name="Group 17"/>
          <p:cNvGrpSpPr>
            <a:grpSpLocks/>
          </p:cNvGrpSpPr>
          <p:nvPr/>
        </p:nvGrpSpPr>
        <p:grpSpPr bwMode="auto">
          <a:xfrm>
            <a:off x="3429000" y="4306888"/>
            <a:ext cx="2590800" cy="1865312"/>
            <a:chOff x="3239" y="2044"/>
            <a:chExt cx="1993" cy="1387"/>
          </a:xfrm>
        </p:grpSpPr>
        <p:sp>
          <p:nvSpPr>
            <p:cNvPr id="122898" name="Line 18"/>
            <p:cNvSpPr>
              <a:spLocks noChangeShapeType="1"/>
            </p:cNvSpPr>
            <p:nvPr/>
          </p:nvSpPr>
          <p:spPr bwMode="auto">
            <a:xfrm>
              <a:off x="4530" y="2218"/>
              <a:ext cx="0" cy="9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899" name="AutoShape 19"/>
            <p:cNvSpPr>
              <a:spLocks noChangeArrowheads="1"/>
            </p:cNvSpPr>
            <p:nvPr/>
          </p:nvSpPr>
          <p:spPr bwMode="auto">
            <a:xfrm>
              <a:off x="3264" y="2064"/>
              <a:ext cx="1968" cy="1344"/>
            </a:xfrm>
            <a:prstGeom prst="cube">
              <a:avLst>
                <a:gd name="adj" fmla="val 25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00" name="Rectangle 20"/>
            <p:cNvSpPr>
              <a:spLocks noChangeArrowheads="1"/>
            </p:cNvSpPr>
            <p:nvPr/>
          </p:nvSpPr>
          <p:spPr bwMode="auto">
            <a:xfrm>
              <a:off x="3456" y="2208"/>
              <a:ext cx="1632" cy="100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01" name="AutoShape 21"/>
            <p:cNvSpPr>
              <a:spLocks noChangeArrowheads="1"/>
            </p:cNvSpPr>
            <p:nvPr/>
          </p:nvSpPr>
          <p:spPr bwMode="auto">
            <a:xfrm>
              <a:off x="3264" y="3072"/>
              <a:ext cx="1968" cy="336"/>
            </a:xfrm>
            <a:prstGeom prst="parallelogram">
              <a:avLst>
                <a:gd name="adj" fmla="val 9582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02" name="AutoShape 22"/>
            <p:cNvSpPr>
              <a:spLocks noChangeArrowheads="1"/>
            </p:cNvSpPr>
            <p:nvPr/>
          </p:nvSpPr>
          <p:spPr bwMode="auto">
            <a:xfrm>
              <a:off x="3264" y="2832"/>
              <a:ext cx="1968" cy="336"/>
            </a:xfrm>
            <a:prstGeom prst="parallelogram">
              <a:avLst>
                <a:gd name="adj" fmla="val 9582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03" name="AutoShape 23"/>
            <p:cNvSpPr>
              <a:spLocks noChangeArrowheads="1"/>
            </p:cNvSpPr>
            <p:nvPr/>
          </p:nvSpPr>
          <p:spPr bwMode="auto">
            <a:xfrm>
              <a:off x="3264" y="2448"/>
              <a:ext cx="1968" cy="336"/>
            </a:xfrm>
            <a:prstGeom prst="parallelogram">
              <a:avLst>
                <a:gd name="adj" fmla="val 9582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04" name="Line 24"/>
            <p:cNvSpPr>
              <a:spLocks noChangeShapeType="1"/>
            </p:cNvSpPr>
            <p:nvPr/>
          </p:nvSpPr>
          <p:spPr bwMode="auto">
            <a:xfrm flipV="1">
              <a:off x="3792" y="2400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05" name="Line 25"/>
            <p:cNvSpPr>
              <a:spLocks noChangeShapeType="1"/>
            </p:cNvSpPr>
            <p:nvPr/>
          </p:nvSpPr>
          <p:spPr bwMode="auto">
            <a:xfrm flipV="1">
              <a:off x="3792" y="2064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06" name="Line 26"/>
            <p:cNvSpPr>
              <a:spLocks noChangeShapeType="1"/>
            </p:cNvSpPr>
            <p:nvPr/>
          </p:nvSpPr>
          <p:spPr bwMode="auto">
            <a:xfrm>
              <a:off x="4128" y="20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07" name="Line 27"/>
            <p:cNvSpPr>
              <a:spLocks noChangeShapeType="1"/>
            </p:cNvSpPr>
            <p:nvPr/>
          </p:nvSpPr>
          <p:spPr bwMode="auto">
            <a:xfrm flipH="1">
              <a:off x="3792" y="3072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08" name="Line 28"/>
            <p:cNvSpPr>
              <a:spLocks noChangeShapeType="1"/>
            </p:cNvSpPr>
            <p:nvPr/>
          </p:nvSpPr>
          <p:spPr bwMode="auto">
            <a:xfrm flipV="1">
              <a:off x="4320" y="2400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09" name="Line 29"/>
            <p:cNvSpPr>
              <a:spLocks noChangeShapeType="1"/>
            </p:cNvSpPr>
            <p:nvPr/>
          </p:nvSpPr>
          <p:spPr bwMode="auto">
            <a:xfrm flipV="1">
              <a:off x="4320" y="2064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0" name="Line 30"/>
            <p:cNvSpPr>
              <a:spLocks noChangeShapeType="1"/>
            </p:cNvSpPr>
            <p:nvPr/>
          </p:nvSpPr>
          <p:spPr bwMode="auto">
            <a:xfrm>
              <a:off x="4656" y="20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1" name="Line 31"/>
            <p:cNvSpPr>
              <a:spLocks noChangeShapeType="1"/>
            </p:cNvSpPr>
            <p:nvPr/>
          </p:nvSpPr>
          <p:spPr bwMode="auto">
            <a:xfrm flipH="1">
              <a:off x="4320" y="3072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2" name="Line 32"/>
            <p:cNvSpPr>
              <a:spLocks noChangeShapeType="1"/>
            </p:cNvSpPr>
            <p:nvPr/>
          </p:nvSpPr>
          <p:spPr bwMode="auto">
            <a:xfrm flipV="1">
              <a:off x="3600" y="20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3" name="Line 33"/>
            <p:cNvSpPr>
              <a:spLocks noChangeShapeType="1"/>
            </p:cNvSpPr>
            <p:nvPr/>
          </p:nvSpPr>
          <p:spPr bwMode="auto">
            <a:xfrm flipH="1">
              <a:off x="3456" y="2592"/>
              <a:ext cx="16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4" name="Line 34"/>
            <p:cNvSpPr>
              <a:spLocks noChangeShapeType="1"/>
            </p:cNvSpPr>
            <p:nvPr/>
          </p:nvSpPr>
          <p:spPr bwMode="auto">
            <a:xfrm flipH="1">
              <a:off x="3456" y="2976"/>
              <a:ext cx="16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5" name="Line 35"/>
            <p:cNvSpPr>
              <a:spLocks noChangeShapeType="1"/>
            </p:cNvSpPr>
            <p:nvPr/>
          </p:nvSpPr>
          <p:spPr bwMode="auto">
            <a:xfrm flipV="1">
              <a:off x="3792" y="2832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6" name="Line 36"/>
            <p:cNvSpPr>
              <a:spLocks noChangeShapeType="1"/>
            </p:cNvSpPr>
            <p:nvPr/>
          </p:nvSpPr>
          <p:spPr bwMode="auto">
            <a:xfrm flipV="1">
              <a:off x="4320" y="2832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7" name="Line 37"/>
            <p:cNvSpPr>
              <a:spLocks noChangeShapeType="1"/>
            </p:cNvSpPr>
            <p:nvPr/>
          </p:nvSpPr>
          <p:spPr bwMode="auto">
            <a:xfrm flipV="1">
              <a:off x="3792" y="2448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8" name="Line 38"/>
            <p:cNvSpPr>
              <a:spLocks noChangeShapeType="1"/>
            </p:cNvSpPr>
            <p:nvPr/>
          </p:nvSpPr>
          <p:spPr bwMode="auto">
            <a:xfrm flipV="1">
              <a:off x="4320" y="2448"/>
              <a:ext cx="33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19" name="Oval 39"/>
            <p:cNvSpPr>
              <a:spLocks noChangeArrowheads="1"/>
            </p:cNvSpPr>
            <p:nvPr/>
          </p:nvSpPr>
          <p:spPr bwMode="auto">
            <a:xfrm>
              <a:off x="3249" y="314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0" name="Oval 40"/>
            <p:cNvSpPr>
              <a:spLocks noChangeArrowheads="1"/>
            </p:cNvSpPr>
            <p:nvPr/>
          </p:nvSpPr>
          <p:spPr bwMode="auto">
            <a:xfrm>
              <a:off x="3249" y="2751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1" name="Oval 41"/>
            <p:cNvSpPr>
              <a:spLocks noChangeArrowheads="1"/>
            </p:cNvSpPr>
            <p:nvPr/>
          </p:nvSpPr>
          <p:spPr bwMode="auto">
            <a:xfrm>
              <a:off x="3244" y="239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2" name="Oval 42"/>
            <p:cNvSpPr>
              <a:spLocks noChangeArrowheads="1"/>
            </p:cNvSpPr>
            <p:nvPr/>
          </p:nvSpPr>
          <p:spPr bwMode="auto">
            <a:xfrm>
              <a:off x="3239" y="337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3" name="Oval 43"/>
            <p:cNvSpPr>
              <a:spLocks noChangeArrowheads="1"/>
            </p:cNvSpPr>
            <p:nvPr/>
          </p:nvSpPr>
          <p:spPr bwMode="auto">
            <a:xfrm>
              <a:off x="3777" y="314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4" name="Oval 44"/>
            <p:cNvSpPr>
              <a:spLocks noChangeArrowheads="1"/>
            </p:cNvSpPr>
            <p:nvPr/>
          </p:nvSpPr>
          <p:spPr bwMode="auto">
            <a:xfrm>
              <a:off x="3777" y="2756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5" name="Oval 45"/>
            <p:cNvSpPr>
              <a:spLocks noChangeArrowheads="1"/>
            </p:cNvSpPr>
            <p:nvPr/>
          </p:nvSpPr>
          <p:spPr bwMode="auto">
            <a:xfrm>
              <a:off x="3772" y="240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6" name="Oval 46"/>
            <p:cNvSpPr>
              <a:spLocks noChangeArrowheads="1"/>
            </p:cNvSpPr>
            <p:nvPr/>
          </p:nvSpPr>
          <p:spPr bwMode="auto">
            <a:xfrm>
              <a:off x="3767" y="337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7" name="Oval 47"/>
            <p:cNvSpPr>
              <a:spLocks noChangeArrowheads="1"/>
            </p:cNvSpPr>
            <p:nvPr/>
          </p:nvSpPr>
          <p:spPr bwMode="auto">
            <a:xfrm>
              <a:off x="4292" y="315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8" name="Oval 48"/>
            <p:cNvSpPr>
              <a:spLocks noChangeArrowheads="1"/>
            </p:cNvSpPr>
            <p:nvPr/>
          </p:nvSpPr>
          <p:spPr bwMode="auto">
            <a:xfrm>
              <a:off x="4292" y="276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29" name="Oval 49"/>
            <p:cNvSpPr>
              <a:spLocks noChangeArrowheads="1"/>
            </p:cNvSpPr>
            <p:nvPr/>
          </p:nvSpPr>
          <p:spPr bwMode="auto">
            <a:xfrm>
              <a:off x="4287" y="2408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0" name="Oval 50"/>
            <p:cNvSpPr>
              <a:spLocks noChangeArrowheads="1"/>
            </p:cNvSpPr>
            <p:nvPr/>
          </p:nvSpPr>
          <p:spPr bwMode="auto">
            <a:xfrm>
              <a:off x="4282" y="338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1" name="Oval 51"/>
            <p:cNvSpPr>
              <a:spLocks noChangeArrowheads="1"/>
            </p:cNvSpPr>
            <p:nvPr/>
          </p:nvSpPr>
          <p:spPr bwMode="auto">
            <a:xfrm>
              <a:off x="3600" y="278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2" name="Oval 52"/>
            <p:cNvSpPr>
              <a:spLocks noChangeArrowheads="1"/>
            </p:cNvSpPr>
            <p:nvPr/>
          </p:nvSpPr>
          <p:spPr bwMode="auto">
            <a:xfrm>
              <a:off x="3600" y="240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3" name="Oval 53"/>
            <p:cNvSpPr>
              <a:spLocks noChangeArrowheads="1"/>
            </p:cNvSpPr>
            <p:nvPr/>
          </p:nvSpPr>
          <p:spPr bwMode="auto">
            <a:xfrm>
              <a:off x="3595" y="204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4" name="Oval 54"/>
            <p:cNvSpPr>
              <a:spLocks noChangeArrowheads="1"/>
            </p:cNvSpPr>
            <p:nvPr/>
          </p:nvSpPr>
          <p:spPr bwMode="auto">
            <a:xfrm>
              <a:off x="3590" y="301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5" name="Oval 55"/>
            <p:cNvSpPr>
              <a:spLocks noChangeArrowheads="1"/>
            </p:cNvSpPr>
            <p:nvPr/>
          </p:nvSpPr>
          <p:spPr bwMode="auto">
            <a:xfrm>
              <a:off x="4118" y="2812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6" name="Oval 56"/>
            <p:cNvSpPr>
              <a:spLocks noChangeArrowheads="1"/>
            </p:cNvSpPr>
            <p:nvPr/>
          </p:nvSpPr>
          <p:spPr bwMode="auto">
            <a:xfrm>
              <a:off x="4118" y="242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7" name="Oval 57"/>
            <p:cNvSpPr>
              <a:spLocks noChangeArrowheads="1"/>
            </p:cNvSpPr>
            <p:nvPr/>
          </p:nvSpPr>
          <p:spPr bwMode="auto">
            <a:xfrm>
              <a:off x="4113" y="2067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8" name="Oval 58"/>
            <p:cNvSpPr>
              <a:spLocks noChangeArrowheads="1"/>
            </p:cNvSpPr>
            <p:nvPr/>
          </p:nvSpPr>
          <p:spPr bwMode="auto">
            <a:xfrm>
              <a:off x="4108" y="3042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39" name="Oval 59"/>
            <p:cNvSpPr>
              <a:spLocks noChangeArrowheads="1"/>
            </p:cNvSpPr>
            <p:nvPr/>
          </p:nvSpPr>
          <p:spPr bwMode="auto">
            <a:xfrm>
              <a:off x="4633" y="280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0" name="Oval 60"/>
            <p:cNvSpPr>
              <a:spLocks noChangeArrowheads="1"/>
            </p:cNvSpPr>
            <p:nvPr/>
          </p:nvSpPr>
          <p:spPr bwMode="auto">
            <a:xfrm>
              <a:off x="4633" y="241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1" name="Oval 61"/>
            <p:cNvSpPr>
              <a:spLocks noChangeArrowheads="1"/>
            </p:cNvSpPr>
            <p:nvPr/>
          </p:nvSpPr>
          <p:spPr bwMode="auto">
            <a:xfrm>
              <a:off x="4628" y="205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2" name="Oval 62"/>
            <p:cNvSpPr>
              <a:spLocks noChangeArrowheads="1"/>
            </p:cNvSpPr>
            <p:nvPr/>
          </p:nvSpPr>
          <p:spPr bwMode="auto">
            <a:xfrm>
              <a:off x="4623" y="303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3" name="Oval 63"/>
            <p:cNvSpPr>
              <a:spLocks noChangeArrowheads="1"/>
            </p:cNvSpPr>
            <p:nvPr/>
          </p:nvSpPr>
          <p:spPr bwMode="auto">
            <a:xfrm>
              <a:off x="4896" y="312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4" name="Oval 64"/>
            <p:cNvSpPr>
              <a:spLocks noChangeArrowheads="1"/>
            </p:cNvSpPr>
            <p:nvPr/>
          </p:nvSpPr>
          <p:spPr bwMode="auto">
            <a:xfrm>
              <a:off x="4896" y="2736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5" name="Oval 65"/>
            <p:cNvSpPr>
              <a:spLocks noChangeArrowheads="1"/>
            </p:cNvSpPr>
            <p:nvPr/>
          </p:nvSpPr>
          <p:spPr bwMode="auto">
            <a:xfrm>
              <a:off x="4891" y="238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6" name="Oval 66"/>
            <p:cNvSpPr>
              <a:spLocks noChangeArrowheads="1"/>
            </p:cNvSpPr>
            <p:nvPr/>
          </p:nvSpPr>
          <p:spPr bwMode="auto">
            <a:xfrm>
              <a:off x="4886" y="3355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7" name="Oval 67"/>
            <p:cNvSpPr>
              <a:spLocks noChangeArrowheads="1"/>
            </p:cNvSpPr>
            <p:nvPr/>
          </p:nvSpPr>
          <p:spPr bwMode="auto">
            <a:xfrm>
              <a:off x="5040" y="2981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8" name="Oval 68"/>
            <p:cNvSpPr>
              <a:spLocks noChangeArrowheads="1"/>
            </p:cNvSpPr>
            <p:nvPr/>
          </p:nvSpPr>
          <p:spPr bwMode="auto">
            <a:xfrm>
              <a:off x="5040" y="2592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49" name="Oval 69"/>
            <p:cNvSpPr>
              <a:spLocks noChangeArrowheads="1"/>
            </p:cNvSpPr>
            <p:nvPr/>
          </p:nvSpPr>
          <p:spPr bwMode="auto">
            <a:xfrm>
              <a:off x="5035" y="2236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0" name="Oval 70"/>
            <p:cNvSpPr>
              <a:spLocks noChangeArrowheads="1"/>
            </p:cNvSpPr>
            <p:nvPr/>
          </p:nvSpPr>
          <p:spPr bwMode="auto">
            <a:xfrm>
              <a:off x="5030" y="3211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1" name="Oval 71"/>
            <p:cNvSpPr>
              <a:spLocks noChangeArrowheads="1"/>
            </p:cNvSpPr>
            <p:nvPr/>
          </p:nvSpPr>
          <p:spPr bwMode="auto">
            <a:xfrm>
              <a:off x="5184" y="278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2" name="Oval 72"/>
            <p:cNvSpPr>
              <a:spLocks noChangeArrowheads="1"/>
            </p:cNvSpPr>
            <p:nvPr/>
          </p:nvSpPr>
          <p:spPr bwMode="auto">
            <a:xfrm>
              <a:off x="5184" y="2400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3" name="Oval 73"/>
            <p:cNvSpPr>
              <a:spLocks noChangeArrowheads="1"/>
            </p:cNvSpPr>
            <p:nvPr/>
          </p:nvSpPr>
          <p:spPr bwMode="auto">
            <a:xfrm>
              <a:off x="5179" y="204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4" name="Oval 74"/>
            <p:cNvSpPr>
              <a:spLocks noChangeArrowheads="1"/>
            </p:cNvSpPr>
            <p:nvPr/>
          </p:nvSpPr>
          <p:spPr bwMode="auto">
            <a:xfrm>
              <a:off x="5174" y="301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5" name="Oval 75"/>
            <p:cNvSpPr>
              <a:spLocks noChangeArrowheads="1"/>
            </p:cNvSpPr>
            <p:nvPr/>
          </p:nvSpPr>
          <p:spPr bwMode="auto">
            <a:xfrm>
              <a:off x="4512" y="293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6" name="Oval 76"/>
            <p:cNvSpPr>
              <a:spLocks noChangeArrowheads="1"/>
            </p:cNvSpPr>
            <p:nvPr/>
          </p:nvSpPr>
          <p:spPr bwMode="auto">
            <a:xfrm>
              <a:off x="4512" y="2544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7" name="Oval 77"/>
            <p:cNvSpPr>
              <a:spLocks noChangeArrowheads="1"/>
            </p:cNvSpPr>
            <p:nvPr/>
          </p:nvSpPr>
          <p:spPr bwMode="auto">
            <a:xfrm>
              <a:off x="4507" y="2188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8" name="Oval 78"/>
            <p:cNvSpPr>
              <a:spLocks noChangeArrowheads="1"/>
            </p:cNvSpPr>
            <p:nvPr/>
          </p:nvSpPr>
          <p:spPr bwMode="auto">
            <a:xfrm>
              <a:off x="4502" y="316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59" name="Line 79"/>
            <p:cNvSpPr>
              <a:spLocks noChangeShapeType="1"/>
            </p:cNvSpPr>
            <p:nvPr/>
          </p:nvSpPr>
          <p:spPr bwMode="auto">
            <a:xfrm>
              <a:off x="3984" y="2208"/>
              <a:ext cx="0" cy="9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22960" name="Oval 80"/>
            <p:cNvSpPr>
              <a:spLocks noChangeArrowheads="1"/>
            </p:cNvSpPr>
            <p:nvPr/>
          </p:nvSpPr>
          <p:spPr bwMode="auto">
            <a:xfrm>
              <a:off x="3974" y="2928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1" name="Oval 81"/>
            <p:cNvSpPr>
              <a:spLocks noChangeArrowheads="1"/>
            </p:cNvSpPr>
            <p:nvPr/>
          </p:nvSpPr>
          <p:spPr bwMode="auto">
            <a:xfrm>
              <a:off x="3974" y="2539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2" name="Oval 82"/>
            <p:cNvSpPr>
              <a:spLocks noChangeArrowheads="1"/>
            </p:cNvSpPr>
            <p:nvPr/>
          </p:nvSpPr>
          <p:spPr bwMode="auto">
            <a:xfrm>
              <a:off x="3969" y="2183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3" name="Oval 83"/>
            <p:cNvSpPr>
              <a:spLocks noChangeArrowheads="1"/>
            </p:cNvSpPr>
            <p:nvPr/>
          </p:nvSpPr>
          <p:spPr bwMode="auto">
            <a:xfrm>
              <a:off x="3964" y="3158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4" name="Oval 84"/>
            <p:cNvSpPr>
              <a:spLocks noChangeArrowheads="1"/>
            </p:cNvSpPr>
            <p:nvPr/>
          </p:nvSpPr>
          <p:spPr bwMode="auto">
            <a:xfrm>
              <a:off x="3433" y="2951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5" name="Oval 85"/>
            <p:cNvSpPr>
              <a:spLocks noChangeArrowheads="1"/>
            </p:cNvSpPr>
            <p:nvPr/>
          </p:nvSpPr>
          <p:spPr bwMode="auto">
            <a:xfrm>
              <a:off x="3433" y="2562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6" name="Oval 86"/>
            <p:cNvSpPr>
              <a:spLocks noChangeArrowheads="1"/>
            </p:cNvSpPr>
            <p:nvPr/>
          </p:nvSpPr>
          <p:spPr bwMode="auto">
            <a:xfrm>
              <a:off x="3428" y="2206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22967" name="Oval 87"/>
            <p:cNvSpPr>
              <a:spLocks noChangeArrowheads="1"/>
            </p:cNvSpPr>
            <p:nvPr/>
          </p:nvSpPr>
          <p:spPr bwMode="auto">
            <a:xfrm>
              <a:off x="3423" y="3181"/>
              <a:ext cx="48" cy="48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Geometric Models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What do we do with points or volumes?</a:t>
            </a:r>
          </a:p>
          <a:p>
            <a:pPr lvl="1"/>
            <a:r>
              <a:rPr lang="en-US" sz="3600"/>
              <a:t>surfaces:</a:t>
            </a:r>
            <a:br>
              <a:rPr lang="en-US" sz="3600"/>
            </a:br>
            <a:r>
              <a:rPr lang="en-US" sz="3600"/>
              <a:t>oriented</a:t>
            </a:r>
            <a:br>
              <a:rPr lang="en-US" sz="3600"/>
            </a:br>
            <a:r>
              <a:rPr lang="en-US" sz="3600"/>
              <a:t>closed</a:t>
            </a:r>
            <a:br>
              <a:rPr lang="en-US" sz="3600"/>
            </a:br>
            <a:r>
              <a:rPr lang="en-US" sz="3600"/>
              <a:t>2-manifolds</a:t>
            </a:r>
          </a:p>
          <a:p>
            <a:pPr lvl="1"/>
            <a:endParaRPr lang="en-US" sz="3600"/>
          </a:p>
        </p:txBody>
      </p: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4419600" y="2133600"/>
            <a:ext cx="2817813" cy="3886200"/>
            <a:chOff x="3627" y="1200"/>
            <a:chExt cx="1775" cy="2448"/>
          </a:xfrm>
        </p:grpSpPr>
        <p:graphicFrame>
          <p:nvGraphicFramePr>
            <p:cNvPr id="124934" name="Object 6"/>
            <p:cNvGraphicFramePr>
              <a:graphicFrameLocks noChangeAspect="1"/>
            </p:cNvGraphicFramePr>
            <p:nvPr/>
          </p:nvGraphicFramePr>
          <p:xfrm>
            <a:off x="3792" y="1200"/>
            <a:ext cx="1610" cy="2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36" name="Image" r:id="rId3" imgW="5858101" imgH="8297917" progId="Photoshop.Image.6">
                    <p:embed/>
                  </p:oleObj>
                </mc:Choice>
                <mc:Fallback>
                  <p:oleObj name="Image" r:id="rId3" imgW="5858101" imgH="8297917" progId="Photoshop.Image.6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FF"/>
                            </a:clrFrom>
                            <a:clrTo>
                              <a:srgbClr val="0000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200"/>
                          <a:ext cx="1610" cy="2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935" name="Text Box 7"/>
            <p:cNvSpPr txBox="1">
              <a:spLocks noChangeArrowheads="1"/>
            </p:cNvSpPr>
            <p:nvPr/>
          </p:nvSpPr>
          <p:spPr bwMode="auto">
            <a:xfrm>
              <a:off x="3627" y="3388"/>
              <a:ext cx="94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Desbrun 2001</a:t>
              </a:r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Setting I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Oriented closed 2-manifold: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oriented: 2 sided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closed: does not contain a boundary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 2: locally Euclidean: around every point, it appears to be planar</a:t>
            </a:r>
          </a:p>
          <a:p>
            <a:pPr>
              <a:lnSpc>
                <a:spcPct val="90000"/>
              </a:lnSpc>
            </a:pPr>
            <a:r>
              <a:rPr lang="en-US" sz="3200"/>
              <a:t>Manifolds are preferable </a:t>
            </a:r>
            <a:br>
              <a:rPr lang="en-US" sz="3200"/>
            </a:br>
            <a:r>
              <a:rPr lang="en-US" sz="3200"/>
              <a:t>because they can be charted </a:t>
            </a:r>
            <a:br>
              <a:rPr lang="en-US" sz="3200"/>
            </a:br>
            <a:r>
              <a:rPr lang="en-US" sz="3200"/>
              <a:t>to form an atlas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like the earth</a:t>
            </a:r>
          </a:p>
          <a:p>
            <a:pPr>
              <a:lnSpc>
                <a:spcPct val="90000"/>
              </a:lnSpc>
            </a:pPr>
            <a:endParaRPr lang="en-US" sz="3200"/>
          </a:p>
        </p:txBody>
      </p:sp>
      <p:sp>
        <p:nvSpPr>
          <p:cNvPr id="128004" name="Oval 4"/>
          <p:cNvSpPr>
            <a:spLocks noChangeArrowheads="1"/>
          </p:cNvSpPr>
          <p:nvPr/>
        </p:nvSpPr>
        <p:spPr bwMode="auto">
          <a:xfrm>
            <a:off x="8001000" y="1600200"/>
            <a:ext cx="990600" cy="990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28006" name="AutoShape 6"/>
          <p:cNvSpPr>
            <a:spLocks noChangeArrowheads="1"/>
          </p:cNvSpPr>
          <p:nvPr/>
        </p:nvSpPr>
        <p:spPr bwMode="auto">
          <a:xfrm>
            <a:off x="8077200" y="1524000"/>
            <a:ext cx="838200" cy="152400"/>
          </a:xfrm>
          <a:prstGeom prst="parallelogram">
            <a:avLst>
              <a:gd name="adj" fmla="val 137500"/>
            </a:avLst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28007" name="Oval 7"/>
          <p:cNvSpPr>
            <a:spLocks noChangeArrowheads="1"/>
          </p:cNvSpPr>
          <p:nvPr/>
        </p:nvSpPr>
        <p:spPr bwMode="auto">
          <a:xfrm>
            <a:off x="8458200" y="1555750"/>
            <a:ext cx="76200" cy="762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 rot="-5400000">
            <a:off x="8108157" y="5060156"/>
            <a:ext cx="157638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Litke  et al. 2001</a:t>
            </a:r>
          </a:p>
        </p:txBody>
      </p:sp>
      <p:pic>
        <p:nvPicPr>
          <p:cNvPr id="1280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21447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Setting II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Surface: closed oriented 2-manifold, </a:t>
            </a:r>
            <a:r>
              <a:rPr lang="en-US" sz="3600" i="1"/>
              <a:t>M</a:t>
            </a:r>
          </a:p>
          <a:p>
            <a:r>
              <a:rPr lang="en-US" sz="3600"/>
              <a:t>Discrete representation:</a:t>
            </a:r>
          </a:p>
          <a:p>
            <a:pPr lvl="1"/>
            <a:r>
              <a:rPr lang="en-US" sz="3600"/>
              <a:t>triangulation</a:t>
            </a:r>
          </a:p>
          <a:p>
            <a:pPr lvl="1"/>
            <a:r>
              <a:rPr lang="en-US" sz="3600"/>
              <a:t>isosurface in </a:t>
            </a:r>
            <a:br>
              <a:rPr lang="en-US" sz="3600"/>
            </a:br>
            <a:r>
              <a:rPr lang="en-US" sz="3600"/>
              <a:t>a volume </a:t>
            </a:r>
          </a:p>
        </p:txBody>
      </p:sp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6705600" y="2743200"/>
            <a:ext cx="1752600" cy="1905000"/>
            <a:chOff x="3888" y="2352"/>
            <a:chExt cx="1104" cy="1200"/>
          </a:xfrm>
        </p:grpSpPr>
        <p:sp>
          <p:nvSpPr>
            <p:cNvPr id="63493" name="Freeform 5"/>
            <p:cNvSpPr>
              <a:spLocks/>
            </p:cNvSpPr>
            <p:nvPr/>
          </p:nvSpPr>
          <p:spPr bwMode="auto">
            <a:xfrm>
              <a:off x="3984" y="2352"/>
              <a:ext cx="960" cy="1200"/>
            </a:xfrm>
            <a:custGeom>
              <a:avLst/>
              <a:gdLst>
                <a:gd name="T0" fmla="*/ 192 w 960"/>
                <a:gd name="T1" fmla="*/ 288 h 1200"/>
                <a:gd name="T2" fmla="*/ 384 w 960"/>
                <a:gd name="T3" fmla="*/ 48 h 1200"/>
                <a:gd name="T4" fmla="*/ 480 w 960"/>
                <a:gd name="T5" fmla="*/ 192 h 1200"/>
                <a:gd name="T6" fmla="*/ 480 w 960"/>
                <a:gd name="T7" fmla="*/ 336 h 1200"/>
                <a:gd name="T8" fmla="*/ 768 w 960"/>
                <a:gd name="T9" fmla="*/ 144 h 1200"/>
                <a:gd name="T10" fmla="*/ 576 w 960"/>
                <a:gd name="T11" fmla="*/ 96 h 1200"/>
                <a:gd name="T12" fmla="*/ 912 w 960"/>
                <a:gd name="T13" fmla="*/ 0 h 1200"/>
                <a:gd name="T14" fmla="*/ 912 w 960"/>
                <a:gd name="T15" fmla="*/ 240 h 1200"/>
                <a:gd name="T16" fmla="*/ 672 w 960"/>
                <a:gd name="T17" fmla="*/ 384 h 1200"/>
                <a:gd name="T18" fmla="*/ 960 w 960"/>
                <a:gd name="T19" fmla="*/ 432 h 1200"/>
                <a:gd name="T20" fmla="*/ 768 w 960"/>
                <a:gd name="T21" fmla="*/ 624 h 1200"/>
                <a:gd name="T22" fmla="*/ 576 w 960"/>
                <a:gd name="T23" fmla="*/ 480 h 1200"/>
                <a:gd name="T24" fmla="*/ 576 w 960"/>
                <a:gd name="T25" fmla="*/ 768 h 1200"/>
                <a:gd name="T26" fmla="*/ 960 w 960"/>
                <a:gd name="T27" fmla="*/ 768 h 1200"/>
                <a:gd name="T28" fmla="*/ 912 w 960"/>
                <a:gd name="T29" fmla="*/ 960 h 1200"/>
                <a:gd name="T30" fmla="*/ 672 w 960"/>
                <a:gd name="T31" fmla="*/ 960 h 1200"/>
                <a:gd name="T32" fmla="*/ 432 w 960"/>
                <a:gd name="T33" fmla="*/ 816 h 1200"/>
                <a:gd name="T34" fmla="*/ 432 w 960"/>
                <a:gd name="T35" fmla="*/ 1008 h 1200"/>
                <a:gd name="T36" fmla="*/ 816 w 960"/>
                <a:gd name="T37" fmla="*/ 1056 h 1200"/>
                <a:gd name="T38" fmla="*/ 624 w 960"/>
                <a:gd name="T39" fmla="*/ 1200 h 1200"/>
                <a:gd name="T40" fmla="*/ 384 w 960"/>
                <a:gd name="T41" fmla="*/ 1152 h 1200"/>
                <a:gd name="T42" fmla="*/ 144 w 960"/>
                <a:gd name="T43" fmla="*/ 1008 h 1200"/>
                <a:gd name="T44" fmla="*/ 240 w 960"/>
                <a:gd name="T45" fmla="*/ 960 h 1200"/>
                <a:gd name="T46" fmla="*/ 96 w 960"/>
                <a:gd name="T47" fmla="*/ 768 h 1200"/>
                <a:gd name="T48" fmla="*/ 336 w 960"/>
                <a:gd name="T49" fmla="*/ 816 h 1200"/>
                <a:gd name="T50" fmla="*/ 192 w 960"/>
                <a:gd name="T51" fmla="*/ 624 h 1200"/>
                <a:gd name="T52" fmla="*/ 384 w 960"/>
                <a:gd name="T53" fmla="*/ 528 h 1200"/>
                <a:gd name="T54" fmla="*/ 48 w 960"/>
                <a:gd name="T55" fmla="*/ 528 h 1200"/>
                <a:gd name="T56" fmla="*/ 0 w 960"/>
                <a:gd name="T57" fmla="*/ 336 h 1200"/>
                <a:gd name="T58" fmla="*/ 192 w 960"/>
                <a:gd name="T59" fmla="*/ 480 h 1200"/>
                <a:gd name="T60" fmla="*/ 384 w 960"/>
                <a:gd name="T61" fmla="*/ 336 h 1200"/>
                <a:gd name="T62" fmla="*/ 480 w 960"/>
                <a:gd name="T63" fmla="*/ 336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0" h="1200">
                  <a:moveTo>
                    <a:pt x="192" y="288"/>
                  </a:moveTo>
                  <a:lnTo>
                    <a:pt x="384" y="48"/>
                  </a:lnTo>
                  <a:lnTo>
                    <a:pt x="480" y="192"/>
                  </a:lnTo>
                  <a:lnTo>
                    <a:pt x="480" y="336"/>
                  </a:lnTo>
                  <a:lnTo>
                    <a:pt x="768" y="144"/>
                  </a:lnTo>
                  <a:lnTo>
                    <a:pt x="576" y="96"/>
                  </a:lnTo>
                  <a:lnTo>
                    <a:pt x="912" y="0"/>
                  </a:lnTo>
                  <a:lnTo>
                    <a:pt x="912" y="240"/>
                  </a:lnTo>
                  <a:lnTo>
                    <a:pt x="672" y="384"/>
                  </a:lnTo>
                  <a:lnTo>
                    <a:pt x="960" y="432"/>
                  </a:lnTo>
                  <a:lnTo>
                    <a:pt x="768" y="624"/>
                  </a:lnTo>
                  <a:lnTo>
                    <a:pt x="576" y="480"/>
                  </a:lnTo>
                  <a:lnTo>
                    <a:pt x="576" y="768"/>
                  </a:lnTo>
                  <a:lnTo>
                    <a:pt x="960" y="768"/>
                  </a:lnTo>
                  <a:lnTo>
                    <a:pt x="912" y="960"/>
                  </a:lnTo>
                  <a:lnTo>
                    <a:pt x="672" y="960"/>
                  </a:lnTo>
                  <a:lnTo>
                    <a:pt x="432" y="816"/>
                  </a:lnTo>
                  <a:lnTo>
                    <a:pt x="432" y="1008"/>
                  </a:lnTo>
                  <a:lnTo>
                    <a:pt x="816" y="1056"/>
                  </a:lnTo>
                  <a:lnTo>
                    <a:pt x="624" y="1200"/>
                  </a:lnTo>
                  <a:lnTo>
                    <a:pt x="384" y="1152"/>
                  </a:lnTo>
                  <a:lnTo>
                    <a:pt x="144" y="1008"/>
                  </a:lnTo>
                  <a:lnTo>
                    <a:pt x="240" y="960"/>
                  </a:lnTo>
                  <a:lnTo>
                    <a:pt x="96" y="768"/>
                  </a:lnTo>
                  <a:lnTo>
                    <a:pt x="336" y="816"/>
                  </a:lnTo>
                  <a:lnTo>
                    <a:pt x="192" y="624"/>
                  </a:lnTo>
                  <a:lnTo>
                    <a:pt x="384" y="528"/>
                  </a:lnTo>
                  <a:lnTo>
                    <a:pt x="48" y="528"/>
                  </a:lnTo>
                  <a:lnTo>
                    <a:pt x="0" y="336"/>
                  </a:lnTo>
                  <a:lnTo>
                    <a:pt x="192" y="480"/>
                  </a:lnTo>
                  <a:lnTo>
                    <a:pt x="384" y="336"/>
                  </a:lnTo>
                  <a:lnTo>
                    <a:pt x="480" y="3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 flipH="1">
              <a:off x="4032" y="2832"/>
              <a:ext cx="144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5" name="Line 7"/>
            <p:cNvSpPr>
              <a:spLocks noChangeShapeType="1"/>
            </p:cNvSpPr>
            <p:nvPr/>
          </p:nvSpPr>
          <p:spPr bwMode="auto">
            <a:xfrm flipV="1">
              <a:off x="4176" y="2544"/>
              <a:ext cx="28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6" name="Freeform 8"/>
            <p:cNvSpPr>
              <a:spLocks/>
            </p:cNvSpPr>
            <p:nvPr/>
          </p:nvSpPr>
          <p:spPr bwMode="auto">
            <a:xfrm>
              <a:off x="3984" y="2640"/>
              <a:ext cx="192" cy="192"/>
            </a:xfrm>
            <a:custGeom>
              <a:avLst/>
              <a:gdLst>
                <a:gd name="T0" fmla="*/ 0 w 192"/>
                <a:gd name="T1" fmla="*/ 48 h 192"/>
                <a:gd name="T2" fmla="*/ 192 w 192"/>
                <a:gd name="T3" fmla="*/ 0 h 192"/>
                <a:gd name="T4" fmla="*/ 192 w 192"/>
                <a:gd name="T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92">
                  <a:moveTo>
                    <a:pt x="0" y="48"/>
                  </a:moveTo>
                  <a:lnTo>
                    <a:pt x="192" y="0"/>
                  </a:lnTo>
                  <a:lnTo>
                    <a:pt x="192" y="19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7" name="Freeform 9"/>
            <p:cNvSpPr>
              <a:spLocks/>
            </p:cNvSpPr>
            <p:nvPr/>
          </p:nvSpPr>
          <p:spPr bwMode="auto">
            <a:xfrm>
              <a:off x="3936" y="2880"/>
              <a:ext cx="240" cy="240"/>
            </a:xfrm>
            <a:custGeom>
              <a:avLst/>
              <a:gdLst>
                <a:gd name="T0" fmla="*/ 96 w 240"/>
                <a:gd name="T1" fmla="*/ 0 h 240"/>
                <a:gd name="T2" fmla="*/ 240 w 240"/>
                <a:gd name="T3" fmla="*/ 96 h 240"/>
                <a:gd name="T4" fmla="*/ 144 w 240"/>
                <a:gd name="T5" fmla="*/ 240 h 240"/>
                <a:gd name="T6" fmla="*/ 0 w 240"/>
                <a:gd name="T7" fmla="*/ 96 h 240"/>
                <a:gd name="T8" fmla="*/ 240 w 240"/>
                <a:gd name="T9" fmla="*/ 9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96" y="0"/>
                  </a:moveTo>
                  <a:lnTo>
                    <a:pt x="240" y="96"/>
                  </a:lnTo>
                  <a:lnTo>
                    <a:pt x="144" y="240"/>
                  </a:lnTo>
                  <a:lnTo>
                    <a:pt x="0" y="96"/>
                  </a:lnTo>
                  <a:lnTo>
                    <a:pt x="24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8" name="Freeform 10"/>
            <p:cNvSpPr>
              <a:spLocks/>
            </p:cNvSpPr>
            <p:nvPr/>
          </p:nvSpPr>
          <p:spPr bwMode="auto">
            <a:xfrm>
              <a:off x="3888" y="2640"/>
              <a:ext cx="672" cy="672"/>
            </a:xfrm>
            <a:custGeom>
              <a:avLst/>
              <a:gdLst>
                <a:gd name="T0" fmla="*/ 192 w 672"/>
                <a:gd name="T1" fmla="*/ 480 h 672"/>
                <a:gd name="T2" fmla="*/ 0 w 672"/>
                <a:gd name="T3" fmla="*/ 624 h 672"/>
                <a:gd name="T4" fmla="*/ 336 w 672"/>
                <a:gd name="T5" fmla="*/ 672 h 672"/>
                <a:gd name="T6" fmla="*/ 432 w 672"/>
                <a:gd name="T7" fmla="*/ 528 h 672"/>
                <a:gd name="T8" fmla="*/ 480 w 672"/>
                <a:gd name="T9" fmla="*/ 240 h 672"/>
                <a:gd name="T10" fmla="*/ 288 w 672"/>
                <a:gd name="T11" fmla="*/ 192 h 672"/>
                <a:gd name="T12" fmla="*/ 672 w 672"/>
                <a:gd name="T13" fmla="*/ 192 h 672"/>
                <a:gd name="T14" fmla="*/ 480 w 672"/>
                <a:gd name="T15" fmla="*/ 48 h 672"/>
                <a:gd name="T16" fmla="*/ 288 w 672"/>
                <a:gd name="T1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2" h="672">
                  <a:moveTo>
                    <a:pt x="192" y="480"/>
                  </a:moveTo>
                  <a:lnTo>
                    <a:pt x="0" y="624"/>
                  </a:lnTo>
                  <a:lnTo>
                    <a:pt x="336" y="672"/>
                  </a:lnTo>
                  <a:lnTo>
                    <a:pt x="432" y="528"/>
                  </a:lnTo>
                  <a:lnTo>
                    <a:pt x="480" y="240"/>
                  </a:lnTo>
                  <a:lnTo>
                    <a:pt x="288" y="192"/>
                  </a:lnTo>
                  <a:lnTo>
                    <a:pt x="672" y="192"/>
                  </a:lnTo>
                  <a:lnTo>
                    <a:pt x="480" y="48"/>
                  </a:lnTo>
                  <a:lnTo>
                    <a:pt x="28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499" name="Line 11"/>
            <p:cNvSpPr>
              <a:spLocks noChangeShapeType="1"/>
            </p:cNvSpPr>
            <p:nvPr/>
          </p:nvSpPr>
          <p:spPr bwMode="auto">
            <a:xfrm flipV="1">
              <a:off x="4368" y="2544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auto">
            <a:xfrm>
              <a:off x="3888" y="2880"/>
              <a:ext cx="144" cy="384"/>
            </a:xfrm>
            <a:custGeom>
              <a:avLst/>
              <a:gdLst>
                <a:gd name="T0" fmla="*/ 0 w 144"/>
                <a:gd name="T1" fmla="*/ 384 h 384"/>
                <a:gd name="T2" fmla="*/ 48 w 144"/>
                <a:gd name="T3" fmla="*/ 96 h 384"/>
                <a:gd name="T4" fmla="*/ 144 w 144"/>
                <a:gd name="T5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384">
                  <a:moveTo>
                    <a:pt x="0" y="384"/>
                  </a:moveTo>
                  <a:lnTo>
                    <a:pt x="48" y="96"/>
                  </a:lnTo>
                  <a:lnTo>
                    <a:pt x="14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1" name="Freeform 13"/>
            <p:cNvSpPr>
              <a:spLocks/>
            </p:cNvSpPr>
            <p:nvPr/>
          </p:nvSpPr>
          <p:spPr bwMode="auto">
            <a:xfrm>
              <a:off x="3888" y="3264"/>
              <a:ext cx="528" cy="240"/>
            </a:xfrm>
            <a:custGeom>
              <a:avLst/>
              <a:gdLst>
                <a:gd name="T0" fmla="*/ 0 w 528"/>
                <a:gd name="T1" fmla="*/ 0 h 240"/>
                <a:gd name="T2" fmla="*/ 240 w 528"/>
                <a:gd name="T3" fmla="*/ 96 h 240"/>
                <a:gd name="T4" fmla="*/ 96 w 528"/>
                <a:gd name="T5" fmla="*/ 240 h 240"/>
                <a:gd name="T6" fmla="*/ 480 w 528"/>
                <a:gd name="T7" fmla="*/ 240 h 240"/>
                <a:gd name="T8" fmla="*/ 528 w 528"/>
                <a:gd name="T9" fmla="*/ 96 h 240"/>
                <a:gd name="T10" fmla="*/ 336 w 528"/>
                <a:gd name="T11" fmla="*/ 48 h 240"/>
                <a:gd name="T12" fmla="*/ 480 w 528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" h="240">
                  <a:moveTo>
                    <a:pt x="0" y="0"/>
                  </a:moveTo>
                  <a:lnTo>
                    <a:pt x="240" y="96"/>
                  </a:lnTo>
                  <a:lnTo>
                    <a:pt x="96" y="240"/>
                  </a:lnTo>
                  <a:lnTo>
                    <a:pt x="480" y="240"/>
                  </a:lnTo>
                  <a:lnTo>
                    <a:pt x="528" y="96"/>
                  </a:lnTo>
                  <a:lnTo>
                    <a:pt x="336" y="48"/>
                  </a:lnTo>
                  <a:lnTo>
                    <a:pt x="480" y="24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2" name="Line 14"/>
            <p:cNvSpPr>
              <a:spLocks noChangeShapeType="1"/>
            </p:cNvSpPr>
            <p:nvPr/>
          </p:nvSpPr>
          <p:spPr bwMode="auto">
            <a:xfrm>
              <a:off x="3888" y="3264"/>
              <a:ext cx="9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3" name="Freeform 15"/>
            <p:cNvSpPr>
              <a:spLocks/>
            </p:cNvSpPr>
            <p:nvPr/>
          </p:nvSpPr>
          <p:spPr bwMode="auto">
            <a:xfrm>
              <a:off x="4320" y="3168"/>
              <a:ext cx="480" cy="336"/>
            </a:xfrm>
            <a:custGeom>
              <a:avLst/>
              <a:gdLst>
                <a:gd name="T0" fmla="*/ 0 w 480"/>
                <a:gd name="T1" fmla="*/ 0 h 336"/>
                <a:gd name="T2" fmla="*/ 96 w 480"/>
                <a:gd name="T3" fmla="*/ 192 h 336"/>
                <a:gd name="T4" fmla="*/ 336 w 480"/>
                <a:gd name="T5" fmla="*/ 144 h 336"/>
                <a:gd name="T6" fmla="*/ 480 w 480"/>
                <a:gd name="T7" fmla="*/ 240 h 336"/>
                <a:gd name="T8" fmla="*/ 48 w 480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36">
                  <a:moveTo>
                    <a:pt x="0" y="0"/>
                  </a:moveTo>
                  <a:lnTo>
                    <a:pt x="96" y="192"/>
                  </a:lnTo>
                  <a:lnTo>
                    <a:pt x="336" y="144"/>
                  </a:lnTo>
                  <a:lnTo>
                    <a:pt x="480" y="240"/>
                  </a:lnTo>
                  <a:lnTo>
                    <a:pt x="48" y="3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4" name="Freeform 16"/>
            <p:cNvSpPr>
              <a:spLocks/>
            </p:cNvSpPr>
            <p:nvPr/>
          </p:nvSpPr>
          <p:spPr bwMode="auto">
            <a:xfrm>
              <a:off x="4320" y="2592"/>
              <a:ext cx="624" cy="576"/>
            </a:xfrm>
            <a:custGeom>
              <a:avLst/>
              <a:gdLst>
                <a:gd name="T0" fmla="*/ 0 w 624"/>
                <a:gd name="T1" fmla="*/ 576 h 576"/>
                <a:gd name="T2" fmla="*/ 96 w 624"/>
                <a:gd name="T3" fmla="*/ 576 h 576"/>
                <a:gd name="T4" fmla="*/ 48 w 624"/>
                <a:gd name="T5" fmla="*/ 288 h 576"/>
                <a:gd name="T6" fmla="*/ 240 w 624"/>
                <a:gd name="T7" fmla="*/ 240 h 576"/>
                <a:gd name="T8" fmla="*/ 144 w 624"/>
                <a:gd name="T9" fmla="*/ 96 h 576"/>
                <a:gd name="T10" fmla="*/ 336 w 624"/>
                <a:gd name="T11" fmla="*/ 144 h 576"/>
                <a:gd name="T12" fmla="*/ 240 w 624"/>
                <a:gd name="T13" fmla="*/ 240 h 576"/>
                <a:gd name="T14" fmla="*/ 624 w 624"/>
                <a:gd name="T15" fmla="*/ 192 h 576"/>
                <a:gd name="T16" fmla="*/ 576 w 624"/>
                <a:gd name="T17" fmla="*/ 0 h 576"/>
                <a:gd name="T18" fmla="*/ 144 w 624"/>
                <a:gd name="T19" fmla="*/ 9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576">
                  <a:moveTo>
                    <a:pt x="0" y="576"/>
                  </a:moveTo>
                  <a:lnTo>
                    <a:pt x="96" y="576"/>
                  </a:lnTo>
                  <a:lnTo>
                    <a:pt x="48" y="288"/>
                  </a:lnTo>
                  <a:lnTo>
                    <a:pt x="240" y="240"/>
                  </a:lnTo>
                  <a:lnTo>
                    <a:pt x="144" y="96"/>
                  </a:lnTo>
                  <a:lnTo>
                    <a:pt x="336" y="144"/>
                  </a:lnTo>
                  <a:lnTo>
                    <a:pt x="240" y="240"/>
                  </a:lnTo>
                  <a:lnTo>
                    <a:pt x="624" y="192"/>
                  </a:lnTo>
                  <a:lnTo>
                    <a:pt x="576" y="0"/>
                  </a:lnTo>
                  <a:lnTo>
                    <a:pt x="144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5" name="Freeform 17"/>
            <p:cNvSpPr>
              <a:spLocks/>
            </p:cNvSpPr>
            <p:nvPr/>
          </p:nvSpPr>
          <p:spPr bwMode="auto">
            <a:xfrm>
              <a:off x="4368" y="2784"/>
              <a:ext cx="576" cy="528"/>
            </a:xfrm>
            <a:custGeom>
              <a:avLst/>
              <a:gdLst>
                <a:gd name="T0" fmla="*/ 0 w 576"/>
                <a:gd name="T1" fmla="*/ 96 h 528"/>
                <a:gd name="T2" fmla="*/ 192 w 576"/>
                <a:gd name="T3" fmla="*/ 336 h 528"/>
                <a:gd name="T4" fmla="*/ 48 w 576"/>
                <a:gd name="T5" fmla="*/ 384 h 528"/>
                <a:gd name="T6" fmla="*/ 528 w 576"/>
                <a:gd name="T7" fmla="*/ 528 h 528"/>
                <a:gd name="T8" fmla="*/ 192 w 576"/>
                <a:gd name="T9" fmla="*/ 336 h 528"/>
                <a:gd name="T10" fmla="*/ 384 w 576"/>
                <a:gd name="T11" fmla="*/ 192 h 528"/>
                <a:gd name="T12" fmla="*/ 576 w 576"/>
                <a:gd name="T13" fmla="*/ 336 h 528"/>
                <a:gd name="T14" fmla="*/ 576 w 576"/>
                <a:gd name="T1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6" h="528">
                  <a:moveTo>
                    <a:pt x="0" y="96"/>
                  </a:moveTo>
                  <a:lnTo>
                    <a:pt x="192" y="336"/>
                  </a:lnTo>
                  <a:lnTo>
                    <a:pt x="48" y="384"/>
                  </a:lnTo>
                  <a:lnTo>
                    <a:pt x="528" y="528"/>
                  </a:lnTo>
                  <a:lnTo>
                    <a:pt x="192" y="336"/>
                  </a:lnTo>
                  <a:lnTo>
                    <a:pt x="384" y="192"/>
                  </a:lnTo>
                  <a:lnTo>
                    <a:pt x="576" y="336"/>
                  </a:lnTo>
                  <a:lnTo>
                    <a:pt x="576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6" name="Line 18"/>
            <p:cNvSpPr>
              <a:spLocks noChangeShapeType="1"/>
            </p:cNvSpPr>
            <p:nvPr/>
          </p:nvSpPr>
          <p:spPr bwMode="auto">
            <a:xfrm flipH="1">
              <a:off x="4800" y="3312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7" name="Freeform 19"/>
            <p:cNvSpPr>
              <a:spLocks/>
            </p:cNvSpPr>
            <p:nvPr/>
          </p:nvSpPr>
          <p:spPr bwMode="auto">
            <a:xfrm>
              <a:off x="3984" y="2352"/>
              <a:ext cx="1008" cy="336"/>
            </a:xfrm>
            <a:custGeom>
              <a:avLst/>
              <a:gdLst>
                <a:gd name="T0" fmla="*/ 0 w 1008"/>
                <a:gd name="T1" fmla="*/ 336 h 336"/>
                <a:gd name="T2" fmla="*/ 384 w 1008"/>
                <a:gd name="T3" fmla="*/ 48 h 336"/>
                <a:gd name="T4" fmla="*/ 576 w 1008"/>
                <a:gd name="T5" fmla="*/ 96 h 336"/>
                <a:gd name="T6" fmla="*/ 480 w 1008"/>
                <a:gd name="T7" fmla="*/ 192 h 336"/>
                <a:gd name="T8" fmla="*/ 768 w 1008"/>
                <a:gd name="T9" fmla="*/ 144 h 336"/>
                <a:gd name="T10" fmla="*/ 912 w 1008"/>
                <a:gd name="T11" fmla="*/ 240 h 336"/>
                <a:gd name="T12" fmla="*/ 1008 w 1008"/>
                <a:gd name="T13" fmla="*/ 144 h 336"/>
                <a:gd name="T14" fmla="*/ 912 w 1008"/>
                <a:gd name="T15" fmla="*/ 0 h 336"/>
                <a:gd name="T16" fmla="*/ 768 w 1008"/>
                <a:gd name="T17" fmla="*/ 14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8" h="336">
                  <a:moveTo>
                    <a:pt x="0" y="336"/>
                  </a:moveTo>
                  <a:lnTo>
                    <a:pt x="384" y="48"/>
                  </a:lnTo>
                  <a:lnTo>
                    <a:pt x="576" y="96"/>
                  </a:lnTo>
                  <a:lnTo>
                    <a:pt x="480" y="192"/>
                  </a:lnTo>
                  <a:lnTo>
                    <a:pt x="768" y="144"/>
                  </a:lnTo>
                  <a:lnTo>
                    <a:pt x="912" y="240"/>
                  </a:lnTo>
                  <a:lnTo>
                    <a:pt x="1008" y="144"/>
                  </a:lnTo>
                  <a:lnTo>
                    <a:pt x="912" y="0"/>
                  </a:lnTo>
                  <a:lnTo>
                    <a:pt x="768" y="144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3518" name="Group 30"/>
          <p:cNvGrpSpPr>
            <a:grpSpLocks/>
          </p:cNvGrpSpPr>
          <p:nvPr/>
        </p:nvGrpSpPr>
        <p:grpSpPr bwMode="auto">
          <a:xfrm>
            <a:off x="4495800" y="4114800"/>
            <a:ext cx="1752600" cy="1635125"/>
            <a:chOff x="2832" y="2592"/>
            <a:chExt cx="1104" cy="1030"/>
          </a:xfrm>
        </p:grpSpPr>
        <p:sp>
          <p:nvSpPr>
            <p:cNvPr id="63508" name="Rectangle 20"/>
            <p:cNvSpPr>
              <a:spLocks noChangeArrowheads="1"/>
            </p:cNvSpPr>
            <p:nvPr/>
          </p:nvSpPr>
          <p:spPr bwMode="auto">
            <a:xfrm>
              <a:off x="3016" y="2666"/>
              <a:ext cx="846" cy="772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09" name="Rectangle 21"/>
            <p:cNvSpPr>
              <a:spLocks noChangeArrowheads="1"/>
            </p:cNvSpPr>
            <p:nvPr/>
          </p:nvSpPr>
          <p:spPr bwMode="auto">
            <a:xfrm>
              <a:off x="3053" y="2629"/>
              <a:ext cx="846" cy="772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pic>
          <p:nvPicPr>
            <p:cNvPr id="63510" name="Picture 22" descr="atlasIm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" t="9645" r="10968" b="22839"/>
            <a:stretch>
              <a:fillRect/>
            </a:stretch>
          </p:blipFill>
          <p:spPr bwMode="auto">
            <a:xfrm>
              <a:off x="2979" y="2702"/>
              <a:ext cx="847" cy="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12" name="Rectangle 24"/>
            <p:cNvSpPr>
              <a:spLocks noChangeArrowheads="1"/>
            </p:cNvSpPr>
            <p:nvPr/>
          </p:nvSpPr>
          <p:spPr bwMode="auto">
            <a:xfrm>
              <a:off x="2906" y="2776"/>
              <a:ext cx="846" cy="772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13" name="Rectangle 25"/>
            <p:cNvSpPr>
              <a:spLocks noChangeArrowheads="1"/>
            </p:cNvSpPr>
            <p:nvPr/>
          </p:nvSpPr>
          <p:spPr bwMode="auto">
            <a:xfrm>
              <a:off x="2979" y="2702"/>
              <a:ext cx="847" cy="77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14" name="Rectangle 26"/>
            <p:cNvSpPr>
              <a:spLocks noChangeArrowheads="1"/>
            </p:cNvSpPr>
            <p:nvPr/>
          </p:nvSpPr>
          <p:spPr bwMode="auto">
            <a:xfrm>
              <a:off x="2942" y="2739"/>
              <a:ext cx="847" cy="773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15" name="Rectangle 27"/>
            <p:cNvSpPr>
              <a:spLocks noChangeArrowheads="1"/>
            </p:cNvSpPr>
            <p:nvPr/>
          </p:nvSpPr>
          <p:spPr bwMode="auto">
            <a:xfrm>
              <a:off x="2942" y="2739"/>
              <a:ext cx="847" cy="773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16" name="Rectangle 28"/>
            <p:cNvSpPr>
              <a:spLocks noChangeArrowheads="1"/>
            </p:cNvSpPr>
            <p:nvPr/>
          </p:nvSpPr>
          <p:spPr bwMode="auto">
            <a:xfrm>
              <a:off x="2979" y="2702"/>
              <a:ext cx="847" cy="773"/>
            </a:xfrm>
            <a:prstGeom prst="rect">
              <a:avLst/>
            </a:prstGeom>
            <a:noFill/>
            <a:ln w="25400">
              <a:solidFill>
                <a:srgbClr val="B0C6F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3511" name="AutoShape 23"/>
            <p:cNvSpPr>
              <a:spLocks noChangeArrowheads="1"/>
            </p:cNvSpPr>
            <p:nvPr/>
          </p:nvSpPr>
          <p:spPr bwMode="auto">
            <a:xfrm>
              <a:off x="2832" y="2592"/>
              <a:ext cx="1104" cy="1030"/>
            </a:xfrm>
            <a:prstGeom prst="cube">
              <a:avLst>
                <a:gd name="adj" fmla="val 25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Triangulation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Generic term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set of point positions </a:t>
            </a:r>
            <a:r>
              <a:rPr lang="en-US" sz="3600" i="1"/>
              <a:t>P</a:t>
            </a:r>
            <a:r>
              <a:rPr lang="en-US" sz="3600"/>
              <a:t> together with a complex </a:t>
            </a:r>
            <a:r>
              <a:rPr lang="en-US" sz="3600" i="1"/>
              <a:t>K</a:t>
            </a:r>
          </a:p>
          <a:p>
            <a:pPr lvl="2">
              <a:lnSpc>
                <a:spcPct val="90000"/>
              </a:lnSpc>
            </a:pPr>
            <a:r>
              <a:rPr lang="en-US" sz="3600"/>
              <a:t>P = {{x</a:t>
            </a:r>
            <a:r>
              <a:rPr lang="en-US" sz="3600" baseline="-25000"/>
              <a:t>1</a:t>
            </a:r>
            <a:r>
              <a:rPr lang="en-US" sz="3600"/>
              <a:t>, y</a:t>
            </a:r>
            <a:r>
              <a:rPr lang="en-US" sz="3600" baseline="-25000"/>
              <a:t>1</a:t>
            </a:r>
            <a:r>
              <a:rPr lang="en-US" sz="3600"/>
              <a:t>, z</a:t>
            </a:r>
            <a:r>
              <a:rPr lang="en-US" sz="3600" baseline="-25000"/>
              <a:t>1</a:t>
            </a:r>
            <a:r>
              <a:rPr lang="en-US" sz="3600"/>
              <a:t>}, {x</a:t>
            </a:r>
            <a:r>
              <a:rPr lang="en-US" sz="3600" baseline="-25000"/>
              <a:t>2</a:t>
            </a:r>
            <a:r>
              <a:rPr lang="en-US" sz="3600"/>
              <a:t>, y</a:t>
            </a:r>
            <a:r>
              <a:rPr lang="en-US" sz="3600" baseline="-25000"/>
              <a:t>2</a:t>
            </a:r>
            <a:r>
              <a:rPr lang="en-US" sz="3600"/>
              <a:t>, z</a:t>
            </a:r>
            <a:r>
              <a:rPr lang="en-US" sz="3600" baseline="-25000"/>
              <a:t>z</a:t>
            </a:r>
            <a:r>
              <a:rPr lang="en-US" sz="3600"/>
              <a:t>}…} (geometric positions)</a:t>
            </a:r>
          </a:p>
          <a:p>
            <a:pPr lvl="2">
              <a:lnSpc>
                <a:spcPct val="90000"/>
              </a:lnSpc>
            </a:pPr>
            <a:r>
              <a:rPr lang="en-US" sz="3600"/>
              <a:t>K ={ {1}, {2}, {1,2}, </a:t>
            </a:r>
            <a:br>
              <a:rPr lang="en-US" sz="3600"/>
            </a:br>
            <a:r>
              <a:rPr lang="en-US" sz="3600"/>
              <a:t>{1,2,3},…}</a:t>
            </a:r>
            <a:br>
              <a:rPr lang="en-US" sz="3600"/>
            </a:br>
            <a:r>
              <a:rPr lang="en-US" sz="3600"/>
              <a:t>(connectivity of vertices)</a:t>
            </a: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7162800" y="3733800"/>
            <a:ext cx="1752600" cy="1905000"/>
            <a:chOff x="3888" y="2352"/>
            <a:chExt cx="1104" cy="1200"/>
          </a:xfrm>
        </p:grpSpPr>
        <p:sp>
          <p:nvSpPr>
            <p:cNvPr id="81925" name="Freeform 5"/>
            <p:cNvSpPr>
              <a:spLocks/>
            </p:cNvSpPr>
            <p:nvPr/>
          </p:nvSpPr>
          <p:spPr bwMode="auto">
            <a:xfrm>
              <a:off x="3984" y="2352"/>
              <a:ext cx="960" cy="1200"/>
            </a:xfrm>
            <a:custGeom>
              <a:avLst/>
              <a:gdLst>
                <a:gd name="T0" fmla="*/ 192 w 960"/>
                <a:gd name="T1" fmla="*/ 288 h 1200"/>
                <a:gd name="T2" fmla="*/ 384 w 960"/>
                <a:gd name="T3" fmla="*/ 48 h 1200"/>
                <a:gd name="T4" fmla="*/ 480 w 960"/>
                <a:gd name="T5" fmla="*/ 192 h 1200"/>
                <a:gd name="T6" fmla="*/ 480 w 960"/>
                <a:gd name="T7" fmla="*/ 336 h 1200"/>
                <a:gd name="T8" fmla="*/ 768 w 960"/>
                <a:gd name="T9" fmla="*/ 144 h 1200"/>
                <a:gd name="T10" fmla="*/ 576 w 960"/>
                <a:gd name="T11" fmla="*/ 96 h 1200"/>
                <a:gd name="T12" fmla="*/ 912 w 960"/>
                <a:gd name="T13" fmla="*/ 0 h 1200"/>
                <a:gd name="T14" fmla="*/ 912 w 960"/>
                <a:gd name="T15" fmla="*/ 240 h 1200"/>
                <a:gd name="T16" fmla="*/ 672 w 960"/>
                <a:gd name="T17" fmla="*/ 384 h 1200"/>
                <a:gd name="T18" fmla="*/ 960 w 960"/>
                <a:gd name="T19" fmla="*/ 432 h 1200"/>
                <a:gd name="T20" fmla="*/ 768 w 960"/>
                <a:gd name="T21" fmla="*/ 624 h 1200"/>
                <a:gd name="T22" fmla="*/ 576 w 960"/>
                <a:gd name="T23" fmla="*/ 480 h 1200"/>
                <a:gd name="T24" fmla="*/ 576 w 960"/>
                <a:gd name="T25" fmla="*/ 768 h 1200"/>
                <a:gd name="T26" fmla="*/ 960 w 960"/>
                <a:gd name="T27" fmla="*/ 768 h 1200"/>
                <a:gd name="T28" fmla="*/ 912 w 960"/>
                <a:gd name="T29" fmla="*/ 960 h 1200"/>
                <a:gd name="T30" fmla="*/ 672 w 960"/>
                <a:gd name="T31" fmla="*/ 960 h 1200"/>
                <a:gd name="T32" fmla="*/ 432 w 960"/>
                <a:gd name="T33" fmla="*/ 816 h 1200"/>
                <a:gd name="T34" fmla="*/ 432 w 960"/>
                <a:gd name="T35" fmla="*/ 1008 h 1200"/>
                <a:gd name="T36" fmla="*/ 816 w 960"/>
                <a:gd name="T37" fmla="*/ 1056 h 1200"/>
                <a:gd name="T38" fmla="*/ 624 w 960"/>
                <a:gd name="T39" fmla="*/ 1200 h 1200"/>
                <a:gd name="T40" fmla="*/ 384 w 960"/>
                <a:gd name="T41" fmla="*/ 1152 h 1200"/>
                <a:gd name="T42" fmla="*/ 144 w 960"/>
                <a:gd name="T43" fmla="*/ 1008 h 1200"/>
                <a:gd name="T44" fmla="*/ 240 w 960"/>
                <a:gd name="T45" fmla="*/ 960 h 1200"/>
                <a:gd name="T46" fmla="*/ 96 w 960"/>
                <a:gd name="T47" fmla="*/ 768 h 1200"/>
                <a:gd name="T48" fmla="*/ 336 w 960"/>
                <a:gd name="T49" fmla="*/ 816 h 1200"/>
                <a:gd name="T50" fmla="*/ 192 w 960"/>
                <a:gd name="T51" fmla="*/ 624 h 1200"/>
                <a:gd name="T52" fmla="*/ 384 w 960"/>
                <a:gd name="T53" fmla="*/ 528 h 1200"/>
                <a:gd name="T54" fmla="*/ 48 w 960"/>
                <a:gd name="T55" fmla="*/ 528 h 1200"/>
                <a:gd name="T56" fmla="*/ 0 w 960"/>
                <a:gd name="T57" fmla="*/ 336 h 1200"/>
                <a:gd name="T58" fmla="*/ 192 w 960"/>
                <a:gd name="T59" fmla="*/ 480 h 1200"/>
                <a:gd name="T60" fmla="*/ 384 w 960"/>
                <a:gd name="T61" fmla="*/ 336 h 1200"/>
                <a:gd name="T62" fmla="*/ 480 w 960"/>
                <a:gd name="T63" fmla="*/ 336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0" h="1200">
                  <a:moveTo>
                    <a:pt x="192" y="288"/>
                  </a:moveTo>
                  <a:lnTo>
                    <a:pt x="384" y="48"/>
                  </a:lnTo>
                  <a:lnTo>
                    <a:pt x="480" y="192"/>
                  </a:lnTo>
                  <a:lnTo>
                    <a:pt x="480" y="336"/>
                  </a:lnTo>
                  <a:lnTo>
                    <a:pt x="768" y="144"/>
                  </a:lnTo>
                  <a:lnTo>
                    <a:pt x="576" y="96"/>
                  </a:lnTo>
                  <a:lnTo>
                    <a:pt x="912" y="0"/>
                  </a:lnTo>
                  <a:lnTo>
                    <a:pt x="912" y="240"/>
                  </a:lnTo>
                  <a:lnTo>
                    <a:pt x="672" y="384"/>
                  </a:lnTo>
                  <a:lnTo>
                    <a:pt x="960" y="432"/>
                  </a:lnTo>
                  <a:lnTo>
                    <a:pt x="768" y="624"/>
                  </a:lnTo>
                  <a:lnTo>
                    <a:pt x="576" y="480"/>
                  </a:lnTo>
                  <a:lnTo>
                    <a:pt x="576" y="768"/>
                  </a:lnTo>
                  <a:lnTo>
                    <a:pt x="960" y="768"/>
                  </a:lnTo>
                  <a:lnTo>
                    <a:pt x="912" y="960"/>
                  </a:lnTo>
                  <a:lnTo>
                    <a:pt x="672" y="960"/>
                  </a:lnTo>
                  <a:lnTo>
                    <a:pt x="432" y="816"/>
                  </a:lnTo>
                  <a:lnTo>
                    <a:pt x="432" y="1008"/>
                  </a:lnTo>
                  <a:lnTo>
                    <a:pt x="816" y="1056"/>
                  </a:lnTo>
                  <a:lnTo>
                    <a:pt x="624" y="1200"/>
                  </a:lnTo>
                  <a:lnTo>
                    <a:pt x="384" y="1152"/>
                  </a:lnTo>
                  <a:lnTo>
                    <a:pt x="144" y="1008"/>
                  </a:lnTo>
                  <a:lnTo>
                    <a:pt x="240" y="960"/>
                  </a:lnTo>
                  <a:lnTo>
                    <a:pt x="96" y="768"/>
                  </a:lnTo>
                  <a:lnTo>
                    <a:pt x="336" y="816"/>
                  </a:lnTo>
                  <a:lnTo>
                    <a:pt x="192" y="624"/>
                  </a:lnTo>
                  <a:lnTo>
                    <a:pt x="384" y="528"/>
                  </a:lnTo>
                  <a:lnTo>
                    <a:pt x="48" y="528"/>
                  </a:lnTo>
                  <a:lnTo>
                    <a:pt x="0" y="336"/>
                  </a:lnTo>
                  <a:lnTo>
                    <a:pt x="192" y="480"/>
                  </a:lnTo>
                  <a:lnTo>
                    <a:pt x="384" y="336"/>
                  </a:lnTo>
                  <a:lnTo>
                    <a:pt x="480" y="3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26" name="Line 6"/>
            <p:cNvSpPr>
              <a:spLocks noChangeShapeType="1"/>
            </p:cNvSpPr>
            <p:nvPr/>
          </p:nvSpPr>
          <p:spPr bwMode="auto">
            <a:xfrm flipH="1">
              <a:off x="4032" y="2832"/>
              <a:ext cx="144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 flipV="1">
              <a:off x="4176" y="2544"/>
              <a:ext cx="28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28" name="Freeform 8"/>
            <p:cNvSpPr>
              <a:spLocks/>
            </p:cNvSpPr>
            <p:nvPr/>
          </p:nvSpPr>
          <p:spPr bwMode="auto">
            <a:xfrm>
              <a:off x="3984" y="2640"/>
              <a:ext cx="192" cy="192"/>
            </a:xfrm>
            <a:custGeom>
              <a:avLst/>
              <a:gdLst>
                <a:gd name="T0" fmla="*/ 0 w 192"/>
                <a:gd name="T1" fmla="*/ 48 h 192"/>
                <a:gd name="T2" fmla="*/ 192 w 192"/>
                <a:gd name="T3" fmla="*/ 0 h 192"/>
                <a:gd name="T4" fmla="*/ 192 w 192"/>
                <a:gd name="T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92">
                  <a:moveTo>
                    <a:pt x="0" y="48"/>
                  </a:moveTo>
                  <a:lnTo>
                    <a:pt x="192" y="0"/>
                  </a:lnTo>
                  <a:lnTo>
                    <a:pt x="192" y="19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29" name="Freeform 9"/>
            <p:cNvSpPr>
              <a:spLocks/>
            </p:cNvSpPr>
            <p:nvPr/>
          </p:nvSpPr>
          <p:spPr bwMode="auto">
            <a:xfrm>
              <a:off x="3936" y="2880"/>
              <a:ext cx="240" cy="240"/>
            </a:xfrm>
            <a:custGeom>
              <a:avLst/>
              <a:gdLst>
                <a:gd name="T0" fmla="*/ 96 w 240"/>
                <a:gd name="T1" fmla="*/ 0 h 240"/>
                <a:gd name="T2" fmla="*/ 240 w 240"/>
                <a:gd name="T3" fmla="*/ 96 h 240"/>
                <a:gd name="T4" fmla="*/ 144 w 240"/>
                <a:gd name="T5" fmla="*/ 240 h 240"/>
                <a:gd name="T6" fmla="*/ 0 w 240"/>
                <a:gd name="T7" fmla="*/ 96 h 240"/>
                <a:gd name="T8" fmla="*/ 240 w 240"/>
                <a:gd name="T9" fmla="*/ 9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96" y="0"/>
                  </a:moveTo>
                  <a:lnTo>
                    <a:pt x="240" y="96"/>
                  </a:lnTo>
                  <a:lnTo>
                    <a:pt x="144" y="240"/>
                  </a:lnTo>
                  <a:lnTo>
                    <a:pt x="0" y="96"/>
                  </a:lnTo>
                  <a:lnTo>
                    <a:pt x="24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0" name="Freeform 10"/>
            <p:cNvSpPr>
              <a:spLocks/>
            </p:cNvSpPr>
            <p:nvPr/>
          </p:nvSpPr>
          <p:spPr bwMode="auto">
            <a:xfrm>
              <a:off x="3888" y="2640"/>
              <a:ext cx="672" cy="672"/>
            </a:xfrm>
            <a:custGeom>
              <a:avLst/>
              <a:gdLst>
                <a:gd name="T0" fmla="*/ 192 w 672"/>
                <a:gd name="T1" fmla="*/ 480 h 672"/>
                <a:gd name="T2" fmla="*/ 0 w 672"/>
                <a:gd name="T3" fmla="*/ 624 h 672"/>
                <a:gd name="T4" fmla="*/ 336 w 672"/>
                <a:gd name="T5" fmla="*/ 672 h 672"/>
                <a:gd name="T6" fmla="*/ 432 w 672"/>
                <a:gd name="T7" fmla="*/ 528 h 672"/>
                <a:gd name="T8" fmla="*/ 480 w 672"/>
                <a:gd name="T9" fmla="*/ 240 h 672"/>
                <a:gd name="T10" fmla="*/ 288 w 672"/>
                <a:gd name="T11" fmla="*/ 192 h 672"/>
                <a:gd name="T12" fmla="*/ 672 w 672"/>
                <a:gd name="T13" fmla="*/ 192 h 672"/>
                <a:gd name="T14" fmla="*/ 480 w 672"/>
                <a:gd name="T15" fmla="*/ 48 h 672"/>
                <a:gd name="T16" fmla="*/ 288 w 672"/>
                <a:gd name="T1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2" h="672">
                  <a:moveTo>
                    <a:pt x="192" y="480"/>
                  </a:moveTo>
                  <a:lnTo>
                    <a:pt x="0" y="624"/>
                  </a:lnTo>
                  <a:lnTo>
                    <a:pt x="336" y="672"/>
                  </a:lnTo>
                  <a:lnTo>
                    <a:pt x="432" y="528"/>
                  </a:lnTo>
                  <a:lnTo>
                    <a:pt x="480" y="240"/>
                  </a:lnTo>
                  <a:lnTo>
                    <a:pt x="288" y="192"/>
                  </a:lnTo>
                  <a:lnTo>
                    <a:pt x="672" y="192"/>
                  </a:lnTo>
                  <a:lnTo>
                    <a:pt x="480" y="48"/>
                  </a:lnTo>
                  <a:lnTo>
                    <a:pt x="28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 flipV="1">
              <a:off x="4368" y="2544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2" name="Freeform 12"/>
            <p:cNvSpPr>
              <a:spLocks/>
            </p:cNvSpPr>
            <p:nvPr/>
          </p:nvSpPr>
          <p:spPr bwMode="auto">
            <a:xfrm>
              <a:off x="3888" y="2880"/>
              <a:ext cx="144" cy="384"/>
            </a:xfrm>
            <a:custGeom>
              <a:avLst/>
              <a:gdLst>
                <a:gd name="T0" fmla="*/ 0 w 144"/>
                <a:gd name="T1" fmla="*/ 384 h 384"/>
                <a:gd name="T2" fmla="*/ 48 w 144"/>
                <a:gd name="T3" fmla="*/ 96 h 384"/>
                <a:gd name="T4" fmla="*/ 144 w 144"/>
                <a:gd name="T5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384">
                  <a:moveTo>
                    <a:pt x="0" y="384"/>
                  </a:moveTo>
                  <a:lnTo>
                    <a:pt x="48" y="96"/>
                  </a:lnTo>
                  <a:lnTo>
                    <a:pt x="14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3" name="Freeform 13"/>
            <p:cNvSpPr>
              <a:spLocks/>
            </p:cNvSpPr>
            <p:nvPr/>
          </p:nvSpPr>
          <p:spPr bwMode="auto">
            <a:xfrm>
              <a:off x="3888" y="3264"/>
              <a:ext cx="528" cy="240"/>
            </a:xfrm>
            <a:custGeom>
              <a:avLst/>
              <a:gdLst>
                <a:gd name="T0" fmla="*/ 0 w 528"/>
                <a:gd name="T1" fmla="*/ 0 h 240"/>
                <a:gd name="T2" fmla="*/ 240 w 528"/>
                <a:gd name="T3" fmla="*/ 96 h 240"/>
                <a:gd name="T4" fmla="*/ 96 w 528"/>
                <a:gd name="T5" fmla="*/ 240 h 240"/>
                <a:gd name="T6" fmla="*/ 480 w 528"/>
                <a:gd name="T7" fmla="*/ 240 h 240"/>
                <a:gd name="T8" fmla="*/ 528 w 528"/>
                <a:gd name="T9" fmla="*/ 96 h 240"/>
                <a:gd name="T10" fmla="*/ 336 w 528"/>
                <a:gd name="T11" fmla="*/ 48 h 240"/>
                <a:gd name="T12" fmla="*/ 480 w 528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" h="240">
                  <a:moveTo>
                    <a:pt x="0" y="0"/>
                  </a:moveTo>
                  <a:lnTo>
                    <a:pt x="240" y="96"/>
                  </a:lnTo>
                  <a:lnTo>
                    <a:pt x="96" y="240"/>
                  </a:lnTo>
                  <a:lnTo>
                    <a:pt x="480" y="240"/>
                  </a:lnTo>
                  <a:lnTo>
                    <a:pt x="528" y="96"/>
                  </a:lnTo>
                  <a:lnTo>
                    <a:pt x="336" y="48"/>
                  </a:lnTo>
                  <a:lnTo>
                    <a:pt x="480" y="24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4" name="Line 14"/>
            <p:cNvSpPr>
              <a:spLocks noChangeShapeType="1"/>
            </p:cNvSpPr>
            <p:nvPr/>
          </p:nvSpPr>
          <p:spPr bwMode="auto">
            <a:xfrm>
              <a:off x="3888" y="3264"/>
              <a:ext cx="9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5" name="Freeform 15"/>
            <p:cNvSpPr>
              <a:spLocks/>
            </p:cNvSpPr>
            <p:nvPr/>
          </p:nvSpPr>
          <p:spPr bwMode="auto">
            <a:xfrm>
              <a:off x="4320" y="3168"/>
              <a:ext cx="480" cy="336"/>
            </a:xfrm>
            <a:custGeom>
              <a:avLst/>
              <a:gdLst>
                <a:gd name="T0" fmla="*/ 0 w 480"/>
                <a:gd name="T1" fmla="*/ 0 h 336"/>
                <a:gd name="T2" fmla="*/ 96 w 480"/>
                <a:gd name="T3" fmla="*/ 192 h 336"/>
                <a:gd name="T4" fmla="*/ 336 w 480"/>
                <a:gd name="T5" fmla="*/ 144 h 336"/>
                <a:gd name="T6" fmla="*/ 480 w 480"/>
                <a:gd name="T7" fmla="*/ 240 h 336"/>
                <a:gd name="T8" fmla="*/ 48 w 480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36">
                  <a:moveTo>
                    <a:pt x="0" y="0"/>
                  </a:moveTo>
                  <a:lnTo>
                    <a:pt x="96" y="192"/>
                  </a:lnTo>
                  <a:lnTo>
                    <a:pt x="336" y="144"/>
                  </a:lnTo>
                  <a:lnTo>
                    <a:pt x="480" y="240"/>
                  </a:lnTo>
                  <a:lnTo>
                    <a:pt x="48" y="3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6" name="Freeform 16"/>
            <p:cNvSpPr>
              <a:spLocks/>
            </p:cNvSpPr>
            <p:nvPr/>
          </p:nvSpPr>
          <p:spPr bwMode="auto">
            <a:xfrm>
              <a:off x="4320" y="2592"/>
              <a:ext cx="624" cy="576"/>
            </a:xfrm>
            <a:custGeom>
              <a:avLst/>
              <a:gdLst>
                <a:gd name="T0" fmla="*/ 0 w 624"/>
                <a:gd name="T1" fmla="*/ 576 h 576"/>
                <a:gd name="T2" fmla="*/ 96 w 624"/>
                <a:gd name="T3" fmla="*/ 576 h 576"/>
                <a:gd name="T4" fmla="*/ 48 w 624"/>
                <a:gd name="T5" fmla="*/ 288 h 576"/>
                <a:gd name="T6" fmla="*/ 240 w 624"/>
                <a:gd name="T7" fmla="*/ 240 h 576"/>
                <a:gd name="T8" fmla="*/ 144 w 624"/>
                <a:gd name="T9" fmla="*/ 96 h 576"/>
                <a:gd name="T10" fmla="*/ 336 w 624"/>
                <a:gd name="T11" fmla="*/ 144 h 576"/>
                <a:gd name="T12" fmla="*/ 240 w 624"/>
                <a:gd name="T13" fmla="*/ 240 h 576"/>
                <a:gd name="T14" fmla="*/ 624 w 624"/>
                <a:gd name="T15" fmla="*/ 192 h 576"/>
                <a:gd name="T16" fmla="*/ 576 w 624"/>
                <a:gd name="T17" fmla="*/ 0 h 576"/>
                <a:gd name="T18" fmla="*/ 144 w 624"/>
                <a:gd name="T19" fmla="*/ 9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576">
                  <a:moveTo>
                    <a:pt x="0" y="576"/>
                  </a:moveTo>
                  <a:lnTo>
                    <a:pt x="96" y="576"/>
                  </a:lnTo>
                  <a:lnTo>
                    <a:pt x="48" y="288"/>
                  </a:lnTo>
                  <a:lnTo>
                    <a:pt x="240" y="240"/>
                  </a:lnTo>
                  <a:lnTo>
                    <a:pt x="144" y="96"/>
                  </a:lnTo>
                  <a:lnTo>
                    <a:pt x="336" y="144"/>
                  </a:lnTo>
                  <a:lnTo>
                    <a:pt x="240" y="240"/>
                  </a:lnTo>
                  <a:lnTo>
                    <a:pt x="624" y="192"/>
                  </a:lnTo>
                  <a:lnTo>
                    <a:pt x="576" y="0"/>
                  </a:lnTo>
                  <a:lnTo>
                    <a:pt x="144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7" name="Freeform 17"/>
            <p:cNvSpPr>
              <a:spLocks/>
            </p:cNvSpPr>
            <p:nvPr/>
          </p:nvSpPr>
          <p:spPr bwMode="auto">
            <a:xfrm>
              <a:off x="4368" y="2784"/>
              <a:ext cx="576" cy="528"/>
            </a:xfrm>
            <a:custGeom>
              <a:avLst/>
              <a:gdLst>
                <a:gd name="T0" fmla="*/ 0 w 576"/>
                <a:gd name="T1" fmla="*/ 96 h 528"/>
                <a:gd name="T2" fmla="*/ 192 w 576"/>
                <a:gd name="T3" fmla="*/ 336 h 528"/>
                <a:gd name="T4" fmla="*/ 48 w 576"/>
                <a:gd name="T5" fmla="*/ 384 h 528"/>
                <a:gd name="T6" fmla="*/ 528 w 576"/>
                <a:gd name="T7" fmla="*/ 528 h 528"/>
                <a:gd name="T8" fmla="*/ 192 w 576"/>
                <a:gd name="T9" fmla="*/ 336 h 528"/>
                <a:gd name="T10" fmla="*/ 384 w 576"/>
                <a:gd name="T11" fmla="*/ 192 h 528"/>
                <a:gd name="T12" fmla="*/ 576 w 576"/>
                <a:gd name="T13" fmla="*/ 336 h 528"/>
                <a:gd name="T14" fmla="*/ 576 w 576"/>
                <a:gd name="T1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6" h="528">
                  <a:moveTo>
                    <a:pt x="0" y="96"/>
                  </a:moveTo>
                  <a:lnTo>
                    <a:pt x="192" y="336"/>
                  </a:lnTo>
                  <a:lnTo>
                    <a:pt x="48" y="384"/>
                  </a:lnTo>
                  <a:lnTo>
                    <a:pt x="528" y="528"/>
                  </a:lnTo>
                  <a:lnTo>
                    <a:pt x="192" y="336"/>
                  </a:lnTo>
                  <a:lnTo>
                    <a:pt x="384" y="192"/>
                  </a:lnTo>
                  <a:lnTo>
                    <a:pt x="576" y="336"/>
                  </a:lnTo>
                  <a:lnTo>
                    <a:pt x="576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8" name="Line 18"/>
            <p:cNvSpPr>
              <a:spLocks noChangeShapeType="1"/>
            </p:cNvSpPr>
            <p:nvPr/>
          </p:nvSpPr>
          <p:spPr bwMode="auto">
            <a:xfrm flipH="1">
              <a:off x="4800" y="3312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1939" name="Freeform 19"/>
            <p:cNvSpPr>
              <a:spLocks/>
            </p:cNvSpPr>
            <p:nvPr/>
          </p:nvSpPr>
          <p:spPr bwMode="auto">
            <a:xfrm>
              <a:off x="3984" y="2352"/>
              <a:ext cx="1008" cy="336"/>
            </a:xfrm>
            <a:custGeom>
              <a:avLst/>
              <a:gdLst>
                <a:gd name="T0" fmla="*/ 0 w 1008"/>
                <a:gd name="T1" fmla="*/ 336 h 336"/>
                <a:gd name="T2" fmla="*/ 384 w 1008"/>
                <a:gd name="T3" fmla="*/ 48 h 336"/>
                <a:gd name="T4" fmla="*/ 576 w 1008"/>
                <a:gd name="T5" fmla="*/ 96 h 336"/>
                <a:gd name="T6" fmla="*/ 480 w 1008"/>
                <a:gd name="T7" fmla="*/ 192 h 336"/>
                <a:gd name="T8" fmla="*/ 768 w 1008"/>
                <a:gd name="T9" fmla="*/ 144 h 336"/>
                <a:gd name="T10" fmla="*/ 912 w 1008"/>
                <a:gd name="T11" fmla="*/ 240 h 336"/>
                <a:gd name="T12" fmla="*/ 1008 w 1008"/>
                <a:gd name="T13" fmla="*/ 144 h 336"/>
                <a:gd name="T14" fmla="*/ 912 w 1008"/>
                <a:gd name="T15" fmla="*/ 0 h 336"/>
                <a:gd name="T16" fmla="*/ 768 w 1008"/>
                <a:gd name="T17" fmla="*/ 14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8" h="336">
                  <a:moveTo>
                    <a:pt x="0" y="336"/>
                  </a:moveTo>
                  <a:lnTo>
                    <a:pt x="384" y="48"/>
                  </a:lnTo>
                  <a:lnTo>
                    <a:pt x="576" y="96"/>
                  </a:lnTo>
                  <a:lnTo>
                    <a:pt x="480" y="192"/>
                  </a:lnTo>
                  <a:lnTo>
                    <a:pt x="768" y="144"/>
                  </a:lnTo>
                  <a:lnTo>
                    <a:pt x="912" y="240"/>
                  </a:lnTo>
                  <a:lnTo>
                    <a:pt x="1008" y="144"/>
                  </a:lnTo>
                  <a:lnTo>
                    <a:pt x="912" y="0"/>
                  </a:lnTo>
                  <a:lnTo>
                    <a:pt x="768" y="144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133600" y="4114800"/>
            <a:ext cx="35052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057400" y="5715000"/>
            <a:ext cx="40386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0" grpId="0" animBg="1"/>
      <p:bldP spid="819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Isosurface in a volume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A regular 3D grid of scalar values</a:t>
            </a:r>
          </a:p>
          <a:p>
            <a:pPr lvl="1"/>
            <a:r>
              <a:rPr lang="en-US" sz="3600"/>
              <a:t>for each grid point stores some scalar value, e.g., distance</a:t>
            </a:r>
          </a:p>
          <a:p>
            <a:pPr lvl="1"/>
            <a:r>
              <a:rPr lang="en-US" sz="3600"/>
              <a:t>isosurface: </a:t>
            </a:r>
            <a:r>
              <a:rPr lang="en-US" sz="3300"/>
              <a:t>the surface defined by a specific </a:t>
            </a:r>
            <a:br>
              <a:rPr lang="en-US" sz="3300"/>
            </a:br>
            <a:r>
              <a:rPr lang="en-US" sz="3300"/>
              <a:t>scalar value </a:t>
            </a:r>
          </a:p>
        </p:txBody>
      </p:sp>
      <p:sp>
        <p:nvSpPr>
          <p:cNvPr id="89162" name="Rectangle 74"/>
          <p:cNvSpPr>
            <a:spLocks noChangeArrowheads="1"/>
          </p:cNvSpPr>
          <p:nvPr/>
        </p:nvSpPr>
        <p:spPr bwMode="auto">
          <a:xfrm>
            <a:off x="4648200" y="42672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63" name="Rectangle 75"/>
          <p:cNvSpPr>
            <a:spLocks noChangeArrowheads="1"/>
          </p:cNvSpPr>
          <p:nvPr/>
        </p:nvSpPr>
        <p:spPr bwMode="auto">
          <a:xfrm>
            <a:off x="4724400" y="41910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89164" name="Picture 76" descr="atlas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9645" r="10968" b="22839"/>
          <a:stretch>
            <a:fillRect/>
          </a:stretch>
        </p:blipFill>
        <p:spPr bwMode="auto">
          <a:xfrm>
            <a:off x="4572000" y="43434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67" name="Rectangle 79"/>
          <p:cNvSpPr>
            <a:spLocks noChangeArrowheads="1"/>
          </p:cNvSpPr>
          <p:nvPr/>
        </p:nvSpPr>
        <p:spPr bwMode="auto">
          <a:xfrm>
            <a:off x="4572000" y="4343400"/>
            <a:ext cx="17526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68" name="Rectangle 80"/>
          <p:cNvSpPr>
            <a:spLocks noChangeArrowheads="1"/>
          </p:cNvSpPr>
          <p:nvPr/>
        </p:nvSpPr>
        <p:spPr bwMode="auto">
          <a:xfrm>
            <a:off x="4495800" y="44196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70" name="Rectangle 82"/>
          <p:cNvSpPr>
            <a:spLocks noChangeArrowheads="1"/>
          </p:cNvSpPr>
          <p:nvPr/>
        </p:nvSpPr>
        <p:spPr bwMode="auto">
          <a:xfrm>
            <a:off x="4572000" y="43434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89173" name="Picture 85" descr="atlas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4572000" y="4352925"/>
            <a:ext cx="160496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74" name="Rectangle 86"/>
          <p:cNvSpPr>
            <a:spLocks noChangeArrowheads="1"/>
          </p:cNvSpPr>
          <p:nvPr/>
        </p:nvSpPr>
        <p:spPr bwMode="auto">
          <a:xfrm>
            <a:off x="5106988" y="4535488"/>
            <a:ext cx="820737" cy="792162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66" name="Rectangle 78"/>
          <p:cNvSpPr>
            <a:spLocks noChangeArrowheads="1"/>
          </p:cNvSpPr>
          <p:nvPr/>
        </p:nvSpPr>
        <p:spPr bwMode="auto">
          <a:xfrm>
            <a:off x="4419600" y="44958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69" name="Rectangle 81"/>
          <p:cNvSpPr>
            <a:spLocks noChangeArrowheads="1"/>
          </p:cNvSpPr>
          <p:nvPr/>
        </p:nvSpPr>
        <p:spPr bwMode="auto">
          <a:xfrm>
            <a:off x="4495800" y="44196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9165" name="AutoShape 77"/>
          <p:cNvSpPr>
            <a:spLocks noChangeArrowheads="1"/>
          </p:cNvSpPr>
          <p:nvPr/>
        </p:nvSpPr>
        <p:spPr bwMode="auto">
          <a:xfrm>
            <a:off x="4267200" y="4114800"/>
            <a:ext cx="2286000" cy="2133600"/>
          </a:xfrm>
          <a:prstGeom prst="cube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grpSp>
        <p:nvGrpSpPr>
          <p:cNvPr id="89175" name="Group 87"/>
          <p:cNvGrpSpPr>
            <a:grpSpLocks/>
          </p:cNvGrpSpPr>
          <p:nvPr/>
        </p:nvGrpSpPr>
        <p:grpSpPr bwMode="auto">
          <a:xfrm>
            <a:off x="5106988" y="3962400"/>
            <a:ext cx="2817812" cy="1584325"/>
            <a:chOff x="1296" y="1440"/>
            <a:chExt cx="3792" cy="1728"/>
          </a:xfrm>
        </p:grpSpPr>
        <p:sp>
          <p:nvSpPr>
            <p:cNvPr id="89176" name="Line 88"/>
            <p:cNvSpPr>
              <a:spLocks noChangeShapeType="1"/>
            </p:cNvSpPr>
            <p:nvPr/>
          </p:nvSpPr>
          <p:spPr bwMode="auto">
            <a:xfrm flipV="1">
              <a:off x="1296" y="1440"/>
              <a:ext cx="1728" cy="624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89177" name="Line 89"/>
            <p:cNvSpPr>
              <a:spLocks noChangeShapeType="1"/>
            </p:cNvSpPr>
            <p:nvPr/>
          </p:nvSpPr>
          <p:spPr bwMode="auto">
            <a:xfrm>
              <a:off x="1296" y="2928"/>
              <a:ext cx="1728" cy="240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89178" name="Line 90"/>
            <p:cNvSpPr>
              <a:spLocks noChangeShapeType="1"/>
            </p:cNvSpPr>
            <p:nvPr/>
          </p:nvSpPr>
          <p:spPr bwMode="auto">
            <a:xfrm flipV="1">
              <a:off x="2400" y="1440"/>
              <a:ext cx="2688" cy="624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89179" name="Line 91"/>
            <p:cNvSpPr>
              <a:spLocks noChangeShapeType="1"/>
            </p:cNvSpPr>
            <p:nvPr/>
          </p:nvSpPr>
          <p:spPr bwMode="auto">
            <a:xfrm>
              <a:off x="2400" y="2928"/>
              <a:ext cx="2688" cy="240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pic>
          <p:nvPicPr>
            <p:cNvPr id="89180" name="Picture 92" descr="atlasIm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7" t="6226" r="12500" b="56419"/>
            <a:stretch>
              <a:fillRect/>
            </a:stretch>
          </p:blipFill>
          <p:spPr bwMode="auto">
            <a:xfrm>
              <a:off x="3045" y="1440"/>
              <a:ext cx="2043" cy="172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81" name="Freeform 93"/>
            <p:cNvSpPr>
              <a:spLocks/>
            </p:cNvSpPr>
            <p:nvPr/>
          </p:nvSpPr>
          <p:spPr bwMode="auto">
            <a:xfrm>
              <a:off x="3037" y="1616"/>
              <a:ext cx="1923" cy="1542"/>
            </a:xfrm>
            <a:custGeom>
              <a:avLst/>
              <a:gdLst>
                <a:gd name="T0" fmla="*/ 131 w 1923"/>
                <a:gd name="T1" fmla="*/ 352 h 1542"/>
                <a:gd name="T2" fmla="*/ 35 w 1923"/>
                <a:gd name="T3" fmla="*/ 208 h 1542"/>
                <a:gd name="T4" fmla="*/ 131 w 1923"/>
                <a:gd name="T5" fmla="*/ 112 h 1542"/>
                <a:gd name="T6" fmla="*/ 227 w 1923"/>
                <a:gd name="T7" fmla="*/ 160 h 1542"/>
                <a:gd name="T8" fmla="*/ 275 w 1923"/>
                <a:gd name="T9" fmla="*/ 16 h 1542"/>
                <a:gd name="T10" fmla="*/ 515 w 1923"/>
                <a:gd name="T11" fmla="*/ 64 h 1542"/>
                <a:gd name="T12" fmla="*/ 515 w 1923"/>
                <a:gd name="T13" fmla="*/ 208 h 1542"/>
                <a:gd name="T14" fmla="*/ 515 w 1923"/>
                <a:gd name="T15" fmla="*/ 448 h 1542"/>
                <a:gd name="T16" fmla="*/ 467 w 1923"/>
                <a:gd name="T17" fmla="*/ 592 h 1542"/>
                <a:gd name="T18" fmla="*/ 371 w 1923"/>
                <a:gd name="T19" fmla="*/ 736 h 1542"/>
                <a:gd name="T20" fmla="*/ 563 w 1923"/>
                <a:gd name="T21" fmla="*/ 688 h 1542"/>
                <a:gd name="T22" fmla="*/ 611 w 1923"/>
                <a:gd name="T23" fmla="*/ 688 h 1542"/>
                <a:gd name="T24" fmla="*/ 707 w 1923"/>
                <a:gd name="T25" fmla="*/ 640 h 1542"/>
                <a:gd name="T26" fmla="*/ 707 w 1923"/>
                <a:gd name="T27" fmla="*/ 448 h 1542"/>
                <a:gd name="T28" fmla="*/ 659 w 1923"/>
                <a:gd name="T29" fmla="*/ 64 h 1542"/>
                <a:gd name="T30" fmla="*/ 899 w 1923"/>
                <a:gd name="T31" fmla="*/ 64 h 1542"/>
                <a:gd name="T32" fmla="*/ 995 w 1923"/>
                <a:gd name="T33" fmla="*/ 16 h 1542"/>
                <a:gd name="T34" fmla="*/ 1043 w 1923"/>
                <a:gd name="T35" fmla="*/ 256 h 1542"/>
                <a:gd name="T36" fmla="*/ 1091 w 1923"/>
                <a:gd name="T37" fmla="*/ 352 h 1542"/>
                <a:gd name="T38" fmla="*/ 1187 w 1923"/>
                <a:gd name="T39" fmla="*/ 160 h 1542"/>
                <a:gd name="T40" fmla="*/ 1283 w 1923"/>
                <a:gd name="T41" fmla="*/ 352 h 1542"/>
                <a:gd name="T42" fmla="*/ 1283 w 1923"/>
                <a:gd name="T43" fmla="*/ 352 h 1542"/>
                <a:gd name="T44" fmla="*/ 1523 w 1923"/>
                <a:gd name="T45" fmla="*/ 400 h 1542"/>
                <a:gd name="T46" fmla="*/ 1427 w 1923"/>
                <a:gd name="T47" fmla="*/ 592 h 1542"/>
                <a:gd name="T48" fmla="*/ 1427 w 1923"/>
                <a:gd name="T49" fmla="*/ 688 h 1542"/>
                <a:gd name="T50" fmla="*/ 1715 w 1923"/>
                <a:gd name="T51" fmla="*/ 544 h 1542"/>
                <a:gd name="T52" fmla="*/ 1811 w 1923"/>
                <a:gd name="T53" fmla="*/ 784 h 1542"/>
                <a:gd name="T54" fmla="*/ 1571 w 1923"/>
                <a:gd name="T55" fmla="*/ 880 h 1542"/>
                <a:gd name="T56" fmla="*/ 1763 w 1923"/>
                <a:gd name="T57" fmla="*/ 1024 h 1542"/>
                <a:gd name="T58" fmla="*/ 1907 w 1923"/>
                <a:gd name="T59" fmla="*/ 1216 h 1542"/>
                <a:gd name="T60" fmla="*/ 1667 w 1923"/>
                <a:gd name="T61" fmla="*/ 1264 h 1542"/>
                <a:gd name="T62" fmla="*/ 1523 w 1923"/>
                <a:gd name="T63" fmla="*/ 1264 h 1542"/>
                <a:gd name="T64" fmla="*/ 1283 w 1923"/>
                <a:gd name="T65" fmla="*/ 1072 h 1542"/>
                <a:gd name="T66" fmla="*/ 1475 w 1923"/>
                <a:gd name="T67" fmla="*/ 1264 h 1542"/>
                <a:gd name="T68" fmla="*/ 1427 w 1923"/>
                <a:gd name="T69" fmla="*/ 1504 h 1542"/>
                <a:gd name="T70" fmla="*/ 1619 w 1923"/>
                <a:gd name="T71" fmla="*/ 1312 h 1542"/>
                <a:gd name="T72" fmla="*/ 1619 w 1923"/>
                <a:gd name="T73" fmla="*/ 1456 h 1542"/>
                <a:gd name="T74" fmla="*/ 1907 w 1923"/>
                <a:gd name="T75" fmla="*/ 1408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3" h="1542">
                  <a:moveTo>
                    <a:pt x="0" y="532"/>
                  </a:moveTo>
                  <a:cubicBezTo>
                    <a:pt x="21" y="502"/>
                    <a:pt x="117" y="398"/>
                    <a:pt x="131" y="352"/>
                  </a:cubicBezTo>
                  <a:cubicBezTo>
                    <a:pt x="145" y="306"/>
                    <a:pt x="99" y="280"/>
                    <a:pt x="83" y="256"/>
                  </a:cubicBezTo>
                  <a:cubicBezTo>
                    <a:pt x="67" y="232"/>
                    <a:pt x="43" y="232"/>
                    <a:pt x="35" y="208"/>
                  </a:cubicBezTo>
                  <a:cubicBezTo>
                    <a:pt x="27" y="184"/>
                    <a:pt x="19" y="128"/>
                    <a:pt x="35" y="112"/>
                  </a:cubicBezTo>
                  <a:cubicBezTo>
                    <a:pt x="51" y="96"/>
                    <a:pt x="107" y="112"/>
                    <a:pt x="131" y="112"/>
                  </a:cubicBezTo>
                  <a:cubicBezTo>
                    <a:pt x="155" y="112"/>
                    <a:pt x="163" y="104"/>
                    <a:pt x="179" y="112"/>
                  </a:cubicBezTo>
                  <a:cubicBezTo>
                    <a:pt x="195" y="120"/>
                    <a:pt x="211" y="160"/>
                    <a:pt x="227" y="160"/>
                  </a:cubicBezTo>
                  <a:cubicBezTo>
                    <a:pt x="243" y="160"/>
                    <a:pt x="267" y="136"/>
                    <a:pt x="275" y="112"/>
                  </a:cubicBezTo>
                  <a:cubicBezTo>
                    <a:pt x="283" y="88"/>
                    <a:pt x="251" y="32"/>
                    <a:pt x="275" y="16"/>
                  </a:cubicBezTo>
                  <a:cubicBezTo>
                    <a:pt x="299" y="0"/>
                    <a:pt x="379" y="8"/>
                    <a:pt x="419" y="16"/>
                  </a:cubicBezTo>
                  <a:cubicBezTo>
                    <a:pt x="459" y="24"/>
                    <a:pt x="515" y="40"/>
                    <a:pt x="515" y="64"/>
                  </a:cubicBezTo>
                  <a:cubicBezTo>
                    <a:pt x="515" y="88"/>
                    <a:pt x="419" y="136"/>
                    <a:pt x="419" y="160"/>
                  </a:cubicBezTo>
                  <a:cubicBezTo>
                    <a:pt x="419" y="184"/>
                    <a:pt x="491" y="184"/>
                    <a:pt x="515" y="208"/>
                  </a:cubicBezTo>
                  <a:cubicBezTo>
                    <a:pt x="539" y="232"/>
                    <a:pt x="563" y="264"/>
                    <a:pt x="563" y="304"/>
                  </a:cubicBezTo>
                  <a:cubicBezTo>
                    <a:pt x="563" y="344"/>
                    <a:pt x="515" y="408"/>
                    <a:pt x="515" y="448"/>
                  </a:cubicBezTo>
                  <a:cubicBezTo>
                    <a:pt x="515" y="488"/>
                    <a:pt x="571" y="520"/>
                    <a:pt x="563" y="544"/>
                  </a:cubicBezTo>
                  <a:cubicBezTo>
                    <a:pt x="555" y="568"/>
                    <a:pt x="507" y="576"/>
                    <a:pt x="467" y="592"/>
                  </a:cubicBezTo>
                  <a:cubicBezTo>
                    <a:pt x="427" y="608"/>
                    <a:pt x="339" y="616"/>
                    <a:pt x="323" y="640"/>
                  </a:cubicBezTo>
                  <a:cubicBezTo>
                    <a:pt x="307" y="664"/>
                    <a:pt x="339" y="736"/>
                    <a:pt x="371" y="736"/>
                  </a:cubicBezTo>
                  <a:cubicBezTo>
                    <a:pt x="403" y="736"/>
                    <a:pt x="483" y="648"/>
                    <a:pt x="515" y="640"/>
                  </a:cubicBezTo>
                  <a:cubicBezTo>
                    <a:pt x="547" y="632"/>
                    <a:pt x="555" y="664"/>
                    <a:pt x="563" y="688"/>
                  </a:cubicBezTo>
                  <a:cubicBezTo>
                    <a:pt x="571" y="712"/>
                    <a:pt x="555" y="784"/>
                    <a:pt x="563" y="784"/>
                  </a:cubicBezTo>
                  <a:cubicBezTo>
                    <a:pt x="571" y="784"/>
                    <a:pt x="563" y="704"/>
                    <a:pt x="611" y="688"/>
                  </a:cubicBezTo>
                  <a:cubicBezTo>
                    <a:pt x="659" y="672"/>
                    <a:pt x="835" y="696"/>
                    <a:pt x="851" y="688"/>
                  </a:cubicBezTo>
                  <a:cubicBezTo>
                    <a:pt x="867" y="680"/>
                    <a:pt x="747" y="656"/>
                    <a:pt x="707" y="640"/>
                  </a:cubicBezTo>
                  <a:cubicBezTo>
                    <a:pt x="667" y="624"/>
                    <a:pt x="611" y="624"/>
                    <a:pt x="611" y="592"/>
                  </a:cubicBezTo>
                  <a:cubicBezTo>
                    <a:pt x="611" y="560"/>
                    <a:pt x="707" y="504"/>
                    <a:pt x="707" y="448"/>
                  </a:cubicBezTo>
                  <a:cubicBezTo>
                    <a:pt x="707" y="392"/>
                    <a:pt x="619" y="320"/>
                    <a:pt x="611" y="256"/>
                  </a:cubicBezTo>
                  <a:cubicBezTo>
                    <a:pt x="603" y="192"/>
                    <a:pt x="627" y="88"/>
                    <a:pt x="659" y="64"/>
                  </a:cubicBezTo>
                  <a:cubicBezTo>
                    <a:pt x="691" y="40"/>
                    <a:pt x="763" y="112"/>
                    <a:pt x="803" y="112"/>
                  </a:cubicBezTo>
                  <a:cubicBezTo>
                    <a:pt x="843" y="112"/>
                    <a:pt x="883" y="80"/>
                    <a:pt x="899" y="64"/>
                  </a:cubicBezTo>
                  <a:cubicBezTo>
                    <a:pt x="915" y="48"/>
                    <a:pt x="883" y="24"/>
                    <a:pt x="899" y="16"/>
                  </a:cubicBezTo>
                  <a:cubicBezTo>
                    <a:pt x="915" y="8"/>
                    <a:pt x="955" y="0"/>
                    <a:pt x="995" y="16"/>
                  </a:cubicBezTo>
                  <a:cubicBezTo>
                    <a:pt x="1035" y="32"/>
                    <a:pt x="1131" y="72"/>
                    <a:pt x="1139" y="112"/>
                  </a:cubicBezTo>
                  <a:cubicBezTo>
                    <a:pt x="1147" y="152"/>
                    <a:pt x="1067" y="200"/>
                    <a:pt x="1043" y="256"/>
                  </a:cubicBezTo>
                  <a:cubicBezTo>
                    <a:pt x="1019" y="312"/>
                    <a:pt x="987" y="432"/>
                    <a:pt x="995" y="448"/>
                  </a:cubicBezTo>
                  <a:cubicBezTo>
                    <a:pt x="1003" y="464"/>
                    <a:pt x="1067" y="392"/>
                    <a:pt x="1091" y="352"/>
                  </a:cubicBezTo>
                  <a:cubicBezTo>
                    <a:pt x="1115" y="312"/>
                    <a:pt x="1123" y="240"/>
                    <a:pt x="1139" y="208"/>
                  </a:cubicBezTo>
                  <a:cubicBezTo>
                    <a:pt x="1155" y="176"/>
                    <a:pt x="1163" y="152"/>
                    <a:pt x="1187" y="160"/>
                  </a:cubicBezTo>
                  <a:cubicBezTo>
                    <a:pt x="1211" y="168"/>
                    <a:pt x="1267" y="224"/>
                    <a:pt x="1283" y="256"/>
                  </a:cubicBezTo>
                  <a:cubicBezTo>
                    <a:pt x="1299" y="288"/>
                    <a:pt x="1291" y="312"/>
                    <a:pt x="1283" y="352"/>
                  </a:cubicBezTo>
                  <a:cubicBezTo>
                    <a:pt x="1275" y="392"/>
                    <a:pt x="1235" y="496"/>
                    <a:pt x="1235" y="496"/>
                  </a:cubicBezTo>
                  <a:cubicBezTo>
                    <a:pt x="1235" y="496"/>
                    <a:pt x="1259" y="392"/>
                    <a:pt x="1283" y="352"/>
                  </a:cubicBezTo>
                  <a:cubicBezTo>
                    <a:pt x="1307" y="312"/>
                    <a:pt x="1339" y="248"/>
                    <a:pt x="1379" y="256"/>
                  </a:cubicBezTo>
                  <a:cubicBezTo>
                    <a:pt x="1419" y="264"/>
                    <a:pt x="1491" y="368"/>
                    <a:pt x="1523" y="400"/>
                  </a:cubicBezTo>
                  <a:cubicBezTo>
                    <a:pt x="1555" y="432"/>
                    <a:pt x="1587" y="416"/>
                    <a:pt x="1571" y="448"/>
                  </a:cubicBezTo>
                  <a:cubicBezTo>
                    <a:pt x="1555" y="480"/>
                    <a:pt x="1467" y="560"/>
                    <a:pt x="1427" y="592"/>
                  </a:cubicBezTo>
                  <a:cubicBezTo>
                    <a:pt x="1387" y="624"/>
                    <a:pt x="1331" y="624"/>
                    <a:pt x="1331" y="640"/>
                  </a:cubicBezTo>
                  <a:cubicBezTo>
                    <a:pt x="1331" y="656"/>
                    <a:pt x="1387" y="704"/>
                    <a:pt x="1427" y="688"/>
                  </a:cubicBezTo>
                  <a:cubicBezTo>
                    <a:pt x="1467" y="672"/>
                    <a:pt x="1523" y="568"/>
                    <a:pt x="1571" y="544"/>
                  </a:cubicBezTo>
                  <a:cubicBezTo>
                    <a:pt x="1619" y="520"/>
                    <a:pt x="1675" y="528"/>
                    <a:pt x="1715" y="544"/>
                  </a:cubicBezTo>
                  <a:cubicBezTo>
                    <a:pt x="1755" y="560"/>
                    <a:pt x="1795" y="600"/>
                    <a:pt x="1811" y="640"/>
                  </a:cubicBezTo>
                  <a:cubicBezTo>
                    <a:pt x="1827" y="680"/>
                    <a:pt x="1827" y="744"/>
                    <a:pt x="1811" y="784"/>
                  </a:cubicBezTo>
                  <a:cubicBezTo>
                    <a:pt x="1795" y="824"/>
                    <a:pt x="1755" y="864"/>
                    <a:pt x="1715" y="880"/>
                  </a:cubicBezTo>
                  <a:cubicBezTo>
                    <a:pt x="1675" y="896"/>
                    <a:pt x="1603" y="872"/>
                    <a:pt x="1571" y="880"/>
                  </a:cubicBezTo>
                  <a:cubicBezTo>
                    <a:pt x="1539" y="888"/>
                    <a:pt x="1491" y="904"/>
                    <a:pt x="1523" y="928"/>
                  </a:cubicBezTo>
                  <a:cubicBezTo>
                    <a:pt x="1555" y="952"/>
                    <a:pt x="1707" y="976"/>
                    <a:pt x="1763" y="1024"/>
                  </a:cubicBezTo>
                  <a:cubicBezTo>
                    <a:pt x="1819" y="1072"/>
                    <a:pt x="1835" y="1184"/>
                    <a:pt x="1859" y="1216"/>
                  </a:cubicBezTo>
                  <a:cubicBezTo>
                    <a:pt x="1883" y="1248"/>
                    <a:pt x="1907" y="1200"/>
                    <a:pt x="1907" y="1216"/>
                  </a:cubicBezTo>
                  <a:cubicBezTo>
                    <a:pt x="1907" y="1232"/>
                    <a:pt x="1899" y="1304"/>
                    <a:pt x="1859" y="1312"/>
                  </a:cubicBezTo>
                  <a:cubicBezTo>
                    <a:pt x="1819" y="1320"/>
                    <a:pt x="1707" y="1280"/>
                    <a:pt x="1667" y="1264"/>
                  </a:cubicBezTo>
                  <a:cubicBezTo>
                    <a:pt x="1627" y="1248"/>
                    <a:pt x="1643" y="1216"/>
                    <a:pt x="1619" y="1216"/>
                  </a:cubicBezTo>
                  <a:cubicBezTo>
                    <a:pt x="1595" y="1216"/>
                    <a:pt x="1555" y="1272"/>
                    <a:pt x="1523" y="1264"/>
                  </a:cubicBezTo>
                  <a:cubicBezTo>
                    <a:pt x="1491" y="1256"/>
                    <a:pt x="1467" y="1200"/>
                    <a:pt x="1427" y="1168"/>
                  </a:cubicBezTo>
                  <a:cubicBezTo>
                    <a:pt x="1387" y="1136"/>
                    <a:pt x="1307" y="1072"/>
                    <a:pt x="1283" y="1072"/>
                  </a:cubicBezTo>
                  <a:cubicBezTo>
                    <a:pt x="1259" y="1072"/>
                    <a:pt x="1251" y="1136"/>
                    <a:pt x="1283" y="1168"/>
                  </a:cubicBezTo>
                  <a:cubicBezTo>
                    <a:pt x="1315" y="1200"/>
                    <a:pt x="1459" y="1224"/>
                    <a:pt x="1475" y="1264"/>
                  </a:cubicBezTo>
                  <a:cubicBezTo>
                    <a:pt x="1491" y="1304"/>
                    <a:pt x="1387" y="1368"/>
                    <a:pt x="1379" y="1408"/>
                  </a:cubicBezTo>
                  <a:cubicBezTo>
                    <a:pt x="1371" y="1448"/>
                    <a:pt x="1411" y="1512"/>
                    <a:pt x="1427" y="1504"/>
                  </a:cubicBezTo>
                  <a:cubicBezTo>
                    <a:pt x="1443" y="1496"/>
                    <a:pt x="1443" y="1392"/>
                    <a:pt x="1475" y="1360"/>
                  </a:cubicBezTo>
                  <a:cubicBezTo>
                    <a:pt x="1507" y="1328"/>
                    <a:pt x="1587" y="1304"/>
                    <a:pt x="1619" y="1312"/>
                  </a:cubicBezTo>
                  <a:cubicBezTo>
                    <a:pt x="1651" y="1320"/>
                    <a:pt x="1667" y="1384"/>
                    <a:pt x="1667" y="1408"/>
                  </a:cubicBezTo>
                  <a:cubicBezTo>
                    <a:pt x="1667" y="1432"/>
                    <a:pt x="1595" y="1456"/>
                    <a:pt x="1619" y="1456"/>
                  </a:cubicBezTo>
                  <a:cubicBezTo>
                    <a:pt x="1643" y="1456"/>
                    <a:pt x="1763" y="1416"/>
                    <a:pt x="1811" y="1408"/>
                  </a:cubicBezTo>
                  <a:cubicBezTo>
                    <a:pt x="1859" y="1400"/>
                    <a:pt x="1891" y="1386"/>
                    <a:pt x="1907" y="1408"/>
                  </a:cubicBezTo>
                  <a:cubicBezTo>
                    <a:pt x="1923" y="1430"/>
                    <a:pt x="1908" y="1514"/>
                    <a:pt x="1908" y="1542"/>
                  </a:cubicBezTo>
                </a:path>
              </a:pathLst>
            </a:custGeom>
            <a:noFill/>
            <a:ln w="254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are surfaces?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Surfaces can be</a:t>
            </a:r>
            <a:br>
              <a:rPr lang="en-US" sz="3600"/>
            </a:br>
            <a:r>
              <a:rPr lang="en-US" sz="3600"/>
              <a:t>described as:</a:t>
            </a:r>
          </a:p>
          <a:p>
            <a:pPr lvl="1"/>
            <a:r>
              <a:rPr lang="en-US" sz="3600"/>
              <a:t>geometry</a:t>
            </a:r>
          </a:p>
          <a:p>
            <a:pPr lvl="1"/>
            <a:r>
              <a:rPr lang="en-US" sz="3600"/>
              <a:t>connectivity</a:t>
            </a:r>
          </a:p>
          <a:p>
            <a:pPr lvl="1"/>
            <a:r>
              <a:rPr lang="en-US" sz="3600"/>
              <a:t>parameterization</a:t>
            </a:r>
          </a:p>
        </p:txBody>
      </p:sp>
      <p:grpSp>
        <p:nvGrpSpPr>
          <p:cNvPr id="194565" name="Group 5"/>
          <p:cNvGrpSpPr>
            <a:grpSpLocks/>
          </p:cNvGrpSpPr>
          <p:nvPr/>
        </p:nvGrpSpPr>
        <p:grpSpPr bwMode="auto">
          <a:xfrm>
            <a:off x="328613" y="2924175"/>
            <a:ext cx="5310187" cy="2649538"/>
            <a:chOff x="207" y="1842"/>
            <a:chExt cx="3345" cy="1669"/>
          </a:xfrm>
        </p:grpSpPr>
        <p:sp>
          <p:nvSpPr>
            <p:cNvPr id="194566" name="Text Box 6"/>
            <p:cNvSpPr txBox="1">
              <a:spLocks noChangeArrowheads="1"/>
            </p:cNvSpPr>
            <p:nvPr/>
          </p:nvSpPr>
          <p:spPr bwMode="auto">
            <a:xfrm>
              <a:off x="1152" y="2976"/>
              <a:ext cx="1530" cy="5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>
                  <a:latin typeface="MetaPlusNormal-Roman" pitchFamily="34" charset="0"/>
                </a:rPr>
                <a:t>topology</a:t>
              </a:r>
            </a:p>
          </p:txBody>
        </p:sp>
        <p:sp>
          <p:nvSpPr>
            <p:cNvPr id="194567" name="Freeform 7"/>
            <p:cNvSpPr>
              <a:spLocks/>
            </p:cNvSpPr>
            <p:nvPr/>
          </p:nvSpPr>
          <p:spPr bwMode="auto">
            <a:xfrm>
              <a:off x="207" y="1842"/>
              <a:ext cx="801" cy="1507"/>
            </a:xfrm>
            <a:custGeom>
              <a:avLst/>
              <a:gdLst>
                <a:gd name="T0" fmla="*/ 637 w 801"/>
                <a:gd name="T1" fmla="*/ 0 h 1507"/>
                <a:gd name="T2" fmla="*/ 77 w 801"/>
                <a:gd name="T3" fmla="*/ 511 h 1507"/>
                <a:gd name="T4" fmla="*/ 174 w 801"/>
                <a:gd name="T5" fmla="*/ 1371 h 1507"/>
                <a:gd name="T6" fmla="*/ 801 w 801"/>
                <a:gd name="T7" fmla="*/ 132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1" h="1507">
                  <a:moveTo>
                    <a:pt x="637" y="0"/>
                  </a:moveTo>
                  <a:cubicBezTo>
                    <a:pt x="544" y="85"/>
                    <a:pt x="154" y="282"/>
                    <a:pt x="77" y="511"/>
                  </a:cubicBezTo>
                  <a:cubicBezTo>
                    <a:pt x="0" y="740"/>
                    <a:pt x="53" y="1235"/>
                    <a:pt x="174" y="1371"/>
                  </a:cubicBezTo>
                  <a:cubicBezTo>
                    <a:pt x="295" y="1507"/>
                    <a:pt x="671" y="1335"/>
                    <a:pt x="801" y="1326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94568" name="Freeform 8"/>
            <p:cNvSpPr>
              <a:spLocks/>
            </p:cNvSpPr>
            <p:nvPr/>
          </p:nvSpPr>
          <p:spPr bwMode="auto">
            <a:xfrm>
              <a:off x="2784" y="2632"/>
              <a:ext cx="768" cy="624"/>
            </a:xfrm>
            <a:custGeom>
              <a:avLst/>
              <a:gdLst>
                <a:gd name="T0" fmla="*/ 0 w 768"/>
                <a:gd name="T1" fmla="*/ 584 h 624"/>
                <a:gd name="T2" fmla="*/ 432 w 768"/>
                <a:gd name="T3" fmla="*/ 584 h 624"/>
                <a:gd name="T4" fmla="*/ 720 w 768"/>
                <a:gd name="T5" fmla="*/ 344 h 624"/>
                <a:gd name="T6" fmla="*/ 720 w 768"/>
                <a:gd name="T7" fmla="*/ 56 h 624"/>
                <a:gd name="T8" fmla="*/ 480 w 768"/>
                <a:gd name="T9" fmla="*/ 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624">
                  <a:moveTo>
                    <a:pt x="0" y="584"/>
                  </a:moveTo>
                  <a:cubicBezTo>
                    <a:pt x="156" y="604"/>
                    <a:pt x="312" y="624"/>
                    <a:pt x="432" y="584"/>
                  </a:cubicBezTo>
                  <a:cubicBezTo>
                    <a:pt x="552" y="544"/>
                    <a:pt x="672" y="432"/>
                    <a:pt x="720" y="344"/>
                  </a:cubicBezTo>
                  <a:cubicBezTo>
                    <a:pt x="768" y="256"/>
                    <a:pt x="760" y="112"/>
                    <a:pt x="720" y="56"/>
                  </a:cubicBezTo>
                  <a:cubicBezTo>
                    <a:pt x="680" y="0"/>
                    <a:pt x="580" y="4"/>
                    <a:pt x="480" y="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94569" name="Freeform 9"/>
            <p:cNvSpPr>
              <a:spLocks/>
            </p:cNvSpPr>
            <p:nvPr/>
          </p:nvSpPr>
          <p:spPr bwMode="auto">
            <a:xfrm>
              <a:off x="432" y="2256"/>
              <a:ext cx="576" cy="776"/>
            </a:xfrm>
            <a:custGeom>
              <a:avLst/>
              <a:gdLst>
                <a:gd name="T0" fmla="*/ 384 w 576"/>
                <a:gd name="T1" fmla="*/ 0 h 776"/>
                <a:gd name="T2" fmla="*/ 48 w 576"/>
                <a:gd name="T3" fmla="*/ 144 h 776"/>
                <a:gd name="T4" fmla="*/ 96 w 576"/>
                <a:gd name="T5" fmla="*/ 672 h 776"/>
                <a:gd name="T6" fmla="*/ 576 w 576"/>
                <a:gd name="T7" fmla="*/ 76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" h="776">
                  <a:moveTo>
                    <a:pt x="384" y="0"/>
                  </a:moveTo>
                  <a:cubicBezTo>
                    <a:pt x="240" y="16"/>
                    <a:pt x="96" y="32"/>
                    <a:pt x="48" y="144"/>
                  </a:cubicBezTo>
                  <a:cubicBezTo>
                    <a:pt x="0" y="256"/>
                    <a:pt x="8" y="568"/>
                    <a:pt x="96" y="672"/>
                  </a:cubicBezTo>
                  <a:cubicBezTo>
                    <a:pt x="184" y="776"/>
                    <a:pt x="380" y="772"/>
                    <a:pt x="576" y="76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570" name="Group 10"/>
          <p:cNvGrpSpPr>
            <a:grpSpLocks/>
          </p:cNvGrpSpPr>
          <p:nvPr/>
        </p:nvGrpSpPr>
        <p:grpSpPr bwMode="auto">
          <a:xfrm>
            <a:off x="5562600" y="1752600"/>
            <a:ext cx="2817813" cy="3886200"/>
            <a:chOff x="3627" y="1200"/>
            <a:chExt cx="1775" cy="2448"/>
          </a:xfrm>
        </p:grpSpPr>
        <p:graphicFrame>
          <p:nvGraphicFramePr>
            <p:cNvPr id="194571" name="Object 11"/>
            <p:cNvGraphicFramePr>
              <a:graphicFrameLocks noChangeAspect="1"/>
            </p:cNvGraphicFramePr>
            <p:nvPr/>
          </p:nvGraphicFramePr>
          <p:xfrm>
            <a:off x="3792" y="1200"/>
            <a:ext cx="1610" cy="2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73" name="Image" r:id="rId3" imgW="5858101" imgH="8297917" progId="Photoshop.Image.6">
                    <p:embed/>
                  </p:oleObj>
                </mc:Choice>
                <mc:Fallback>
                  <p:oleObj name="Image" r:id="rId3" imgW="5858101" imgH="8297917" progId="Photoshop.Image.6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FF"/>
                            </a:clrFrom>
                            <a:clrTo>
                              <a:srgbClr val="0000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200"/>
                          <a:ext cx="1610" cy="2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572" name="Text Box 12"/>
            <p:cNvSpPr txBox="1">
              <a:spLocks noChangeArrowheads="1"/>
            </p:cNvSpPr>
            <p:nvPr/>
          </p:nvSpPr>
          <p:spPr bwMode="auto">
            <a:xfrm>
              <a:off x="3627" y="3388"/>
              <a:ext cx="94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Desbrun 2001</a:t>
              </a:r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is topology?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353300" cy="4800600"/>
          </a:xfrm>
        </p:spPr>
        <p:txBody>
          <a:bodyPr/>
          <a:lstStyle/>
          <a:p>
            <a:r>
              <a:rPr lang="en-US" sz="4000"/>
              <a:t>The topology of a surface is characterized by:</a:t>
            </a:r>
          </a:p>
          <a:p>
            <a:pPr lvl="1"/>
            <a:r>
              <a:rPr lang="en-US" sz="3600"/>
              <a:t>orientability</a:t>
            </a:r>
          </a:p>
          <a:p>
            <a:pPr lvl="1"/>
            <a:r>
              <a:rPr lang="en-US" sz="3600"/>
              <a:t>number of connected components</a:t>
            </a:r>
          </a:p>
          <a:p>
            <a:pPr lvl="1"/>
            <a:r>
              <a:rPr lang="en-US" sz="3600"/>
              <a:t>number of boundary components</a:t>
            </a:r>
          </a:p>
          <a:p>
            <a:pPr lvl="1"/>
            <a:r>
              <a:rPr lang="en-US" sz="3600"/>
              <a:t>genus (# of handles)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5715000" y="5392738"/>
            <a:ext cx="1295400" cy="533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6019800" y="5545138"/>
            <a:ext cx="685800" cy="165100"/>
          </a:xfrm>
          <a:custGeom>
            <a:avLst/>
            <a:gdLst>
              <a:gd name="T0" fmla="*/ 0 w 432"/>
              <a:gd name="T1" fmla="*/ 0 h 104"/>
              <a:gd name="T2" fmla="*/ 192 w 432"/>
              <a:gd name="T3" fmla="*/ 96 h 104"/>
              <a:gd name="T4" fmla="*/ 432 w 432"/>
              <a:gd name="T5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104">
                <a:moveTo>
                  <a:pt x="0" y="0"/>
                </a:moveTo>
                <a:cubicBezTo>
                  <a:pt x="60" y="44"/>
                  <a:pt x="120" y="88"/>
                  <a:pt x="192" y="96"/>
                </a:cubicBezTo>
                <a:cubicBezTo>
                  <a:pt x="264" y="104"/>
                  <a:pt x="348" y="76"/>
                  <a:pt x="432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6172200" y="5545138"/>
            <a:ext cx="381000" cy="76200"/>
          </a:xfrm>
          <a:custGeom>
            <a:avLst/>
            <a:gdLst>
              <a:gd name="T0" fmla="*/ 0 w 240"/>
              <a:gd name="T1" fmla="*/ 48 h 48"/>
              <a:gd name="T2" fmla="*/ 96 w 240"/>
              <a:gd name="T3" fmla="*/ 0 h 48"/>
              <a:gd name="T4" fmla="*/ 240 w 240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48">
                <a:moveTo>
                  <a:pt x="0" y="48"/>
                </a:moveTo>
                <a:cubicBezTo>
                  <a:pt x="28" y="24"/>
                  <a:pt x="56" y="0"/>
                  <a:pt x="96" y="0"/>
                </a:cubicBezTo>
                <a:cubicBezTo>
                  <a:pt x="136" y="0"/>
                  <a:pt x="188" y="24"/>
                  <a:pt x="240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172200" y="5545138"/>
            <a:ext cx="381000" cy="152400"/>
          </a:xfrm>
          <a:prstGeom prst="ellipse">
            <a:avLst/>
          </a:prstGeom>
          <a:solidFill>
            <a:srgbClr val="0066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2362200" y="5316538"/>
            <a:ext cx="533400" cy="533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934200" y="5392738"/>
            <a:ext cx="14128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genus=1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819400" y="5316538"/>
            <a:ext cx="143827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genus=0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Why Topology?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Want to represent arbitrary topology</a:t>
            </a:r>
            <a:endParaRPr lang="en-US" sz="4000">
              <a:solidFill>
                <a:srgbClr val="0033CC"/>
              </a:solidFill>
            </a:endParaRPr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619375" cy="32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3200" cy="2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762000" y="5410200"/>
            <a:ext cx="1398588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4038600" y="4876800"/>
            <a:ext cx="13462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1</a:t>
            </a:r>
          </a:p>
        </p:txBody>
      </p:sp>
      <p:sp>
        <p:nvSpPr>
          <p:cNvPr id="199690" name="Text Box 10"/>
          <p:cNvSpPr txBox="1">
            <a:spLocks noChangeArrowheads="1"/>
          </p:cNvSpPr>
          <p:nvPr/>
        </p:nvSpPr>
        <p:spPr bwMode="auto">
          <a:xfrm>
            <a:off x="6553200" y="5410200"/>
            <a:ext cx="1373188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6</a:t>
            </a:r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7543800" y="4724400"/>
            <a:ext cx="1373188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pic>
        <p:nvPicPr>
          <p:cNvPr id="19969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1360488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14922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8" grpId="0" autoUpdateAnimBg="0"/>
      <p:bldP spid="199689" grpId="0" autoUpdateAnimBg="0"/>
      <p:bldP spid="199690" grpId="0" autoUpdateAnimBg="0"/>
      <p:bldP spid="19969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Why do we care?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Want to represent accurate topology</a:t>
            </a:r>
          </a:p>
          <a:p>
            <a:pPr lvl="1"/>
            <a:r>
              <a:rPr lang="en-US" sz="3600"/>
              <a:t>a brain is a sphere</a:t>
            </a:r>
            <a:endParaRPr lang="en-US" sz="3600">
              <a:solidFill>
                <a:srgbClr val="0033CC"/>
              </a:solidFill>
            </a:endParaRPr>
          </a:p>
        </p:txBody>
      </p:sp>
      <p:pic>
        <p:nvPicPr>
          <p:cNvPr id="55305" name="Picture 9" descr="brain_filt_ba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3200400" y="3789363"/>
            <a:ext cx="9223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 b="1">
                <a:latin typeface="MetaPlusNormal-Roman" pitchFamily="34" charset="0"/>
              </a:rPr>
              <a:t>=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943600" y="3806825"/>
            <a:ext cx="8715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 b="1">
                <a:latin typeface="MetaPlusNormal-Roman" pitchFamily="34" charset="0"/>
                <a:sym typeface="Symbol" pitchFamily="18" charset="2"/>
              </a:rPr>
              <a:t></a:t>
            </a:r>
            <a:endParaRPr kumimoji="0" lang="en-US" sz="2800" b="1">
              <a:latin typeface="MetaPlusNormal-Roman" pitchFamily="34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4005263" y="5275263"/>
            <a:ext cx="1373187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6858000" y="5276850"/>
            <a:ext cx="159226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366</a:t>
            </a:r>
          </a:p>
        </p:txBody>
      </p:sp>
      <p:pic>
        <p:nvPicPr>
          <p:cNvPr id="553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997200"/>
            <a:ext cx="23368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24638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Outline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Overview</a:t>
            </a:r>
          </a:p>
          <a:p>
            <a:r>
              <a:rPr lang="en-US" sz="4000"/>
              <a:t>Background</a:t>
            </a:r>
          </a:p>
          <a:p>
            <a:r>
              <a:rPr lang="en-US" sz="4000"/>
              <a:t>Algorithms</a:t>
            </a:r>
          </a:p>
          <a:p>
            <a:r>
              <a:rPr lang="en-US" sz="4000"/>
              <a:t>Applications</a:t>
            </a:r>
          </a:p>
          <a:p>
            <a:r>
              <a:rPr lang="en-US" sz="4000"/>
              <a:t>Related Work</a:t>
            </a:r>
          </a:p>
          <a:p>
            <a:r>
              <a:rPr lang="en-US" sz="4000"/>
              <a:t>Summary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Freeform 2"/>
          <p:cNvSpPr>
            <a:spLocks/>
          </p:cNvSpPr>
          <p:nvPr/>
        </p:nvSpPr>
        <p:spPr bwMode="auto">
          <a:xfrm>
            <a:off x="5410200" y="3886200"/>
            <a:ext cx="1219200" cy="533400"/>
          </a:xfrm>
          <a:custGeom>
            <a:avLst/>
            <a:gdLst>
              <a:gd name="T0" fmla="*/ 576 w 768"/>
              <a:gd name="T1" fmla="*/ 336 h 336"/>
              <a:gd name="T2" fmla="*/ 384 w 768"/>
              <a:gd name="T3" fmla="*/ 336 h 336"/>
              <a:gd name="T4" fmla="*/ 240 w 768"/>
              <a:gd name="T5" fmla="*/ 336 h 336"/>
              <a:gd name="T6" fmla="*/ 96 w 768"/>
              <a:gd name="T7" fmla="*/ 288 h 336"/>
              <a:gd name="T8" fmla="*/ 48 w 768"/>
              <a:gd name="T9" fmla="*/ 240 h 336"/>
              <a:gd name="T10" fmla="*/ 0 w 768"/>
              <a:gd name="T11" fmla="*/ 192 h 336"/>
              <a:gd name="T12" fmla="*/ 48 w 768"/>
              <a:gd name="T13" fmla="*/ 96 h 336"/>
              <a:gd name="T14" fmla="*/ 144 w 768"/>
              <a:gd name="T15" fmla="*/ 48 h 336"/>
              <a:gd name="T16" fmla="*/ 288 w 768"/>
              <a:gd name="T17" fmla="*/ 0 h 336"/>
              <a:gd name="T18" fmla="*/ 384 w 768"/>
              <a:gd name="T19" fmla="*/ 0 h 336"/>
              <a:gd name="T20" fmla="*/ 528 w 768"/>
              <a:gd name="T21" fmla="*/ 0 h 336"/>
              <a:gd name="T22" fmla="*/ 720 w 768"/>
              <a:gd name="T23" fmla="*/ 48 h 336"/>
              <a:gd name="T24" fmla="*/ 768 w 768"/>
              <a:gd name="T25" fmla="*/ 96 h 336"/>
              <a:gd name="T26" fmla="*/ 720 w 768"/>
              <a:gd name="T27" fmla="*/ 144 h 336"/>
              <a:gd name="T28" fmla="*/ 768 w 768"/>
              <a:gd name="T29" fmla="*/ 192 h 336"/>
              <a:gd name="T30" fmla="*/ 624 w 768"/>
              <a:gd name="T31" fmla="*/ 192 h 336"/>
              <a:gd name="T32" fmla="*/ 720 w 768"/>
              <a:gd name="T33" fmla="*/ 240 h 336"/>
              <a:gd name="T34" fmla="*/ 624 w 768"/>
              <a:gd name="T35" fmla="*/ 288 h 336"/>
              <a:gd name="T36" fmla="*/ 720 w 768"/>
              <a:gd name="T37" fmla="*/ 288 h 336"/>
              <a:gd name="T38" fmla="*/ 576 w 768"/>
              <a:gd name="T39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68" h="336">
                <a:moveTo>
                  <a:pt x="576" y="336"/>
                </a:moveTo>
                <a:lnTo>
                  <a:pt x="384" y="336"/>
                </a:lnTo>
                <a:lnTo>
                  <a:pt x="240" y="336"/>
                </a:lnTo>
                <a:lnTo>
                  <a:pt x="96" y="288"/>
                </a:lnTo>
                <a:lnTo>
                  <a:pt x="48" y="240"/>
                </a:lnTo>
                <a:lnTo>
                  <a:pt x="0" y="192"/>
                </a:lnTo>
                <a:lnTo>
                  <a:pt x="48" y="96"/>
                </a:lnTo>
                <a:lnTo>
                  <a:pt x="144" y="48"/>
                </a:lnTo>
                <a:lnTo>
                  <a:pt x="288" y="0"/>
                </a:lnTo>
                <a:lnTo>
                  <a:pt x="384" y="0"/>
                </a:lnTo>
                <a:lnTo>
                  <a:pt x="528" y="0"/>
                </a:lnTo>
                <a:lnTo>
                  <a:pt x="720" y="48"/>
                </a:lnTo>
                <a:lnTo>
                  <a:pt x="768" y="96"/>
                </a:lnTo>
                <a:lnTo>
                  <a:pt x="720" y="144"/>
                </a:lnTo>
                <a:lnTo>
                  <a:pt x="768" y="192"/>
                </a:lnTo>
                <a:lnTo>
                  <a:pt x="624" y="192"/>
                </a:lnTo>
                <a:lnTo>
                  <a:pt x="720" y="240"/>
                </a:lnTo>
                <a:lnTo>
                  <a:pt x="624" y="288"/>
                </a:lnTo>
                <a:lnTo>
                  <a:pt x="720" y="288"/>
                </a:lnTo>
                <a:lnTo>
                  <a:pt x="576" y="336"/>
                </a:lnTo>
                <a:close/>
              </a:path>
            </a:pathLst>
          </a:custGeom>
          <a:solidFill>
            <a:srgbClr val="B0C6FE"/>
          </a:solidFill>
          <a:ln w="381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Determining Genus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624762" cy="4800600"/>
          </a:xfrm>
        </p:spPr>
        <p:txBody>
          <a:bodyPr/>
          <a:lstStyle/>
          <a:p>
            <a:r>
              <a:rPr lang="en-US" sz="4000"/>
              <a:t>Euler characteristic:</a:t>
            </a:r>
          </a:p>
          <a:p>
            <a:pPr algn="ctr"/>
            <a:r>
              <a:rPr lang="en-US" sz="4000">
                <a:sym typeface="Symbol" pitchFamily="18" charset="2"/>
              </a:rPr>
              <a:t></a:t>
            </a:r>
            <a:r>
              <a:rPr lang="en-US" sz="4000"/>
              <a:t> =F – E + V = 2(c-g) –b</a:t>
            </a:r>
          </a:p>
          <a:p>
            <a:pPr lvl="2"/>
            <a:r>
              <a:rPr lang="en-US" sz="3700"/>
              <a:t>c: # of connected components</a:t>
            </a:r>
          </a:p>
          <a:p>
            <a:pPr lvl="2"/>
            <a:r>
              <a:rPr lang="en-US" sz="3700"/>
              <a:t>b: # of boundaries</a:t>
            </a:r>
          </a:p>
          <a:p>
            <a:pPr lvl="2"/>
            <a:r>
              <a:rPr lang="en-US" sz="3700"/>
              <a:t>g: genus</a:t>
            </a:r>
          </a:p>
          <a:p>
            <a:r>
              <a:rPr lang="en-US" sz="4000"/>
              <a:t>genus: minimum # of non-intersecting simple closed curves</a:t>
            </a:r>
          </a:p>
          <a:p>
            <a:endParaRPr lang="en-US" sz="3600"/>
          </a:p>
        </p:txBody>
      </p:sp>
      <p:sp>
        <p:nvSpPr>
          <p:cNvPr id="240645" name="Oval 5"/>
          <p:cNvSpPr>
            <a:spLocks noChangeArrowheads="1"/>
          </p:cNvSpPr>
          <p:nvPr/>
        </p:nvSpPr>
        <p:spPr bwMode="auto">
          <a:xfrm>
            <a:off x="8229600" y="2971800"/>
            <a:ext cx="533400" cy="533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240646" name="Freeform 6"/>
          <p:cNvSpPr>
            <a:spLocks/>
          </p:cNvSpPr>
          <p:nvPr/>
        </p:nvSpPr>
        <p:spPr bwMode="auto">
          <a:xfrm>
            <a:off x="7696200" y="3657600"/>
            <a:ext cx="1146175" cy="708025"/>
          </a:xfrm>
          <a:custGeom>
            <a:avLst/>
            <a:gdLst>
              <a:gd name="T0" fmla="*/ 491 w 722"/>
              <a:gd name="T1" fmla="*/ 229 h 446"/>
              <a:gd name="T2" fmla="*/ 565 w 722"/>
              <a:gd name="T3" fmla="*/ 13 h 446"/>
              <a:gd name="T4" fmla="*/ 707 w 722"/>
              <a:gd name="T5" fmla="*/ 64 h 446"/>
              <a:gd name="T6" fmla="*/ 667 w 722"/>
              <a:gd name="T7" fmla="*/ 184 h 446"/>
              <a:gd name="T8" fmla="*/ 633 w 722"/>
              <a:gd name="T9" fmla="*/ 212 h 446"/>
              <a:gd name="T10" fmla="*/ 616 w 722"/>
              <a:gd name="T11" fmla="*/ 246 h 446"/>
              <a:gd name="T12" fmla="*/ 576 w 722"/>
              <a:gd name="T13" fmla="*/ 303 h 446"/>
              <a:gd name="T14" fmla="*/ 542 w 722"/>
              <a:gd name="T15" fmla="*/ 338 h 446"/>
              <a:gd name="T16" fmla="*/ 508 w 722"/>
              <a:gd name="T17" fmla="*/ 360 h 446"/>
              <a:gd name="T18" fmla="*/ 422 w 722"/>
              <a:gd name="T19" fmla="*/ 423 h 446"/>
              <a:gd name="T20" fmla="*/ 377 w 722"/>
              <a:gd name="T21" fmla="*/ 446 h 446"/>
              <a:gd name="T22" fmla="*/ 245 w 722"/>
              <a:gd name="T23" fmla="*/ 395 h 446"/>
              <a:gd name="T24" fmla="*/ 143 w 722"/>
              <a:gd name="T25" fmla="*/ 298 h 446"/>
              <a:gd name="T26" fmla="*/ 103 w 722"/>
              <a:gd name="T27" fmla="*/ 258 h 446"/>
              <a:gd name="T28" fmla="*/ 69 w 722"/>
              <a:gd name="T29" fmla="*/ 167 h 446"/>
              <a:gd name="T30" fmla="*/ 0 w 722"/>
              <a:gd name="T31" fmla="*/ 109 h 446"/>
              <a:gd name="T32" fmla="*/ 74 w 722"/>
              <a:gd name="T33" fmla="*/ 35 h 446"/>
              <a:gd name="T34" fmla="*/ 325 w 722"/>
              <a:gd name="T35" fmla="*/ 149 h 446"/>
              <a:gd name="T36" fmla="*/ 325 w 722"/>
              <a:gd name="T37" fmla="*/ 315 h 446"/>
              <a:gd name="T38" fmla="*/ 348 w 722"/>
              <a:gd name="T39" fmla="*/ 320 h 446"/>
              <a:gd name="T40" fmla="*/ 462 w 722"/>
              <a:gd name="T41" fmla="*/ 263 h 446"/>
              <a:gd name="T42" fmla="*/ 479 w 722"/>
              <a:gd name="T43" fmla="*/ 212 h 446"/>
              <a:gd name="T44" fmla="*/ 491 w 722"/>
              <a:gd name="T45" fmla="*/ 19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2" h="446">
                <a:moveTo>
                  <a:pt x="491" y="229"/>
                </a:moveTo>
                <a:cubicBezTo>
                  <a:pt x="494" y="157"/>
                  <a:pt x="473" y="40"/>
                  <a:pt x="565" y="13"/>
                </a:cubicBezTo>
                <a:cubicBezTo>
                  <a:pt x="694" y="19"/>
                  <a:pt x="649" y="0"/>
                  <a:pt x="707" y="64"/>
                </a:cubicBezTo>
                <a:cubicBezTo>
                  <a:pt x="722" y="108"/>
                  <a:pt x="715" y="168"/>
                  <a:pt x="667" y="184"/>
                </a:cubicBezTo>
                <a:cubicBezTo>
                  <a:pt x="657" y="194"/>
                  <a:pt x="643" y="202"/>
                  <a:pt x="633" y="212"/>
                </a:cubicBezTo>
                <a:cubicBezTo>
                  <a:pt x="616" y="229"/>
                  <a:pt x="626" y="227"/>
                  <a:pt x="616" y="246"/>
                </a:cubicBezTo>
                <a:cubicBezTo>
                  <a:pt x="606" y="263"/>
                  <a:pt x="589" y="287"/>
                  <a:pt x="576" y="303"/>
                </a:cubicBezTo>
                <a:cubicBezTo>
                  <a:pt x="567" y="314"/>
                  <a:pt x="554" y="329"/>
                  <a:pt x="542" y="338"/>
                </a:cubicBezTo>
                <a:cubicBezTo>
                  <a:pt x="531" y="346"/>
                  <a:pt x="508" y="360"/>
                  <a:pt x="508" y="360"/>
                </a:cubicBezTo>
                <a:cubicBezTo>
                  <a:pt x="485" y="394"/>
                  <a:pt x="460" y="409"/>
                  <a:pt x="422" y="423"/>
                </a:cubicBezTo>
                <a:cubicBezTo>
                  <a:pt x="408" y="438"/>
                  <a:pt x="396" y="439"/>
                  <a:pt x="377" y="446"/>
                </a:cubicBezTo>
                <a:cubicBezTo>
                  <a:pt x="339" y="436"/>
                  <a:pt x="275" y="426"/>
                  <a:pt x="245" y="395"/>
                </a:cubicBezTo>
                <a:cubicBezTo>
                  <a:pt x="211" y="360"/>
                  <a:pt x="180" y="330"/>
                  <a:pt x="143" y="298"/>
                </a:cubicBezTo>
                <a:cubicBezTo>
                  <a:pt x="127" y="284"/>
                  <a:pt x="121" y="270"/>
                  <a:pt x="103" y="258"/>
                </a:cubicBezTo>
                <a:cubicBezTo>
                  <a:pt x="88" y="230"/>
                  <a:pt x="85" y="194"/>
                  <a:pt x="69" y="167"/>
                </a:cubicBezTo>
                <a:cubicBezTo>
                  <a:pt x="60" y="152"/>
                  <a:pt x="16" y="120"/>
                  <a:pt x="0" y="109"/>
                </a:cubicBezTo>
                <a:cubicBezTo>
                  <a:pt x="19" y="45"/>
                  <a:pt x="14" y="46"/>
                  <a:pt x="74" y="35"/>
                </a:cubicBezTo>
                <a:cubicBezTo>
                  <a:pt x="218" y="40"/>
                  <a:pt x="284" y="11"/>
                  <a:pt x="325" y="149"/>
                </a:cubicBezTo>
                <a:cubicBezTo>
                  <a:pt x="323" y="181"/>
                  <a:pt x="303" y="279"/>
                  <a:pt x="325" y="315"/>
                </a:cubicBezTo>
                <a:cubicBezTo>
                  <a:pt x="329" y="322"/>
                  <a:pt x="340" y="318"/>
                  <a:pt x="348" y="320"/>
                </a:cubicBezTo>
                <a:cubicBezTo>
                  <a:pt x="418" y="308"/>
                  <a:pt x="420" y="309"/>
                  <a:pt x="462" y="263"/>
                </a:cubicBezTo>
                <a:cubicBezTo>
                  <a:pt x="468" y="246"/>
                  <a:pt x="471" y="228"/>
                  <a:pt x="479" y="212"/>
                </a:cubicBezTo>
                <a:cubicBezTo>
                  <a:pt x="482" y="206"/>
                  <a:pt x="491" y="195"/>
                  <a:pt x="491" y="195"/>
                </a:cubicBezTo>
              </a:path>
            </a:pathLst>
          </a:custGeom>
          <a:solidFill>
            <a:srgbClr val="B0C6FE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grpSp>
        <p:nvGrpSpPr>
          <p:cNvPr id="240647" name="Group 7"/>
          <p:cNvGrpSpPr>
            <a:grpSpLocks/>
          </p:cNvGrpSpPr>
          <p:nvPr/>
        </p:nvGrpSpPr>
        <p:grpSpPr bwMode="auto">
          <a:xfrm>
            <a:off x="3886200" y="4267200"/>
            <a:ext cx="1295400" cy="533400"/>
            <a:chOff x="2448" y="2304"/>
            <a:chExt cx="816" cy="336"/>
          </a:xfrm>
        </p:grpSpPr>
        <p:sp>
          <p:nvSpPr>
            <p:cNvPr id="240648" name="Oval 8"/>
            <p:cNvSpPr>
              <a:spLocks noChangeArrowheads="1"/>
            </p:cNvSpPr>
            <p:nvPr/>
          </p:nvSpPr>
          <p:spPr bwMode="auto">
            <a:xfrm>
              <a:off x="2448" y="2304"/>
              <a:ext cx="816" cy="33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240649" name="Freeform 9"/>
            <p:cNvSpPr>
              <a:spLocks/>
            </p:cNvSpPr>
            <p:nvPr/>
          </p:nvSpPr>
          <p:spPr bwMode="auto">
            <a:xfrm>
              <a:off x="2640" y="2400"/>
              <a:ext cx="432" cy="104"/>
            </a:xfrm>
            <a:custGeom>
              <a:avLst/>
              <a:gdLst>
                <a:gd name="T0" fmla="*/ 0 w 432"/>
                <a:gd name="T1" fmla="*/ 0 h 104"/>
                <a:gd name="T2" fmla="*/ 192 w 432"/>
                <a:gd name="T3" fmla="*/ 96 h 104"/>
                <a:gd name="T4" fmla="*/ 432 w 432"/>
                <a:gd name="T5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04">
                  <a:moveTo>
                    <a:pt x="0" y="0"/>
                  </a:moveTo>
                  <a:cubicBezTo>
                    <a:pt x="60" y="44"/>
                    <a:pt x="120" y="88"/>
                    <a:pt x="192" y="96"/>
                  </a:cubicBezTo>
                  <a:cubicBezTo>
                    <a:pt x="264" y="104"/>
                    <a:pt x="348" y="76"/>
                    <a:pt x="432" y="4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40650" name="Freeform 10"/>
            <p:cNvSpPr>
              <a:spLocks/>
            </p:cNvSpPr>
            <p:nvPr/>
          </p:nvSpPr>
          <p:spPr bwMode="auto">
            <a:xfrm>
              <a:off x="2736" y="2400"/>
              <a:ext cx="240" cy="48"/>
            </a:xfrm>
            <a:custGeom>
              <a:avLst/>
              <a:gdLst>
                <a:gd name="T0" fmla="*/ 0 w 240"/>
                <a:gd name="T1" fmla="*/ 48 h 48"/>
                <a:gd name="T2" fmla="*/ 96 w 240"/>
                <a:gd name="T3" fmla="*/ 0 h 48"/>
                <a:gd name="T4" fmla="*/ 240 w 240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48">
                  <a:moveTo>
                    <a:pt x="0" y="48"/>
                  </a:moveTo>
                  <a:cubicBezTo>
                    <a:pt x="28" y="24"/>
                    <a:pt x="56" y="0"/>
                    <a:pt x="96" y="0"/>
                  </a:cubicBezTo>
                  <a:cubicBezTo>
                    <a:pt x="136" y="0"/>
                    <a:pt x="188" y="24"/>
                    <a:pt x="240" y="4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40651" name="Oval 11"/>
            <p:cNvSpPr>
              <a:spLocks noChangeArrowheads="1"/>
            </p:cNvSpPr>
            <p:nvPr/>
          </p:nvSpPr>
          <p:spPr bwMode="auto">
            <a:xfrm>
              <a:off x="2736" y="2400"/>
              <a:ext cx="240" cy="96"/>
            </a:xfrm>
            <a:prstGeom prst="ellipse">
              <a:avLst/>
            </a:prstGeom>
            <a:solidFill>
              <a:srgbClr val="0066CC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0652" name="Freeform 12"/>
          <p:cNvSpPr>
            <a:spLocks/>
          </p:cNvSpPr>
          <p:nvPr/>
        </p:nvSpPr>
        <p:spPr bwMode="auto">
          <a:xfrm>
            <a:off x="5715000" y="4038600"/>
            <a:ext cx="685800" cy="165100"/>
          </a:xfrm>
          <a:custGeom>
            <a:avLst/>
            <a:gdLst>
              <a:gd name="T0" fmla="*/ 0 w 432"/>
              <a:gd name="T1" fmla="*/ 0 h 104"/>
              <a:gd name="T2" fmla="*/ 192 w 432"/>
              <a:gd name="T3" fmla="*/ 96 h 104"/>
              <a:gd name="T4" fmla="*/ 432 w 432"/>
              <a:gd name="T5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104">
                <a:moveTo>
                  <a:pt x="0" y="0"/>
                </a:moveTo>
                <a:cubicBezTo>
                  <a:pt x="60" y="44"/>
                  <a:pt x="120" y="88"/>
                  <a:pt x="192" y="96"/>
                </a:cubicBezTo>
                <a:cubicBezTo>
                  <a:pt x="264" y="104"/>
                  <a:pt x="348" y="76"/>
                  <a:pt x="432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40653" name="Freeform 13"/>
          <p:cNvSpPr>
            <a:spLocks/>
          </p:cNvSpPr>
          <p:nvPr/>
        </p:nvSpPr>
        <p:spPr bwMode="auto">
          <a:xfrm>
            <a:off x="5867400" y="4038600"/>
            <a:ext cx="381000" cy="76200"/>
          </a:xfrm>
          <a:custGeom>
            <a:avLst/>
            <a:gdLst>
              <a:gd name="T0" fmla="*/ 0 w 240"/>
              <a:gd name="T1" fmla="*/ 48 h 48"/>
              <a:gd name="T2" fmla="*/ 96 w 240"/>
              <a:gd name="T3" fmla="*/ 0 h 48"/>
              <a:gd name="T4" fmla="*/ 240 w 240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48">
                <a:moveTo>
                  <a:pt x="0" y="48"/>
                </a:moveTo>
                <a:cubicBezTo>
                  <a:pt x="28" y="24"/>
                  <a:pt x="56" y="0"/>
                  <a:pt x="96" y="0"/>
                </a:cubicBezTo>
                <a:cubicBezTo>
                  <a:pt x="136" y="0"/>
                  <a:pt x="188" y="24"/>
                  <a:pt x="240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40654" name="Oval 14"/>
          <p:cNvSpPr>
            <a:spLocks noChangeArrowheads="1"/>
          </p:cNvSpPr>
          <p:nvPr/>
        </p:nvSpPr>
        <p:spPr bwMode="auto">
          <a:xfrm>
            <a:off x="5867400" y="4038600"/>
            <a:ext cx="381000" cy="152400"/>
          </a:xfrm>
          <a:prstGeom prst="ellipse">
            <a:avLst/>
          </a:prstGeom>
          <a:solidFill>
            <a:srgbClr val="0066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240655" name="Freeform 15"/>
          <p:cNvSpPr>
            <a:spLocks/>
          </p:cNvSpPr>
          <p:nvPr/>
        </p:nvSpPr>
        <p:spPr bwMode="auto">
          <a:xfrm>
            <a:off x="6400800" y="4038600"/>
            <a:ext cx="228600" cy="304800"/>
          </a:xfrm>
          <a:custGeom>
            <a:avLst/>
            <a:gdLst>
              <a:gd name="T0" fmla="*/ 96 w 144"/>
              <a:gd name="T1" fmla="*/ 192 h 192"/>
              <a:gd name="T2" fmla="*/ 0 w 144"/>
              <a:gd name="T3" fmla="*/ 192 h 192"/>
              <a:gd name="T4" fmla="*/ 96 w 144"/>
              <a:gd name="T5" fmla="*/ 144 h 192"/>
              <a:gd name="T6" fmla="*/ 4 w 144"/>
              <a:gd name="T7" fmla="*/ 100 h 192"/>
              <a:gd name="T8" fmla="*/ 144 w 144"/>
              <a:gd name="T9" fmla="*/ 96 h 192"/>
              <a:gd name="T10" fmla="*/ 92 w 144"/>
              <a:gd name="T11" fmla="*/ 52 h 192"/>
              <a:gd name="T12" fmla="*/ 144 w 144"/>
              <a:gd name="T13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192">
                <a:moveTo>
                  <a:pt x="96" y="192"/>
                </a:moveTo>
                <a:lnTo>
                  <a:pt x="0" y="192"/>
                </a:lnTo>
                <a:lnTo>
                  <a:pt x="96" y="144"/>
                </a:lnTo>
                <a:lnTo>
                  <a:pt x="4" y="100"/>
                </a:lnTo>
                <a:lnTo>
                  <a:pt x="144" y="96"/>
                </a:lnTo>
                <a:lnTo>
                  <a:pt x="92" y="52"/>
                </a:lnTo>
                <a:lnTo>
                  <a:pt x="144" y="0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Identifying topology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Morse theory</a:t>
            </a:r>
          </a:p>
          <a:p>
            <a:r>
              <a:rPr lang="en-US" sz="3600"/>
              <a:t>Define a smooth function on a smooth manifold</a:t>
            </a:r>
          </a:p>
          <a:p>
            <a:pPr lvl="1"/>
            <a:r>
              <a:rPr lang="en-US" sz="3000"/>
              <a:t>critical pts. of the function characterize the manifold’s connectivity</a:t>
            </a:r>
          </a:p>
        </p:txBody>
      </p:sp>
      <p:pic>
        <p:nvPicPr>
          <p:cNvPr id="98308" name="Picture 4" descr="crit_p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5829300" cy="1257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Morse theory I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Depending on the type of critical point…</a:t>
            </a:r>
          </a:p>
          <a:p>
            <a:pPr lvl="1"/>
            <a:r>
              <a:rPr lang="en-US" sz="3600"/>
              <a:t>around the critical point the manifold looks like:</a:t>
            </a:r>
          </a:p>
        </p:txBody>
      </p:sp>
      <p:pic>
        <p:nvPicPr>
          <p:cNvPr id="234500" name="Picture 4" descr="morse_c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76675"/>
            <a:ext cx="6454775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914400" y="5705475"/>
            <a:ext cx="19669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 i="1"/>
              <a:t>f=x</a:t>
            </a:r>
            <a:r>
              <a:rPr lang="en-US" sz="2400" i="1" baseline="30000"/>
              <a:t>2</a:t>
            </a:r>
            <a:r>
              <a:rPr lang="en-US" sz="2400" i="1"/>
              <a:t>+y</a:t>
            </a:r>
            <a:r>
              <a:rPr lang="en-US" sz="2400" i="1" baseline="30000"/>
              <a:t>2</a:t>
            </a:r>
            <a:r>
              <a:rPr lang="en-US" sz="2400" i="1"/>
              <a:t>+c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3328988" y="5705475"/>
            <a:ext cx="1890712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 i="1"/>
              <a:t>f=x</a:t>
            </a:r>
            <a:r>
              <a:rPr lang="en-US" sz="2400" i="1" baseline="30000"/>
              <a:t>2</a:t>
            </a:r>
            <a:r>
              <a:rPr lang="en-US" sz="2400" i="1"/>
              <a:t>-y</a:t>
            </a:r>
            <a:r>
              <a:rPr lang="en-US" sz="2400" i="1" baseline="30000"/>
              <a:t>2</a:t>
            </a:r>
            <a:r>
              <a:rPr lang="en-US" sz="2400" i="1"/>
              <a:t>+c</a:t>
            </a:r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5856288" y="5705475"/>
            <a:ext cx="1989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 i="1"/>
              <a:t>f=-x</a:t>
            </a:r>
            <a:r>
              <a:rPr lang="en-US" sz="2400" i="1" baseline="30000"/>
              <a:t>2</a:t>
            </a:r>
            <a:r>
              <a:rPr lang="en-US" sz="2400" i="1"/>
              <a:t>-y</a:t>
            </a:r>
            <a:r>
              <a:rPr lang="en-US" sz="2400" i="1" baseline="30000"/>
              <a:t>2</a:t>
            </a:r>
            <a:r>
              <a:rPr lang="en-US" sz="2400" i="1"/>
              <a:t>+c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Morse theory II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Between critical points the topology is guaranteed to not change</a:t>
            </a:r>
          </a:p>
          <a:p>
            <a:pPr lvl="1"/>
            <a:r>
              <a:rPr lang="en-US" sz="3600"/>
              <a:t>example:</a:t>
            </a:r>
            <a:br>
              <a:rPr lang="en-US" sz="3600"/>
            </a:br>
            <a:r>
              <a:rPr lang="en-US" sz="3600"/>
              <a:t>between the</a:t>
            </a:r>
            <a:br>
              <a:rPr lang="en-US" sz="3600"/>
            </a:br>
            <a:r>
              <a:rPr lang="en-US" sz="3600"/>
              <a:t>minimum and</a:t>
            </a:r>
            <a:br>
              <a:rPr lang="en-US" sz="3600"/>
            </a:br>
            <a:r>
              <a:rPr lang="en-US" sz="3600"/>
              <a:t>the saddle point</a:t>
            </a:r>
          </a:p>
        </p:txBody>
      </p:sp>
      <p:sp>
        <p:nvSpPr>
          <p:cNvPr id="186372" name="AutoShape 4"/>
          <p:cNvSpPr>
            <a:spLocks noChangeArrowheads="1"/>
          </p:cNvSpPr>
          <p:nvPr/>
        </p:nvSpPr>
        <p:spPr bwMode="auto">
          <a:xfrm>
            <a:off x="5334000" y="4724400"/>
            <a:ext cx="2574925" cy="990600"/>
          </a:xfrm>
          <a:prstGeom prst="parallelogram">
            <a:avLst>
              <a:gd name="adj" fmla="val 64984"/>
            </a:avLst>
          </a:prstGeom>
          <a:solidFill>
            <a:srgbClr val="C0C0C0">
              <a:alpha val="42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3" name="Oval 5"/>
          <p:cNvSpPr>
            <a:spLocks noChangeArrowheads="1"/>
          </p:cNvSpPr>
          <p:nvPr/>
        </p:nvSpPr>
        <p:spPr bwMode="auto">
          <a:xfrm>
            <a:off x="5702300" y="2833688"/>
            <a:ext cx="1930400" cy="2520950"/>
          </a:xfrm>
          <a:prstGeom prst="ellipse">
            <a:avLst/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4" name="Oval 6"/>
          <p:cNvSpPr>
            <a:spLocks noChangeArrowheads="1"/>
          </p:cNvSpPr>
          <p:nvPr/>
        </p:nvSpPr>
        <p:spPr bwMode="auto">
          <a:xfrm>
            <a:off x="6253163" y="3643313"/>
            <a:ext cx="828675" cy="990600"/>
          </a:xfrm>
          <a:prstGeom prst="ellipse">
            <a:avLst/>
          </a:prstGeom>
          <a:solidFill>
            <a:srgbClr val="0066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6" name="Oval 8"/>
          <p:cNvSpPr>
            <a:spLocks noChangeArrowheads="1"/>
          </p:cNvSpPr>
          <p:nvPr/>
        </p:nvSpPr>
        <p:spPr bwMode="auto">
          <a:xfrm>
            <a:off x="6805613" y="4545013"/>
            <a:ext cx="735012" cy="1793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8" name="Oval 10"/>
          <p:cNvSpPr>
            <a:spLocks noChangeArrowheads="1"/>
          </p:cNvSpPr>
          <p:nvPr/>
        </p:nvSpPr>
        <p:spPr bwMode="auto">
          <a:xfrm>
            <a:off x="6586538" y="2743200"/>
            <a:ext cx="184150" cy="179388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80" name="Oval 12"/>
          <p:cNvSpPr>
            <a:spLocks noChangeArrowheads="1"/>
          </p:cNvSpPr>
          <p:nvPr/>
        </p:nvSpPr>
        <p:spPr bwMode="auto">
          <a:xfrm>
            <a:off x="6586538" y="5264150"/>
            <a:ext cx="184150" cy="180975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7" name="AutoShape 9"/>
          <p:cNvSpPr>
            <a:spLocks noChangeArrowheads="1"/>
          </p:cNvSpPr>
          <p:nvPr/>
        </p:nvSpPr>
        <p:spPr bwMode="auto">
          <a:xfrm>
            <a:off x="5426075" y="4094163"/>
            <a:ext cx="2574925" cy="990600"/>
          </a:xfrm>
          <a:prstGeom prst="parallelogram">
            <a:avLst>
              <a:gd name="adj" fmla="val 64984"/>
            </a:avLst>
          </a:prstGeom>
          <a:solidFill>
            <a:srgbClr val="C0C0C0">
              <a:alpha val="42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84" name="Freeform 16"/>
          <p:cNvSpPr>
            <a:spLocks/>
          </p:cNvSpPr>
          <p:nvPr/>
        </p:nvSpPr>
        <p:spPr bwMode="auto">
          <a:xfrm>
            <a:off x="5781675" y="4065588"/>
            <a:ext cx="747713" cy="658812"/>
          </a:xfrm>
          <a:custGeom>
            <a:avLst/>
            <a:gdLst>
              <a:gd name="T0" fmla="*/ 12 w 390"/>
              <a:gd name="T1" fmla="*/ 306 h 351"/>
              <a:gd name="T2" fmla="*/ 54 w 390"/>
              <a:gd name="T3" fmla="*/ 351 h 351"/>
              <a:gd name="T4" fmla="*/ 150 w 390"/>
              <a:gd name="T5" fmla="*/ 351 h 351"/>
              <a:gd name="T6" fmla="*/ 294 w 390"/>
              <a:gd name="T7" fmla="*/ 351 h 351"/>
              <a:gd name="T8" fmla="*/ 390 w 390"/>
              <a:gd name="T9" fmla="*/ 303 h 351"/>
              <a:gd name="T10" fmla="*/ 358 w 390"/>
              <a:gd name="T11" fmla="*/ 276 h 351"/>
              <a:gd name="T12" fmla="*/ 291 w 390"/>
              <a:gd name="T13" fmla="*/ 210 h 351"/>
              <a:gd name="T14" fmla="*/ 258 w 390"/>
              <a:gd name="T15" fmla="*/ 147 h 351"/>
              <a:gd name="T16" fmla="*/ 243 w 390"/>
              <a:gd name="T17" fmla="*/ 66 h 351"/>
              <a:gd name="T18" fmla="*/ 237 w 390"/>
              <a:gd name="T19" fmla="*/ 3 h 351"/>
              <a:gd name="T20" fmla="*/ 138 w 390"/>
              <a:gd name="T21" fmla="*/ 0 h 351"/>
              <a:gd name="T22" fmla="*/ 0 w 390"/>
              <a:gd name="T23" fmla="*/ 234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0" h="351">
                <a:moveTo>
                  <a:pt x="12" y="306"/>
                </a:moveTo>
                <a:lnTo>
                  <a:pt x="54" y="351"/>
                </a:lnTo>
                <a:lnTo>
                  <a:pt x="150" y="351"/>
                </a:lnTo>
                <a:lnTo>
                  <a:pt x="294" y="351"/>
                </a:lnTo>
                <a:lnTo>
                  <a:pt x="390" y="303"/>
                </a:lnTo>
                <a:lnTo>
                  <a:pt x="358" y="276"/>
                </a:lnTo>
                <a:lnTo>
                  <a:pt x="291" y="210"/>
                </a:lnTo>
                <a:lnTo>
                  <a:pt x="258" y="147"/>
                </a:lnTo>
                <a:lnTo>
                  <a:pt x="243" y="66"/>
                </a:lnTo>
                <a:lnTo>
                  <a:pt x="237" y="3"/>
                </a:lnTo>
                <a:lnTo>
                  <a:pt x="138" y="0"/>
                </a:lnTo>
                <a:lnTo>
                  <a:pt x="0" y="234"/>
                </a:lnTo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186385" name="Freeform 17"/>
          <p:cNvSpPr>
            <a:spLocks/>
          </p:cNvSpPr>
          <p:nvPr/>
        </p:nvSpPr>
        <p:spPr bwMode="auto">
          <a:xfrm>
            <a:off x="6805613" y="4083050"/>
            <a:ext cx="809625" cy="641350"/>
          </a:xfrm>
          <a:custGeom>
            <a:avLst/>
            <a:gdLst>
              <a:gd name="T0" fmla="*/ 192 w 423"/>
              <a:gd name="T1" fmla="*/ 342 h 342"/>
              <a:gd name="T2" fmla="*/ 133 w 423"/>
              <a:gd name="T3" fmla="*/ 342 h 342"/>
              <a:gd name="T4" fmla="*/ 59 w 423"/>
              <a:gd name="T5" fmla="*/ 342 h 342"/>
              <a:gd name="T6" fmla="*/ 27 w 423"/>
              <a:gd name="T7" fmla="*/ 321 h 342"/>
              <a:gd name="T8" fmla="*/ 0 w 423"/>
              <a:gd name="T9" fmla="*/ 294 h 342"/>
              <a:gd name="T10" fmla="*/ 66 w 423"/>
              <a:gd name="T11" fmla="*/ 243 h 342"/>
              <a:gd name="T12" fmla="*/ 120 w 423"/>
              <a:gd name="T13" fmla="*/ 162 h 342"/>
              <a:gd name="T14" fmla="*/ 150 w 423"/>
              <a:gd name="T15" fmla="*/ 72 h 342"/>
              <a:gd name="T16" fmla="*/ 153 w 423"/>
              <a:gd name="T17" fmla="*/ 0 h 342"/>
              <a:gd name="T18" fmla="*/ 423 w 423"/>
              <a:gd name="T19" fmla="*/ 0 h 342"/>
              <a:gd name="T20" fmla="*/ 421 w 423"/>
              <a:gd name="T21" fmla="*/ 97 h 342"/>
              <a:gd name="T22" fmla="*/ 411 w 423"/>
              <a:gd name="T23" fmla="*/ 198 h 342"/>
              <a:gd name="T24" fmla="*/ 384 w 423"/>
              <a:gd name="T25" fmla="*/ 294 h 342"/>
              <a:gd name="T26" fmla="*/ 331 w 423"/>
              <a:gd name="T27" fmla="*/ 321 h 342"/>
              <a:gd name="T28" fmla="*/ 288 w 423"/>
              <a:gd name="T29" fmla="*/ 342 h 342"/>
              <a:gd name="T30" fmla="*/ 240 w 423"/>
              <a:gd name="T31" fmla="*/ 342 h 342"/>
              <a:gd name="T32" fmla="*/ 192 w 423"/>
              <a:gd name="T33" fmla="*/ 342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3" h="342">
                <a:moveTo>
                  <a:pt x="192" y="342"/>
                </a:moveTo>
                <a:lnTo>
                  <a:pt x="133" y="342"/>
                </a:lnTo>
                <a:lnTo>
                  <a:pt x="59" y="342"/>
                </a:lnTo>
                <a:lnTo>
                  <a:pt x="27" y="321"/>
                </a:lnTo>
                <a:lnTo>
                  <a:pt x="0" y="294"/>
                </a:lnTo>
                <a:lnTo>
                  <a:pt x="66" y="243"/>
                </a:lnTo>
                <a:lnTo>
                  <a:pt x="120" y="162"/>
                </a:lnTo>
                <a:lnTo>
                  <a:pt x="150" y="72"/>
                </a:lnTo>
                <a:lnTo>
                  <a:pt x="153" y="0"/>
                </a:lnTo>
                <a:lnTo>
                  <a:pt x="423" y="0"/>
                </a:lnTo>
                <a:lnTo>
                  <a:pt x="421" y="97"/>
                </a:lnTo>
                <a:lnTo>
                  <a:pt x="411" y="198"/>
                </a:lnTo>
                <a:lnTo>
                  <a:pt x="384" y="294"/>
                </a:lnTo>
                <a:lnTo>
                  <a:pt x="331" y="321"/>
                </a:lnTo>
                <a:lnTo>
                  <a:pt x="288" y="342"/>
                </a:lnTo>
                <a:lnTo>
                  <a:pt x="240" y="342"/>
                </a:lnTo>
                <a:lnTo>
                  <a:pt x="192" y="342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186386" name="Oval 18"/>
          <p:cNvSpPr>
            <a:spLocks noChangeArrowheads="1"/>
          </p:cNvSpPr>
          <p:nvPr/>
        </p:nvSpPr>
        <p:spPr bwMode="auto">
          <a:xfrm>
            <a:off x="6805613" y="4545013"/>
            <a:ext cx="735012" cy="1793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5" name="Oval 7"/>
          <p:cNvSpPr>
            <a:spLocks noChangeArrowheads="1"/>
          </p:cNvSpPr>
          <p:nvPr/>
        </p:nvSpPr>
        <p:spPr bwMode="auto">
          <a:xfrm>
            <a:off x="5794375" y="4545013"/>
            <a:ext cx="735013" cy="1793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81" name="Oval 13"/>
          <p:cNvSpPr>
            <a:spLocks noChangeArrowheads="1"/>
          </p:cNvSpPr>
          <p:nvPr/>
        </p:nvSpPr>
        <p:spPr bwMode="auto">
          <a:xfrm>
            <a:off x="6586538" y="3554413"/>
            <a:ext cx="184150" cy="179387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86379" name="Oval 11"/>
          <p:cNvSpPr>
            <a:spLocks noChangeArrowheads="1"/>
          </p:cNvSpPr>
          <p:nvPr/>
        </p:nvSpPr>
        <p:spPr bwMode="auto">
          <a:xfrm>
            <a:off x="6586538" y="4545013"/>
            <a:ext cx="184150" cy="179387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53" name="AutoShape 17"/>
          <p:cNvSpPr>
            <a:spLocks noChangeArrowheads="1"/>
          </p:cNvSpPr>
          <p:nvPr/>
        </p:nvSpPr>
        <p:spPr bwMode="auto">
          <a:xfrm>
            <a:off x="6096000" y="5257800"/>
            <a:ext cx="2133600" cy="838200"/>
          </a:xfrm>
          <a:prstGeom prst="parallelogram">
            <a:avLst>
              <a:gd name="adj" fmla="val 63636"/>
            </a:avLst>
          </a:prstGeom>
          <a:solidFill>
            <a:srgbClr val="C0C0C0">
              <a:alpha val="42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Morse theory III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Geometric interpretation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height function defines horizontal planes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consider various tangent </a:t>
            </a:r>
            <a:br>
              <a:rPr lang="en-US" sz="3600"/>
            </a:br>
            <a:r>
              <a:rPr lang="en-US" sz="3600"/>
              <a:t>planes of the surface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for critical points </a:t>
            </a:r>
            <a:br>
              <a:rPr lang="en-US" sz="3600"/>
            </a:br>
            <a:r>
              <a:rPr lang="en-US" sz="3600"/>
              <a:t>their tangent plane = </a:t>
            </a:r>
            <a:br>
              <a:rPr lang="en-US" sz="3600"/>
            </a:br>
            <a:r>
              <a:rPr lang="en-US" sz="3600"/>
              <a:t>horizontal plane</a:t>
            </a:r>
          </a:p>
          <a:p>
            <a:pPr>
              <a:lnSpc>
                <a:spcPct val="90000"/>
              </a:lnSpc>
            </a:pPr>
            <a:endParaRPr lang="en-US" sz="3600"/>
          </a:p>
        </p:txBody>
      </p:sp>
      <p:sp>
        <p:nvSpPr>
          <p:cNvPr id="116742" name="Oval 6"/>
          <p:cNvSpPr>
            <a:spLocks noChangeArrowheads="1"/>
          </p:cNvSpPr>
          <p:nvPr/>
        </p:nvSpPr>
        <p:spPr bwMode="auto">
          <a:xfrm>
            <a:off x="6400800" y="3657600"/>
            <a:ext cx="1600200" cy="2133600"/>
          </a:xfrm>
          <a:prstGeom prst="ellipse">
            <a:avLst/>
          </a:prstGeom>
          <a:solidFill>
            <a:srgbClr val="FF99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3" name="Oval 7"/>
          <p:cNvSpPr>
            <a:spLocks noChangeArrowheads="1"/>
          </p:cNvSpPr>
          <p:nvPr/>
        </p:nvSpPr>
        <p:spPr bwMode="auto">
          <a:xfrm>
            <a:off x="6858000" y="4343400"/>
            <a:ext cx="685800" cy="838200"/>
          </a:xfrm>
          <a:prstGeom prst="ellipse">
            <a:avLst/>
          </a:prstGeom>
          <a:solidFill>
            <a:srgbClr val="0066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8" name="Oval 12"/>
          <p:cNvSpPr>
            <a:spLocks noChangeArrowheads="1"/>
          </p:cNvSpPr>
          <p:nvPr/>
        </p:nvSpPr>
        <p:spPr bwMode="auto">
          <a:xfrm>
            <a:off x="6400800" y="4724400"/>
            <a:ext cx="457200" cy="1524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9" name="Oval 13"/>
          <p:cNvSpPr>
            <a:spLocks noChangeArrowheads="1"/>
          </p:cNvSpPr>
          <p:nvPr/>
        </p:nvSpPr>
        <p:spPr bwMode="auto">
          <a:xfrm>
            <a:off x="7543800" y="4724400"/>
            <a:ext cx="457200" cy="1524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50" name="AutoShape 14"/>
          <p:cNvSpPr>
            <a:spLocks noChangeArrowheads="1"/>
          </p:cNvSpPr>
          <p:nvPr/>
        </p:nvSpPr>
        <p:spPr bwMode="auto">
          <a:xfrm>
            <a:off x="6172200" y="3276600"/>
            <a:ext cx="2133600" cy="838200"/>
          </a:xfrm>
          <a:prstGeom prst="parallelogram">
            <a:avLst>
              <a:gd name="adj" fmla="val 63636"/>
            </a:avLst>
          </a:prstGeom>
          <a:solidFill>
            <a:srgbClr val="C0C0C0">
              <a:alpha val="42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7" name="Oval 11"/>
          <p:cNvSpPr>
            <a:spLocks noChangeArrowheads="1"/>
          </p:cNvSpPr>
          <p:nvPr/>
        </p:nvSpPr>
        <p:spPr bwMode="auto">
          <a:xfrm>
            <a:off x="7134225" y="35814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4" name="Oval 8"/>
          <p:cNvSpPr>
            <a:spLocks noChangeArrowheads="1"/>
          </p:cNvSpPr>
          <p:nvPr/>
        </p:nvSpPr>
        <p:spPr bwMode="auto">
          <a:xfrm>
            <a:off x="7134225" y="51054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5" name="Oval 9"/>
          <p:cNvSpPr>
            <a:spLocks noChangeArrowheads="1"/>
          </p:cNvSpPr>
          <p:nvPr/>
        </p:nvSpPr>
        <p:spPr bwMode="auto">
          <a:xfrm>
            <a:off x="7134225" y="57150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6746" name="Oval 10"/>
          <p:cNvSpPr>
            <a:spLocks noChangeArrowheads="1"/>
          </p:cNvSpPr>
          <p:nvPr/>
        </p:nvSpPr>
        <p:spPr bwMode="auto">
          <a:xfrm>
            <a:off x="7134225" y="42672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3" grpId="0" animBg="1"/>
      <p:bldP spid="1167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Considerations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200"/>
              <a:t>Many more critical points than handles</a:t>
            </a:r>
          </a:p>
          <a:p>
            <a:r>
              <a:rPr lang="en-US" sz="3200"/>
              <a:t>Discrete setting… Can we generalize?</a:t>
            </a:r>
          </a:p>
          <a:p>
            <a:r>
              <a:rPr lang="en-US" sz="3200"/>
              <a:t>Wavefront traversal </a:t>
            </a:r>
            <a:r>
              <a:rPr lang="en-US" sz="2400"/>
              <a:t>(Axen, Wood)</a:t>
            </a:r>
          </a:p>
          <a:p>
            <a:pPr lvl="1"/>
            <a:r>
              <a:rPr lang="en-US" sz="3200"/>
              <a:t>Define a geodesic or height function </a:t>
            </a:r>
            <a:r>
              <a:rPr lang="en-US" sz="3200" i="1"/>
              <a:t>f</a:t>
            </a:r>
            <a:r>
              <a:rPr lang="en-US" sz="3200"/>
              <a:t>, for </a:t>
            </a:r>
            <a:r>
              <a:rPr lang="en-US" sz="3200" i="1"/>
              <a:t>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Morse theory Redux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Geometric analysis of critical points</a:t>
            </a:r>
          </a:p>
        </p:txBody>
      </p:sp>
      <p:pic>
        <p:nvPicPr>
          <p:cNvPr id="235525" name="Picture 5" descr="morse_ge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0104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1247775" y="5334000"/>
            <a:ext cx="21637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trivial point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4038600" y="5334000"/>
            <a:ext cx="4171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critical point (saddle point)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Related Work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Axen: Morse theory for discrete manifolds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critical point analysis based on wavefront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but there are still too many critical points – and </a:t>
            </a:r>
            <a:br>
              <a:rPr lang="en-US" sz="3600"/>
            </a:br>
            <a:r>
              <a:rPr lang="en-US" sz="3600"/>
              <a:t>we want to </a:t>
            </a:r>
            <a:br>
              <a:rPr lang="en-US" sz="3600"/>
            </a:br>
            <a:r>
              <a:rPr lang="en-US" sz="3600"/>
              <a:t>localize </a:t>
            </a:r>
            <a:br>
              <a:rPr lang="en-US" sz="3600"/>
            </a:br>
            <a:r>
              <a:rPr lang="en-US" sz="3600"/>
              <a:t>handles</a:t>
            </a:r>
          </a:p>
        </p:txBody>
      </p:sp>
      <p:pic>
        <p:nvPicPr>
          <p:cNvPr id="227332" name="Picture 4" descr="axen_star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05275"/>
            <a:ext cx="3602038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953000" y="5705475"/>
            <a:ext cx="21637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trivial point</a:t>
            </a: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858000" y="5705475"/>
            <a:ext cx="228758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saddle point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Interval analysis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696200" cy="4800600"/>
          </a:xfrm>
        </p:spPr>
        <p:txBody>
          <a:bodyPr/>
          <a:lstStyle/>
          <a:p>
            <a:r>
              <a:rPr lang="en-US" sz="3900"/>
              <a:t>Consider immersion (height fn.)</a:t>
            </a:r>
          </a:p>
          <a:p>
            <a:pPr lvl="1"/>
            <a:r>
              <a:rPr lang="en-US" sz="3600"/>
              <a:t>analyze level sets</a:t>
            </a:r>
          </a:p>
          <a:p>
            <a:pPr lvl="2"/>
            <a:r>
              <a:rPr lang="en-US" sz="3600"/>
              <a:t>pre-image: subset of </a:t>
            </a:r>
            <a:r>
              <a:rPr lang="en-US" sz="3600" i="1"/>
              <a:t>M</a:t>
            </a:r>
            <a:r>
              <a:rPr lang="en-US" sz="3600"/>
              <a:t> at height </a:t>
            </a:r>
            <a:r>
              <a:rPr lang="en-US" sz="3600" i="1"/>
              <a:t>h</a:t>
            </a:r>
          </a:p>
          <a:p>
            <a:pPr lvl="1"/>
            <a:r>
              <a:rPr lang="en-US" sz="3600"/>
              <a:t>topology of the level sets change</a:t>
            </a:r>
          </a:p>
        </p:txBody>
      </p:sp>
      <p:pic>
        <p:nvPicPr>
          <p:cNvPr id="223239" name="Picture 7" descr="immer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0513"/>
            <a:ext cx="7961313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 descr="immerse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0513"/>
            <a:ext cx="7980363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5" name="Picture 13" descr="immerse1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0513"/>
            <a:ext cx="7970838" cy="22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6" name="Picture 14" descr="immers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00513"/>
            <a:ext cx="7970838" cy="22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Identifying topology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How do changes to the topology of the level sets relate to the topology of the surface? </a:t>
            </a:r>
          </a:p>
          <a:p>
            <a:pPr lvl="1">
              <a:lnSpc>
                <a:spcPct val="90000"/>
              </a:lnSpc>
            </a:pPr>
            <a:r>
              <a:rPr lang="en-US" sz="3300"/>
              <a:t>level sets may be defined by different functions</a:t>
            </a:r>
          </a:p>
          <a:p>
            <a:pPr lvl="1">
              <a:lnSpc>
                <a:spcPct val="90000"/>
              </a:lnSpc>
            </a:pPr>
            <a:r>
              <a:rPr lang="en-US" sz="3300"/>
              <a:t>consider a function based on a face-by-face traversal</a:t>
            </a:r>
          </a:p>
          <a:p>
            <a:pPr lvl="2">
              <a:lnSpc>
                <a:spcPct val="90000"/>
              </a:lnSpc>
            </a:pPr>
            <a:r>
              <a:rPr lang="en-US" sz="3300"/>
              <a:t>level sets defined by adding face to the current region</a:t>
            </a:r>
          </a:p>
          <a:p>
            <a:pPr>
              <a:lnSpc>
                <a:spcPct val="90000"/>
              </a:lnSpc>
            </a:pPr>
            <a:endParaRPr lang="en-US" sz="36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are surfaces?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Surfaces can be</a:t>
            </a:r>
            <a:br>
              <a:rPr lang="en-US" sz="4000"/>
            </a:br>
            <a:r>
              <a:rPr lang="en-US" sz="4000"/>
              <a:t>described as:</a:t>
            </a:r>
          </a:p>
          <a:p>
            <a:pPr lvl="1"/>
            <a:r>
              <a:rPr lang="en-US" sz="3600"/>
              <a:t>geometry</a:t>
            </a:r>
          </a:p>
          <a:p>
            <a:pPr lvl="1"/>
            <a:r>
              <a:rPr lang="en-US" sz="3600"/>
              <a:t>connectivity</a:t>
            </a:r>
          </a:p>
          <a:p>
            <a:pPr lvl="1"/>
            <a:r>
              <a:rPr lang="en-US" sz="3600"/>
              <a:t>parameterization</a:t>
            </a:r>
          </a:p>
        </p:txBody>
      </p:sp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457200" y="1295400"/>
            <a:ext cx="7772400" cy="4278313"/>
            <a:chOff x="288" y="816"/>
            <a:chExt cx="4896" cy="2695"/>
          </a:xfrm>
        </p:grpSpPr>
        <p:grpSp>
          <p:nvGrpSpPr>
            <p:cNvPr id="52234" name="Group 10"/>
            <p:cNvGrpSpPr>
              <a:grpSpLocks/>
            </p:cNvGrpSpPr>
            <p:nvPr/>
          </p:nvGrpSpPr>
          <p:grpSpPr bwMode="auto">
            <a:xfrm>
              <a:off x="288" y="1842"/>
              <a:ext cx="3345" cy="1669"/>
              <a:chOff x="207" y="1842"/>
              <a:chExt cx="3345" cy="1669"/>
            </a:xfrm>
          </p:grpSpPr>
          <p:sp>
            <p:nvSpPr>
              <p:cNvPr id="52229" name="Text Box 5"/>
              <p:cNvSpPr txBox="1">
                <a:spLocks noChangeArrowheads="1"/>
              </p:cNvSpPr>
              <p:nvPr/>
            </p:nvSpPr>
            <p:spPr bwMode="auto">
              <a:xfrm>
                <a:off x="1152" y="2976"/>
                <a:ext cx="1512" cy="53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328" tIns="164592" rIns="338328" bIns="164592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5000"/>
                  </a:spcBef>
                  <a:spcAft>
                    <a:spcPct val="20000"/>
                  </a:spcAft>
                  <a:buClr>
                    <a:srgbClr val="F35B1B"/>
                  </a:buClr>
                  <a:buSzPct val="75000"/>
                  <a:buFont typeface="Monotype Sorts" pitchFamily="2" charset="2"/>
                  <a:buNone/>
                </a:pPr>
                <a:r>
                  <a:rPr kumimoji="0" lang="en-US">
                    <a:latin typeface="MetaPlusNormal-Roman" pitchFamily="34" charset="0"/>
                  </a:rPr>
                  <a:t>topology</a:t>
                </a:r>
              </a:p>
            </p:txBody>
          </p:sp>
          <p:sp>
            <p:nvSpPr>
              <p:cNvPr id="52230" name="Freeform 6"/>
              <p:cNvSpPr>
                <a:spLocks/>
              </p:cNvSpPr>
              <p:nvPr/>
            </p:nvSpPr>
            <p:spPr bwMode="auto">
              <a:xfrm>
                <a:off x="207" y="1842"/>
                <a:ext cx="801" cy="1507"/>
              </a:xfrm>
              <a:custGeom>
                <a:avLst/>
                <a:gdLst>
                  <a:gd name="T0" fmla="*/ 637 w 801"/>
                  <a:gd name="T1" fmla="*/ 0 h 1507"/>
                  <a:gd name="T2" fmla="*/ 77 w 801"/>
                  <a:gd name="T3" fmla="*/ 511 h 1507"/>
                  <a:gd name="T4" fmla="*/ 174 w 801"/>
                  <a:gd name="T5" fmla="*/ 1371 h 1507"/>
                  <a:gd name="T6" fmla="*/ 801 w 801"/>
                  <a:gd name="T7" fmla="*/ 1326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1" h="1507">
                    <a:moveTo>
                      <a:pt x="637" y="0"/>
                    </a:moveTo>
                    <a:cubicBezTo>
                      <a:pt x="544" y="85"/>
                      <a:pt x="154" y="282"/>
                      <a:pt x="77" y="511"/>
                    </a:cubicBezTo>
                    <a:cubicBezTo>
                      <a:pt x="0" y="740"/>
                      <a:pt x="53" y="1235"/>
                      <a:pt x="174" y="1371"/>
                    </a:cubicBezTo>
                    <a:cubicBezTo>
                      <a:pt x="295" y="1507"/>
                      <a:pt x="671" y="1335"/>
                      <a:pt x="801" y="1326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328" tIns="164592" rIns="338328" bIns="16459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auto">
              <a:xfrm>
                <a:off x="2784" y="2632"/>
                <a:ext cx="768" cy="624"/>
              </a:xfrm>
              <a:custGeom>
                <a:avLst/>
                <a:gdLst>
                  <a:gd name="T0" fmla="*/ 0 w 768"/>
                  <a:gd name="T1" fmla="*/ 584 h 624"/>
                  <a:gd name="T2" fmla="*/ 432 w 768"/>
                  <a:gd name="T3" fmla="*/ 584 h 624"/>
                  <a:gd name="T4" fmla="*/ 720 w 768"/>
                  <a:gd name="T5" fmla="*/ 344 h 624"/>
                  <a:gd name="T6" fmla="*/ 720 w 768"/>
                  <a:gd name="T7" fmla="*/ 56 h 624"/>
                  <a:gd name="T8" fmla="*/ 480 w 768"/>
                  <a:gd name="T9" fmla="*/ 8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624">
                    <a:moveTo>
                      <a:pt x="0" y="584"/>
                    </a:moveTo>
                    <a:cubicBezTo>
                      <a:pt x="156" y="604"/>
                      <a:pt x="312" y="624"/>
                      <a:pt x="432" y="584"/>
                    </a:cubicBezTo>
                    <a:cubicBezTo>
                      <a:pt x="552" y="544"/>
                      <a:pt x="672" y="432"/>
                      <a:pt x="720" y="344"/>
                    </a:cubicBezTo>
                    <a:cubicBezTo>
                      <a:pt x="768" y="256"/>
                      <a:pt x="760" y="112"/>
                      <a:pt x="720" y="56"/>
                    </a:cubicBezTo>
                    <a:cubicBezTo>
                      <a:pt x="680" y="0"/>
                      <a:pt x="580" y="4"/>
                      <a:pt x="480" y="8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328" tIns="164592" rIns="338328" bIns="16459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auto">
              <a:xfrm>
                <a:off x="432" y="2256"/>
                <a:ext cx="576" cy="776"/>
              </a:xfrm>
              <a:custGeom>
                <a:avLst/>
                <a:gdLst>
                  <a:gd name="T0" fmla="*/ 384 w 576"/>
                  <a:gd name="T1" fmla="*/ 0 h 776"/>
                  <a:gd name="T2" fmla="*/ 48 w 576"/>
                  <a:gd name="T3" fmla="*/ 144 h 776"/>
                  <a:gd name="T4" fmla="*/ 96 w 576"/>
                  <a:gd name="T5" fmla="*/ 672 h 776"/>
                  <a:gd name="T6" fmla="*/ 576 w 576"/>
                  <a:gd name="T7" fmla="*/ 768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6" h="776">
                    <a:moveTo>
                      <a:pt x="384" y="0"/>
                    </a:moveTo>
                    <a:cubicBezTo>
                      <a:pt x="240" y="16"/>
                      <a:pt x="96" y="32"/>
                      <a:pt x="48" y="144"/>
                    </a:cubicBezTo>
                    <a:cubicBezTo>
                      <a:pt x="0" y="256"/>
                      <a:pt x="8" y="568"/>
                      <a:pt x="96" y="672"/>
                    </a:cubicBezTo>
                    <a:cubicBezTo>
                      <a:pt x="184" y="776"/>
                      <a:pt x="380" y="772"/>
                      <a:pt x="576" y="768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328" tIns="164592" rIns="338328" bIns="164592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52235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676767"/>
                </a:clrFrom>
                <a:clrTo>
                  <a:srgbClr val="6767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816"/>
              <a:ext cx="1152" cy="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239" name="Group 15"/>
          <p:cNvGrpSpPr>
            <a:grpSpLocks/>
          </p:cNvGrpSpPr>
          <p:nvPr/>
        </p:nvGrpSpPr>
        <p:grpSpPr bwMode="auto">
          <a:xfrm>
            <a:off x="5638800" y="1447800"/>
            <a:ext cx="2817813" cy="3886200"/>
            <a:chOff x="3627" y="1200"/>
            <a:chExt cx="1775" cy="2448"/>
          </a:xfrm>
        </p:grpSpPr>
        <p:graphicFrame>
          <p:nvGraphicFramePr>
            <p:cNvPr id="52236" name="Object 12"/>
            <p:cNvGraphicFramePr>
              <a:graphicFrameLocks noChangeAspect="1"/>
            </p:cNvGraphicFramePr>
            <p:nvPr/>
          </p:nvGraphicFramePr>
          <p:xfrm>
            <a:off x="3792" y="1200"/>
            <a:ext cx="1610" cy="2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3" name="Image" r:id="rId5" imgW="5858101" imgH="8297917" progId="Photoshop.Image.6">
                    <p:embed/>
                  </p:oleObj>
                </mc:Choice>
                <mc:Fallback>
                  <p:oleObj name="Image" r:id="rId5" imgW="5858101" imgH="8297917" progId="Photoshop.Image.6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0000FF"/>
                            </a:clrFrom>
                            <a:clrTo>
                              <a:srgbClr val="0000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200"/>
                          <a:ext cx="1610" cy="2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8" name="Text Box 14"/>
            <p:cNvSpPr txBox="1">
              <a:spLocks noChangeArrowheads="1"/>
            </p:cNvSpPr>
            <p:nvPr/>
          </p:nvSpPr>
          <p:spPr bwMode="auto">
            <a:xfrm>
              <a:off x="3627" y="3388"/>
              <a:ext cx="94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Desbrun 2001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Three possible operations: add-triangle, close-crack, merge-edge</a:t>
            </a:r>
          </a:p>
          <a:p>
            <a:pPr>
              <a:lnSpc>
                <a:spcPct val="80000"/>
              </a:lnSpc>
            </a:pPr>
            <a:r>
              <a:rPr lang="en-US" sz="3600"/>
              <a:t>Add-triangle:</a:t>
            </a:r>
          </a:p>
          <a:p>
            <a:pPr>
              <a:lnSpc>
                <a:spcPct val="80000"/>
              </a:lnSpc>
            </a:pPr>
            <a:endParaRPr lang="en-US" sz="3600"/>
          </a:p>
          <a:p>
            <a:pPr>
              <a:lnSpc>
                <a:spcPct val="80000"/>
              </a:lnSpc>
            </a:pPr>
            <a:endParaRPr 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32113"/>
            <a:ext cx="2444750" cy="27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761" name="Object 9"/>
          <p:cNvGraphicFramePr>
            <a:graphicFrameLocks noChangeAspect="1"/>
          </p:cNvGraphicFramePr>
          <p:nvPr/>
        </p:nvGraphicFramePr>
        <p:xfrm>
          <a:off x="3725863" y="3275013"/>
          <a:ext cx="511968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9" name="Equation" r:id="rId4" imgW="4736880" imgH="1307880" progId="Equation.3">
                  <p:embed/>
                </p:oleObj>
              </mc:Choice>
              <mc:Fallback>
                <p:oleObj name="Equation" r:id="rId4" imgW="4736880" imgH="13078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3275013"/>
                        <a:ext cx="511968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762000" y="2743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Three possible operations: add-triangle, close-crack, merge-edge</a:t>
            </a:r>
          </a:p>
          <a:p>
            <a:pPr>
              <a:lnSpc>
                <a:spcPct val="80000"/>
              </a:lnSpc>
            </a:pPr>
            <a:r>
              <a:rPr lang="en-US" sz="3600"/>
              <a:t>Add-triangle: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aphicFrame>
        <p:nvGraphicFramePr>
          <p:cNvPr id="214021" name="Object 5"/>
          <p:cNvGraphicFramePr>
            <a:graphicFrameLocks noChangeAspect="1"/>
          </p:cNvGraphicFramePr>
          <p:nvPr/>
        </p:nvGraphicFramePr>
        <p:xfrm>
          <a:off x="3725863" y="3275013"/>
          <a:ext cx="511968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1" name="Equation" r:id="rId3" imgW="4736880" imgH="1307880" progId="Equation.3">
                  <p:embed/>
                </p:oleObj>
              </mc:Choice>
              <mc:Fallback>
                <p:oleObj name="Equation" r:id="rId3" imgW="4736880" imgH="13078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3275013"/>
                        <a:ext cx="511968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762000" y="2743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32113"/>
            <a:ext cx="2535238" cy="27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6" name="Line 10"/>
          <p:cNvSpPr>
            <a:spLocks noChangeShapeType="1"/>
          </p:cNvSpPr>
          <p:nvPr/>
        </p:nvSpPr>
        <p:spPr bwMode="auto">
          <a:xfrm>
            <a:off x="4495800" y="4419600"/>
            <a:ext cx="9906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14027" name="Line 11"/>
          <p:cNvSpPr>
            <a:spLocks noChangeShapeType="1"/>
          </p:cNvSpPr>
          <p:nvPr/>
        </p:nvSpPr>
        <p:spPr bwMode="auto">
          <a:xfrm>
            <a:off x="5867400" y="4419600"/>
            <a:ext cx="9906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3429000" y="4953000"/>
            <a:ext cx="464820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Euler characteristic is </a:t>
            </a:r>
            <a:b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</a:b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unchanged</a:t>
            </a:r>
          </a:p>
        </p:txBody>
      </p:sp>
      <p:sp>
        <p:nvSpPr>
          <p:cNvPr id="214030" name="Line 14"/>
          <p:cNvSpPr>
            <a:spLocks noChangeShapeType="1"/>
          </p:cNvSpPr>
          <p:nvPr/>
        </p:nvSpPr>
        <p:spPr bwMode="auto">
          <a:xfrm>
            <a:off x="7239000" y="4419600"/>
            <a:ext cx="9906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Close-crack: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2212975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5048" name="Object 8"/>
          <p:cNvGraphicFramePr>
            <a:graphicFrameLocks noChangeAspect="1"/>
          </p:cNvGraphicFramePr>
          <p:nvPr/>
        </p:nvGraphicFramePr>
        <p:xfrm>
          <a:off x="3430588" y="3017838"/>
          <a:ext cx="51657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1" name="Equation" r:id="rId4" imgW="4127400" imgH="838080" progId="Equation.3">
                  <p:embed/>
                </p:oleObj>
              </mc:Choice>
              <mc:Fallback>
                <p:oleObj name="Equation" r:id="rId4" imgW="412740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588" y="3017838"/>
                        <a:ext cx="516572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3352800" y="2209800"/>
            <a:ext cx="48609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self-adjacencies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Close-crack: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pic>
        <p:nvPicPr>
          <p:cNvPr id="2160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2212975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6072" name="Object 8"/>
          <p:cNvGraphicFramePr>
            <a:graphicFrameLocks noChangeAspect="1"/>
          </p:cNvGraphicFramePr>
          <p:nvPr/>
        </p:nvGraphicFramePr>
        <p:xfrm>
          <a:off x="3430588" y="3017838"/>
          <a:ext cx="51657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8" name="Equation" r:id="rId4" imgW="4127400" imgH="838080" progId="Equation.3">
                  <p:embed/>
                </p:oleObj>
              </mc:Choice>
              <mc:Fallback>
                <p:oleObj name="Equation" r:id="rId4" imgW="412740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588" y="3017838"/>
                        <a:ext cx="516572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3352800" y="2211388"/>
            <a:ext cx="48609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self-adjacencies</a:t>
            </a: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3352800" y="4175125"/>
            <a:ext cx="4867275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Again Euler characteristic is </a:t>
            </a:r>
            <a:b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</a:b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unchanged</a:t>
            </a:r>
          </a:p>
        </p:txBody>
      </p:sp>
      <p:grpSp>
        <p:nvGrpSpPr>
          <p:cNvPr id="216075" name="Group 11"/>
          <p:cNvGrpSpPr>
            <a:grpSpLocks/>
          </p:cNvGrpSpPr>
          <p:nvPr/>
        </p:nvGrpSpPr>
        <p:grpSpPr bwMode="auto">
          <a:xfrm>
            <a:off x="4572000" y="3657600"/>
            <a:ext cx="2362200" cy="0"/>
            <a:chOff x="2832" y="2784"/>
            <a:chExt cx="1488" cy="0"/>
          </a:xfrm>
        </p:grpSpPr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>
              <a:off x="2832" y="2784"/>
              <a:ext cx="62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6077" name="Line 13"/>
            <p:cNvSpPr>
              <a:spLocks noChangeShapeType="1"/>
            </p:cNvSpPr>
            <p:nvPr/>
          </p:nvSpPr>
          <p:spPr bwMode="auto">
            <a:xfrm>
              <a:off x="3696" y="2784"/>
              <a:ext cx="62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Merge-edge: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pSp>
        <p:nvGrpSpPr>
          <p:cNvPr id="76834" name="Group 34"/>
          <p:cNvGrpSpPr>
            <a:grpSpLocks/>
          </p:cNvGrpSpPr>
          <p:nvPr/>
        </p:nvGrpSpPr>
        <p:grpSpPr bwMode="auto">
          <a:xfrm>
            <a:off x="555625" y="2873375"/>
            <a:ext cx="3657600" cy="2432050"/>
            <a:chOff x="288" y="2004"/>
            <a:chExt cx="2304" cy="1532"/>
          </a:xfrm>
        </p:grpSpPr>
        <p:pic>
          <p:nvPicPr>
            <p:cNvPr id="76807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354B4C"/>
                </a:clrFrom>
                <a:clrTo>
                  <a:srgbClr val="354B4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04"/>
              <a:ext cx="1257" cy="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813" name="Freeform 13"/>
            <p:cNvSpPr>
              <a:spLocks/>
            </p:cNvSpPr>
            <p:nvPr/>
          </p:nvSpPr>
          <p:spPr bwMode="auto">
            <a:xfrm>
              <a:off x="288" y="2352"/>
              <a:ext cx="2304" cy="816"/>
            </a:xfrm>
            <a:custGeom>
              <a:avLst/>
              <a:gdLst>
                <a:gd name="T0" fmla="*/ 960 w 2304"/>
                <a:gd name="T1" fmla="*/ 432 h 816"/>
                <a:gd name="T2" fmla="*/ 672 w 2304"/>
                <a:gd name="T3" fmla="*/ 672 h 816"/>
                <a:gd name="T4" fmla="*/ 192 w 2304"/>
                <a:gd name="T5" fmla="*/ 816 h 816"/>
                <a:gd name="T6" fmla="*/ 0 w 2304"/>
                <a:gd name="T7" fmla="*/ 384 h 816"/>
                <a:gd name="T8" fmla="*/ 432 w 2304"/>
                <a:gd name="T9" fmla="*/ 96 h 816"/>
                <a:gd name="T10" fmla="*/ 912 w 2304"/>
                <a:gd name="T11" fmla="*/ 336 h 816"/>
                <a:gd name="T12" fmla="*/ 960 w 2304"/>
                <a:gd name="T13" fmla="*/ 336 h 816"/>
                <a:gd name="T14" fmla="*/ 1344 w 2304"/>
                <a:gd name="T15" fmla="*/ 288 h 816"/>
                <a:gd name="T16" fmla="*/ 1584 w 2304"/>
                <a:gd name="T17" fmla="*/ 96 h 816"/>
                <a:gd name="T18" fmla="*/ 1872 w 2304"/>
                <a:gd name="T19" fmla="*/ 0 h 816"/>
                <a:gd name="T20" fmla="*/ 2304 w 2304"/>
                <a:gd name="T21" fmla="*/ 240 h 816"/>
                <a:gd name="T22" fmla="*/ 2160 w 2304"/>
                <a:gd name="T23" fmla="*/ 624 h 816"/>
                <a:gd name="T24" fmla="*/ 1680 w 2304"/>
                <a:gd name="T25" fmla="*/ 672 h 816"/>
                <a:gd name="T26" fmla="*/ 1536 w 2304"/>
                <a:gd name="T27" fmla="*/ 480 h 816"/>
                <a:gd name="T28" fmla="*/ 1296 w 2304"/>
                <a:gd name="T29" fmla="*/ 384 h 816"/>
                <a:gd name="T30" fmla="*/ 912 w 2304"/>
                <a:gd name="T31" fmla="*/ 48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4" h="816">
                  <a:moveTo>
                    <a:pt x="960" y="432"/>
                  </a:moveTo>
                  <a:lnTo>
                    <a:pt x="672" y="672"/>
                  </a:lnTo>
                  <a:lnTo>
                    <a:pt x="192" y="816"/>
                  </a:lnTo>
                  <a:lnTo>
                    <a:pt x="0" y="384"/>
                  </a:lnTo>
                  <a:lnTo>
                    <a:pt x="432" y="96"/>
                  </a:lnTo>
                  <a:lnTo>
                    <a:pt x="912" y="336"/>
                  </a:lnTo>
                  <a:lnTo>
                    <a:pt x="960" y="336"/>
                  </a:lnTo>
                  <a:lnTo>
                    <a:pt x="1344" y="288"/>
                  </a:lnTo>
                  <a:lnTo>
                    <a:pt x="1584" y="96"/>
                  </a:lnTo>
                  <a:lnTo>
                    <a:pt x="1872" y="0"/>
                  </a:lnTo>
                  <a:lnTo>
                    <a:pt x="2304" y="240"/>
                  </a:lnTo>
                  <a:lnTo>
                    <a:pt x="2160" y="624"/>
                  </a:lnTo>
                  <a:lnTo>
                    <a:pt x="1680" y="672"/>
                  </a:lnTo>
                  <a:lnTo>
                    <a:pt x="1536" y="480"/>
                  </a:lnTo>
                  <a:lnTo>
                    <a:pt x="1296" y="384"/>
                  </a:lnTo>
                  <a:lnTo>
                    <a:pt x="912" y="480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>
              <a:off x="1152" y="2640"/>
              <a:ext cx="144" cy="144"/>
            </a:xfrm>
            <a:prstGeom prst="ellipse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>
              <a:off x="1536" y="2592"/>
              <a:ext cx="144" cy="144"/>
            </a:xfrm>
            <a:prstGeom prst="ellipse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76830" name="Oval 30"/>
            <p:cNvSpPr>
              <a:spLocks noChangeArrowheads="1"/>
            </p:cNvSpPr>
            <p:nvPr/>
          </p:nvSpPr>
          <p:spPr bwMode="auto">
            <a:xfrm>
              <a:off x="1152" y="2736"/>
              <a:ext cx="144" cy="144"/>
            </a:xfrm>
            <a:prstGeom prst="ellipse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>
              <a:off x="1536" y="2688"/>
              <a:ext cx="144" cy="144"/>
            </a:xfrm>
            <a:prstGeom prst="ellipse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4114800" y="3124200"/>
          <a:ext cx="474980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8" name="Equation" r:id="rId4" imgW="4775040" imgH="838080" progId="Equation.3">
                  <p:embed/>
                </p:oleObj>
              </mc:Choice>
              <mc:Fallback>
                <p:oleObj name="Equation" r:id="rId4" imgW="4775040" imgH="838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4749800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47" name="Text Box 47"/>
          <p:cNvSpPr txBox="1">
            <a:spLocks noChangeArrowheads="1"/>
          </p:cNvSpPr>
          <p:nvPr/>
        </p:nvSpPr>
        <p:spPr bwMode="auto">
          <a:xfrm>
            <a:off x="3352800" y="2211388"/>
            <a:ext cx="5226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global adjacencies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Merge-edge: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pSp>
        <p:nvGrpSpPr>
          <p:cNvPr id="217115" name="Group 27"/>
          <p:cNvGrpSpPr>
            <a:grpSpLocks/>
          </p:cNvGrpSpPr>
          <p:nvPr/>
        </p:nvGrpSpPr>
        <p:grpSpPr bwMode="auto">
          <a:xfrm>
            <a:off x="533400" y="2895600"/>
            <a:ext cx="3733800" cy="2762250"/>
            <a:chOff x="336" y="1824"/>
            <a:chExt cx="2352" cy="1740"/>
          </a:xfrm>
        </p:grpSpPr>
        <p:pic>
          <p:nvPicPr>
            <p:cNvPr id="217105" name="Picture 1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354B4C"/>
                </a:clrFrom>
                <a:clrTo>
                  <a:srgbClr val="354B4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1257" cy="1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106" name="Freeform 18"/>
            <p:cNvSpPr>
              <a:spLocks/>
            </p:cNvSpPr>
            <p:nvPr/>
          </p:nvSpPr>
          <p:spPr bwMode="auto">
            <a:xfrm>
              <a:off x="336" y="2256"/>
              <a:ext cx="935" cy="720"/>
            </a:xfrm>
            <a:custGeom>
              <a:avLst/>
              <a:gdLst>
                <a:gd name="T0" fmla="*/ 912 w 935"/>
                <a:gd name="T1" fmla="*/ 336 h 720"/>
                <a:gd name="T2" fmla="*/ 624 w 935"/>
                <a:gd name="T3" fmla="*/ 576 h 720"/>
                <a:gd name="T4" fmla="*/ 192 w 935"/>
                <a:gd name="T5" fmla="*/ 720 h 720"/>
                <a:gd name="T6" fmla="*/ 0 w 935"/>
                <a:gd name="T7" fmla="*/ 288 h 720"/>
                <a:gd name="T8" fmla="*/ 432 w 935"/>
                <a:gd name="T9" fmla="*/ 0 h 720"/>
                <a:gd name="T10" fmla="*/ 935 w 935"/>
                <a:gd name="T11" fmla="*/ 293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5" h="720">
                  <a:moveTo>
                    <a:pt x="912" y="336"/>
                  </a:moveTo>
                  <a:lnTo>
                    <a:pt x="624" y="576"/>
                  </a:lnTo>
                  <a:lnTo>
                    <a:pt x="192" y="720"/>
                  </a:lnTo>
                  <a:lnTo>
                    <a:pt x="0" y="288"/>
                  </a:lnTo>
                  <a:lnTo>
                    <a:pt x="432" y="0"/>
                  </a:lnTo>
                  <a:lnTo>
                    <a:pt x="935" y="293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7107" name="Freeform 19"/>
            <p:cNvSpPr>
              <a:spLocks/>
            </p:cNvSpPr>
            <p:nvPr/>
          </p:nvSpPr>
          <p:spPr bwMode="auto">
            <a:xfrm>
              <a:off x="1680" y="2160"/>
              <a:ext cx="1008" cy="674"/>
            </a:xfrm>
            <a:custGeom>
              <a:avLst/>
              <a:gdLst>
                <a:gd name="T0" fmla="*/ 0 w 1008"/>
                <a:gd name="T1" fmla="*/ 384 h 674"/>
                <a:gd name="T2" fmla="*/ 174 w 1008"/>
                <a:gd name="T3" fmla="*/ 429 h 674"/>
                <a:gd name="T4" fmla="*/ 313 w 1008"/>
                <a:gd name="T5" fmla="*/ 674 h 674"/>
                <a:gd name="T6" fmla="*/ 300 w 1008"/>
                <a:gd name="T7" fmla="*/ 667 h 674"/>
                <a:gd name="T8" fmla="*/ 864 w 1008"/>
                <a:gd name="T9" fmla="*/ 624 h 674"/>
                <a:gd name="T10" fmla="*/ 1008 w 1008"/>
                <a:gd name="T11" fmla="*/ 240 h 674"/>
                <a:gd name="T12" fmla="*/ 576 w 1008"/>
                <a:gd name="T13" fmla="*/ 0 h 674"/>
                <a:gd name="T14" fmla="*/ 288 w 1008"/>
                <a:gd name="T15" fmla="*/ 96 h 674"/>
                <a:gd name="T16" fmla="*/ 48 w 1008"/>
                <a:gd name="T17" fmla="*/ 288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8" h="674">
                  <a:moveTo>
                    <a:pt x="0" y="384"/>
                  </a:moveTo>
                  <a:lnTo>
                    <a:pt x="174" y="429"/>
                  </a:lnTo>
                  <a:lnTo>
                    <a:pt x="313" y="674"/>
                  </a:lnTo>
                  <a:lnTo>
                    <a:pt x="300" y="667"/>
                  </a:lnTo>
                  <a:lnTo>
                    <a:pt x="864" y="624"/>
                  </a:lnTo>
                  <a:lnTo>
                    <a:pt x="1008" y="240"/>
                  </a:lnTo>
                  <a:lnTo>
                    <a:pt x="576" y="0"/>
                  </a:lnTo>
                  <a:lnTo>
                    <a:pt x="288" y="96"/>
                  </a:lnTo>
                  <a:lnTo>
                    <a:pt x="48" y="288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7108" name="Oval 20"/>
            <p:cNvSpPr>
              <a:spLocks noChangeArrowheads="1"/>
            </p:cNvSpPr>
            <p:nvPr/>
          </p:nvSpPr>
          <p:spPr bwMode="auto">
            <a:xfrm>
              <a:off x="1207" y="2510"/>
              <a:ext cx="144" cy="144"/>
            </a:xfrm>
            <a:prstGeom prst="ellipse">
              <a:avLst/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217109" name="Oval 21"/>
            <p:cNvSpPr>
              <a:spLocks noChangeArrowheads="1"/>
            </p:cNvSpPr>
            <p:nvPr/>
          </p:nvSpPr>
          <p:spPr bwMode="auto">
            <a:xfrm>
              <a:off x="1584" y="2448"/>
              <a:ext cx="144" cy="144"/>
            </a:xfrm>
            <a:prstGeom prst="ellipse">
              <a:avLst/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217110" name="Object 22"/>
          <p:cNvGraphicFramePr>
            <a:graphicFrameLocks noChangeAspect="1"/>
          </p:cNvGraphicFramePr>
          <p:nvPr/>
        </p:nvGraphicFramePr>
        <p:xfrm>
          <a:off x="4113213" y="3125788"/>
          <a:ext cx="4749800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8" name="Equation" r:id="rId4" imgW="4775040" imgH="838080" progId="Equation.3">
                  <p:embed/>
                </p:oleObj>
              </mc:Choice>
              <mc:Fallback>
                <p:oleObj name="Equation" r:id="rId4" imgW="4775040" imgH="8380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125788"/>
                        <a:ext cx="4749800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7111" name="Group 23"/>
          <p:cNvGrpSpPr>
            <a:grpSpLocks/>
          </p:cNvGrpSpPr>
          <p:nvPr/>
        </p:nvGrpSpPr>
        <p:grpSpPr bwMode="auto">
          <a:xfrm>
            <a:off x="4953000" y="3657600"/>
            <a:ext cx="3886200" cy="0"/>
            <a:chOff x="3168" y="3048"/>
            <a:chExt cx="2448" cy="0"/>
          </a:xfrm>
        </p:grpSpPr>
        <p:sp>
          <p:nvSpPr>
            <p:cNvPr id="217112" name="Line 24"/>
            <p:cNvSpPr>
              <a:spLocks noChangeShapeType="1"/>
            </p:cNvSpPr>
            <p:nvPr/>
          </p:nvSpPr>
          <p:spPr bwMode="auto">
            <a:xfrm>
              <a:off x="3168" y="3048"/>
              <a:ext cx="576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7113" name="Line 25"/>
            <p:cNvSpPr>
              <a:spLocks noChangeShapeType="1"/>
            </p:cNvSpPr>
            <p:nvPr/>
          </p:nvSpPr>
          <p:spPr bwMode="auto">
            <a:xfrm>
              <a:off x="5040" y="3048"/>
              <a:ext cx="576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7114" name="Line 26"/>
            <p:cNvSpPr>
              <a:spLocks noChangeShapeType="1"/>
            </p:cNvSpPr>
            <p:nvPr/>
          </p:nvSpPr>
          <p:spPr bwMode="auto">
            <a:xfrm>
              <a:off x="3936" y="3048"/>
              <a:ext cx="576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sp>
        <p:nvSpPr>
          <p:cNvPr id="217116" name="Text Box 28"/>
          <p:cNvSpPr txBox="1">
            <a:spLocks noChangeArrowheads="1"/>
          </p:cNvSpPr>
          <p:nvPr/>
        </p:nvSpPr>
        <p:spPr bwMode="auto">
          <a:xfrm>
            <a:off x="3352800" y="2211388"/>
            <a:ext cx="5226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global adjacencies</a:t>
            </a:r>
          </a:p>
        </p:txBody>
      </p:sp>
      <p:sp>
        <p:nvSpPr>
          <p:cNvPr id="217117" name="Text Box 29"/>
          <p:cNvSpPr txBox="1">
            <a:spLocks noChangeArrowheads="1"/>
          </p:cNvSpPr>
          <p:nvPr/>
        </p:nvSpPr>
        <p:spPr bwMode="auto">
          <a:xfrm>
            <a:off x="3733800" y="4419600"/>
            <a:ext cx="4867275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Again Euler characteristic is </a:t>
            </a:r>
            <a:b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</a:b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unchanged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Merge-edge: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aphicFrame>
        <p:nvGraphicFramePr>
          <p:cNvPr id="106501" name="Object 5"/>
          <p:cNvGraphicFramePr>
            <a:graphicFrameLocks noChangeAspect="1"/>
          </p:cNvGraphicFramePr>
          <p:nvPr/>
        </p:nvGraphicFramePr>
        <p:xfrm>
          <a:off x="4113213" y="3125788"/>
          <a:ext cx="4749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9" name="Equation" r:id="rId3" imgW="4775040" imgH="838080" progId="Equation.3">
                  <p:embed/>
                </p:oleObj>
              </mc:Choice>
              <mc:Fallback>
                <p:oleObj name="Equation" r:id="rId3" imgW="4775040" imgH="838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125788"/>
                        <a:ext cx="4749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523" name="Group 27"/>
          <p:cNvGrpSpPr>
            <a:grpSpLocks/>
          </p:cNvGrpSpPr>
          <p:nvPr/>
        </p:nvGrpSpPr>
        <p:grpSpPr bwMode="auto">
          <a:xfrm>
            <a:off x="1066800" y="2590800"/>
            <a:ext cx="2286000" cy="3276600"/>
            <a:chOff x="4032" y="144"/>
            <a:chExt cx="1440" cy="2064"/>
          </a:xfrm>
        </p:grpSpPr>
        <p:pic>
          <p:nvPicPr>
            <p:cNvPr id="106524" name="Picture 2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354B4C"/>
                </a:clrFrom>
                <a:clrTo>
                  <a:srgbClr val="354B4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36"/>
              <a:ext cx="1257" cy="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25" name="Freeform 29"/>
            <p:cNvSpPr>
              <a:spLocks/>
            </p:cNvSpPr>
            <p:nvPr/>
          </p:nvSpPr>
          <p:spPr bwMode="auto">
            <a:xfrm>
              <a:off x="4032" y="144"/>
              <a:ext cx="1296" cy="856"/>
            </a:xfrm>
            <a:custGeom>
              <a:avLst/>
              <a:gdLst>
                <a:gd name="T0" fmla="*/ 550 w 1296"/>
                <a:gd name="T1" fmla="*/ 856 h 856"/>
                <a:gd name="T2" fmla="*/ 384 w 1296"/>
                <a:gd name="T3" fmla="*/ 768 h 856"/>
                <a:gd name="T4" fmla="*/ 96 w 1296"/>
                <a:gd name="T5" fmla="*/ 624 h 856"/>
                <a:gd name="T6" fmla="*/ 0 w 1296"/>
                <a:gd name="T7" fmla="*/ 96 h 856"/>
                <a:gd name="T8" fmla="*/ 672 w 1296"/>
                <a:gd name="T9" fmla="*/ 0 h 856"/>
                <a:gd name="T10" fmla="*/ 1296 w 1296"/>
                <a:gd name="T11" fmla="*/ 96 h 856"/>
                <a:gd name="T12" fmla="*/ 1248 w 1296"/>
                <a:gd name="T13" fmla="*/ 288 h 856"/>
                <a:gd name="T14" fmla="*/ 1248 w 1296"/>
                <a:gd name="T15" fmla="*/ 624 h 856"/>
                <a:gd name="T16" fmla="*/ 1008 w 1296"/>
                <a:gd name="T17" fmla="*/ 81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6" h="856">
                  <a:moveTo>
                    <a:pt x="550" y="856"/>
                  </a:moveTo>
                  <a:lnTo>
                    <a:pt x="384" y="768"/>
                  </a:lnTo>
                  <a:lnTo>
                    <a:pt x="96" y="624"/>
                  </a:lnTo>
                  <a:lnTo>
                    <a:pt x="0" y="96"/>
                  </a:lnTo>
                  <a:lnTo>
                    <a:pt x="672" y="0"/>
                  </a:lnTo>
                  <a:lnTo>
                    <a:pt x="1296" y="96"/>
                  </a:lnTo>
                  <a:lnTo>
                    <a:pt x="1248" y="288"/>
                  </a:lnTo>
                  <a:lnTo>
                    <a:pt x="1248" y="624"/>
                  </a:lnTo>
                  <a:lnTo>
                    <a:pt x="1008" y="816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06526" name="Freeform 30"/>
            <p:cNvSpPr>
              <a:spLocks/>
            </p:cNvSpPr>
            <p:nvPr/>
          </p:nvSpPr>
          <p:spPr bwMode="auto">
            <a:xfrm>
              <a:off x="4368" y="1104"/>
              <a:ext cx="1104" cy="1104"/>
            </a:xfrm>
            <a:custGeom>
              <a:avLst/>
              <a:gdLst>
                <a:gd name="T0" fmla="*/ 192 w 1104"/>
                <a:gd name="T1" fmla="*/ 96 h 1104"/>
                <a:gd name="T2" fmla="*/ 0 w 1104"/>
                <a:gd name="T3" fmla="*/ 240 h 1104"/>
                <a:gd name="T4" fmla="*/ 0 w 1104"/>
                <a:gd name="T5" fmla="*/ 528 h 1104"/>
                <a:gd name="T6" fmla="*/ 96 w 1104"/>
                <a:gd name="T7" fmla="*/ 672 h 1104"/>
                <a:gd name="T8" fmla="*/ 336 w 1104"/>
                <a:gd name="T9" fmla="*/ 1104 h 1104"/>
                <a:gd name="T10" fmla="*/ 1104 w 1104"/>
                <a:gd name="T11" fmla="*/ 768 h 1104"/>
                <a:gd name="T12" fmla="*/ 960 w 1104"/>
                <a:gd name="T13" fmla="*/ 240 h 1104"/>
                <a:gd name="T14" fmla="*/ 864 w 1104"/>
                <a:gd name="T15" fmla="*/ 48 h 1104"/>
                <a:gd name="T16" fmla="*/ 720 w 1104"/>
                <a:gd name="T17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4" h="1104">
                  <a:moveTo>
                    <a:pt x="192" y="96"/>
                  </a:moveTo>
                  <a:lnTo>
                    <a:pt x="0" y="240"/>
                  </a:lnTo>
                  <a:lnTo>
                    <a:pt x="0" y="528"/>
                  </a:lnTo>
                  <a:lnTo>
                    <a:pt x="96" y="672"/>
                  </a:lnTo>
                  <a:lnTo>
                    <a:pt x="336" y="1104"/>
                  </a:lnTo>
                  <a:lnTo>
                    <a:pt x="1104" y="768"/>
                  </a:lnTo>
                  <a:lnTo>
                    <a:pt x="960" y="240"/>
                  </a:lnTo>
                  <a:lnTo>
                    <a:pt x="864" y="48"/>
                  </a:lnTo>
                  <a:lnTo>
                    <a:pt x="720" y="0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sp>
        <p:nvSpPr>
          <p:cNvPr id="106538" name="Text Box 42"/>
          <p:cNvSpPr txBox="1">
            <a:spLocks noChangeArrowheads="1"/>
          </p:cNvSpPr>
          <p:nvPr/>
        </p:nvSpPr>
        <p:spPr bwMode="auto">
          <a:xfrm>
            <a:off x="3352800" y="2211388"/>
            <a:ext cx="5226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global adjacencies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Face-by-Face traversal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Merge-edge: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aphicFrame>
        <p:nvGraphicFramePr>
          <p:cNvPr id="218116" name="Object 4"/>
          <p:cNvGraphicFramePr>
            <a:graphicFrameLocks noChangeAspect="1"/>
          </p:cNvGraphicFramePr>
          <p:nvPr/>
        </p:nvGraphicFramePr>
        <p:xfrm>
          <a:off x="4113213" y="3125788"/>
          <a:ext cx="4749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35" name="Equation" r:id="rId3" imgW="4775040" imgH="838080" progId="Equation.3">
                  <p:embed/>
                </p:oleObj>
              </mc:Choice>
              <mc:Fallback>
                <p:oleObj name="Equation" r:id="rId3" imgW="4775040" imgH="838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125788"/>
                        <a:ext cx="4749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8117" name="Group 5"/>
          <p:cNvGrpSpPr>
            <a:grpSpLocks/>
          </p:cNvGrpSpPr>
          <p:nvPr/>
        </p:nvGrpSpPr>
        <p:grpSpPr bwMode="auto">
          <a:xfrm>
            <a:off x="1066800" y="2590800"/>
            <a:ext cx="2286000" cy="3276600"/>
            <a:chOff x="4032" y="144"/>
            <a:chExt cx="1440" cy="2064"/>
          </a:xfrm>
        </p:grpSpPr>
        <p:pic>
          <p:nvPicPr>
            <p:cNvPr id="218118" name="Picture 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354B4C"/>
                </a:clrFrom>
                <a:clrTo>
                  <a:srgbClr val="354B4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36"/>
              <a:ext cx="1257" cy="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119" name="Freeform 7"/>
            <p:cNvSpPr>
              <a:spLocks/>
            </p:cNvSpPr>
            <p:nvPr/>
          </p:nvSpPr>
          <p:spPr bwMode="auto">
            <a:xfrm>
              <a:off x="4032" y="144"/>
              <a:ext cx="1296" cy="856"/>
            </a:xfrm>
            <a:custGeom>
              <a:avLst/>
              <a:gdLst>
                <a:gd name="T0" fmla="*/ 550 w 1296"/>
                <a:gd name="T1" fmla="*/ 856 h 856"/>
                <a:gd name="T2" fmla="*/ 384 w 1296"/>
                <a:gd name="T3" fmla="*/ 768 h 856"/>
                <a:gd name="T4" fmla="*/ 96 w 1296"/>
                <a:gd name="T5" fmla="*/ 624 h 856"/>
                <a:gd name="T6" fmla="*/ 0 w 1296"/>
                <a:gd name="T7" fmla="*/ 96 h 856"/>
                <a:gd name="T8" fmla="*/ 672 w 1296"/>
                <a:gd name="T9" fmla="*/ 0 h 856"/>
                <a:gd name="T10" fmla="*/ 1296 w 1296"/>
                <a:gd name="T11" fmla="*/ 96 h 856"/>
                <a:gd name="T12" fmla="*/ 1248 w 1296"/>
                <a:gd name="T13" fmla="*/ 288 h 856"/>
                <a:gd name="T14" fmla="*/ 1248 w 1296"/>
                <a:gd name="T15" fmla="*/ 624 h 856"/>
                <a:gd name="T16" fmla="*/ 1008 w 1296"/>
                <a:gd name="T17" fmla="*/ 81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6" h="856">
                  <a:moveTo>
                    <a:pt x="550" y="856"/>
                  </a:moveTo>
                  <a:lnTo>
                    <a:pt x="384" y="768"/>
                  </a:lnTo>
                  <a:lnTo>
                    <a:pt x="96" y="624"/>
                  </a:lnTo>
                  <a:lnTo>
                    <a:pt x="0" y="96"/>
                  </a:lnTo>
                  <a:lnTo>
                    <a:pt x="672" y="0"/>
                  </a:lnTo>
                  <a:lnTo>
                    <a:pt x="1296" y="96"/>
                  </a:lnTo>
                  <a:lnTo>
                    <a:pt x="1248" y="288"/>
                  </a:lnTo>
                  <a:lnTo>
                    <a:pt x="1248" y="624"/>
                  </a:lnTo>
                  <a:lnTo>
                    <a:pt x="1008" y="816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8120" name="Freeform 8"/>
            <p:cNvSpPr>
              <a:spLocks/>
            </p:cNvSpPr>
            <p:nvPr/>
          </p:nvSpPr>
          <p:spPr bwMode="auto">
            <a:xfrm>
              <a:off x="4368" y="1104"/>
              <a:ext cx="1104" cy="1104"/>
            </a:xfrm>
            <a:custGeom>
              <a:avLst/>
              <a:gdLst>
                <a:gd name="T0" fmla="*/ 192 w 1104"/>
                <a:gd name="T1" fmla="*/ 96 h 1104"/>
                <a:gd name="T2" fmla="*/ 0 w 1104"/>
                <a:gd name="T3" fmla="*/ 240 h 1104"/>
                <a:gd name="T4" fmla="*/ 0 w 1104"/>
                <a:gd name="T5" fmla="*/ 528 h 1104"/>
                <a:gd name="T6" fmla="*/ 96 w 1104"/>
                <a:gd name="T7" fmla="*/ 672 h 1104"/>
                <a:gd name="T8" fmla="*/ 336 w 1104"/>
                <a:gd name="T9" fmla="*/ 1104 h 1104"/>
                <a:gd name="T10" fmla="*/ 1104 w 1104"/>
                <a:gd name="T11" fmla="*/ 768 h 1104"/>
                <a:gd name="T12" fmla="*/ 960 w 1104"/>
                <a:gd name="T13" fmla="*/ 240 h 1104"/>
                <a:gd name="T14" fmla="*/ 864 w 1104"/>
                <a:gd name="T15" fmla="*/ 48 h 1104"/>
                <a:gd name="T16" fmla="*/ 720 w 1104"/>
                <a:gd name="T17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4" h="1104">
                  <a:moveTo>
                    <a:pt x="192" y="96"/>
                  </a:moveTo>
                  <a:lnTo>
                    <a:pt x="0" y="240"/>
                  </a:lnTo>
                  <a:lnTo>
                    <a:pt x="0" y="528"/>
                  </a:lnTo>
                  <a:lnTo>
                    <a:pt x="96" y="672"/>
                  </a:lnTo>
                  <a:lnTo>
                    <a:pt x="336" y="1104"/>
                  </a:lnTo>
                  <a:lnTo>
                    <a:pt x="1104" y="768"/>
                  </a:lnTo>
                  <a:lnTo>
                    <a:pt x="960" y="240"/>
                  </a:lnTo>
                  <a:lnTo>
                    <a:pt x="864" y="48"/>
                  </a:lnTo>
                  <a:lnTo>
                    <a:pt x="720" y="0"/>
                  </a:ln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pic>
        <p:nvPicPr>
          <p:cNvPr id="218124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1995488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5" name="Freeform 13"/>
          <p:cNvSpPr>
            <a:spLocks/>
          </p:cNvSpPr>
          <p:nvPr/>
        </p:nvSpPr>
        <p:spPr bwMode="auto">
          <a:xfrm>
            <a:off x="1066800" y="2590800"/>
            <a:ext cx="2057400" cy="1384300"/>
          </a:xfrm>
          <a:custGeom>
            <a:avLst/>
            <a:gdLst>
              <a:gd name="T0" fmla="*/ 535 w 1296"/>
              <a:gd name="T1" fmla="*/ 872 h 872"/>
              <a:gd name="T2" fmla="*/ 384 w 1296"/>
              <a:gd name="T3" fmla="*/ 768 h 872"/>
              <a:gd name="T4" fmla="*/ 96 w 1296"/>
              <a:gd name="T5" fmla="*/ 624 h 872"/>
              <a:gd name="T6" fmla="*/ 0 w 1296"/>
              <a:gd name="T7" fmla="*/ 96 h 872"/>
              <a:gd name="T8" fmla="*/ 672 w 1296"/>
              <a:gd name="T9" fmla="*/ 0 h 872"/>
              <a:gd name="T10" fmla="*/ 1296 w 1296"/>
              <a:gd name="T11" fmla="*/ 96 h 872"/>
              <a:gd name="T12" fmla="*/ 1248 w 1296"/>
              <a:gd name="T13" fmla="*/ 288 h 872"/>
              <a:gd name="T14" fmla="*/ 1248 w 1296"/>
              <a:gd name="T15" fmla="*/ 624 h 872"/>
              <a:gd name="T16" fmla="*/ 1008 w 1296"/>
              <a:gd name="T17" fmla="*/ 816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6" h="872">
                <a:moveTo>
                  <a:pt x="535" y="872"/>
                </a:moveTo>
                <a:lnTo>
                  <a:pt x="384" y="768"/>
                </a:lnTo>
                <a:lnTo>
                  <a:pt x="96" y="624"/>
                </a:lnTo>
                <a:lnTo>
                  <a:pt x="0" y="96"/>
                </a:lnTo>
                <a:lnTo>
                  <a:pt x="672" y="0"/>
                </a:lnTo>
                <a:lnTo>
                  <a:pt x="1296" y="96"/>
                </a:lnTo>
                <a:lnTo>
                  <a:pt x="1248" y="288"/>
                </a:lnTo>
                <a:lnTo>
                  <a:pt x="1248" y="624"/>
                </a:lnTo>
                <a:lnTo>
                  <a:pt x="1008" y="816"/>
                </a:ln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18126" name="Freeform 14"/>
          <p:cNvSpPr>
            <a:spLocks/>
          </p:cNvSpPr>
          <p:nvPr/>
        </p:nvSpPr>
        <p:spPr bwMode="auto">
          <a:xfrm>
            <a:off x="1600200" y="4114800"/>
            <a:ext cx="1752600" cy="1752600"/>
          </a:xfrm>
          <a:custGeom>
            <a:avLst/>
            <a:gdLst>
              <a:gd name="T0" fmla="*/ 192 w 1104"/>
              <a:gd name="T1" fmla="*/ 96 h 1104"/>
              <a:gd name="T2" fmla="*/ 0 w 1104"/>
              <a:gd name="T3" fmla="*/ 240 h 1104"/>
              <a:gd name="T4" fmla="*/ 0 w 1104"/>
              <a:gd name="T5" fmla="*/ 528 h 1104"/>
              <a:gd name="T6" fmla="*/ 96 w 1104"/>
              <a:gd name="T7" fmla="*/ 672 h 1104"/>
              <a:gd name="T8" fmla="*/ 336 w 1104"/>
              <a:gd name="T9" fmla="*/ 1104 h 1104"/>
              <a:gd name="T10" fmla="*/ 1104 w 1104"/>
              <a:gd name="T11" fmla="*/ 768 h 1104"/>
              <a:gd name="T12" fmla="*/ 986 w 1104"/>
              <a:gd name="T13" fmla="*/ 237 h 1104"/>
              <a:gd name="T14" fmla="*/ 864 w 1104"/>
              <a:gd name="T15" fmla="*/ 48 h 1104"/>
              <a:gd name="T16" fmla="*/ 720 w 1104"/>
              <a:gd name="T17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4" h="1104">
                <a:moveTo>
                  <a:pt x="192" y="96"/>
                </a:moveTo>
                <a:lnTo>
                  <a:pt x="0" y="240"/>
                </a:lnTo>
                <a:lnTo>
                  <a:pt x="0" y="528"/>
                </a:lnTo>
                <a:lnTo>
                  <a:pt x="96" y="672"/>
                </a:lnTo>
                <a:lnTo>
                  <a:pt x="336" y="1104"/>
                </a:lnTo>
                <a:lnTo>
                  <a:pt x="1104" y="768"/>
                </a:lnTo>
                <a:lnTo>
                  <a:pt x="986" y="237"/>
                </a:lnTo>
                <a:lnTo>
                  <a:pt x="864" y="48"/>
                </a:lnTo>
                <a:lnTo>
                  <a:pt x="720" y="0"/>
                </a:ln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grpSp>
        <p:nvGrpSpPr>
          <p:cNvPr id="218134" name="Group 22"/>
          <p:cNvGrpSpPr>
            <a:grpSpLocks/>
          </p:cNvGrpSpPr>
          <p:nvPr/>
        </p:nvGrpSpPr>
        <p:grpSpPr bwMode="auto">
          <a:xfrm>
            <a:off x="4953000" y="3657600"/>
            <a:ext cx="3886200" cy="0"/>
            <a:chOff x="2928" y="2760"/>
            <a:chExt cx="2448" cy="0"/>
          </a:xfrm>
        </p:grpSpPr>
        <p:sp>
          <p:nvSpPr>
            <p:cNvPr id="218128" name="Line 16"/>
            <p:cNvSpPr>
              <a:spLocks noChangeShapeType="1"/>
            </p:cNvSpPr>
            <p:nvPr/>
          </p:nvSpPr>
          <p:spPr bwMode="auto">
            <a:xfrm>
              <a:off x="2928" y="2760"/>
              <a:ext cx="52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8129" name="Line 17"/>
            <p:cNvSpPr>
              <a:spLocks noChangeShapeType="1"/>
            </p:cNvSpPr>
            <p:nvPr/>
          </p:nvSpPr>
          <p:spPr bwMode="auto">
            <a:xfrm>
              <a:off x="3648" y="2760"/>
              <a:ext cx="52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8130" name="Line 18"/>
            <p:cNvSpPr>
              <a:spLocks noChangeShapeType="1"/>
            </p:cNvSpPr>
            <p:nvPr/>
          </p:nvSpPr>
          <p:spPr bwMode="auto">
            <a:xfrm>
              <a:off x="4848" y="2760"/>
              <a:ext cx="52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876800" y="4191000"/>
            <a:ext cx="8382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218132" name="Text Box 20"/>
          <p:cNvSpPr txBox="1">
            <a:spLocks noChangeArrowheads="1"/>
          </p:cNvSpPr>
          <p:nvPr/>
        </p:nvSpPr>
        <p:spPr bwMode="auto">
          <a:xfrm>
            <a:off x="4343400" y="4456113"/>
            <a:ext cx="4625975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Topology changes – genus</a:t>
            </a:r>
            <a:b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</a:b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increases by one.</a:t>
            </a:r>
          </a:p>
        </p:txBody>
      </p:sp>
      <p:sp>
        <p:nvSpPr>
          <p:cNvPr id="218133" name="Text Box 21"/>
          <p:cNvSpPr txBox="1">
            <a:spLocks noChangeArrowheads="1"/>
          </p:cNvSpPr>
          <p:nvPr/>
        </p:nvSpPr>
        <p:spPr bwMode="auto">
          <a:xfrm>
            <a:off x="3352800" y="2211388"/>
            <a:ext cx="5226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>
                <a:solidFill>
                  <a:srgbClr val="FFFFFF"/>
                </a:solidFill>
                <a:latin typeface="MetaPlusNormal-Roman" pitchFamily="34" charset="0"/>
              </a:rPr>
              <a:t>Account for global adjacencies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Interval traversal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76767"/>
              </a:clrFrom>
              <a:clrTo>
                <a:srgbClr val="6767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67025"/>
            <a:ext cx="36576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76767"/>
              </a:clrFrom>
              <a:clrTo>
                <a:srgbClr val="6767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67025"/>
            <a:ext cx="36576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76767"/>
              </a:clrFrom>
              <a:clrTo>
                <a:srgbClr val="6767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68613"/>
            <a:ext cx="3657600" cy="307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76767"/>
              </a:clrFrom>
              <a:clrTo>
                <a:srgbClr val="6767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67025"/>
            <a:ext cx="36576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985838" y="1296988"/>
            <a:ext cx="69723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AFA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/>
          <a:lstStyle/>
          <a:p>
            <a:pPr marL="228600" indent="-228600" algn="l">
              <a:spcBef>
                <a:spcPct val="20000"/>
              </a:spcBef>
              <a:buClr>
                <a:srgbClr val="FFCF35"/>
              </a:buClr>
              <a:buSzPct val="50000"/>
              <a:buFont typeface="Wingdings" pitchFamily="2" charset="2"/>
              <a:buChar char="n"/>
            </a:pPr>
            <a:r>
              <a:rPr lang="en-US">
                <a:latin typeface="MetaPlusNormal-Roman" pitchFamily="34" charset="0"/>
              </a:rPr>
              <a:t>Wavefront traversal (aka brush fire) </a:t>
            </a:r>
          </a:p>
          <a:p>
            <a:pPr marL="520700" lvl="1" indent="-177800" algn="l">
              <a:spcBef>
                <a:spcPct val="20000"/>
              </a:spcBef>
              <a:buClr>
                <a:srgbClr val="FFCF35"/>
              </a:buClr>
              <a:buSzPct val="75000"/>
              <a:buFont typeface="Symbol" pitchFamily="18" charset="2"/>
              <a:buChar char="·"/>
            </a:pPr>
            <a:r>
              <a:rPr lang="en-US" sz="3200">
                <a:latin typeface="MetaPlusNormal-Roman" pitchFamily="34" charset="0"/>
              </a:rPr>
              <a:t>geodesic function</a:t>
            </a:r>
            <a:br>
              <a:rPr lang="en-US" sz="3200">
                <a:latin typeface="MetaPlusNormal-Roman" pitchFamily="34" charset="0"/>
              </a:rPr>
            </a:br>
            <a:r>
              <a:rPr lang="en-US" sz="3200">
                <a:latin typeface="MetaPlusNormal-Roman" pitchFamily="34" charset="0"/>
              </a:rPr>
              <a:t>defined on the faces</a:t>
            </a:r>
          </a:p>
          <a:p>
            <a:pPr marL="520700" lvl="1" indent="-177800" algn="l">
              <a:spcBef>
                <a:spcPct val="20000"/>
              </a:spcBef>
              <a:buClr>
                <a:srgbClr val="FFCF35"/>
              </a:buClr>
              <a:buSzPct val="75000"/>
              <a:buFont typeface="Symbol" pitchFamily="18" charset="2"/>
              <a:buChar char="·"/>
            </a:pPr>
            <a:r>
              <a:rPr lang="en-US" sz="3200">
                <a:latin typeface="MetaPlusNormal-Roman" pitchFamily="34" charset="0"/>
              </a:rPr>
              <a:t>splits and merges</a:t>
            </a:r>
            <a:br>
              <a:rPr lang="en-US" sz="3200">
                <a:latin typeface="MetaPlusNormal-Roman" pitchFamily="34" charset="0"/>
              </a:rPr>
            </a:br>
            <a:r>
              <a:rPr lang="en-US" sz="3200">
                <a:latin typeface="MetaPlusNormal-Roman" pitchFamily="34" charset="0"/>
              </a:rPr>
              <a:t>of contours correspond</a:t>
            </a:r>
            <a:br>
              <a:rPr lang="en-US" sz="3200">
                <a:latin typeface="MetaPlusNormal-Roman" pitchFamily="34" charset="0"/>
              </a:rPr>
            </a:br>
            <a:r>
              <a:rPr lang="en-US" sz="3200">
                <a:latin typeface="MetaPlusNormal-Roman" pitchFamily="34" charset="0"/>
              </a:rPr>
              <a:t>to </a:t>
            </a:r>
            <a:r>
              <a:rPr lang="en-US" sz="3200">
                <a:solidFill>
                  <a:schemeClr val="tx2"/>
                </a:solidFill>
                <a:latin typeface="MetaPlusNormal-Roman" pitchFamily="34" charset="0"/>
              </a:rPr>
              <a:t>critical levels</a:t>
            </a:r>
            <a:r>
              <a:rPr lang="en-US" sz="3200">
                <a:latin typeface="MetaPlusNormal-Roman" pitchFamily="34" charset="0"/>
              </a:rPr>
              <a:t> on</a:t>
            </a:r>
            <a:br>
              <a:rPr lang="en-US" sz="3200">
                <a:latin typeface="MetaPlusNormal-Roman" pitchFamily="34" charset="0"/>
              </a:rPr>
            </a:br>
            <a:r>
              <a:rPr lang="en-US" sz="3200">
                <a:latin typeface="MetaPlusNormal-Roman" pitchFamily="34" charset="0"/>
              </a:rPr>
              <a:t>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Traversal options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7543800" cy="4800600"/>
          </a:xfrm>
        </p:spPr>
        <p:txBody>
          <a:bodyPr/>
          <a:lstStyle/>
          <a:p>
            <a:r>
              <a:rPr lang="en-US" sz="3600"/>
              <a:t>Triangle mesh: geodesic function</a:t>
            </a:r>
          </a:p>
          <a:p>
            <a:pPr lvl="1"/>
            <a:r>
              <a:rPr lang="en-US" sz="3200"/>
              <a:t>defined on faces</a:t>
            </a:r>
          </a:p>
          <a:p>
            <a:r>
              <a:rPr lang="en-US" sz="3600"/>
              <a:t>Volume data: height function</a:t>
            </a:r>
          </a:p>
          <a:p>
            <a:pPr lvl="1"/>
            <a:r>
              <a:rPr lang="en-US" sz="3300"/>
              <a:t>defined on volume grid</a:t>
            </a:r>
          </a:p>
          <a:p>
            <a:pPr lvl="1"/>
            <a:r>
              <a:rPr lang="en-US" sz="3300"/>
              <a:t>allows for out-of-core </a:t>
            </a:r>
            <a:br>
              <a:rPr lang="en-US" sz="3300"/>
            </a:br>
            <a:r>
              <a:rPr lang="en-US" sz="3300"/>
              <a:t>traversal and coding</a:t>
            </a:r>
          </a:p>
          <a:p>
            <a:pPr>
              <a:buFont typeface="Wingdings" pitchFamily="2" charset="2"/>
              <a:buNone/>
            </a:pPr>
            <a:endParaRPr lang="en-US" sz="3500"/>
          </a:p>
        </p:txBody>
      </p:sp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705100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4" name="Freeform 22"/>
          <p:cNvSpPr>
            <a:spLocks/>
          </p:cNvSpPr>
          <p:nvPr/>
        </p:nvSpPr>
        <p:spPr bwMode="auto">
          <a:xfrm>
            <a:off x="5410200" y="3886200"/>
            <a:ext cx="1219200" cy="533400"/>
          </a:xfrm>
          <a:custGeom>
            <a:avLst/>
            <a:gdLst>
              <a:gd name="T0" fmla="*/ 576 w 768"/>
              <a:gd name="T1" fmla="*/ 336 h 336"/>
              <a:gd name="T2" fmla="*/ 384 w 768"/>
              <a:gd name="T3" fmla="*/ 336 h 336"/>
              <a:gd name="T4" fmla="*/ 240 w 768"/>
              <a:gd name="T5" fmla="*/ 336 h 336"/>
              <a:gd name="T6" fmla="*/ 96 w 768"/>
              <a:gd name="T7" fmla="*/ 288 h 336"/>
              <a:gd name="T8" fmla="*/ 48 w 768"/>
              <a:gd name="T9" fmla="*/ 240 h 336"/>
              <a:gd name="T10" fmla="*/ 0 w 768"/>
              <a:gd name="T11" fmla="*/ 192 h 336"/>
              <a:gd name="T12" fmla="*/ 48 w 768"/>
              <a:gd name="T13" fmla="*/ 96 h 336"/>
              <a:gd name="T14" fmla="*/ 144 w 768"/>
              <a:gd name="T15" fmla="*/ 48 h 336"/>
              <a:gd name="T16" fmla="*/ 288 w 768"/>
              <a:gd name="T17" fmla="*/ 0 h 336"/>
              <a:gd name="T18" fmla="*/ 384 w 768"/>
              <a:gd name="T19" fmla="*/ 0 h 336"/>
              <a:gd name="T20" fmla="*/ 528 w 768"/>
              <a:gd name="T21" fmla="*/ 0 h 336"/>
              <a:gd name="T22" fmla="*/ 720 w 768"/>
              <a:gd name="T23" fmla="*/ 48 h 336"/>
              <a:gd name="T24" fmla="*/ 768 w 768"/>
              <a:gd name="T25" fmla="*/ 96 h 336"/>
              <a:gd name="T26" fmla="*/ 720 w 768"/>
              <a:gd name="T27" fmla="*/ 144 h 336"/>
              <a:gd name="T28" fmla="*/ 768 w 768"/>
              <a:gd name="T29" fmla="*/ 192 h 336"/>
              <a:gd name="T30" fmla="*/ 624 w 768"/>
              <a:gd name="T31" fmla="*/ 192 h 336"/>
              <a:gd name="T32" fmla="*/ 720 w 768"/>
              <a:gd name="T33" fmla="*/ 240 h 336"/>
              <a:gd name="T34" fmla="*/ 624 w 768"/>
              <a:gd name="T35" fmla="*/ 288 h 336"/>
              <a:gd name="T36" fmla="*/ 720 w 768"/>
              <a:gd name="T37" fmla="*/ 288 h 336"/>
              <a:gd name="T38" fmla="*/ 576 w 768"/>
              <a:gd name="T39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68" h="336">
                <a:moveTo>
                  <a:pt x="576" y="336"/>
                </a:moveTo>
                <a:lnTo>
                  <a:pt x="384" y="336"/>
                </a:lnTo>
                <a:lnTo>
                  <a:pt x="240" y="336"/>
                </a:lnTo>
                <a:lnTo>
                  <a:pt x="96" y="288"/>
                </a:lnTo>
                <a:lnTo>
                  <a:pt x="48" y="240"/>
                </a:lnTo>
                <a:lnTo>
                  <a:pt x="0" y="192"/>
                </a:lnTo>
                <a:lnTo>
                  <a:pt x="48" y="96"/>
                </a:lnTo>
                <a:lnTo>
                  <a:pt x="144" y="48"/>
                </a:lnTo>
                <a:lnTo>
                  <a:pt x="288" y="0"/>
                </a:lnTo>
                <a:lnTo>
                  <a:pt x="384" y="0"/>
                </a:lnTo>
                <a:lnTo>
                  <a:pt x="528" y="0"/>
                </a:lnTo>
                <a:lnTo>
                  <a:pt x="720" y="48"/>
                </a:lnTo>
                <a:lnTo>
                  <a:pt x="768" y="96"/>
                </a:lnTo>
                <a:lnTo>
                  <a:pt x="720" y="144"/>
                </a:lnTo>
                <a:lnTo>
                  <a:pt x="768" y="192"/>
                </a:lnTo>
                <a:lnTo>
                  <a:pt x="624" y="192"/>
                </a:lnTo>
                <a:lnTo>
                  <a:pt x="720" y="240"/>
                </a:lnTo>
                <a:lnTo>
                  <a:pt x="624" y="288"/>
                </a:lnTo>
                <a:lnTo>
                  <a:pt x="720" y="288"/>
                </a:lnTo>
                <a:lnTo>
                  <a:pt x="576" y="336"/>
                </a:lnTo>
                <a:close/>
              </a:path>
            </a:pathLst>
          </a:custGeom>
          <a:solidFill>
            <a:srgbClr val="B0C6FE"/>
          </a:solidFill>
          <a:ln w="381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Determining Genus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624762" cy="4800600"/>
          </a:xfrm>
        </p:spPr>
        <p:txBody>
          <a:bodyPr/>
          <a:lstStyle/>
          <a:p>
            <a:r>
              <a:rPr lang="en-US" sz="4000"/>
              <a:t>Euler characteristic:</a:t>
            </a:r>
          </a:p>
          <a:p>
            <a:pPr algn="ctr"/>
            <a:r>
              <a:rPr lang="en-US" sz="4000">
                <a:sym typeface="Symbol" pitchFamily="18" charset="2"/>
              </a:rPr>
              <a:t></a:t>
            </a:r>
            <a:r>
              <a:rPr lang="en-US" sz="4000"/>
              <a:t> =F – E + V = 2(c-g) –b</a:t>
            </a:r>
          </a:p>
          <a:p>
            <a:pPr lvl="2"/>
            <a:r>
              <a:rPr lang="en-US" sz="3700"/>
              <a:t>c: # of connected components</a:t>
            </a:r>
          </a:p>
          <a:p>
            <a:pPr lvl="2"/>
            <a:r>
              <a:rPr lang="en-US" sz="3700"/>
              <a:t>b: # of boundaries</a:t>
            </a:r>
          </a:p>
          <a:p>
            <a:pPr lvl="2"/>
            <a:r>
              <a:rPr lang="en-US" sz="3700"/>
              <a:t>g: genus</a:t>
            </a:r>
          </a:p>
          <a:p>
            <a:r>
              <a:rPr lang="en-US" sz="4000"/>
              <a:t>genus: minimum # of non-intersecting simple closed curves</a:t>
            </a:r>
          </a:p>
          <a:p>
            <a:endParaRPr lang="en-US" sz="3600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8229600" y="2971800"/>
            <a:ext cx="533400" cy="533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7696200" y="3657600"/>
            <a:ext cx="1146175" cy="708025"/>
          </a:xfrm>
          <a:custGeom>
            <a:avLst/>
            <a:gdLst>
              <a:gd name="T0" fmla="*/ 491 w 722"/>
              <a:gd name="T1" fmla="*/ 229 h 446"/>
              <a:gd name="T2" fmla="*/ 565 w 722"/>
              <a:gd name="T3" fmla="*/ 13 h 446"/>
              <a:gd name="T4" fmla="*/ 707 w 722"/>
              <a:gd name="T5" fmla="*/ 64 h 446"/>
              <a:gd name="T6" fmla="*/ 667 w 722"/>
              <a:gd name="T7" fmla="*/ 184 h 446"/>
              <a:gd name="T8" fmla="*/ 633 w 722"/>
              <a:gd name="T9" fmla="*/ 212 h 446"/>
              <a:gd name="T10" fmla="*/ 616 w 722"/>
              <a:gd name="T11" fmla="*/ 246 h 446"/>
              <a:gd name="T12" fmla="*/ 576 w 722"/>
              <a:gd name="T13" fmla="*/ 303 h 446"/>
              <a:gd name="T14" fmla="*/ 542 w 722"/>
              <a:gd name="T15" fmla="*/ 338 h 446"/>
              <a:gd name="T16" fmla="*/ 508 w 722"/>
              <a:gd name="T17" fmla="*/ 360 h 446"/>
              <a:gd name="T18" fmla="*/ 422 w 722"/>
              <a:gd name="T19" fmla="*/ 423 h 446"/>
              <a:gd name="T20" fmla="*/ 377 w 722"/>
              <a:gd name="T21" fmla="*/ 446 h 446"/>
              <a:gd name="T22" fmla="*/ 245 w 722"/>
              <a:gd name="T23" fmla="*/ 395 h 446"/>
              <a:gd name="T24" fmla="*/ 143 w 722"/>
              <a:gd name="T25" fmla="*/ 298 h 446"/>
              <a:gd name="T26" fmla="*/ 103 w 722"/>
              <a:gd name="T27" fmla="*/ 258 h 446"/>
              <a:gd name="T28" fmla="*/ 69 w 722"/>
              <a:gd name="T29" fmla="*/ 167 h 446"/>
              <a:gd name="T30" fmla="*/ 0 w 722"/>
              <a:gd name="T31" fmla="*/ 109 h 446"/>
              <a:gd name="T32" fmla="*/ 74 w 722"/>
              <a:gd name="T33" fmla="*/ 35 h 446"/>
              <a:gd name="T34" fmla="*/ 325 w 722"/>
              <a:gd name="T35" fmla="*/ 149 h 446"/>
              <a:gd name="T36" fmla="*/ 325 w 722"/>
              <a:gd name="T37" fmla="*/ 315 h 446"/>
              <a:gd name="T38" fmla="*/ 348 w 722"/>
              <a:gd name="T39" fmla="*/ 320 h 446"/>
              <a:gd name="T40" fmla="*/ 462 w 722"/>
              <a:gd name="T41" fmla="*/ 263 h 446"/>
              <a:gd name="T42" fmla="*/ 479 w 722"/>
              <a:gd name="T43" fmla="*/ 212 h 446"/>
              <a:gd name="T44" fmla="*/ 491 w 722"/>
              <a:gd name="T45" fmla="*/ 19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2" h="446">
                <a:moveTo>
                  <a:pt x="491" y="229"/>
                </a:moveTo>
                <a:cubicBezTo>
                  <a:pt x="494" y="157"/>
                  <a:pt x="473" y="40"/>
                  <a:pt x="565" y="13"/>
                </a:cubicBezTo>
                <a:cubicBezTo>
                  <a:pt x="694" y="19"/>
                  <a:pt x="649" y="0"/>
                  <a:pt x="707" y="64"/>
                </a:cubicBezTo>
                <a:cubicBezTo>
                  <a:pt x="722" y="108"/>
                  <a:pt x="715" y="168"/>
                  <a:pt x="667" y="184"/>
                </a:cubicBezTo>
                <a:cubicBezTo>
                  <a:pt x="657" y="194"/>
                  <a:pt x="643" y="202"/>
                  <a:pt x="633" y="212"/>
                </a:cubicBezTo>
                <a:cubicBezTo>
                  <a:pt x="616" y="229"/>
                  <a:pt x="626" y="227"/>
                  <a:pt x="616" y="246"/>
                </a:cubicBezTo>
                <a:cubicBezTo>
                  <a:pt x="606" y="263"/>
                  <a:pt x="589" y="287"/>
                  <a:pt x="576" y="303"/>
                </a:cubicBezTo>
                <a:cubicBezTo>
                  <a:pt x="567" y="314"/>
                  <a:pt x="554" y="329"/>
                  <a:pt x="542" y="338"/>
                </a:cubicBezTo>
                <a:cubicBezTo>
                  <a:pt x="531" y="346"/>
                  <a:pt x="508" y="360"/>
                  <a:pt x="508" y="360"/>
                </a:cubicBezTo>
                <a:cubicBezTo>
                  <a:pt x="485" y="394"/>
                  <a:pt x="460" y="409"/>
                  <a:pt x="422" y="423"/>
                </a:cubicBezTo>
                <a:cubicBezTo>
                  <a:pt x="408" y="438"/>
                  <a:pt x="396" y="439"/>
                  <a:pt x="377" y="446"/>
                </a:cubicBezTo>
                <a:cubicBezTo>
                  <a:pt x="339" y="436"/>
                  <a:pt x="275" y="426"/>
                  <a:pt x="245" y="395"/>
                </a:cubicBezTo>
                <a:cubicBezTo>
                  <a:pt x="211" y="360"/>
                  <a:pt x="180" y="330"/>
                  <a:pt x="143" y="298"/>
                </a:cubicBezTo>
                <a:cubicBezTo>
                  <a:pt x="127" y="284"/>
                  <a:pt x="121" y="270"/>
                  <a:pt x="103" y="258"/>
                </a:cubicBezTo>
                <a:cubicBezTo>
                  <a:pt x="88" y="230"/>
                  <a:pt x="85" y="194"/>
                  <a:pt x="69" y="167"/>
                </a:cubicBezTo>
                <a:cubicBezTo>
                  <a:pt x="60" y="152"/>
                  <a:pt x="16" y="120"/>
                  <a:pt x="0" y="109"/>
                </a:cubicBezTo>
                <a:cubicBezTo>
                  <a:pt x="19" y="45"/>
                  <a:pt x="14" y="46"/>
                  <a:pt x="74" y="35"/>
                </a:cubicBezTo>
                <a:cubicBezTo>
                  <a:pt x="218" y="40"/>
                  <a:pt x="284" y="11"/>
                  <a:pt x="325" y="149"/>
                </a:cubicBezTo>
                <a:cubicBezTo>
                  <a:pt x="323" y="181"/>
                  <a:pt x="303" y="279"/>
                  <a:pt x="325" y="315"/>
                </a:cubicBezTo>
                <a:cubicBezTo>
                  <a:pt x="329" y="322"/>
                  <a:pt x="340" y="318"/>
                  <a:pt x="348" y="320"/>
                </a:cubicBezTo>
                <a:cubicBezTo>
                  <a:pt x="418" y="308"/>
                  <a:pt x="420" y="309"/>
                  <a:pt x="462" y="263"/>
                </a:cubicBezTo>
                <a:cubicBezTo>
                  <a:pt x="468" y="246"/>
                  <a:pt x="471" y="228"/>
                  <a:pt x="479" y="212"/>
                </a:cubicBezTo>
                <a:cubicBezTo>
                  <a:pt x="482" y="206"/>
                  <a:pt x="491" y="195"/>
                  <a:pt x="491" y="195"/>
                </a:cubicBezTo>
              </a:path>
            </a:pathLst>
          </a:custGeom>
          <a:solidFill>
            <a:srgbClr val="B0C6FE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grpSp>
        <p:nvGrpSpPr>
          <p:cNvPr id="64533" name="Group 21"/>
          <p:cNvGrpSpPr>
            <a:grpSpLocks/>
          </p:cNvGrpSpPr>
          <p:nvPr/>
        </p:nvGrpSpPr>
        <p:grpSpPr bwMode="auto">
          <a:xfrm>
            <a:off x="3886200" y="4267200"/>
            <a:ext cx="1295400" cy="533400"/>
            <a:chOff x="2448" y="2304"/>
            <a:chExt cx="816" cy="336"/>
          </a:xfrm>
        </p:grpSpPr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>
              <a:off x="2448" y="2304"/>
              <a:ext cx="816" cy="33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64517" name="Freeform 5"/>
            <p:cNvSpPr>
              <a:spLocks/>
            </p:cNvSpPr>
            <p:nvPr/>
          </p:nvSpPr>
          <p:spPr bwMode="auto">
            <a:xfrm>
              <a:off x="2640" y="2400"/>
              <a:ext cx="432" cy="104"/>
            </a:xfrm>
            <a:custGeom>
              <a:avLst/>
              <a:gdLst>
                <a:gd name="T0" fmla="*/ 0 w 432"/>
                <a:gd name="T1" fmla="*/ 0 h 104"/>
                <a:gd name="T2" fmla="*/ 192 w 432"/>
                <a:gd name="T3" fmla="*/ 96 h 104"/>
                <a:gd name="T4" fmla="*/ 432 w 432"/>
                <a:gd name="T5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04">
                  <a:moveTo>
                    <a:pt x="0" y="0"/>
                  </a:moveTo>
                  <a:cubicBezTo>
                    <a:pt x="60" y="44"/>
                    <a:pt x="120" y="88"/>
                    <a:pt x="192" y="96"/>
                  </a:cubicBezTo>
                  <a:cubicBezTo>
                    <a:pt x="264" y="104"/>
                    <a:pt x="348" y="76"/>
                    <a:pt x="432" y="4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64518" name="Freeform 6"/>
            <p:cNvSpPr>
              <a:spLocks/>
            </p:cNvSpPr>
            <p:nvPr/>
          </p:nvSpPr>
          <p:spPr bwMode="auto">
            <a:xfrm>
              <a:off x="2736" y="2400"/>
              <a:ext cx="240" cy="48"/>
            </a:xfrm>
            <a:custGeom>
              <a:avLst/>
              <a:gdLst>
                <a:gd name="T0" fmla="*/ 0 w 240"/>
                <a:gd name="T1" fmla="*/ 48 h 48"/>
                <a:gd name="T2" fmla="*/ 96 w 240"/>
                <a:gd name="T3" fmla="*/ 0 h 48"/>
                <a:gd name="T4" fmla="*/ 240 w 240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48">
                  <a:moveTo>
                    <a:pt x="0" y="48"/>
                  </a:moveTo>
                  <a:cubicBezTo>
                    <a:pt x="28" y="24"/>
                    <a:pt x="56" y="0"/>
                    <a:pt x="96" y="0"/>
                  </a:cubicBezTo>
                  <a:cubicBezTo>
                    <a:pt x="136" y="0"/>
                    <a:pt x="188" y="24"/>
                    <a:pt x="240" y="48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64521" name="Oval 9"/>
            <p:cNvSpPr>
              <a:spLocks noChangeArrowheads="1"/>
            </p:cNvSpPr>
            <p:nvPr/>
          </p:nvSpPr>
          <p:spPr bwMode="auto">
            <a:xfrm>
              <a:off x="2736" y="2400"/>
              <a:ext cx="240" cy="96"/>
            </a:xfrm>
            <a:prstGeom prst="ellipse">
              <a:avLst/>
            </a:prstGeom>
            <a:solidFill>
              <a:srgbClr val="0066CC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4523" name="Freeform 11"/>
          <p:cNvSpPr>
            <a:spLocks/>
          </p:cNvSpPr>
          <p:nvPr/>
        </p:nvSpPr>
        <p:spPr bwMode="auto">
          <a:xfrm>
            <a:off x="5715000" y="4038600"/>
            <a:ext cx="685800" cy="165100"/>
          </a:xfrm>
          <a:custGeom>
            <a:avLst/>
            <a:gdLst>
              <a:gd name="T0" fmla="*/ 0 w 432"/>
              <a:gd name="T1" fmla="*/ 0 h 104"/>
              <a:gd name="T2" fmla="*/ 192 w 432"/>
              <a:gd name="T3" fmla="*/ 96 h 104"/>
              <a:gd name="T4" fmla="*/ 432 w 432"/>
              <a:gd name="T5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104">
                <a:moveTo>
                  <a:pt x="0" y="0"/>
                </a:moveTo>
                <a:cubicBezTo>
                  <a:pt x="60" y="44"/>
                  <a:pt x="120" y="88"/>
                  <a:pt x="192" y="96"/>
                </a:cubicBezTo>
                <a:cubicBezTo>
                  <a:pt x="264" y="104"/>
                  <a:pt x="348" y="76"/>
                  <a:pt x="432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64524" name="Freeform 12"/>
          <p:cNvSpPr>
            <a:spLocks/>
          </p:cNvSpPr>
          <p:nvPr/>
        </p:nvSpPr>
        <p:spPr bwMode="auto">
          <a:xfrm>
            <a:off x="5867400" y="4038600"/>
            <a:ext cx="381000" cy="76200"/>
          </a:xfrm>
          <a:custGeom>
            <a:avLst/>
            <a:gdLst>
              <a:gd name="T0" fmla="*/ 0 w 240"/>
              <a:gd name="T1" fmla="*/ 48 h 48"/>
              <a:gd name="T2" fmla="*/ 96 w 240"/>
              <a:gd name="T3" fmla="*/ 0 h 48"/>
              <a:gd name="T4" fmla="*/ 240 w 240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48">
                <a:moveTo>
                  <a:pt x="0" y="48"/>
                </a:moveTo>
                <a:cubicBezTo>
                  <a:pt x="28" y="24"/>
                  <a:pt x="56" y="0"/>
                  <a:pt x="96" y="0"/>
                </a:cubicBezTo>
                <a:cubicBezTo>
                  <a:pt x="136" y="0"/>
                  <a:pt x="188" y="24"/>
                  <a:pt x="240" y="4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5867400" y="4038600"/>
            <a:ext cx="381000" cy="152400"/>
          </a:xfrm>
          <a:prstGeom prst="ellipse">
            <a:avLst/>
          </a:prstGeom>
          <a:solidFill>
            <a:srgbClr val="0066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64528" name="Freeform 16"/>
          <p:cNvSpPr>
            <a:spLocks/>
          </p:cNvSpPr>
          <p:nvPr/>
        </p:nvSpPr>
        <p:spPr bwMode="auto">
          <a:xfrm>
            <a:off x="6400800" y="4038600"/>
            <a:ext cx="228600" cy="304800"/>
          </a:xfrm>
          <a:custGeom>
            <a:avLst/>
            <a:gdLst>
              <a:gd name="T0" fmla="*/ 96 w 144"/>
              <a:gd name="T1" fmla="*/ 192 h 192"/>
              <a:gd name="T2" fmla="*/ 0 w 144"/>
              <a:gd name="T3" fmla="*/ 192 h 192"/>
              <a:gd name="T4" fmla="*/ 96 w 144"/>
              <a:gd name="T5" fmla="*/ 144 h 192"/>
              <a:gd name="T6" fmla="*/ 4 w 144"/>
              <a:gd name="T7" fmla="*/ 100 h 192"/>
              <a:gd name="T8" fmla="*/ 144 w 144"/>
              <a:gd name="T9" fmla="*/ 96 h 192"/>
              <a:gd name="T10" fmla="*/ 92 w 144"/>
              <a:gd name="T11" fmla="*/ 52 h 192"/>
              <a:gd name="T12" fmla="*/ 144 w 144"/>
              <a:gd name="T13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192">
                <a:moveTo>
                  <a:pt x="96" y="192"/>
                </a:moveTo>
                <a:lnTo>
                  <a:pt x="0" y="192"/>
                </a:lnTo>
                <a:lnTo>
                  <a:pt x="96" y="144"/>
                </a:lnTo>
                <a:lnTo>
                  <a:pt x="4" y="100"/>
                </a:lnTo>
                <a:lnTo>
                  <a:pt x="144" y="96"/>
                </a:lnTo>
                <a:lnTo>
                  <a:pt x="92" y="52"/>
                </a:lnTo>
                <a:lnTo>
                  <a:pt x="144" y="0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Intra-ribbon handles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746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Some intervals may contain handles!</a:t>
            </a:r>
          </a:p>
          <a:p>
            <a:pPr>
              <a:lnSpc>
                <a:spcPct val="80000"/>
              </a:lnSpc>
            </a:pPr>
            <a:endParaRPr lang="en-US" sz="3600"/>
          </a:p>
          <a:p>
            <a:pPr>
              <a:lnSpc>
                <a:spcPct val="80000"/>
              </a:lnSpc>
            </a:pPr>
            <a:endParaRPr lang="en-US" sz="3600"/>
          </a:p>
          <a:p>
            <a:pPr>
              <a:lnSpc>
                <a:spcPct val="80000"/>
              </a:lnSpc>
            </a:pPr>
            <a:endParaRPr lang="en-US" sz="3600"/>
          </a:p>
          <a:p>
            <a:pPr>
              <a:lnSpc>
                <a:spcPct val="80000"/>
              </a:lnSpc>
            </a:pPr>
            <a:endParaRPr lang="en-US" sz="3600"/>
          </a:p>
          <a:p>
            <a:pPr>
              <a:lnSpc>
                <a:spcPct val="80000"/>
              </a:lnSpc>
            </a:pPr>
            <a:r>
              <a:rPr lang="en-US" sz="3600"/>
              <a:t>Solution: keep track of the Euler Characteristic</a:t>
            </a:r>
          </a:p>
          <a:p>
            <a:pPr lvl="1">
              <a:lnSpc>
                <a:spcPct val="80000"/>
              </a:lnSpc>
            </a:pPr>
            <a:r>
              <a:rPr lang="en-US" sz="3600"/>
              <a:t>face-by-face traversal when necessary</a:t>
            </a:r>
          </a:p>
        </p:txBody>
      </p:sp>
      <p:pic>
        <p:nvPicPr>
          <p:cNvPr id="174086" name="Picture 6" descr="tilt_grid copy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595" r="1752" b="1198"/>
          <a:stretch>
            <a:fillRect/>
          </a:stretch>
        </p:blipFill>
        <p:spPr>
          <a:xfrm>
            <a:off x="685800" y="1905000"/>
            <a:ext cx="2327275" cy="2017713"/>
          </a:xfr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090" name="Group 10"/>
          <p:cNvGrpSpPr>
            <a:grpSpLocks/>
          </p:cNvGrpSpPr>
          <p:nvPr/>
        </p:nvGrpSpPr>
        <p:grpSpPr bwMode="auto">
          <a:xfrm>
            <a:off x="4114800" y="1828800"/>
            <a:ext cx="4313238" cy="2033588"/>
            <a:chOff x="1248" y="1440"/>
            <a:chExt cx="1949" cy="849"/>
          </a:xfrm>
        </p:grpSpPr>
        <p:pic>
          <p:nvPicPr>
            <p:cNvPr id="174088" name="Picture 8" descr="tilt_surfel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370DA"/>
                </a:clrFrom>
                <a:clrTo>
                  <a:srgbClr val="0370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488"/>
              <a:ext cx="801" cy="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089" name="Picture 9" descr="tilt_contours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370DA"/>
                </a:clrFrom>
                <a:clrTo>
                  <a:srgbClr val="0370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440"/>
              <a:ext cx="1037" cy="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091" name="Rectangle 11"/>
          <p:cNvSpPr>
            <a:spLocks noChangeArrowheads="1"/>
          </p:cNvSpPr>
          <p:nvPr/>
        </p:nvSpPr>
        <p:spPr bwMode="auto">
          <a:xfrm>
            <a:off x="3886200" y="1905000"/>
            <a:ext cx="4800600" cy="1981200"/>
          </a:xfrm>
          <a:prstGeom prst="rect">
            <a:avLst/>
          </a:prstGeom>
          <a:noFill/>
          <a:ln w="25400" cap="sq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200400" y="2895600"/>
            <a:ext cx="457200" cy="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Coding level sets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Build a graph to represent the level sets </a:t>
            </a:r>
          </a:p>
          <a:p>
            <a:pPr lvl="1"/>
            <a:r>
              <a:rPr lang="en-US" sz="3200"/>
              <a:t>nodes correspond to </a:t>
            </a:r>
            <a:br>
              <a:rPr lang="en-US" sz="3200"/>
            </a:br>
            <a:r>
              <a:rPr lang="en-US" sz="3200"/>
              <a:t>each contour of the</a:t>
            </a:r>
            <a:br>
              <a:rPr lang="en-US" sz="3200"/>
            </a:br>
            <a:r>
              <a:rPr lang="en-US" sz="3200"/>
              <a:t>level set</a:t>
            </a:r>
          </a:p>
          <a:p>
            <a:pPr lvl="1"/>
            <a:r>
              <a:rPr lang="en-US" sz="3200"/>
              <a:t>edges represent the</a:t>
            </a:r>
            <a:br>
              <a:rPr lang="en-US" sz="3200"/>
            </a:br>
            <a:r>
              <a:rPr lang="en-US" sz="3200"/>
              <a:t>connected components</a:t>
            </a:r>
            <a:br>
              <a:rPr lang="en-US" sz="3200"/>
            </a:br>
            <a:r>
              <a:rPr lang="en-US" sz="3200"/>
              <a:t>of the surface</a:t>
            </a:r>
          </a:p>
        </p:txBody>
      </p:sp>
      <p:sp>
        <p:nvSpPr>
          <p:cNvPr id="135172" name="AutoShape 4"/>
          <p:cNvSpPr>
            <a:spLocks noChangeArrowheads="1"/>
          </p:cNvSpPr>
          <p:nvPr/>
        </p:nvSpPr>
        <p:spPr bwMode="auto">
          <a:xfrm rot="5400000">
            <a:off x="6642100" y="2655888"/>
            <a:ext cx="330200" cy="355600"/>
          </a:xfrm>
          <a:prstGeom prst="flowChartDecision">
            <a:avLst/>
          </a:prstGeom>
          <a:solidFill>
            <a:schemeClr val="tx1"/>
          </a:solidFill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  <p:pic>
        <p:nvPicPr>
          <p:cNvPr id="135173" name="Picture 5" descr="newanim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4" name="Picture 6" descr="newanim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5" name="Picture 7" descr="newanim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6" name="Picture 8" descr="newanim_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7" name="Picture 9" descr="newanim_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8" name="Picture 10" descr="newanim_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9" name="Picture 11" descr="newanim_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80" name="Picture 12" descr="newanim_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4600"/>
            <a:ext cx="2743200" cy="185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183" name="Group 15"/>
          <p:cNvGrpSpPr>
            <a:grpSpLocks/>
          </p:cNvGrpSpPr>
          <p:nvPr/>
        </p:nvGrpSpPr>
        <p:grpSpPr bwMode="auto">
          <a:xfrm>
            <a:off x="6837363" y="1754188"/>
            <a:ext cx="1084262" cy="1979612"/>
            <a:chOff x="4143" y="1008"/>
            <a:chExt cx="683" cy="1247"/>
          </a:xfrm>
        </p:grpSpPr>
        <p:grpSp>
          <p:nvGrpSpPr>
            <p:cNvPr id="135184" name="Group 16"/>
            <p:cNvGrpSpPr>
              <a:grpSpLocks/>
            </p:cNvGrpSpPr>
            <p:nvPr/>
          </p:nvGrpSpPr>
          <p:grpSpPr bwMode="auto">
            <a:xfrm>
              <a:off x="4143" y="1296"/>
              <a:ext cx="450" cy="737"/>
              <a:chOff x="4335" y="1248"/>
              <a:chExt cx="450" cy="737"/>
            </a:xfrm>
          </p:grpSpPr>
          <p:sp>
            <p:nvSpPr>
              <p:cNvPr id="135185" name="AutoShape 17"/>
              <p:cNvSpPr>
                <a:spLocks noChangeArrowheads="1"/>
              </p:cNvSpPr>
              <p:nvPr/>
            </p:nvSpPr>
            <p:spPr bwMode="auto">
              <a:xfrm rot="5400000">
                <a:off x="4568" y="1240"/>
                <a:ext cx="209" cy="225"/>
              </a:xfrm>
              <a:prstGeom prst="flowChartDecision">
                <a:avLst/>
              </a:prstGeom>
              <a:solidFill>
                <a:schemeClr val="tx1"/>
              </a:solidFill>
              <a:ln w="38100">
                <a:solidFill>
                  <a:srgbClr val="00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908" tIns="166480" rIns="338908" bIns="166480" anchor="ctr"/>
              <a:lstStyle/>
              <a:p>
                <a:endParaRPr lang="en-US"/>
              </a:p>
            </p:txBody>
          </p:sp>
          <p:sp>
            <p:nvSpPr>
              <p:cNvPr id="135186" name="AutoShape 18"/>
              <p:cNvSpPr>
                <a:spLocks noChangeArrowheads="1"/>
              </p:cNvSpPr>
              <p:nvPr/>
            </p:nvSpPr>
            <p:spPr bwMode="auto">
              <a:xfrm rot="5400000">
                <a:off x="4568" y="1768"/>
                <a:ext cx="209" cy="225"/>
              </a:xfrm>
              <a:prstGeom prst="flowChartDecision">
                <a:avLst/>
              </a:prstGeom>
              <a:solidFill>
                <a:schemeClr val="tx1"/>
              </a:solidFill>
              <a:ln w="38100">
                <a:solidFill>
                  <a:srgbClr val="00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908" tIns="166480" rIns="338908" bIns="166480" anchor="ctr"/>
              <a:lstStyle/>
              <a:p>
                <a:endParaRPr lang="en-US"/>
              </a:p>
            </p:txBody>
          </p:sp>
          <p:cxnSp>
            <p:nvCxnSpPr>
              <p:cNvPr id="135187" name="AutoShape 19"/>
              <p:cNvCxnSpPr>
                <a:cxnSpLocks noChangeShapeType="1"/>
                <a:stCxn id="135172" idx="3"/>
                <a:endCxn id="135186" idx="2"/>
              </p:cNvCxnSpPr>
              <p:nvPr/>
            </p:nvCxnSpPr>
            <p:spPr bwMode="auto">
              <a:xfrm>
                <a:off x="4335" y="1755"/>
                <a:ext cx="214" cy="126"/>
              </a:xfrm>
              <a:prstGeom prst="straightConnector1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188" name="AutoShape 20"/>
              <p:cNvCxnSpPr>
                <a:cxnSpLocks noChangeShapeType="1"/>
                <a:stCxn id="135172" idx="1"/>
                <a:endCxn id="135185" idx="2"/>
              </p:cNvCxnSpPr>
              <p:nvPr/>
            </p:nvCxnSpPr>
            <p:spPr bwMode="auto">
              <a:xfrm flipV="1">
                <a:off x="4335" y="1353"/>
                <a:ext cx="214" cy="170"/>
              </a:xfrm>
              <a:prstGeom prst="straightConnector1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5189" name="Text Box 21"/>
            <p:cNvSpPr txBox="1">
              <a:spLocks noChangeArrowheads="1"/>
            </p:cNvSpPr>
            <p:nvPr/>
          </p:nvSpPr>
          <p:spPr bwMode="auto">
            <a:xfrm>
              <a:off x="4400" y="1008"/>
              <a:ext cx="426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endParaRPr kumimoji="0" lang="en-US" sz="2000">
                <a:solidFill>
                  <a:srgbClr val="FFFFFF"/>
                </a:solidFill>
                <a:latin typeface="MetaPlusNormal-Roman" pitchFamily="34" charset="0"/>
              </a:endParaRPr>
            </a:p>
          </p:txBody>
        </p:sp>
        <p:sp>
          <p:nvSpPr>
            <p:cNvPr id="135190" name="Text Box 22"/>
            <p:cNvSpPr txBox="1">
              <a:spLocks noChangeArrowheads="1"/>
            </p:cNvSpPr>
            <p:nvPr/>
          </p:nvSpPr>
          <p:spPr bwMode="auto">
            <a:xfrm>
              <a:off x="4400" y="1872"/>
              <a:ext cx="426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endParaRPr kumimoji="0" lang="en-US" sz="2000">
                <a:solidFill>
                  <a:srgbClr val="FFFFFF"/>
                </a:solidFill>
                <a:latin typeface="MetaPlusNormal-Roman" pitchFamily="34" charset="0"/>
              </a:endParaRPr>
            </a:p>
          </p:txBody>
        </p:sp>
      </p:grpSp>
      <p:grpSp>
        <p:nvGrpSpPr>
          <p:cNvPr id="135191" name="Group 23"/>
          <p:cNvGrpSpPr>
            <a:grpSpLocks/>
          </p:cNvGrpSpPr>
          <p:nvPr/>
        </p:nvGrpSpPr>
        <p:grpSpPr bwMode="auto">
          <a:xfrm>
            <a:off x="7540625" y="2287588"/>
            <a:ext cx="958850" cy="928687"/>
            <a:chOff x="4606" y="1344"/>
            <a:chExt cx="604" cy="585"/>
          </a:xfrm>
        </p:grpSpPr>
        <p:grpSp>
          <p:nvGrpSpPr>
            <p:cNvPr id="135192" name="Group 24"/>
            <p:cNvGrpSpPr>
              <a:grpSpLocks/>
            </p:cNvGrpSpPr>
            <p:nvPr/>
          </p:nvGrpSpPr>
          <p:grpSpPr bwMode="auto">
            <a:xfrm>
              <a:off x="4606" y="1401"/>
              <a:ext cx="330" cy="528"/>
              <a:chOff x="4798" y="1353"/>
              <a:chExt cx="330" cy="528"/>
            </a:xfrm>
          </p:grpSpPr>
          <p:sp>
            <p:nvSpPr>
              <p:cNvPr id="135193" name="AutoShape 25"/>
              <p:cNvSpPr>
                <a:spLocks noChangeArrowheads="1"/>
              </p:cNvSpPr>
              <p:nvPr/>
            </p:nvSpPr>
            <p:spPr bwMode="auto">
              <a:xfrm rot="5400000">
                <a:off x="4904" y="1528"/>
                <a:ext cx="215" cy="232"/>
              </a:xfrm>
              <a:prstGeom prst="flowChartDecision">
                <a:avLst/>
              </a:prstGeom>
              <a:solidFill>
                <a:schemeClr val="tx1"/>
              </a:solidFill>
              <a:ln w="38100">
                <a:solidFill>
                  <a:srgbClr val="00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38908" tIns="166480" rIns="338908" bIns="166480" anchor="ctr"/>
              <a:lstStyle/>
              <a:p>
                <a:endParaRPr lang="en-US"/>
              </a:p>
            </p:txBody>
          </p:sp>
          <p:cxnSp>
            <p:nvCxnSpPr>
              <p:cNvPr id="135194" name="AutoShape 26"/>
              <p:cNvCxnSpPr>
                <a:cxnSpLocks noChangeShapeType="1"/>
                <a:stCxn id="135185" idx="0"/>
                <a:endCxn id="135193" idx="1"/>
              </p:cNvCxnSpPr>
              <p:nvPr/>
            </p:nvCxnSpPr>
            <p:spPr bwMode="auto">
              <a:xfrm>
                <a:off x="4798" y="1353"/>
                <a:ext cx="214" cy="170"/>
              </a:xfrm>
              <a:prstGeom prst="straightConnector1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195" name="AutoShape 27"/>
              <p:cNvCxnSpPr>
                <a:cxnSpLocks noChangeShapeType="1"/>
                <a:stCxn id="135186" idx="0"/>
                <a:endCxn id="135193" idx="3"/>
              </p:cNvCxnSpPr>
              <p:nvPr/>
            </p:nvCxnSpPr>
            <p:spPr bwMode="auto">
              <a:xfrm flipV="1">
                <a:off x="4798" y="1762"/>
                <a:ext cx="214" cy="119"/>
              </a:xfrm>
              <a:prstGeom prst="straightConnector1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5196" name="Text Box 28"/>
            <p:cNvSpPr txBox="1">
              <a:spLocks noChangeArrowheads="1"/>
            </p:cNvSpPr>
            <p:nvPr/>
          </p:nvSpPr>
          <p:spPr bwMode="auto">
            <a:xfrm>
              <a:off x="4784" y="1344"/>
              <a:ext cx="426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endParaRPr kumimoji="0" lang="en-US" sz="2000">
                <a:solidFill>
                  <a:srgbClr val="FFFFFF"/>
                </a:solidFill>
                <a:latin typeface="MetaPlusNormal-Roman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9" name="Line 19"/>
          <p:cNvSpPr>
            <a:spLocks noChangeShapeType="1"/>
          </p:cNvSpPr>
          <p:nvPr/>
        </p:nvSpPr>
        <p:spPr bwMode="auto">
          <a:xfrm>
            <a:off x="5991225" y="3733800"/>
            <a:ext cx="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5981700" y="52578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Representing topology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353300" cy="4800600"/>
          </a:xfrm>
        </p:spPr>
        <p:txBody>
          <a:bodyPr/>
          <a:lstStyle/>
          <a:p>
            <a:r>
              <a:rPr lang="en-US" sz="3600"/>
              <a:t>Traditional Reeb graph: </a:t>
            </a:r>
          </a:p>
          <a:p>
            <a:pPr lvl="1"/>
            <a:r>
              <a:rPr lang="en-US" sz="3300"/>
              <a:t>nodes for critical points</a:t>
            </a:r>
          </a:p>
          <a:p>
            <a:pPr lvl="1"/>
            <a:r>
              <a:rPr lang="en-US" sz="3200"/>
              <a:t>edges represent connected surface components between critical points</a:t>
            </a:r>
          </a:p>
        </p:txBody>
      </p:sp>
      <p:sp>
        <p:nvSpPr>
          <p:cNvPr id="117773" name="Oval 13"/>
          <p:cNvSpPr>
            <a:spLocks noChangeArrowheads="1"/>
          </p:cNvSpPr>
          <p:nvPr/>
        </p:nvSpPr>
        <p:spPr bwMode="auto">
          <a:xfrm>
            <a:off x="5638800" y="4419600"/>
            <a:ext cx="685800" cy="838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7774" name="Oval 14"/>
          <p:cNvSpPr>
            <a:spLocks noChangeArrowheads="1"/>
          </p:cNvSpPr>
          <p:nvPr/>
        </p:nvSpPr>
        <p:spPr bwMode="auto">
          <a:xfrm>
            <a:off x="5915025" y="51816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7775" name="Oval 15"/>
          <p:cNvSpPr>
            <a:spLocks noChangeArrowheads="1"/>
          </p:cNvSpPr>
          <p:nvPr/>
        </p:nvSpPr>
        <p:spPr bwMode="auto">
          <a:xfrm>
            <a:off x="5915025" y="57912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7776" name="Oval 16"/>
          <p:cNvSpPr>
            <a:spLocks noChangeArrowheads="1"/>
          </p:cNvSpPr>
          <p:nvPr/>
        </p:nvSpPr>
        <p:spPr bwMode="auto">
          <a:xfrm>
            <a:off x="5915025" y="43434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17777" name="Oval 17"/>
          <p:cNvSpPr>
            <a:spLocks noChangeArrowheads="1"/>
          </p:cNvSpPr>
          <p:nvPr/>
        </p:nvSpPr>
        <p:spPr bwMode="auto">
          <a:xfrm>
            <a:off x="5915025" y="3657600"/>
            <a:ext cx="152400" cy="152400"/>
          </a:xfrm>
          <a:prstGeom prst="ellipse">
            <a:avLst/>
          </a:prstGeom>
          <a:solidFill>
            <a:srgbClr val="B0C6FE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grpSp>
        <p:nvGrpSpPr>
          <p:cNvPr id="117782" name="Group 22"/>
          <p:cNvGrpSpPr>
            <a:grpSpLocks/>
          </p:cNvGrpSpPr>
          <p:nvPr/>
        </p:nvGrpSpPr>
        <p:grpSpPr bwMode="auto">
          <a:xfrm>
            <a:off x="1905000" y="3733800"/>
            <a:ext cx="1600200" cy="2286000"/>
            <a:chOff x="1200" y="2256"/>
            <a:chExt cx="1008" cy="1440"/>
          </a:xfrm>
        </p:grpSpPr>
        <p:sp>
          <p:nvSpPr>
            <p:cNvPr id="117766" name="Oval 6"/>
            <p:cNvSpPr>
              <a:spLocks noChangeArrowheads="1"/>
            </p:cNvSpPr>
            <p:nvPr/>
          </p:nvSpPr>
          <p:spPr bwMode="auto">
            <a:xfrm>
              <a:off x="1200" y="2304"/>
              <a:ext cx="1008" cy="13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67" name="Oval 7"/>
            <p:cNvSpPr>
              <a:spLocks noChangeArrowheads="1"/>
            </p:cNvSpPr>
            <p:nvPr/>
          </p:nvSpPr>
          <p:spPr bwMode="auto">
            <a:xfrm>
              <a:off x="1488" y="2736"/>
              <a:ext cx="432" cy="52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1662" y="3216"/>
              <a:ext cx="96" cy="9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1662" y="3600"/>
              <a:ext cx="96" cy="9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662" y="2688"/>
              <a:ext cx="96" cy="9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71" name="Oval 11"/>
            <p:cNvSpPr>
              <a:spLocks noChangeArrowheads="1"/>
            </p:cNvSpPr>
            <p:nvPr/>
          </p:nvSpPr>
          <p:spPr bwMode="auto">
            <a:xfrm>
              <a:off x="1662" y="2256"/>
              <a:ext cx="96" cy="96"/>
            </a:xfrm>
            <a:prstGeom prst="ellipse">
              <a:avLst/>
            </a:prstGeom>
            <a:solidFill>
              <a:srgbClr val="B0C6FE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80" name="Oval 20"/>
            <p:cNvSpPr>
              <a:spLocks noChangeArrowheads="1"/>
            </p:cNvSpPr>
            <p:nvPr/>
          </p:nvSpPr>
          <p:spPr bwMode="auto">
            <a:xfrm>
              <a:off x="1200" y="2976"/>
              <a:ext cx="288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17781" name="Oval 21"/>
            <p:cNvSpPr>
              <a:spLocks noChangeArrowheads="1"/>
            </p:cNvSpPr>
            <p:nvPr/>
          </p:nvSpPr>
          <p:spPr bwMode="auto">
            <a:xfrm>
              <a:off x="1920" y="2976"/>
              <a:ext cx="288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(Contour) Reeb graph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620000" cy="4800600"/>
          </a:xfrm>
        </p:spPr>
        <p:txBody>
          <a:bodyPr/>
          <a:lstStyle/>
          <a:p>
            <a:r>
              <a:rPr lang="en-US" sz="3600"/>
              <a:t>Example: If </a:t>
            </a:r>
            <a:r>
              <a:rPr lang="en-US" sz="3600" i="1"/>
              <a:t>f  </a:t>
            </a:r>
            <a:r>
              <a:rPr lang="en-US" sz="3600"/>
              <a:t>is a height function, the Reeb graph codes the intersections of </a:t>
            </a:r>
            <a:r>
              <a:rPr lang="en-US" sz="3600" i="1"/>
              <a:t>M</a:t>
            </a:r>
            <a:r>
              <a:rPr lang="en-US" sz="3600"/>
              <a:t> at z intervals</a:t>
            </a:r>
            <a:endParaRPr lang="en-US" sz="2400"/>
          </a:p>
          <a:p>
            <a:pPr lvl="1"/>
            <a:endParaRPr lang="en-US" sz="3600"/>
          </a:p>
        </p:txBody>
      </p:sp>
      <p:pic>
        <p:nvPicPr>
          <p:cNvPr id="67600" name="Picture 16" descr="degen_contour_reeb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352925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6477000" y="4267200"/>
            <a:ext cx="2263775" cy="1676400"/>
            <a:chOff x="4080" y="2688"/>
            <a:chExt cx="1426" cy="1056"/>
          </a:xfrm>
        </p:grpSpPr>
        <p:sp>
          <p:nvSpPr>
            <p:cNvPr id="67601" name="Text Box 17"/>
            <p:cNvSpPr txBox="1">
              <a:spLocks noChangeArrowheads="1"/>
            </p:cNvSpPr>
            <p:nvPr/>
          </p:nvSpPr>
          <p:spPr bwMode="auto">
            <a:xfrm>
              <a:off x="4080" y="2688"/>
              <a:ext cx="142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2400"/>
                <a:t>Degenerate!</a:t>
              </a:r>
            </a:p>
          </p:txBody>
        </p:sp>
        <p:sp>
          <p:nvSpPr>
            <p:cNvPr id="67602" name="Text Box 18"/>
            <p:cNvSpPr txBox="1">
              <a:spLocks noChangeArrowheads="1"/>
            </p:cNvSpPr>
            <p:nvPr/>
          </p:nvSpPr>
          <p:spPr bwMode="auto">
            <a:xfrm>
              <a:off x="4080" y="3306"/>
              <a:ext cx="142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2400"/>
                <a:t>Degenerate!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Augemented Reeb graph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620000" cy="4800600"/>
          </a:xfrm>
        </p:spPr>
        <p:txBody>
          <a:bodyPr/>
          <a:lstStyle/>
          <a:p>
            <a:r>
              <a:rPr lang="en-US" sz="3600"/>
              <a:t>Code level-sets (contours) and Ribbons</a:t>
            </a:r>
          </a:p>
          <a:p>
            <a:pPr lvl="1"/>
            <a:r>
              <a:rPr lang="en-US" sz="3300"/>
              <a:t>resolves ambiguous end regions</a:t>
            </a:r>
          </a:p>
          <a:p>
            <a:pPr lvl="1"/>
            <a:r>
              <a:rPr lang="en-US" sz="3300"/>
              <a:t>stores additional geometric information</a:t>
            </a:r>
            <a:endParaRPr lang="en-US" sz="2200"/>
          </a:p>
          <a:p>
            <a:pPr lvl="1"/>
            <a:endParaRPr lang="en-US" sz="3600"/>
          </a:p>
        </p:txBody>
      </p:sp>
      <p:graphicFrame>
        <p:nvGraphicFramePr>
          <p:cNvPr id="219141" name="Object 5"/>
          <p:cNvGraphicFramePr>
            <a:graphicFrameLocks noChangeAspect="1"/>
          </p:cNvGraphicFramePr>
          <p:nvPr/>
        </p:nvGraphicFramePr>
        <p:xfrm>
          <a:off x="2667000" y="4319588"/>
          <a:ext cx="3017838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51" name="Image" r:id="rId3" imgW="3018293" imgH="1700931" progId="Photoshop.Image.7">
                  <p:embed/>
                </p:oleObj>
              </mc:Choice>
              <mc:Fallback>
                <p:oleObj name="Image" r:id="rId3" imgW="3018293" imgH="1700931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319588"/>
                        <a:ext cx="3017838" cy="170021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9142" name="Group 6"/>
          <p:cNvGrpSpPr>
            <a:grpSpLocks/>
          </p:cNvGrpSpPr>
          <p:nvPr/>
        </p:nvGrpSpPr>
        <p:grpSpPr bwMode="auto">
          <a:xfrm>
            <a:off x="2185988" y="5438775"/>
            <a:ext cx="3962400" cy="0"/>
            <a:chOff x="432" y="3201"/>
            <a:chExt cx="2496" cy="0"/>
          </a:xfrm>
        </p:grpSpPr>
        <p:sp>
          <p:nvSpPr>
            <p:cNvPr id="219143" name="Line 7"/>
            <p:cNvSpPr>
              <a:spLocks noChangeShapeType="1"/>
            </p:cNvSpPr>
            <p:nvPr/>
          </p:nvSpPr>
          <p:spPr bwMode="auto">
            <a:xfrm>
              <a:off x="432" y="3201"/>
              <a:ext cx="288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9144" name="Line 8"/>
            <p:cNvSpPr>
              <a:spLocks noChangeShapeType="1"/>
            </p:cNvSpPr>
            <p:nvPr/>
          </p:nvSpPr>
          <p:spPr bwMode="auto">
            <a:xfrm flipH="1">
              <a:off x="2640" y="3201"/>
              <a:ext cx="288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grpSp>
        <p:nvGrpSpPr>
          <p:cNvPr id="219145" name="Group 9"/>
          <p:cNvGrpSpPr>
            <a:grpSpLocks/>
          </p:cNvGrpSpPr>
          <p:nvPr/>
        </p:nvGrpSpPr>
        <p:grpSpPr bwMode="auto">
          <a:xfrm>
            <a:off x="2185988" y="5630863"/>
            <a:ext cx="3962400" cy="0"/>
            <a:chOff x="432" y="3322"/>
            <a:chExt cx="2496" cy="0"/>
          </a:xfrm>
        </p:grpSpPr>
        <p:sp>
          <p:nvSpPr>
            <p:cNvPr id="219146" name="Line 10"/>
            <p:cNvSpPr>
              <a:spLocks noChangeShapeType="1"/>
            </p:cNvSpPr>
            <p:nvPr/>
          </p:nvSpPr>
          <p:spPr bwMode="auto">
            <a:xfrm>
              <a:off x="432" y="3322"/>
              <a:ext cx="28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9147" name="Line 11"/>
            <p:cNvSpPr>
              <a:spLocks noChangeShapeType="1"/>
            </p:cNvSpPr>
            <p:nvPr/>
          </p:nvSpPr>
          <p:spPr bwMode="auto">
            <a:xfrm flipH="1">
              <a:off x="2640" y="3322"/>
              <a:ext cx="288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  <p:grpSp>
        <p:nvGrpSpPr>
          <p:cNvPr id="219148" name="Group 12"/>
          <p:cNvGrpSpPr>
            <a:grpSpLocks/>
          </p:cNvGrpSpPr>
          <p:nvPr/>
        </p:nvGrpSpPr>
        <p:grpSpPr bwMode="auto">
          <a:xfrm>
            <a:off x="2185988" y="5843588"/>
            <a:ext cx="3962400" cy="0"/>
            <a:chOff x="432" y="3456"/>
            <a:chExt cx="2496" cy="0"/>
          </a:xfrm>
        </p:grpSpPr>
        <p:sp>
          <p:nvSpPr>
            <p:cNvPr id="219149" name="Line 13"/>
            <p:cNvSpPr>
              <a:spLocks noChangeShapeType="1"/>
            </p:cNvSpPr>
            <p:nvPr/>
          </p:nvSpPr>
          <p:spPr bwMode="auto">
            <a:xfrm>
              <a:off x="432" y="3456"/>
              <a:ext cx="288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19150" name="Line 14"/>
            <p:cNvSpPr>
              <a:spLocks noChangeShapeType="1"/>
            </p:cNvSpPr>
            <p:nvPr/>
          </p:nvSpPr>
          <p:spPr bwMode="auto">
            <a:xfrm flipH="1">
              <a:off x="2640" y="3456"/>
              <a:ext cx="288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Augmented Reeb graph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620000" cy="4800600"/>
          </a:xfrm>
        </p:spPr>
        <p:txBody>
          <a:bodyPr/>
          <a:lstStyle/>
          <a:p>
            <a:r>
              <a:rPr lang="en-US" sz="3600"/>
              <a:t>Resolves degeneracies</a:t>
            </a:r>
            <a:endParaRPr lang="en-US" sz="2400"/>
          </a:p>
          <a:p>
            <a:pPr lvl="1"/>
            <a:endParaRPr lang="en-US" sz="3600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7239000" y="2438400"/>
            <a:ext cx="1420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Okay!</a:t>
            </a:r>
          </a:p>
        </p:txBody>
      </p:sp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7239000" y="3648075"/>
            <a:ext cx="1420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Okay!</a:t>
            </a:r>
          </a:p>
        </p:txBody>
      </p:sp>
      <p:pic>
        <p:nvPicPr>
          <p:cNvPr id="236552" name="Picture 8" descr="example_reeb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66950"/>
            <a:ext cx="5757863" cy="37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7315200" y="5029200"/>
            <a:ext cx="1420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400"/>
              <a:t>Okay!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Representing topology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4000"/>
              <a:t>Cycles in the Reeb graph correspond to handles</a:t>
            </a:r>
            <a:endParaRPr lang="en-US" sz="3900"/>
          </a:p>
          <a:p>
            <a:pPr lvl="1"/>
            <a:r>
              <a:rPr lang="en-US" sz="3600"/>
              <a:t>identify handles</a:t>
            </a:r>
          </a:p>
          <a:p>
            <a:pPr lvl="1"/>
            <a:r>
              <a:rPr lang="en-US" sz="3600"/>
              <a:t>localize the handle </a:t>
            </a:r>
            <a:br>
              <a:rPr lang="en-US" sz="3600"/>
            </a:br>
            <a:r>
              <a:rPr lang="en-US" sz="3600"/>
              <a:t>within the surface</a:t>
            </a:r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7848600" y="4648200"/>
            <a:ext cx="762000" cy="762000"/>
          </a:xfrm>
          <a:prstGeom prst="ellips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475038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45598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Combinatorial choices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4000"/>
              <a:t>Isolating handles is a combinatorial choice</a:t>
            </a:r>
            <a:endParaRPr lang="en-US" sz="3900"/>
          </a:p>
        </p:txBody>
      </p:sp>
      <p:pic>
        <p:nvPicPr>
          <p:cNvPr id="222214" name="Picture 6" descr="decompose_twohol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75E7"/>
              </a:clrFrom>
              <a:clrTo>
                <a:srgbClr val="0075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05"/>
          <a:stretch>
            <a:fillRect/>
          </a:stretch>
        </p:blipFill>
        <p:spPr bwMode="auto">
          <a:xfrm>
            <a:off x="1143000" y="3048000"/>
            <a:ext cx="2743200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2218" name="Group 10"/>
          <p:cNvGrpSpPr>
            <a:grpSpLocks/>
          </p:cNvGrpSpPr>
          <p:nvPr/>
        </p:nvGrpSpPr>
        <p:grpSpPr bwMode="auto">
          <a:xfrm>
            <a:off x="3352800" y="3962400"/>
            <a:ext cx="5414963" cy="1995488"/>
            <a:chOff x="2112" y="2496"/>
            <a:chExt cx="3411" cy="1257"/>
          </a:xfrm>
        </p:grpSpPr>
        <p:pic>
          <p:nvPicPr>
            <p:cNvPr id="222215" name="Picture 7" descr="decompose_twohol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75E7"/>
                </a:clrFrom>
                <a:clrTo>
                  <a:srgbClr val="0075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12"/>
            <a:stretch>
              <a:fillRect/>
            </a:stretch>
          </p:blipFill>
          <p:spPr bwMode="auto">
            <a:xfrm>
              <a:off x="2112" y="2880"/>
              <a:ext cx="3411" cy="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2216" name="Line 8"/>
            <p:cNvSpPr>
              <a:spLocks noChangeShapeType="1"/>
            </p:cNvSpPr>
            <p:nvPr/>
          </p:nvSpPr>
          <p:spPr bwMode="auto">
            <a:xfrm>
              <a:off x="2256" y="2496"/>
              <a:ext cx="576" cy="384"/>
            </a:xfrm>
            <a:prstGeom prst="line">
              <a:avLst/>
            </a:prstGeom>
            <a:noFill/>
            <a:ln w="31750" cap="sq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22217" name="Line 9"/>
            <p:cNvSpPr>
              <a:spLocks noChangeShapeType="1"/>
            </p:cNvSpPr>
            <p:nvPr/>
          </p:nvSpPr>
          <p:spPr bwMode="auto">
            <a:xfrm>
              <a:off x="2256" y="2496"/>
              <a:ext cx="2016" cy="432"/>
            </a:xfrm>
            <a:prstGeom prst="line">
              <a:avLst/>
            </a:prstGeom>
            <a:noFill/>
            <a:ln w="31750" cap="sq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Isolate handles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Cycles in the Reeb graph are geometrically succinct regions</a:t>
            </a:r>
          </a:p>
        </p:txBody>
      </p:sp>
      <p:pic>
        <p:nvPicPr>
          <p:cNvPr id="224260" name="Picture 4" descr="isolate_reg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8077200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Isolate handles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Explore all possible combinations for adjacent cycles</a:t>
            </a:r>
          </a:p>
        </p:txBody>
      </p:sp>
      <p:grpSp>
        <p:nvGrpSpPr>
          <p:cNvPr id="237580" name="Group 12"/>
          <p:cNvGrpSpPr>
            <a:grpSpLocks/>
          </p:cNvGrpSpPr>
          <p:nvPr/>
        </p:nvGrpSpPr>
        <p:grpSpPr bwMode="auto">
          <a:xfrm>
            <a:off x="762000" y="3200400"/>
            <a:ext cx="8134350" cy="1477963"/>
            <a:chOff x="576" y="2400"/>
            <a:chExt cx="5124" cy="931"/>
          </a:xfrm>
        </p:grpSpPr>
        <p:pic>
          <p:nvPicPr>
            <p:cNvPr id="237573" name="Picture 5" descr="two_holes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370DA"/>
                </a:clrFrom>
                <a:clrTo>
                  <a:srgbClr val="0370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400"/>
              <a:ext cx="4944" cy="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574" name="Text Box 6"/>
            <p:cNvSpPr txBox="1">
              <a:spLocks noChangeArrowheads="1"/>
            </p:cNvSpPr>
            <p:nvPr/>
          </p:nvSpPr>
          <p:spPr bwMode="auto">
            <a:xfrm>
              <a:off x="4095" y="2636"/>
              <a:ext cx="54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c1</a:t>
              </a:r>
            </a:p>
          </p:txBody>
        </p:sp>
        <p:sp>
          <p:nvSpPr>
            <p:cNvPr id="237575" name="Text Box 7"/>
            <p:cNvSpPr txBox="1">
              <a:spLocks noChangeArrowheads="1"/>
            </p:cNvSpPr>
            <p:nvPr/>
          </p:nvSpPr>
          <p:spPr bwMode="auto">
            <a:xfrm>
              <a:off x="4512" y="2640"/>
              <a:ext cx="566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c2</a:t>
              </a:r>
            </a:p>
          </p:txBody>
        </p:sp>
        <p:sp>
          <p:nvSpPr>
            <p:cNvPr id="237576" name="Text Box 8"/>
            <p:cNvSpPr txBox="1">
              <a:spLocks noChangeArrowheads="1"/>
            </p:cNvSpPr>
            <p:nvPr/>
          </p:nvSpPr>
          <p:spPr bwMode="auto">
            <a:xfrm>
              <a:off x="5136" y="2640"/>
              <a:ext cx="56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c3</a:t>
              </a:r>
            </a:p>
          </p:txBody>
        </p:sp>
        <p:sp>
          <p:nvSpPr>
            <p:cNvPr id="237577" name="Text Box 9"/>
            <p:cNvSpPr txBox="1">
              <a:spLocks noChangeArrowheads="1"/>
            </p:cNvSpPr>
            <p:nvPr/>
          </p:nvSpPr>
          <p:spPr bwMode="auto">
            <a:xfrm>
              <a:off x="3148" y="2739"/>
              <a:ext cx="54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c1</a:t>
              </a:r>
            </a:p>
          </p:txBody>
        </p:sp>
        <p:sp>
          <p:nvSpPr>
            <p:cNvPr id="237578" name="Text Box 10"/>
            <p:cNvSpPr txBox="1">
              <a:spLocks noChangeArrowheads="1"/>
            </p:cNvSpPr>
            <p:nvPr/>
          </p:nvSpPr>
          <p:spPr bwMode="auto">
            <a:xfrm>
              <a:off x="2928" y="2640"/>
              <a:ext cx="566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c2</a:t>
              </a:r>
            </a:p>
          </p:txBody>
        </p:sp>
        <p:sp>
          <p:nvSpPr>
            <p:cNvPr id="237579" name="Text Box 11"/>
            <p:cNvSpPr txBox="1">
              <a:spLocks noChangeArrowheads="1"/>
            </p:cNvSpPr>
            <p:nvPr/>
          </p:nvSpPr>
          <p:spPr bwMode="auto">
            <a:xfrm>
              <a:off x="3312" y="2640"/>
              <a:ext cx="56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r>
                <a:rPr lang="en-US" sz="1800"/>
                <a:t>c3</a:t>
              </a:r>
            </a:p>
          </p:txBody>
        </p:sp>
      </p:grp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762000" y="4724400"/>
            <a:ext cx="80772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r>
              <a:rPr lang="en-US"/>
              <a:t>Isolate handles for </a:t>
            </a:r>
            <a:br>
              <a:rPr lang="en-US"/>
            </a:br>
            <a:r>
              <a:rPr lang="en-US"/>
              <a:t>{c1, c2}, {c1, c3}, {c2, c3}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does genus look like?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Genus is global, however…</a:t>
            </a:r>
          </a:p>
          <a:p>
            <a:r>
              <a:rPr lang="en-US" sz="3600"/>
              <a:t>Localize and isolate </a:t>
            </a:r>
            <a:br>
              <a:rPr lang="en-US" sz="3600"/>
            </a:br>
            <a:r>
              <a:rPr lang="en-US" sz="3600"/>
              <a:t>geometric regions of</a:t>
            </a:r>
            <a:br>
              <a:rPr lang="en-US" sz="3600"/>
            </a:br>
            <a:r>
              <a:rPr lang="en-US" sz="3600"/>
              <a:t>topological interest</a:t>
            </a:r>
          </a:p>
          <a:p>
            <a:r>
              <a:rPr lang="en-US" sz="3600"/>
              <a:t>Handles: region of </a:t>
            </a:r>
            <a:br>
              <a:rPr lang="en-US" sz="3600"/>
            </a:br>
            <a:r>
              <a:rPr lang="en-US" sz="3600"/>
              <a:t>the surface with </a:t>
            </a:r>
            <a:br>
              <a:rPr lang="en-US" sz="3600"/>
            </a:br>
            <a:r>
              <a:rPr lang="en-US" sz="3600"/>
              <a:t>genus = 1, </a:t>
            </a:r>
            <a:br>
              <a:rPr lang="en-US" sz="3600"/>
            </a:br>
            <a:r>
              <a:rPr lang="en-US" sz="3600"/>
              <a:t>(torus with boundary) </a:t>
            </a:r>
          </a:p>
          <a:p>
            <a:endParaRPr lang="en-US" sz="3600"/>
          </a:p>
        </p:txBody>
      </p:sp>
      <p:pic>
        <p:nvPicPr>
          <p:cNvPr id="54278" name="Picture 6" descr="buddha_top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"/>
          <a:stretch>
            <a:fillRect/>
          </a:stretch>
        </p:blipFill>
        <p:spPr bwMode="auto">
          <a:xfrm>
            <a:off x="6934200" y="2362200"/>
            <a:ext cx="1676400" cy="2808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1676400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Measuring topology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472362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For each handle we examine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two non-separating cuts</a:t>
            </a:r>
          </a:p>
          <a:p>
            <a:pPr lvl="2">
              <a:lnSpc>
                <a:spcPct val="90000"/>
              </a:lnSpc>
            </a:pPr>
            <a:r>
              <a:rPr lang="en-US" sz="3600"/>
              <a:t>leave the surface </a:t>
            </a:r>
            <a:br>
              <a:rPr lang="en-US" sz="3600"/>
            </a:br>
            <a:r>
              <a:rPr lang="en-US" sz="3600"/>
              <a:t>connected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Cutting and sealing such a loop reduces the genus of the handle</a:t>
            </a:r>
          </a:p>
          <a:p>
            <a:pPr lvl="2">
              <a:lnSpc>
                <a:spcPct val="90000"/>
              </a:lnSpc>
            </a:pPr>
            <a:r>
              <a:rPr lang="en-US" sz="3600"/>
              <a:t>measure length of two transverse loop</a:t>
            </a:r>
          </a:p>
        </p:txBody>
      </p:sp>
      <p:sp>
        <p:nvSpPr>
          <p:cNvPr id="87080" name="Oval 40"/>
          <p:cNvSpPr>
            <a:spLocks noChangeArrowheads="1"/>
          </p:cNvSpPr>
          <p:nvPr/>
        </p:nvSpPr>
        <p:spPr bwMode="auto">
          <a:xfrm>
            <a:off x="6705600" y="2133600"/>
            <a:ext cx="2133600" cy="1524000"/>
          </a:xfrm>
          <a:prstGeom prst="ellipse">
            <a:avLst/>
          </a:prstGeom>
          <a:solidFill>
            <a:srgbClr val="FF99CC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7081" name="Oval 41"/>
          <p:cNvSpPr>
            <a:spLocks noChangeArrowheads="1"/>
          </p:cNvSpPr>
          <p:nvPr/>
        </p:nvSpPr>
        <p:spPr bwMode="auto">
          <a:xfrm>
            <a:off x="7239000" y="2819400"/>
            <a:ext cx="5334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grpSp>
        <p:nvGrpSpPr>
          <p:cNvPr id="87087" name="Group 47"/>
          <p:cNvGrpSpPr>
            <a:grpSpLocks/>
          </p:cNvGrpSpPr>
          <p:nvPr/>
        </p:nvGrpSpPr>
        <p:grpSpPr bwMode="auto">
          <a:xfrm>
            <a:off x="6019800" y="2819400"/>
            <a:ext cx="1752600" cy="685800"/>
            <a:chOff x="3792" y="1776"/>
            <a:chExt cx="1104" cy="432"/>
          </a:xfrm>
        </p:grpSpPr>
        <p:sp>
          <p:nvSpPr>
            <p:cNvPr id="87082" name="Oval 42"/>
            <p:cNvSpPr>
              <a:spLocks noChangeArrowheads="1"/>
            </p:cNvSpPr>
            <p:nvPr/>
          </p:nvSpPr>
          <p:spPr bwMode="auto">
            <a:xfrm>
              <a:off x="4560" y="1776"/>
              <a:ext cx="336" cy="336"/>
            </a:xfrm>
            <a:prstGeom prst="ellipse">
              <a:avLst/>
            </a:prstGeom>
            <a:solidFill>
              <a:srgbClr val="0066CC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87083" name="Oval 43"/>
            <p:cNvSpPr>
              <a:spLocks noChangeArrowheads="1"/>
            </p:cNvSpPr>
            <p:nvPr/>
          </p:nvSpPr>
          <p:spPr bwMode="auto">
            <a:xfrm>
              <a:off x="3792" y="1872"/>
              <a:ext cx="336" cy="336"/>
            </a:xfrm>
            <a:prstGeom prst="ellipse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7088" name="Group 48"/>
          <p:cNvGrpSpPr>
            <a:grpSpLocks/>
          </p:cNvGrpSpPr>
          <p:nvPr/>
        </p:nvGrpSpPr>
        <p:grpSpPr bwMode="auto">
          <a:xfrm>
            <a:off x="6629400" y="2057400"/>
            <a:ext cx="2270125" cy="1652588"/>
            <a:chOff x="4176" y="1296"/>
            <a:chExt cx="1430" cy="1041"/>
          </a:xfrm>
        </p:grpSpPr>
        <p:sp>
          <p:nvSpPr>
            <p:cNvPr id="87085" name="Oval 45"/>
            <p:cNvSpPr>
              <a:spLocks noChangeArrowheads="1"/>
            </p:cNvSpPr>
            <p:nvPr/>
          </p:nvSpPr>
          <p:spPr bwMode="auto">
            <a:xfrm>
              <a:off x="4176" y="1296"/>
              <a:ext cx="1430" cy="1036"/>
            </a:xfrm>
            <a:prstGeom prst="ellipse">
              <a:avLst/>
            </a:prstGeom>
            <a:solidFill>
              <a:srgbClr val="0072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pic>
          <p:nvPicPr>
            <p:cNvPr id="87078" name="Picture 38" descr="drawn_torus_loop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344"/>
              <a:ext cx="1344" cy="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Measuring Topology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6697662" cy="4800600"/>
          </a:xfrm>
        </p:spPr>
        <p:txBody>
          <a:bodyPr/>
          <a:lstStyle/>
          <a:p>
            <a:r>
              <a:rPr lang="en-US" sz="4000"/>
              <a:t>The loops are</a:t>
            </a:r>
          </a:p>
          <a:p>
            <a:pPr lvl="1"/>
            <a:r>
              <a:rPr lang="en-US" sz="3600"/>
              <a:t>two transvers non-separating cuts</a:t>
            </a:r>
          </a:p>
          <a:p>
            <a:pPr lvl="1"/>
            <a:r>
              <a:rPr lang="en-US" sz="3600"/>
              <a:t>locally minimal </a:t>
            </a:r>
            <a:br>
              <a:rPr lang="en-US" sz="3600"/>
            </a:br>
            <a:r>
              <a:rPr lang="en-US" sz="3600"/>
              <a:t>length cuts</a:t>
            </a:r>
          </a:p>
          <a:p>
            <a:r>
              <a:rPr lang="en-US" sz="4000"/>
              <a:t>Gives tight measure</a:t>
            </a:r>
            <a:br>
              <a:rPr lang="en-US" sz="4000"/>
            </a:br>
            <a:r>
              <a:rPr lang="en-US" sz="4000"/>
              <a:t>of minimal geometric extent</a:t>
            </a:r>
            <a:br>
              <a:rPr lang="en-US" sz="4000"/>
            </a:br>
            <a:r>
              <a:rPr lang="en-US" sz="4000"/>
              <a:t>of the handle</a:t>
            </a:r>
          </a:p>
          <a:p>
            <a:pPr lvl="1"/>
            <a:endParaRPr lang="en-US" sz="3600"/>
          </a:p>
        </p:txBody>
      </p:sp>
      <p:pic>
        <p:nvPicPr>
          <p:cNvPr id="69641" name="Picture 9" descr="torus_loops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667000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590800"/>
            <a:ext cx="2441575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Finding shortest cycles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7467600" cy="4800600"/>
          </a:xfrm>
        </p:spPr>
        <p:txBody>
          <a:bodyPr/>
          <a:lstStyle/>
          <a:p>
            <a:r>
              <a:rPr lang="en-US" sz="4000"/>
              <a:t>Start with arbitrary non-separating cut, </a:t>
            </a:r>
            <a:r>
              <a:rPr lang="en-US" sz="4000" i="1"/>
              <a:t>L</a:t>
            </a:r>
          </a:p>
          <a:p>
            <a:pPr lvl="1"/>
            <a:r>
              <a:rPr lang="en-US" sz="3600"/>
              <a:t>any contour will do</a:t>
            </a:r>
          </a:p>
          <a:p>
            <a:pPr lvl="1"/>
            <a:r>
              <a:rPr lang="en-US" sz="3600"/>
              <a:t>find the shortest path from one side of </a:t>
            </a:r>
            <a:r>
              <a:rPr lang="en-US" sz="3600" i="1"/>
              <a:t>L</a:t>
            </a:r>
            <a:r>
              <a:rPr lang="en-US" sz="3600"/>
              <a:t> to the other</a:t>
            </a:r>
          </a:p>
        </p:txBody>
      </p:sp>
      <p:pic>
        <p:nvPicPr>
          <p:cNvPr id="220170" name="Picture 10" descr="ConstructReeb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75E7"/>
              </a:clrFrom>
              <a:clrTo>
                <a:srgbClr val="0075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02150"/>
            <a:ext cx="76200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Tilings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In order to find the shortest overall, need to tile</a:t>
            </a:r>
          </a:p>
          <a:p>
            <a:pPr lvl="1"/>
            <a:r>
              <a:rPr lang="en-US" sz="3600"/>
              <a:t>backtracking</a:t>
            </a:r>
          </a:p>
          <a:p>
            <a:pPr lvl="1"/>
            <a:r>
              <a:rPr lang="en-US" sz="3600"/>
              <a:t>loops that cross </a:t>
            </a:r>
            <a:r>
              <a:rPr lang="en-US" sz="3600" i="1"/>
              <a:t>L</a:t>
            </a:r>
            <a:r>
              <a:rPr lang="en-US" sz="3600"/>
              <a:t> twice</a:t>
            </a:r>
          </a:p>
        </p:txBody>
      </p:sp>
      <p:pic>
        <p:nvPicPr>
          <p:cNvPr id="226308" name="Picture 4" descr="torus_tiling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94"/>
          <a:stretch>
            <a:fillRect/>
          </a:stretch>
        </p:blipFill>
        <p:spPr bwMode="auto">
          <a:xfrm>
            <a:off x="6858000" y="2057400"/>
            <a:ext cx="1676400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 descr="some_loo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50"/>
          <a:stretch>
            <a:fillRect/>
          </a:stretch>
        </p:blipFill>
        <p:spPr bwMode="auto">
          <a:xfrm>
            <a:off x="3124200" y="3733800"/>
            <a:ext cx="32766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6" descr="some_loo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1" r="21100"/>
          <a:stretch>
            <a:fillRect/>
          </a:stretch>
        </p:blipFill>
        <p:spPr bwMode="auto">
          <a:xfrm>
            <a:off x="1295400" y="3733800"/>
            <a:ext cx="15240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Transverse loop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Given a shortest loop </a:t>
            </a:r>
            <a:r>
              <a:rPr lang="en-US" sz="3600">
                <a:sym typeface="Symbol" pitchFamily="18" charset="2"/>
              </a:rPr>
              <a:t> </a:t>
            </a:r>
          </a:p>
          <a:p>
            <a:pPr lvl="1"/>
            <a:r>
              <a:rPr lang="en-US" sz="3300"/>
              <a:t>search for the shortest transverse loop from one side of </a:t>
            </a:r>
            <a:r>
              <a:rPr lang="en-US" sz="3300">
                <a:sym typeface="Symbol" pitchFamily="18" charset="2"/>
              </a:rPr>
              <a:t> to the other</a:t>
            </a:r>
          </a:p>
          <a:p>
            <a:pPr lvl="2"/>
            <a:r>
              <a:rPr lang="en-US" sz="3300"/>
              <a:t>no need to tile</a:t>
            </a:r>
          </a:p>
          <a:p>
            <a:endParaRPr lang="en-US" sz="3600"/>
          </a:p>
          <a:p>
            <a:endParaRPr lang="en-US" sz="3600"/>
          </a:p>
          <a:p>
            <a:pPr>
              <a:buFont typeface="Wingdings" pitchFamily="2" charset="2"/>
              <a:buNone/>
            </a:pPr>
            <a:endParaRPr lang="en-US" sz="3600"/>
          </a:p>
          <a:p>
            <a:endParaRPr lang="en-US" sz="3600"/>
          </a:p>
        </p:txBody>
      </p:sp>
      <p:pic>
        <p:nvPicPr>
          <p:cNvPr id="238596" name="Picture 4" descr="some_loop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3" r="39449"/>
          <a:stretch>
            <a:fillRect/>
          </a:stretch>
        </p:blipFill>
        <p:spPr bwMode="auto">
          <a:xfrm>
            <a:off x="6096000" y="3352800"/>
            <a:ext cx="18288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2819400" y="4114800"/>
            <a:ext cx="3205163" cy="16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r>
              <a:rPr lang="en-US" sz="2800">
                <a:latin typeface="MetaPlusNormal-Roman" pitchFamily="34" charset="0"/>
              </a:rPr>
              <a:t>The path along</a:t>
            </a:r>
            <a:r>
              <a:rPr lang="en-US" sz="2800"/>
              <a:t> </a:t>
            </a:r>
            <a:r>
              <a:rPr lang="en-US" sz="2800">
                <a:latin typeface="MetaPlusNormal-Roman" pitchFamily="34" charset="0"/>
                <a:sym typeface="Symbol" pitchFamily="18" charset="2"/>
              </a:rPr>
              <a:t> </a:t>
            </a:r>
            <a:br>
              <a:rPr lang="en-US" sz="2800">
                <a:latin typeface="MetaPlusNormal-Roman" pitchFamily="34" charset="0"/>
                <a:sym typeface="Symbol" pitchFamily="18" charset="2"/>
              </a:rPr>
            </a:br>
            <a:r>
              <a:rPr lang="en-US" sz="2800">
                <a:latin typeface="MetaPlusNormal-Roman" pitchFamily="34" charset="0"/>
                <a:sym typeface="Symbol" pitchFamily="18" charset="2"/>
              </a:rPr>
              <a:t>from a to b will</a:t>
            </a:r>
            <a:br>
              <a:rPr lang="en-US" sz="2800">
                <a:latin typeface="MetaPlusNormal-Roman" pitchFamily="34" charset="0"/>
                <a:sym typeface="Symbol" pitchFamily="18" charset="2"/>
              </a:rPr>
            </a:br>
            <a:r>
              <a:rPr lang="en-US" sz="2800">
                <a:latin typeface="MetaPlusNormal-Roman" pitchFamily="34" charset="0"/>
                <a:sym typeface="Symbol" pitchFamily="18" charset="2"/>
              </a:rPr>
              <a:t>be shortest</a:t>
            </a:r>
            <a:endParaRPr lang="en-US" sz="280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Alternative Measure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Simple measure of topology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confine traversal to </a:t>
            </a:r>
            <a:r>
              <a:rPr lang="en-US" sz="3600">
                <a:sym typeface="Symbol" pitchFamily="18" charset="2"/>
              </a:rPr>
              <a:t>-</a:t>
            </a:r>
            <a:r>
              <a:rPr lang="en-US" sz="3600"/>
              <a:t>ball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any handle within an </a:t>
            </a:r>
            <a:r>
              <a:rPr lang="en-US" sz="3600">
                <a:sym typeface="Symbol" pitchFamily="18" charset="2"/>
              </a:rPr>
              <a:t></a:t>
            </a:r>
            <a:r>
              <a:rPr lang="en-US" sz="3600"/>
              <a:t> radius would be treated as small</a:t>
            </a:r>
          </a:p>
          <a:p>
            <a:pPr lvl="1">
              <a:lnSpc>
                <a:spcPct val="90000"/>
              </a:lnSpc>
            </a:pPr>
            <a:r>
              <a:rPr lang="en-US" sz="3600"/>
              <a:t>repeatedly search</a:t>
            </a:r>
            <a:br>
              <a:rPr lang="en-US" sz="3600"/>
            </a:br>
            <a:r>
              <a:rPr lang="en-US" sz="3600"/>
              <a:t>the surface starting</a:t>
            </a:r>
            <a:br>
              <a:rPr lang="en-US" sz="3600"/>
            </a:br>
            <a:r>
              <a:rPr lang="en-US" sz="3600"/>
              <a:t>from different seed</a:t>
            </a:r>
            <a:br>
              <a:rPr lang="en-US" sz="3600"/>
            </a:br>
            <a:r>
              <a:rPr lang="en-US" sz="3600"/>
              <a:t>points</a:t>
            </a:r>
          </a:p>
          <a:p>
            <a:pPr lvl="1">
              <a:lnSpc>
                <a:spcPct val="90000"/>
              </a:lnSpc>
              <a:buFont typeface="Symbol" pitchFamily="18" charset="2"/>
              <a:buNone/>
            </a:pPr>
            <a:endParaRPr lang="en-US" sz="360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25146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86300"/>
            <a:ext cx="25114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686300"/>
            <a:ext cx="25114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4686300"/>
            <a:ext cx="25114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6613"/>
            <a:ext cx="2511425" cy="13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354B4C"/>
              </a:clrFrom>
              <a:clrTo>
                <a:srgbClr val="354B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2511425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304212" cy="685800"/>
          </a:xfrm>
        </p:spPr>
        <p:txBody>
          <a:bodyPr/>
          <a:lstStyle/>
          <a:p>
            <a:r>
              <a:rPr lang="en-US" sz="4000"/>
              <a:t>Simplify Topology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Remove topological artifacts</a:t>
            </a:r>
          </a:p>
          <a:p>
            <a:pPr lvl="1"/>
            <a:r>
              <a:rPr lang="en-US" sz="3600"/>
              <a:t>scan-convert membrane into the loop to simplify</a:t>
            </a:r>
          </a:p>
          <a:p>
            <a:pPr lvl="1"/>
            <a:r>
              <a:rPr lang="en-US" sz="3600"/>
              <a:t>only locally change the surface</a:t>
            </a:r>
          </a:p>
        </p:txBody>
      </p:sp>
      <p:graphicFrame>
        <p:nvGraphicFramePr>
          <p:cNvPr id="96261" name="Object 5"/>
          <p:cNvGraphicFramePr>
            <a:graphicFrameLocks noChangeAspect="1"/>
          </p:cNvGraphicFramePr>
          <p:nvPr/>
        </p:nvGraphicFramePr>
        <p:xfrm>
          <a:off x="4892675" y="3979863"/>
          <a:ext cx="1844675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1" name="Image" r:id="rId3" imgW="1463415" imgH="1463415" progId="Photoshop.Image.5">
                  <p:embed/>
                </p:oleObj>
              </mc:Choice>
              <mc:Fallback>
                <p:oleObj name="Image" r:id="rId3" imgW="1463415" imgH="1463415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3979863"/>
                        <a:ext cx="1844675" cy="18446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2" name="Object 6"/>
          <p:cNvGraphicFramePr>
            <a:graphicFrameLocks noChangeAspect="1"/>
          </p:cNvGraphicFramePr>
          <p:nvPr/>
        </p:nvGraphicFramePr>
        <p:xfrm>
          <a:off x="2754313" y="4148138"/>
          <a:ext cx="160020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Image" r:id="rId5" imgW="1463415" imgH="1463415" progId="Photoshop.Image.5">
                  <p:embed/>
                </p:oleObj>
              </mc:Choice>
              <mc:Fallback>
                <p:oleObj name="Image" r:id="rId5" imgW="1463415" imgH="1463415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510" r="23900" b="66776"/>
                      <a:stretch>
                        <a:fillRect/>
                      </a:stretch>
                    </p:blipFill>
                    <p:spPr bwMode="auto">
                      <a:xfrm>
                        <a:off x="2754313" y="4148138"/>
                        <a:ext cx="1600200" cy="15367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1535113" y="3995738"/>
            <a:ext cx="533400" cy="609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2068513" y="3995738"/>
            <a:ext cx="2286000" cy="152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>
            <a:off x="2068513" y="4605338"/>
            <a:ext cx="2286000" cy="10668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graphicFrame>
        <p:nvGraphicFramePr>
          <p:cNvPr id="96266" name="Object 10"/>
          <p:cNvGraphicFramePr>
            <a:graphicFrameLocks noChangeAspect="1"/>
          </p:cNvGraphicFramePr>
          <p:nvPr/>
        </p:nvGraphicFramePr>
        <p:xfrm>
          <a:off x="6905625" y="4138613"/>
          <a:ext cx="1600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3" name="Image" r:id="rId7" imgW="1463415" imgH="1463415" progId="Photoshop.Image.5">
                  <p:embed/>
                </p:oleObj>
              </mc:Choice>
              <mc:Fallback>
                <p:oleObj name="Image" r:id="rId7" imgW="1463415" imgH="1463415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224" r="23210" b="65202"/>
                      <a:stretch>
                        <a:fillRect/>
                      </a:stretch>
                    </p:blipFill>
                    <p:spPr bwMode="auto">
                      <a:xfrm>
                        <a:off x="6905625" y="4138613"/>
                        <a:ext cx="1600200" cy="15240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5654675" y="3962400"/>
            <a:ext cx="533400" cy="609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>
            <a:off x="6188075" y="3962400"/>
            <a:ext cx="2286000" cy="152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>
            <a:off x="6188075" y="4572000"/>
            <a:ext cx="2286000" cy="10668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pic>
        <p:nvPicPr>
          <p:cNvPr id="9627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399573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C0C0C0"/>
                </a:solidFill>
              </a:rPr>
              <a:t>Reconstruct topology</a:t>
            </a:r>
            <a:r>
              <a:rPr lang="en-US" sz="4000"/>
              <a:t> </a:t>
            </a:r>
          </a:p>
        </p:txBody>
      </p:sp>
      <p:pic>
        <p:nvPicPr>
          <p:cNvPr id="139270" name="Picture 6" descr="f_mesh0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86868"/>
              </a:clrFrom>
              <a:clrTo>
                <a:srgbClr val="6868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237331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1" name="Freeform 7"/>
          <p:cNvSpPr>
            <a:spLocks/>
          </p:cNvSpPr>
          <p:nvPr/>
        </p:nvSpPr>
        <p:spPr bwMode="auto">
          <a:xfrm>
            <a:off x="2743200" y="3819525"/>
            <a:ext cx="1219200" cy="342900"/>
          </a:xfrm>
          <a:custGeom>
            <a:avLst/>
            <a:gdLst>
              <a:gd name="T0" fmla="*/ 0 w 768"/>
              <a:gd name="T1" fmla="*/ 216 h 216"/>
              <a:gd name="T2" fmla="*/ 240 w 768"/>
              <a:gd name="T3" fmla="*/ 24 h 216"/>
              <a:gd name="T4" fmla="*/ 768 w 768"/>
              <a:gd name="T5" fmla="*/ 7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216">
                <a:moveTo>
                  <a:pt x="0" y="216"/>
                </a:moveTo>
                <a:cubicBezTo>
                  <a:pt x="56" y="132"/>
                  <a:pt x="112" y="48"/>
                  <a:pt x="240" y="24"/>
                </a:cubicBezTo>
                <a:cubicBezTo>
                  <a:pt x="368" y="0"/>
                  <a:pt x="680" y="64"/>
                  <a:pt x="768" y="72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5853113" y="5338763"/>
            <a:ext cx="3290887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solidFill>
                  <a:srgbClr val="C0C0C0"/>
                </a:solidFill>
                <a:latin typeface="MetaPlusNormal-Roman" pitchFamily="34" charset="0"/>
              </a:rPr>
              <a:t>Coarse mesh must</a:t>
            </a:r>
          </a:p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solidFill>
                  <a:srgbClr val="C0C0C0"/>
                </a:solidFill>
                <a:latin typeface="MetaPlusNormal-Roman" pitchFamily="34" charset="0"/>
              </a:rPr>
              <a:t>include all the original handles</a:t>
            </a:r>
          </a:p>
        </p:txBody>
      </p:sp>
      <p:sp>
        <p:nvSpPr>
          <p:cNvPr id="1392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r>
              <a:rPr lang="en-US" sz="3600">
                <a:solidFill>
                  <a:srgbClr val="C0C0C0"/>
                </a:solidFill>
              </a:rPr>
              <a:t>Re-sample the geometry - match global topology</a:t>
            </a:r>
          </a:p>
          <a:p>
            <a:pPr lvl="1"/>
            <a:r>
              <a:rPr lang="en-US" sz="3300">
                <a:solidFill>
                  <a:srgbClr val="C0C0C0"/>
                </a:solidFill>
              </a:rPr>
              <a:t>stitch together contours from critical levels</a:t>
            </a:r>
          </a:p>
        </p:txBody>
      </p:sp>
      <p:pic>
        <p:nvPicPr>
          <p:cNvPr id="139277" name="Picture 13" descr="ftail-me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96969"/>
              </a:clrFrom>
              <a:clrTo>
                <a:srgbClr val="6969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200400"/>
            <a:ext cx="1917700" cy="2209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2859088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Why do we care?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Want to represent accurate topology</a:t>
            </a:r>
          </a:p>
          <a:p>
            <a:pPr lvl="1"/>
            <a:r>
              <a:rPr lang="en-US" sz="3600"/>
              <a:t>A brain is a sphere</a:t>
            </a:r>
            <a:endParaRPr lang="en-US" sz="3600">
              <a:solidFill>
                <a:srgbClr val="0033CC"/>
              </a:solidFill>
            </a:endParaRPr>
          </a:p>
        </p:txBody>
      </p:sp>
      <p:pic>
        <p:nvPicPr>
          <p:cNvPr id="229380" name="Picture 4" descr="brain_filt_ba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200400" y="3789363"/>
            <a:ext cx="9223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 b="1">
                <a:latin typeface="MetaPlusNormal-Roman" pitchFamily="34" charset="0"/>
              </a:rPr>
              <a:t>=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5943600" y="3806825"/>
            <a:ext cx="8715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2800" b="1">
                <a:latin typeface="MetaPlusNormal-Roman" pitchFamily="34" charset="0"/>
                <a:sym typeface="Symbol" pitchFamily="18" charset="2"/>
              </a:rPr>
              <a:t></a:t>
            </a:r>
            <a:endParaRPr kumimoji="0" lang="en-US" sz="2800" b="1">
              <a:latin typeface="MetaPlusNormal-Roman" pitchFamily="34" charset="0"/>
            </a:endParaRP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4005263" y="5275263"/>
            <a:ext cx="1373187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6858000" y="5276850"/>
            <a:ext cx="159226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366</a:t>
            </a:r>
          </a:p>
        </p:txBody>
      </p:sp>
      <p:pic>
        <p:nvPicPr>
          <p:cNvPr id="229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997200"/>
            <a:ext cx="23368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24638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Topological Artifacts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Error in acquisition</a:t>
            </a:r>
          </a:p>
          <a:p>
            <a:pPr lvl="1"/>
            <a:r>
              <a:rPr lang="en-US" sz="3600"/>
              <a:t>sampling</a:t>
            </a:r>
          </a:p>
          <a:p>
            <a:pPr lvl="1"/>
            <a:r>
              <a:rPr lang="en-US" sz="3600"/>
              <a:t>alignment</a:t>
            </a:r>
          </a:p>
          <a:p>
            <a:pPr lvl="1"/>
            <a:r>
              <a:rPr lang="en-US" sz="3600"/>
              <a:t>noise</a:t>
            </a:r>
          </a:p>
        </p:txBody>
      </p:sp>
      <p:pic>
        <p:nvPicPr>
          <p:cNvPr id="82948" name="Picture 4" descr="buddha_topo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5185" r="38800" b="4401"/>
          <a:stretch>
            <a:fillRect/>
          </a:stretch>
        </p:blipFill>
        <p:spPr bwMode="auto">
          <a:xfrm>
            <a:off x="7088188" y="1524000"/>
            <a:ext cx="167481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5000625" y="2133600"/>
            <a:ext cx="23145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Original Buddha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reconstruction is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genus 106 – should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be genus 6</a:t>
            </a:r>
          </a:p>
        </p:txBody>
      </p:sp>
      <p:sp>
        <p:nvSpPr>
          <p:cNvPr id="82974" name="Freeform 30"/>
          <p:cNvSpPr>
            <a:spLocks/>
          </p:cNvSpPr>
          <p:nvPr/>
        </p:nvSpPr>
        <p:spPr bwMode="auto">
          <a:xfrm>
            <a:off x="2289175" y="3886200"/>
            <a:ext cx="758825" cy="1471613"/>
          </a:xfrm>
          <a:custGeom>
            <a:avLst/>
            <a:gdLst>
              <a:gd name="T0" fmla="*/ 478 w 478"/>
              <a:gd name="T1" fmla="*/ 0 h 927"/>
              <a:gd name="T2" fmla="*/ 0 w 478"/>
              <a:gd name="T3" fmla="*/ 927 h 9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8" h="927">
                <a:moveTo>
                  <a:pt x="478" y="0"/>
                </a:moveTo>
                <a:lnTo>
                  <a:pt x="0" y="927"/>
                </a:lnTo>
              </a:path>
            </a:pathLst>
          </a:custGeom>
          <a:noFill/>
          <a:ln w="254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75" name="Freeform 31"/>
          <p:cNvSpPr>
            <a:spLocks/>
          </p:cNvSpPr>
          <p:nvPr/>
        </p:nvSpPr>
        <p:spPr bwMode="auto">
          <a:xfrm>
            <a:off x="2301875" y="5715000"/>
            <a:ext cx="746125" cy="141288"/>
          </a:xfrm>
          <a:custGeom>
            <a:avLst/>
            <a:gdLst>
              <a:gd name="T0" fmla="*/ 470 w 470"/>
              <a:gd name="T1" fmla="*/ 0 h 89"/>
              <a:gd name="T2" fmla="*/ 0 w 470"/>
              <a:gd name="T3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0" h="89">
                <a:moveTo>
                  <a:pt x="470" y="0"/>
                </a:moveTo>
                <a:lnTo>
                  <a:pt x="0" y="89"/>
                </a:ln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76" name="Freeform 32"/>
          <p:cNvSpPr>
            <a:spLocks/>
          </p:cNvSpPr>
          <p:nvPr/>
        </p:nvSpPr>
        <p:spPr bwMode="auto">
          <a:xfrm>
            <a:off x="2728913" y="3886200"/>
            <a:ext cx="2147887" cy="1482725"/>
          </a:xfrm>
          <a:custGeom>
            <a:avLst/>
            <a:gdLst>
              <a:gd name="T0" fmla="*/ 0 w 1353"/>
              <a:gd name="T1" fmla="*/ 934 h 934"/>
              <a:gd name="T2" fmla="*/ 1353 w 1353"/>
              <a:gd name="T3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3" h="934">
                <a:moveTo>
                  <a:pt x="0" y="934"/>
                </a:moveTo>
                <a:lnTo>
                  <a:pt x="1353" y="0"/>
                </a:lnTo>
              </a:path>
            </a:pathLst>
          </a:cu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77" name="Freeform 33"/>
          <p:cNvSpPr>
            <a:spLocks/>
          </p:cNvSpPr>
          <p:nvPr/>
        </p:nvSpPr>
        <p:spPr bwMode="auto">
          <a:xfrm>
            <a:off x="2728913" y="5715000"/>
            <a:ext cx="2147887" cy="117475"/>
          </a:xfrm>
          <a:custGeom>
            <a:avLst/>
            <a:gdLst>
              <a:gd name="T0" fmla="*/ 1353 w 1353"/>
              <a:gd name="T1" fmla="*/ 0 h 74"/>
              <a:gd name="T2" fmla="*/ 0 w 1353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53" h="74">
                <a:moveTo>
                  <a:pt x="1353" y="0"/>
                </a:moveTo>
                <a:lnTo>
                  <a:pt x="0" y="74"/>
                </a:lnTo>
              </a:path>
            </a:pathLst>
          </a:cu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79" name="Freeform 35"/>
          <p:cNvSpPr>
            <a:spLocks/>
          </p:cNvSpPr>
          <p:nvPr/>
        </p:nvSpPr>
        <p:spPr bwMode="auto">
          <a:xfrm>
            <a:off x="3817938" y="3657600"/>
            <a:ext cx="1363662" cy="879475"/>
          </a:xfrm>
          <a:custGeom>
            <a:avLst/>
            <a:gdLst>
              <a:gd name="T0" fmla="*/ 0 w 859"/>
              <a:gd name="T1" fmla="*/ 554 h 554"/>
              <a:gd name="T2" fmla="*/ 859 w 859"/>
              <a:gd name="T3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9" h="554">
                <a:moveTo>
                  <a:pt x="0" y="554"/>
                </a:moveTo>
                <a:lnTo>
                  <a:pt x="859" y="0"/>
                </a:ln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80" name="Freeform 36"/>
          <p:cNvSpPr>
            <a:spLocks/>
          </p:cNvSpPr>
          <p:nvPr/>
        </p:nvSpPr>
        <p:spPr bwMode="auto">
          <a:xfrm>
            <a:off x="3829050" y="5045075"/>
            <a:ext cx="1352550" cy="441325"/>
          </a:xfrm>
          <a:custGeom>
            <a:avLst/>
            <a:gdLst>
              <a:gd name="T0" fmla="*/ 0 w 852"/>
              <a:gd name="T1" fmla="*/ 0 h 278"/>
              <a:gd name="T2" fmla="*/ 852 w 852"/>
              <a:gd name="T3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52" h="278">
                <a:moveTo>
                  <a:pt x="0" y="0"/>
                </a:moveTo>
                <a:lnTo>
                  <a:pt x="852" y="278"/>
                </a:ln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81" name="Freeform 37"/>
          <p:cNvSpPr>
            <a:spLocks/>
          </p:cNvSpPr>
          <p:nvPr/>
        </p:nvSpPr>
        <p:spPr bwMode="auto">
          <a:xfrm>
            <a:off x="4338638" y="3657600"/>
            <a:ext cx="2671762" cy="912813"/>
          </a:xfrm>
          <a:custGeom>
            <a:avLst/>
            <a:gdLst>
              <a:gd name="T0" fmla="*/ 0 w 1683"/>
              <a:gd name="T1" fmla="*/ 575 h 575"/>
              <a:gd name="T2" fmla="*/ 1683 w 1683"/>
              <a:gd name="T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3" h="575">
                <a:moveTo>
                  <a:pt x="0" y="575"/>
                </a:moveTo>
                <a:lnTo>
                  <a:pt x="1683" y="0"/>
                </a:lnTo>
              </a:path>
            </a:pathLst>
          </a:cu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82982" name="Freeform 38"/>
          <p:cNvSpPr>
            <a:spLocks/>
          </p:cNvSpPr>
          <p:nvPr/>
        </p:nvSpPr>
        <p:spPr bwMode="auto">
          <a:xfrm>
            <a:off x="4338638" y="5010150"/>
            <a:ext cx="2671762" cy="476250"/>
          </a:xfrm>
          <a:custGeom>
            <a:avLst/>
            <a:gdLst>
              <a:gd name="T0" fmla="*/ 0 w 1683"/>
              <a:gd name="T1" fmla="*/ 0 h 300"/>
              <a:gd name="T2" fmla="*/ 1683 w 1683"/>
              <a:gd name="T3" fmla="*/ 300 h 3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3" h="300">
                <a:moveTo>
                  <a:pt x="0" y="0"/>
                </a:moveTo>
                <a:lnTo>
                  <a:pt x="1683" y="300"/>
                </a:lnTo>
              </a:path>
            </a:pathLst>
          </a:cu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pic>
        <p:nvPicPr>
          <p:cNvPr id="82984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15081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1828800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8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1830388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6310313" cy="558800"/>
          </a:xfrm>
        </p:spPr>
        <p:txBody>
          <a:bodyPr/>
          <a:lstStyle/>
          <a:p>
            <a:r>
              <a:rPr lang="en-US" sz="4000"/>
              <a:t>Contributions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Novel algorithms to:</a:t>
            </a:r>
          </a:p>
          <a:p>
            <a:pPr lvl="1"/>
            <a:r>
              <a:rPr lang="en-US" sz="3600"/>
              <a:t>identify and isolate </a:t>
            </a:r>
            <a:br>
              <a:rPr lang="en-US" sz="3600"/>
            </a:br>
            <a:r>
              <a:rPr lang="en-US" sz="3600"/>
              <a:t>handles</a:t>
            </a:r>
          </a:p>
          <a:p>
            <a:pPr lvl="1"/>
            <a:r>
              <a:rPr lang="en-US" sz="3600"/>
              <a:t>measure the </a:t>
            </a:r>
            <a:br>
              <a:rPr lang="en-US" sz="3600"/>
            </a:br>
            <a:r>
              <a:rPr lang="en-US" sz="3600"/>
              <a:t>size of handles</a:t>
            </a:r>
          </a:p>
          <a:p>
            <a:pPr lvl="1"/>
            <a:r>
              <a:rPr lang="en-US" sz="3600"/>
              <a:t>simplify handles</a:t>
            </a:r>
          </a:p>
          <a:p>
            <a:pPr lvl="1"/>
            <a:r>
              <a:rPr lang="en-US" sz="3600">
                <a:solidFill>
                  <a:srgbClr val="C0C0C0"/>
                </a:solidFill>
              </a:rPr>
              <a:t>reconstruct handles</a:t>
            </a:r>
          </a:p>
        </p:txBody>
      </p:sp>
      <p:pic>
        <p:nvPicPr>
          <p:cNvPr id="152580" name="Picture 4" descr="buddha_top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1663700" cy="2579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17399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94798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Artifacts II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Excess topology in isosurfaces</a:t>
            </a:r>
          </a:p>
        </p:txBody>
      </p:sp>
      <p:pic>
        <p:nvPicPr>
          <p:cNvPr id="192517" name="Picture 5" descr="brain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21753" r="21753" b="6375"/>
          <a:stretch>
            <a:fillRect/>
          </a:stretch>
        </p:blipFill>
        <p:spPr bwMode="auto">
          <a:xfrm>
            <a:off x="3506788" y="3048000"/>
            <a:ext cx="220821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219200" y="38100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92522" name="Rectangle 10"/>
          <p:cNvSpPr>
            <a:spLocks noChangeArrowheads="1"/>
          </p:cNvSpPr>
          <p:nvPr/>
        </p:nvSpPr>
        <p:spPr bwMode="auto">
          <a:xfrm>
            <a:off x="1295400" y="37338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192523" name="Picture 11" descr="atlas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9645" r="10968" b="22839"/>
          <a:stretch>
            <a:fillRect/>
          </a:stretch>
        </p:blipFill>
        <p:spPr bwMode="auto">
          <a:xfrm>
            <a:off x="1143000" y="38862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25" name="Rectangle 13"/>
          <p:cNvSpPr>
            <a:spLocks noChangeArrowheads="1"/>
          </p:cNvSpPr>
          <p:nvPr/>
        </p:nvSpPr>
        <p:spPr bwMode="auto">
          <a:xfrm>
            <a:off x="990600" y="40386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92526" name="Rectangle 14"/>
          <p:cNvSpPr>
            <a:spLocks noChangeArrowheads="1"/>
          </p:cNvSpPr>
          <p:nvPr/>
        </p:nvSpPr>
        <p:spPr bwMode="auto">
          <a:xfrm>
            <a:off x="1143000" y="3886200"/>
            <a:ext cx="17526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92527" name="Rectangle 15"/>
          <p:cNvSpPr>
            <a:spLocks noChangeArrowheads="1"/>
          </p:cNvSpPr>
          <p:nvPr/>
        </p:nvSpPr>
        <p:spPr bwMode="auto">
          <a:xfrm>
            <a:off x="1066800" y="39624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92528" name="Rectangle 16"/>
          <p:cNvSpPr>
            <a:spLocks noChangeArrowheads="1"/>
          </p:cNvSpPr>
          <p:nvPr/>
        </p:nvSpPr>
        <p:spPr bwMode="auto">
          <a:xfrm>
            <a:off x="1066800" y="39624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1143000" y="3886200"/>
            <a:ext cx="1752600" cy="1600200"/>
          </a:xfrm>
          <a:prstGeom prst="rect">
            <a:avLst/>
          </a:prstGeom>
          <a:noFill/>
          <a:ln w="25400">
            <a:solidFill>
              <a:srgbClr val="B0C6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grpSp>
        <p:nvGrpSpPr>
          <p:cNvPr id="192534" name="Group 22"/>
          <p:cNvGrpSpPr>
            <a:grpSpLocks/>
          </p:cNvGrpSpPr>
          <p:nvPr/>
        </p:nvGrpSpPr>
        <p:grpSpPr bwMode="auto">
          <a:xfrm>
            <a:off x="4267200" y="2209800"/>
            <a:ext cx="4114800" cy="2667000"/>
            <a:chOff x="2688" y="1392"/>
            <a:chExt cx="2592" cy="1680"/>
          </a:xfrm>
        </p:grpSpPr>
        <p:sp>
          <p:nvSpPr>
            <p:cNvPr id="192519" name="Rectangle 7"/>
            <p:cNvSpPr>
              <a:spLocks noChangeArrowheads="1"/>
            </p:cNvSpPr>
            <p:nvPr/>
          </p:nvSpPr>
          <p:spPr bwMode="auto">
            <a:xfrm>
              <a:off x="2689" y="1968"/>
              <a:ext cx="480" cy="528"/>
            </a:xfrm>
            <a:prstGeom prst="rect">
              <a:avLst/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92530" name="Line 18"/>
            <p:cNvSpPr>
              <a:spLocks noChangeShapeType="1"/>
            </p:cNvSpPr>
            <p:nvPr/>
          </p:nvSpPr>
          <p:spPr bwMode="auto">
            <a:xfrm flipV="1">
              <a:off x="2688" y="1392"/>
              <a:ext cx="1200" cy="576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92531" name="Line 19"/>
            <p:cNvSpPr>
              <a:spLocks noChangeShapeType="1"/>
            </p:cNvSpPr>
            <p:nvPr/>
          </p:nvSpPr>
          <p:spPr bwMode="auto">
            <a:xfrm>
              <a:off x="2688" y="2496"/>
              <a:ext cx="1200" cy="576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92532" name="Line 20"/>
            <p:cNvSpPr>
              <a:spLocks noChangeShapeType="1"/>
            </p:cNvSpPr>
            <p:nvPr/>
          </p:nvSpPr>
          <p:spPr bwMode="auto">
            <a:xfrm>
              <a:off x="3168" y="2496"/>
              <a:ext cx="2112" cy="576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92533" name="Line 21"/>
            <p:cNvSpPr>
              <a:spLocks noChangeShapeType="1"/>
            </p:cNvSpPr>
            <p:nvPr/>
          </p:nvSpPr>
          <p:spPr bwMode="auto">
            <a:xfrm flipV="1">
              <a:off x="3168" y="1392"/>
              <a:ext cx="2112" cy="576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pic>
          <p:nvPicPr>
            <p:cNvPr id="192516" name="Picture 4" descr="brain_artifac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4" r="27724" b="65828"/>
            <a:stretch>
              <a:fillRect/>
            </a:stretch>
          </p:blipFill>
          <p:spPr bwMode="auto">
            <a:xfrm>
              <a:off x="3888" y="1398"/>
              <a:ext cx="1392" cy="1674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2518" name="Oval 6"/>
            <p:cNvSpPr>
              <a:spLocks noChangeArrowheads="1"/>
            </p:cNvSpPr>
            <p:nvPr/>
          </p:nvSpPr>
          <p:spPr bwMode="auto">
            <a:xfrm>
              <a:off x="4320" y="2256"/>
              <a:ext cx="192" cy="192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192520" name="Oval 8"/>
            <p:cNvSpPr>
              <a:spLocks noChangeArrowheads="1"/>
            </p:cNvSpPr>
            <p:nvPr/>
          </p:nvSpPr>
          <p:spPr bwMode="auto">
            <a:xfrm>
              <a:off x="4656" y="2256"/>
              <a:ext cx="192" cy="192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92524" name="AutoShape 12"/>
          <p:cNvSpPr>
            <a:spLocks noChangeArrowheads="1"/>
          </p:cNvSpPr>
          <p:nvPr/>
        </p:nvSpPr>
        <p:spPr bwMode="auto">
          <a:xfrm>
            <a:off x="838200" y="3657600"/>
            <a:ext cx="2286000" cy="2133600"/>
          </a:xfrm>
          <a:prstGeom prst="cube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Why does this matter?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391400" cy="4800600"/>
          </a:xfrm>
        </p:spPr>
        <p:txBody>
          <a:bodyPr/>
          <a:lstStyle/>
          <a:p>
            <a:r>
              <a:rPr lang="en-US" sz="4000"/>
              <a:t>Parameterization: useful to have a mapping from 2D to 3D</a:t>
            </a:r>
          </a:p>
          <a:p>
            <a:pPr lvl="1"/>
            <a:r>
              <a:rPr lang="en-US" sz="3600"/>
              <a:t>function from some region </a:t>
            </a:r>
            <a:r>
              <a:rPr lang="en-US" sz="3600">
                <a:sym typeface="Symbol" pitchFamily="18" charset="2"/>
              </a:rPr>
              <a:t></a:t>
            </a:r>
            <a:r>
              <a:rPr lang="en-US" sz="3600"/>
              <a:t> </a:t>
            </a:r>
            <a:r>
              <a:rPr lang="en-US" sz="3600">
                <a:sym typeface="Symbol" pitchFamily="18" charset="2"/>
              </a:rPr>
              <a:t></a:t>
            </a:r>
            <a:r>
              <a:rPr lang="en-US" sz="3600"/>
              <a:t> R</a:t>
            </a:r>
            <a:r>
              <a:rPr lang="en-US" sz="3600" baseline="30000"/>
              <a:t>2</a:t>
            </a:r>
            <a:r>
              <a:rPr lang="en-US" sz="3600"/>
              <a:t> to the embedded surface </a:t>
            </a:r>
            <a:r>
              <a:rPr lang="en-US" sz="3600" i="1"/>
              <a:t>M</a:t>
            </a:r>
            <a:r>
              <a:rPr lang="en-US" sz="3600"/>
              <a:t> </a:t>
            </a:r>
            <a:r>
              <a:rPr lang="en-US" sz="3600">
                <a:sym typeface="Symbol" pitchFamily="18" charset="2"/>
              </a:rPr>
              <a:t></a:t>
            </a:r>
            <a:r>
              <a:rPr lang="en-US" sz="3600"/>
              <a:t>R</a:t>
            </a:r>
            <a:r>
              <a:rPr lang="en-US" sz="3600" baseline="30000"/>
              <a:t>3</a:t>
            </a:r>
            <a:r>
              <a:rPr lang="en-US" sz="3600"/>
              <a:t> </a:t>
            </a:r>
          </a:p>
        </p:txBody>
      </p:sp>
      <p:pic>
        <p:nvPicPr>
          <p:cNvPr id="1331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03688"/>
            <a:ext cx="3275013" cy="1371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03688"/>
            <a:ext cx="14478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03688"/>
            <a:ext cx="13192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7" name="Arc 7"/>
          <p:cNvSpPr>
            <a:spLocks/>
          </p:cNvSpPr>
          <p:nvPr/>
        </p:nvSpPr>
        <p:spPr bwMode="auto">
          <a:xfrm flipV="1">
            <a:off x="5487988" y="5715000"/>
            <a:ext cx="2132012" cy="381000"/>
          </a:xfrm>
          <a:custGeom>
            <a:avLst/>
            <a:gdLst>
              <a:gd name="G0" fmla="+- 21575 0 0"/>
              <a:gd name="G1" fmla="+- 21600 0 0"/>
              <a:gd name="G2" fmla="+- 21600 0 0"/>
              <a:gd name="T0" fmla="*/ 0 w 43175"/>
              <a:gd name="T1" fmla="*/ 20570 h 21600"/>
              <a:gd name="T2" fmla="*/ 43175 w 43175"/>
              <a:gd name="T3" fmla="*/ 21600 h 21600"/>
              <a:gd name="T4" fmla="*/ 21575 w 431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75" h="21600" fill="none" extrusionOk="0">
                <a:moveTo>
                  <a:pt x="-1" y="20569"/>
                </a:moveTo>
                <a:cubicBezTo>
                  <a:pt x="549" y="9054"/>
                  <a:pt x="10046" y="-1"/>
                  <a:pt x="21575" y="0"/>
                </a:cubicBezTo>
                <a:cubicBezTo>
                  <a:pt x="33504" y="0"/>
                  <a:pt x="43175" y="9670"/>
                  <a:pt x="43175" y="21600"/>
                </a:cubicBezTo>
              </a:path>
              <a:path w="43175" h="21600" stroke="0" extrusionOk="0">
                <a:moveTo>
                  <a:pt x="-1" y="20569"/>
                </a:moveTo>
                <a:cubicBezTo>
                  <a:pt x="549" y="9054"/>
                  <a:pt x="10046" y="-1"/>
                  <a:pt x="21575" y="0"/>
                </a:cubicBezTo>
                <a:cubicBezTo>
                  <a:pt x="33504" y="0"/>
                  <a:pt x="43175" y="9670"/>
                  <a:pt x="43175" y="21600"/>
                </a:cubicBezTo>
                <a:lnTo>
                  <a:pt x="21575" y="2160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 anchor="ctr"/>
          <a:lstStyle/>
          <a:p>
            <a:endParaRPr lang="en-US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 rot="-5400000">
            <a:off x="7582694" y="4839494"/>
            <a:ext cx="16398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Sander et al. 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Applications</a:t>
            </a:r>
          </a:p>
          <a:p>
            <a:pPr lvl="1"/>
            <a:r>
              <a:rPr lang="en-US" sz="3200"/>
              <a:t>texture mapping</a:t>
            </a:r>
          </a:p>
          <a:p>
            <a:pPr lvl="2"/>
            <a:r>
              <a:rPr lang="en-US" sz="2800"/>
              <a:t>piecewise linear </a:t>
            </a:r>
            <a:br>
              <a:rPr lang="en-US" sz="2800"/>
            </a:br>
            <a:r>
              <a:rPr lang="en-US" sz="2800"/>
              <a:t>interpolation of</a:t>
            </a:r>
            <a:br>
              <a:rPr lang="en-US" sz="2800"/>
            </a:br>
            <a:r>
              <a:rPr lang="en-US" sz="2800"/>
              <a:t>attributes across mesh</a:t>
            </a:r>
          </a:p>
          <a:p>
            <a:pPr lvl="1"/>
            <a:r>
              <a:rPr lang="en-US" sz="3200"/>
              <a:t>resampling/remeshing</a:t>
            </a:r>
          </a:p>
          <a:p>
            <a:pPr lvl="1"/>
            <a:r>
              <a:rPr lang="en-US" sz="3200"/>
              <a:t>simulation</a:t>
            </a:r>
          </a:p>
          <a:p>
            <a:pPr lvl="2"/>
            <a:r>
              <a:rPr lang="en-US" sz="2800"/>
              <a:t>needs surface </a:t>
            </a:r>
            <a:br>
              <a:rPr lang="en-US" sz="2800"/>
            </a:br>
            <a:r>
              <a:rPr lang="en-US" sz="2800"/>
              <a:t>as function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Parameterizations</a:t>
            </a:r>
          </a:p>
        </p:txBody>
      </p:sp>
      <p:grpSp>
        <p:nvGrpSpPr>
          <p:cNvPr id="132125" name="Group 29"/>
          <p:cNvGrpSpPr>
            <a:grpSpLocks/>
          </p:cNvGrpSpPr>
          <p:nvPr/>
        </p:nvGrpSpPr>
        <p:grpSpPr bwMode="auto">
          <a:xfrm>
            <a:off x="1524000" y="4478338"/>
            <a:ext cx="7313613" cy="1693862"/>
            <a:chOff x="960" y="2821"/>
            <a:chExt cx="4607" cy="1067"/>
          </a:xfrm>
        </p:grpSpPr>
        <p:pic>
          <p:nvPicPr>
            <p:cNvPr id="132101" name="Picture 5" descr="whiteca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847"/>
              <a:ext cx="2352" cy="88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10" name="Line 14"/>
            <p:cNvSpPr>
              <a:spLocks noChangeShapeType="1"/>
            </p:cNvSpPr>
            <p:nvPr/>
          </p:nvSpPr>
          <p:spPr bwMode="auto">
            <a:xfrm>
              <a:off x="960" y="3168"/>
              <a:ext cx="1104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32112" name="Text Box 16"/>
            <p:cNvSpPr txBox="1">
              <a:spLocks noChangeArrowheads="1"/>
            </p:cNvSpPr>
            <p:nvPr/>
          </p:nvSpPr>
          <p:spPr bwMode="auto">
            <a:xfrm rot="-5400000">
              <a:off x="4902" y="3224"/>
              <a:ext cx="1067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Grinspun et al. 2001</a:t>
              </a:r>
            </a:p>
          </p:txBody>
        </p:sp>
      </p:grpSp>
      <p:grpSp>
        <p:nvGrpSpPr>
          <p:cNvPr id="132124" name="Group 28"/>
          <p:cNvGrpSpPr>
            <a:grpSpLocks/>
          </p:cNvGrpSpPr>
          <p:nvPr/>
        </p:nvGrpSpPr>
        <p:grpSpPr bwMode="auto">
          <a:xfrm>
            <a:off x="1600200" y="1295400"/>
            <a:ext cx="6781800" cy="2743200"/>
            <a:chOff x="1008" y="816"/>
            <a:chExt cx="4272" cy="1728"/>
          </a:xfrm>
        </p:grpSpPr>
        <p:graphicFrame>
          <p:nvGraphicFramePr>
            <p:cNvPr id="132098" name="Object 2"/>
            <p:cNvGraphicFramePr>
              <a:graphicFrameLocks noChangeAspect="1"/>
            </p:cNvGraphicFramePr>
            <p:nvPr/>
          </p:nvGraphicFramePr>
          <p:xfrm>
            <a:off x="3772" y="816"/>
            <a:ext cx="1316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26" name="Image" r:id="rId4" imgW="6387302" imgH="8393651" progId="Photoshop.Image.6">
                    <p:embed/>
                  </p:oleObj>
                </mc:Choice>
                <mc:Fallback>
                  <p:oleObj name="Image" r:id="rId4" imgW="6387302" imgH="8393651" progId="Photoshop.Image.6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0055AD"/>
                            </a:clrFrom>
                            <a:clrTo>
                              <a:srgbClr val="0055AD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2" y="816"/>
                          <a:ext cx="1316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106" name="Line 10"/>
            <p:cNvSpPr>
              <a:spLocks noChangeShapeType="1"/>
            </p:cNvSpPr>
            <p:nvPr/>
          </p:nvSpPr>
          <p:spPr bwMode="auto">
            <a:xfrm>
              <a:off x="1008" y="1584"/>
              <a:ext cx="1728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32113" name="Text Box 17"/>
            <p:cNvSpPr txBox="1">
              <a:spLocks noChangeArrowheads="1"/>
            </p:cNvSpPr>
            <p:nvPr/>
          </p:nvSpPr>
          <p:spPr bwMode="auto">
            <a:xfrm rot="-5400000">
              <a:off x="4627" y="1639"/>
              <a:ext cx="104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Guskov et al.19991</a:t>
              </a:r>
            </a:p>
          </p:txBody>
        </p:sp>
      </p:grpSp>
      <p:grpSp>
        <p:nvGrpSpPr>
          <p:cNvPr id="132122" name="Group 26"/>
          <p:cNvGrpSpPr>
            <a:grpSpLocks/>
          </p:cNvGrpSpPr>
          <p:nvPr/>
        </p:nvGrpSpPr>
        <p:grpSpPr bwMode="auto">
          <a:xfrm>
            <a:off x="1600200" y="1752600"/>
            <a:ext cx="6934200" cy="3886200"/>
            <a:chOff x="1008" y="1152"/>
            <a:chExt cx="4368" cy="2448"/>
          </a:xfrm>
        </p:grpSpPr>
        <p:sp>
          <p:nvSpPr>
            <p:cNvPr id="132104" name="Line 8"/>
            <p:cNvSpPr>
              <a:spLocks noChangeShapeType="1"/>
            </p:cNvSpPr>
            <p:nvPr/>
          </p:nvSpPr>
          <p:spPr bwMode="auto">
            <a:xfrm>
              <a:off x="4731" y="2304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32102" name="Object 6"/>
            <p:cNvGraphicFramePr>
              <a:graphicFrameLocks noChangeAspect="1"/>
            </p:cNvGraphicFramePr>
            <p:nvPr/>
          </p:nvGraphicFramePr>
          <p:xfrm>
            <a:off x="4155" y="1152"/>
            <a:ext cx="1056" cy="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27" name="Image" r:id="rId6" imgW="7409524" imgH="7409524" progId="Photoshop.Image.6">
                    <p:embed/>
                  </p:oleObj>
                </mc:Choice>
                <mc:Fallback>
                  <p:oleObj name="Image" r:id="rId6" imgW="7409524" imgH="7409524" progId="Photoshop.Image.6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5" y="1152"/>
                          <a:ext cx="1056" cy="1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03" name="Object 7"/>
            <p:cNvGraphicFramePr>
              <a:graphicFrameLocks noChangeAspect="1"/>
            </p:cNvGraphicFramePr>
            <p:nvPr/>
          </p:nvGraphicFramePr>
          <p:xfrm>
            <a:off x="4171" y="2560"/>
            <a:ext cx="1040" cy="1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28" name="Image" r:id="rId8" imgW="7409524" imgH="7409524" progId="Photoshop.Image.6">
                    <p:embed/>
                  </p:oleObj>
                </mc:Choice>
                <mc:Fallback>
                  <p:oleObj name="Image" r:id="rId8" imgW="7409524" imgH="7409524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1" y="2560"/>
                          <a:ext cx="1040" cy="1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108" name="Line 12"/>
            <p:cNvSpPr>
              <a:spLocks noChangeShapeType="1"/>
            </p:cNvSpPr>
            <p:nvPr/>
          </p:nvSpPr>
          <p:spPr bwMode="auto">
            <a:xfrm>
              <a:off x="1008" y="2784"/>
              <a:ext cx="2400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132114" name="Text Box 18"/>
            <p:cNvSpPr txBox="1">
              <a:spLocks noChangeArrowheads="1"/>
            </p:cNvSpPr>
            <p:nvPr/>
          </p:nvSpPr>
          <p:spPr bwMode="auto">
            <a:xfrm rot="-5400000">
              <a:off x="4724" y="1693"/>
              <a:ext cx="1041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 from Guskov et al. 2000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Relevance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239000" cy="4800600"/>
          </a:xfrm>
        </p:spPr>
        <p:txBody>
          <a:bodyPr/>
          <a:lstStyle/>
          <a:p>
            <a:r>
              <a:rPr lang="en-US" sz="3600"/>
              <a:t>Parameterization affected by genus</a:t>
            </a:r>
          </a:p>
          <a:p>
            <a:pPr lvl="1"/>
            <a:r>
              <a:rPr lang="en-US" sz="3200"/>
              <a:t>2</a:t>
            </a:r>
            <a:r>
              <a:rPr lang="en-US" sz="3200" baseline="-10000"/>
              <a:t>*</a:t>
            </a:r>
            <a:r>
              <a:rPr lang="en-US" sz="3200"/>
              <a:t>g cuts to decompose a surface into a disk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965200" y="5486400"/>
            <a:ext cx="16256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353 charts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3973513" y="5486400"/>
            <a:ext cx="1512887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40 charts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6019800" y="5486400"/>
            <a:ext cx="16700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106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7554913" y="5486400"/>
            <a:ext cx="144462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6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 rot="-5400000">
            <a:off x="8058945" y="4866481"/>
            <a:ext cx="167481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Images from Sander et al. 2002</a:t>
            </a:r>
          </a:p>
        </p:txBody>
      </p:sp>
      <p:pic>
        <p:nvPicPr>
          <p:cNvPr id="65552" name="Picture 16" descr="buddha_filt_ch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667000"/>
            <a:ext cx="12319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buddha_orig_chart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3200"/>
            <a:ext cx="12319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516188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Applications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Computational topology can be applied to computer graphics to enhance geometric models:</a:t>
            </a:r>
          </a:p>
          <a:p>
            <a:pPr lvl="1"/>
            <a:r>
              <a:rPr lang="en-US" sz="3600"/>
              <a:t>isosurface topology simplification</a:t>
            </a:r>
          </a:p>
          <a:p>
            <a:pPr lvl="1"/>
            <a:r>
              <a:rPr lang="en-US" sz="3600"/>
              <a:t>mesh topology </a:t>
            </a:r>
            <a:br>
              <a:rPr lang="en-US" sz="3600"/>
            </a:br>
            <a:r>
              <a:rPr lang="en-US" sz="3600"/>
              <a:t>simplification</a:t>
            </a:r>
          </a:p>
          <a:p>
            <a:pPr lvl="1"/>
            <a:r>
              <a:rPr lang="en-US" sz="3600">
                <a:solidFill>
                  <a:srgbClr val="C0C0C0"/>
                </a:solidFill>
              </a:rPr>
              <a:t>surface reconstruction</a:t>
            </a:r>
          </a:p>
        </p:txBody>
      </p:sp>
      <p:pic>
        <p:nvPicPr>
          <p:cNvPr id="104452" name="Picture 4" descr="dragon_remesh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43263"/>
            <a:ext cx="28194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3" name="Picture 5" descr="ft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86868"/>
              </a:clrFrom>
              <a:clrTo>
                <a:srgbClr val="6868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0"/>
            <a:ext cx="2179638" cy="191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57" name="Group 9"/>
          <p:cNvGrpSpPr>
            <a:grpSpLocks/>
          </p:cNvGrpSpPr>
          <p:nvPr/>
        </p:nvGrpSpPr>
        <p:grpSpPr bwMode="auto">
          <a:xfrm>
            <a:off x="6324600" y="3325813"/>
            <a:ext cx="2895600" cy="2084387"/>
            <a:chOff x="3984" y="2095"/>
            <a:chExt cx="1824" cy="1313"/>
          </a:xfrm>
        </p:grpSpPr>
        <p:pic>
          <p:nvPicPr>
            <p:cNvPr id="104454" name="Picture 6" descr="atlas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95"/>
              <a:ext cx="1632" cy="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4455" name="Text Box 7"/>
            <p:cNvSpPr txBox="1">
              <a:spLocks noChangeArrowheads="1"/>
            </p:cNvSpPr>
            <p:nvPr/>
          </p:nvSpPr>
          <p:spPr bwMode="auto">
            <a:xfrm rot="-5400000">
              <a:off x="5152" y="2633"/>
              <a:ext cx="1049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908" tIns="166480" rIns="338908" bIns="16648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"/>
                </a:spcBef>
                <a:spcAft>
                  <a:spcPct val="20000"/>
                </a:spcAft>
                <a:buClr>
                  <a:srgbClr val="F35B1B"/>
                </a:buClr>
                <a:buSzPct val="75000"/>
                <a:buFont typeface="Monotype Sorts" pitchFamily="2" charset="2"/>
                <a:buNone/>
              </a:pPr>
              <a:r>
                <a:rPr kumimoji="0" lang="en-US" sz="600">
                  <a:latin typeface="MetaPlusNormal-Roman" pitchFamily="34" charset="0"/>
                </a:rPr>
                <a:t>Images from Jaume  et al. 2002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Results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914400" y="3416300"/>
            <a:ext cx="2601913" cy="10795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2K triangle mesh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of the original Buddha</a:t>
            </a:r>
          </a:p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(genus 106)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781800" y="3221038"/>
            <a:ext cx="1828800" cy="174148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2K triangle mesh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topologically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simplified Buddha</a:t>
            </a:r>
          </a:p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(genus 6)</a:t>
            </a: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72009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r>
              <a:rPr lang="en-US" sz="3600"/>
              <a:t>Accuracy of models - consider simplified</a:t>
            </a:r>
            <a:br>
              <a:rPr lang="en-US" sz="3600"/>
            </a:br>
            <a:r>
              <a:rPr lang="en-US" sz="3600"/>
              <a:t>models</a:t>
            </a:r>
          </a:p>
        </p:txBody>
      </p:sp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16700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057400"/>
            <a:ext cx="171450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 animBg="1" autoUpdateAnimBg="0"/>
      <p:bldP spid="113670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Results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804863" y="4608513"/>
            <a:ext cx="2192337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15K triangle mesh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Original data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957</a:t>
            </a:r>
          </a:p>
        </p:txBody>
      </p:sp>
      <p:pic>
        <p:nvPicPr>
          <p:cNvPr id="88068" name="Picture 4" descr="david_filt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2783" r="16252" b="2701"/>
          <a:stretch>
            <a:fillRect/>
          </a:stretch>
        </p:blipFill>
        <p:spPr bwMode="auto">
          <a:xfrm>
            <a:off x="3429000" y="1752600"/>
            <a:ext cx="24828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481388" y="4572000"/>
            <a:ext cx="269875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15K triangle mesh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Topologically simplified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6148388" y="4572000"/>
            <a:ext cx="269875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1 million triangles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Topologically simplified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Genus 0</a:t>
            </a:r>
          </a:p>
        </p:txBody>
      </p:sp>
      <p:pic>
        <p:nvPicPr>
          <p:cNvPr id="880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25613"/>
            <a:ext cx="2490788" cy="27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514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Results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6972300" cy="833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/>
              <a:t>Dragon remesh: regular </a:t>
            </a:r>
            <a:br>
              <a:rPr lang="en-US" sz="3300"/>
            </a:br>
            <a:r>
              <a:rPr lang="en-US" sz="3300"/>
              <a:t>quad mesh and geometry </a:t>
            </a:r>
            <a:br>
              <a:rPr lang="en-US" sz="3300"/>
            </a:br>
            <a:r>
              <a:rPr lang="en-US" sz="3300"/>
              <a:t>image</a:t>
            </a:r>
          </a:p>
        </p:txBody>
      </p:sp>
      <p:pic>
        <p:nvPicPr>
          <p:cNvPr id="159748" name="Picture 4" descr="dragon_remesh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3581400" cy="3071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drag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>
            <a:fillRect/>
          </a:stretch>
        </p:blipFill>
        <p:spPr bwMode="auto">
          <a:xfrm>
            <a:off x="6019800" y="1371600"/>
            <a:ext cx="2667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9751" name="Picture 7" descr="drag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338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 rot="-5400000">
            <a:off x="7812088" y="5205412"/>
            <a:ext cx="155575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Images from Gu  et al. 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Results</a:t>
            </a:r>
            <a:endParaRPr lang="en-US" sz="100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Cortex labels transferred from one brain to the next using the clean</a:t>
            </a:r>
            <a:br>
              <a:rPr lang="en-US" sz="3600"/>
            </a:br>
            <a:r>
              <a:rPr lang="en-US" sz="3600"/>
              <a:t>volume (</a:t>
            </a:r>
            <a:r>
              <a:rPr lang="en-US" sz="2900"/>
              <a:t>Cortex labeling </a:t>
            </a:r>
            <a:r>
              <a:rPr lang="en-US" sz="1800"/>
              <a:t>(Jaume et. Al.)</a:t>
            </a:r>
            <a:r>
              <a:rPr lang="en-US" sz="3600"/>
              <a:t>)</a:t>
            </a:r>
          </a:p>
        </p:txBody>
      </p:sp>
      <p:pic>
        <p:nvPicPr>
          <p:cNvPr id="161796" name="Picture 4" descr="atlas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352800"/>
            <a:ext cx="2395538" cy="2357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atlas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276600"/>
            <a:ext cx="2028825" cy="248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5791200" y="5791200"/>
            <a:ext cx="166528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Images from Jaume  et al. 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Related 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wavefront traversal</a:t>
            </a:r>
            <a:r>
              <a:rPr lang="en-US" sz="3000"/>
              <a:t> </a:t>
            </a:r>
            <a:r>
              <a:rPr lang="en-US" sz="1700"/>
              <a:t>(Axen)</a:t>
            </a:r>
          </a:p>
          <a:p>
            <a:r>
              <a:rPr lang="en-US" sz="3600"/>
              <a:t>global changes: simplification and smoothing</a:t>
            </a:r>
            <a:r>
              <a:rPr lang="en-US" sz="3000"/>
              <a:t> </a:t>
            </a:r>
            <a:r>
              <a:rPr lang="en-US" sz="1700"/>
              <a:t>(volume:Noorudin &amp; Turk, surfaces: Hoppe et. al)</a:t>
            </a:r>
          </a:p>
          <a:p>
            <a:r>
              <a:rPr lang="en-US" sz="3600"/>
              <a:t>simplifying within alpha sphere</a:t>
            </a:r>
            <a:r>
              <a:rPr lang="en-US" sz="3000"/>
              <a:t> </a:t>
            </a:r>
            <a:r>
              <a:rPr lang="en-US" sz="1700"/>
              <a:t>(El-Sana et. al.)</a:t>
            </a:r>
          </a:p>
          <a:p>
            <a:r>
              <a:rPr lang="en-US" sz="3600"/>
              <a:t>cut-graphs</a:t>
            </a:r>
            <a:r>
              <a:rPr lang="en-US" sz="1700"/>
              <a:t>(Lazarus, Erickson et. al, Gu et. al.)</a:t>
            </a:r>
          </a:p>
          <a:p>
            <a:r>
              <a:rPr lang="en-US" sz="3600"/>
              <a:t>identify topology with alpha-complexes</a:t>
            </a:r>
            <a:r>
              <a:rPr lang="en-US" sz="3000"/>
              <a:t> </a:t>
            </a:r>
            <a:r>
              <a:rPr lang="en-US" sz="1700"/>
              <a:t>(Zomorodian et. al)</a:t>
            </a:r>
          </a:p>
          <a:p>
            <a:endParaRPr lang="en-US" sz="1700"/>
          </a:p>
          <a:p>
            <a:pPr>
              <a:spcBef>
                <a:spcPct val="0"/>
              </a:spcBef>
            </a:pPr>
            <a:endParaRPr lang="en-US" sz="170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Geometric Modeling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14922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1447800"/>
            <a:ext cx="19653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609600" y="3619500"/>
            <a:ext cx="14859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Medical</a:t>
            </a:r>
          </a:p>
        </p:txBody>
      </p:sp>
      <p:graphicFrame>
        <p:nvGraphicFramePr>
          <p:cNvPr id="118793" name="Object 9"/>
          <p:cNvGraphicFramePr>
            <a:graphicFrameLocks noChangeAspect="1"/>
          </p:cNvGraphicFramePr>
          <p:nvPr/>
        </p:nvGraphicFramePr>
        <p:xfrm>
          <a:off x="2401888" y="1371600"/>
          <a:ext cx="1941512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9" name="Image" r:id="rId6" imgW="8818920" imgH="10153194" progId="Photoshop.Image.6">
                  <p:embed/>
                </p:oleObj>
              </mc:Choice>
              <mc:Fallback>
                <p:oleObj name="Image" r:id="rId6" imgW="8818920" imgH="10153194" progId="Photoshop.Image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8" y="1371600"/>
                        <a:ext cx="1941512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2743200" y="3619500"/>
            <a:ext cx="1828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Art History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181600" y="3619500"/>
            <a:ext cx="1905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Engineering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162800" y="3619500"/>
            <a:ext cx="1828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Topography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647700" y="5308600"/>
            <a:ext cx="14859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games</a:t>
            </a: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7162800" y="5053013"/>
            <a:ext cx="175260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908" tIns="166480" rIns="338908" bIns="166480">
            <a:spAutoFit/>
          </a:bodyPr>
          <a:lstStyle>
            <a:lvl1pPr marL="476250" indent="-476250" algn="l">
              <a:defRPr sz="2400">
                <a:solidFill>
                  <a:schemeClr val="tx1"/>
                </a:solidFill>
                <a:latin typeface="Orator" pitchFamily="49" charset="0"/>
              </a:defRPr>
            </a:lvl1pPr>
            <a:lvl2pPr marL="590550" algn="l">
              <a:defRPr sz="2400">
                <a:solidFill>
                  <a:schemeClr val="tx1"/>
                </a:solidFill>
                <a:latin typeface="Orator" pitchFamily="49" charset="0"/>
              </a:defRPr>
            </a:lvl2pPr>
            <a:lvl3pPr algn="l">
              <a:defRPr sz="2400">
                <a:solidFill>
                  <a:schemeClr val="tx1"/>
                </a:solidFill>
                <a:latin typeface="Orator" pitchFamily="49" charset="0"/>
              </a:defRPr>
            </a:lvl3pPr>
            <a:lvl4pPr algn="l">
              <a:defRPr sz="2400">
                <a:solidFill>
                  <a:schemeClr val="tx1"/>
                </a:solidFill>
                <a:latin typeface="Orator" pitchFamily="49" charset="0"/>
              </a:defRPr>
            </a:lvl4pPr>
            <a:lvl5pPr algn="l">
              <a:defRPr sz="2400">
                <a:solidFill>
                  <a:schemeClr val="tx1"/>
                </a:solidFill>
                <a:latin typeface="Orator" pitchFamily="49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rator" pitchFamily="49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Virtual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kumimoji="0"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MetaPlusNormal-Roman" pitchFamily="34" charset="0"/>
              </a:rPr>
              <a:t> Worlds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 rot="-5400000">
            <a:off x="3472657" y="2904331"/>
            <a:ext cx="170021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Desbrun  et al. 2002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 rot="-5400000">
            <a:off x="5647531" y="2966244"/>
            <a:ext cx="17002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Desbrun  et al. 2002</a:t>
            </a:r>
          </a:p>
        </p:txBody>
      </p:sp>
      <p:pic>
        <p:nvPicPr>
          <p:cNvPr id="118801" name="Picture 17" descr="grim_fandan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19550"/>
            <a:ext cx="24638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02" name="Text Box 18"/>
          <p:cNvSpPr txBox="1">
            <a:spLocks noChangeArrowheads="1"/>
          </p:cNvSpPr>
          <p:nvPr/>
        </p:nvSpPr>
        <p:spPr bwMode="auto">
          <a:xfrm rot="-5400000">
            <a:off x="3270250" y="4949825"/>
            <a:ext cx="21050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Grim Fandango, Lucas Arts  2002</a:t>
            </a:r>
          </a:p>
        </p:txBody>
      </p:sp>
      <p:pic>
        <p:nvPicPr>
          <p:cNvPr id="118805" name="Picture 21" descr="topots_mtn_q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213995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06" name="Text Box 22"/>
          <p:cNvSpPr txBox="1">
            <a:spLocks noChangeArrowheads="1"/>
          </p:cNvSpPr>
          <p:nvPr/>
        </p:nvSpPr>
        <p:spPr bwMode="auto">
          <a:xfrm rot="-5400000">
            <a:off x="8139907" y="2772569"/>
            <a:ext cx="17414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Reynolds   et al. 2000</a:t>
            </a:r>
          </a:p>
        </p:txBody>
      </p:sp>
      <p:pic>
        <p:nvPicPr>
          <p:cNvPr id="118807" name="Picture 23" descr="bentwoo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2368" b="5882"/>
          <a:stretch>
            <a:fillRect/>
          </a:stretch>
        </p:blipFill>
        <p:spPr bwMode="auto">
          <a:xfrm>
            <a:off x="5715000" y="4038600"/>
            <a:ext cx="13636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08" name="Text Box 24"/>
          <p:cNvSpPr txBox="1">
            <a:spLocks noChangeArrowheads="1"/>
          </p:cNvSpPr>
          <p:nvPr/>
        </p:nvSpPr>
        <p:spPr bwMode="auto">
          <a:xfrm rot="-5400000">
            <a:off x="6357145" y="5228431"/>
            <a:ext cx="156686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Kuznetcov 2002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Contributions</a:t>
            </a:r>
          </a:p>
        </p:txBody>
      </p:sp>
      <p:pic>
        <p:nvPicPr>
          <p:cNvPr id="102426" name="Picture 26" descr="isolate_reg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8077200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7" name="Rectangle 27"/>
          <p:cNvSpPr>
            <a:spLocks noChangeArrowheads="1"/>
          </p:cNvSpPr>
          <p:nvPr/>
        </p:nvSpPr>
        <p:spPr bwMode="auto">
          <a:xfrm>
            <a:off x="985838" y="1296988"/>
            <a:ext cx="7721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Identify &amp; localize topology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latin typeface="MetaPlusNormal-Roman" pitchFamily="34" charset="0"/>
              </a:rPr>
              <a:t>robust traversal tuned for discrete setting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latin typeface="MetaPlusNormal-Roman" pitchFamily="34" charset="0"/>
              </a:rPr>
              <a:t>augmented Reeb graph for handle isolation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endParaRPr kumimoji="0" lang="en-US">
              <a:latin typeface="MetaPlusNormal-Roman" pitchFamily="34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Contributions</a:t>
            </a:r>
          </a:p>
        </p:txBody>
      </p:sp>
      <p:sp>
        <p:nvSpPr>
          <p:cNvPr id="230408" name="Rectangle 8"/>
          <p:cNvSpPr>
            <a:spLocks noChangeArrowheads="1"/>
          </p:cNvSpPr>
          <p:nvPr/>
        </p:nvSpPr>
        <p:spPr bwMode="auto">
          <a:xfrm>
            <a:off x="985838" y="1296988"/>
            <a:ext cx="7721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Identify &amp; localize topology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Measure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latin typeface="MetaPlusNormal-Roman" pitchFamily="34" charset="0"/>
              </a:rPr>
              <a:t>locally shortest length non-separating cuts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endParaRPr kumimoji="0" lang="en-US">
              <a:latin typeface="MetaPlusNormal-Roman" pitchFamily="34" charset="0"/>
            </a:endParaRPr>
          </a:p>
        </p:txBody>
      </p:sp>
      <p:pic>
        <p:nvPicPr>
          <p:cNvPr id="230409" name="Picture 9" descr="torus_loop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28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2441575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Contributions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985838" y="1296988"/>
            <a:ext cx="7721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Identify &amp; localize topology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Measure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Simplify topology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latin typeface="MetaPlusNormal-Roman" pitchFamily="34" charset="0"/>
              </a:rPr>
              <a:t>simple method tuned to volume or mesh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latin typeface="MetaPlusNormal-Roman" pitchFamily="34" charset="0"/>
              </a:rPr>
              <a:t>out-of-core method for volume data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endParaRPr kumimoji="0" lang="en-US">
              <a:latin typeface="MetaPlusNormal-Roman" pitchFamily="34" charset="0"/>
            </a:endParaRPr>
          </a:p>
        </p:txBody>
      </p:sp>
      <p:grpSp>
        <p:nvGrpSpPr>
          <p:cNvPr id="232480" name="Group 32"/>
          <p:cNvGrpSpPr>
            <a:grpSpLocks/>
          </p:cNvGrpSpPr>
          <p:nvPr/>
        </p:nvGrpSpPr>
        <p:grpSpPr bwMode="auto">
          <a:xfrm>
            <a:off x="1981200" y="4310063"/>
            <a:ext cx="3613150" cy="1862137"/>
            <a:chOff x="3082" y="2496"/>
            <a:chExt cx="2276" cy="1173"/>
          </a:xfrm>
        </p:grpSpPr>
        <p:graphicFrame>
          <p:nvGraphicFramePr>
            <p:cNvPr id="232475" name="Object 27"/>
            <p:cNvGraphicFramePr>
              <a:graphicFrameLocks noChangeAspect="1"/>
            </p:cNvGraphicFramePr>
            <p:nvPr/>
          </p:nvGraphicFramePr>
          <p:xfrm>
            <a:off x="3082" y="2507"/>
            <a:ext cx="1162" cy="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481" name="Image" r:id="rId3" imgW="1463415" imgH="1463415" progId="Photoshop.Image.5">
                    <p:embed/>
                  </p:oleObj>
                </mc:Choice>
                <mc:Fallback>
                  <p:oleObj name="Image" r:id="rId3" imgW="1463415" imgH="1463415" progId="Photoshop.Image.5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2" y="2507"/>
                          <a:ext cx="1162" cy="1162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2476" name="Object 28"/>
            <p:cNvGraphicFramePr>
              <a:graphicFrameLocks noChangeAspect="1"/>
            </p:cNvGraphicFramePr>
            <p:nvPr/>
          </p:nvGraphicFramePr>
          <p:xfrm>
            <a:off x="4350" y="2607"/>
            <a:ext cx="1008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482" name="Image" r:id="rId5" imgW="1463415" imgH="1463415" progId="Photoshop.Image.5">
                    <p:embed/>
                  </p:oleObj>
                </mc:Choice>
                <mc:Fallback>
                  <p:oleObj name="Image" r:id="rId5" imgW="1463415" imgH="1463415" progId="Photoshop.Image.5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0224" r="23210" b="65202"/>
                        <a:stretch>
                          <a:fillRect/>
                        </a:stretch>
                      </p:blipFill>
                      <p:spPr bwMode="auto">
                        <a:xfrm>
                          <a:off x="4350" y="2607"/>
                          <a:ext cx="1008" cy="960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2477" name="Rectangle 29"/>
            <p:cNvSpPr>
              <a:spLocks noChangeArrowheads="1"/>
            </p:cNvSpPr>
            <p:nvPr/>
          </p:nvSpPr>
          <p:spPr bwMode="auto">
            <a:xfrm>
              <a:off x="3562" y="2496"/>
              <a:ext cx="336" cy="38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38328" tIns="164592" rIns="338328" bIns="164592" anchor="ctr">
              <a:spAutoFit/>
            </a:bodyPr>
            <a:lstStyle/>
            <a:p>
              <a:endParaRPr lang="en-US"/>
            </a:p>
          </p:txBody>
        </p:sp>
        <p:sp>
          <p:nvSpPr>
            <p:cNvPr id="232478" name="Line 30"/>
            <p:cNvSpPr>
              <a:spLocks noChangeShapeType="1"/>
            </p:cNvSpPr>
            <p:nvPr/>
          </p:nvSpPr>
          <p:spPr bwMode="auto">
            <a:xfrm>
              <a:off x="3898" y="2496"/>
              <a:ext cx="1440" cy="96"/>
            </a:xfrm>
            <a:prstGeom prst="line">
              <a:avLst/>
            </a:prstGeom>
            <a:noFill/>
            <a:ln w="25400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>
              <a:off x="3898" y="2880"/>
              <a:ext cx="1440" cy="672"/>
            </a:xfrm>
            <a:prstGeom prst="line">
              <a:avLst/>
            </a:prstGeom>
            <a:noFill/>
            <a:ln w="25400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8328" tIns="164592" rIns="338328" bIns="164592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Previous Contribution</a:t>
            </a:r>
          </a:p>
        </p:txBody>
      </p:sp>
      <p:sp>
        <p:nvSpPr>
          <p:cNvPr id="231438" name="Rectangle 14"/>
          <p:cNvSpPr>
            <a:spLocks noChangeArrowheads="1"/>
          </p:cNvSpPr>
          <p:nvPr/>
        </p:nvSpPr>
        <p:spPr bwMode="auto">
          <a:xfrm>
            <a:off x="985838" y="1296988"/>
            <a:ext cx="7721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422" tIns="41470" rIns="84422" bIns="41470"/>
          <a:lstStyle/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Identify &amp; localize topology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Measure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latin typeface="MetaPlusNormal-Roman" pitchFamily="34" charset="0"/>
              </a:rPr>
              <a:t>Simplify topology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kumimoji="0" lang="en-US" sz="3200">
                <a:solidFill>
                  <a:srgbClr val="C0C0C0"/>
                </a:solidFill>
                <a:latin typeface="MetaPlusNormal-Roman" pitchFamily="34" charset="0"/>
              </a:rPr>
              <a:t>Reconstruct topology</a:t>
            </a:r>
          </a:p>
          <a:p>
            <a:pPr marL="749300" lvl="1" indent="-376238" algn="l" defTabSz="854075">
              <a:lnSpc>
                <a:spcPct val="8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Char char="n"/>
            </a:pPr>
            <a:r>
              <a:rPr kumimoji="0" lang="en-US" sz="3200">
                <a:solidFill>
                  <a:srgbClr val="C0C0C0"/>
                </a:solidFill>
                <a:latin typeface="MetaPlusNormal-Roman" pitchFamily="34" charset="0"/>
              </a:rPr>
              <a:t>coarse mesh construction</a:t>
            </a: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endParaRPr kumimoji="0" lang="en-US" sz="3200">
              <a:latin typeface="MetaPlusNormal-Roman" pitchFamily="34" charset="0"/>
            </a:endParaRPr>
          </a:p>
          <a:p>
            <a:pPr marL="214313" indent="-214313" algn="l" defTabSz="854075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endParaRPr kumimoji="0" lang="en-US">
              <a:latin typeface="MetaPlusNormal-Roman" pitchFamily="34" charset="0"/>
            </a:endParaRPr>
          </a:p>
        </p:txBody>
      </p:sp>
      <p:pic>
        <p:nvPicPr>
          <p:cNvPr id="231439" name="Picture 15" descr="ftail-mes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96969"/>
              </a:clrFrom>
              <a:clrTo>
                <a:srgbClr val="6969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1917700" cy="2209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40" name="Picture 16" descr="ft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86868"/>
              </a:clrFrom>
              <a:clrTo>
                <a:srgbClr val="6868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2514600" cy="21955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Future exploration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3600"/>
              <a:t>Topologically restricted surface reconstruction (segmentation)</a:t>
            </a:r>
          </a:p>
          <a:p>
            <a:r>
              <a:rPr lang="en-US" sz="3600"/>
              <a:t>Alternative loops and cutting criteria for parameterization</a:t>
            </a:r>
          </a:p>
          <a:p>
            <a:r>
              <a:rPr lang="en-US" sz="3600"/>
              <a:t>Exploring (graph) representations of topology for time varying data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Thank you</a:t>
            </a:r>
          </a:p>
        </p:txBody>
      </p:sp>
      <p:pic>
        <p:nvPicPr>
          <p:cNvPr id="97284" name="Picture 4" descr="BD0492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1725613"/>
            <a:ext cx="2525713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Tilings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In order to find the shortest overall, need to tile</a:t>
            </a:r>
          </a:p>
        </p:txBody>
      </p:sp>
      <p:pic>
        <p:nvPicPr>
          <p:cNvPr id="228356" name="Picture 4" descr="torus_tiling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6324600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Some loops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467600" cy="4800600"/>
          </a:xfrm>
        </p:spPr>
        <p:txBody>
          <a:bodyPr/>
          <a:lstStyle/>
          <a:p>
            <a:r>
              <a:rPr lang="en-US" sz="3900"/>
              <a:t>consider</a:t>
            </a:r>
          </a:p>
        </p:txBody>
      </p:sp>
      <p:pic>
        <p:nvPicPr>
          <p:cNvPr id="225284" name="Picture 4" descr="some_loop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70DA"/>
              </a:clrFrom>
              <a:clrTo>
                <a:srgbClr val="0370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83058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Papers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/>
              <a:t>Wood, Z., Desbrun, M., Schröder, P., and Breen, D.; </a:t>
            </a:r>
            <a:r>
              <a:rPr lang="en-US" sz="1700" i="1"/>
              <a:t>Semi-regular mesh extraction from volumes</a:t>
            </a:r>
            <a:r>
              <a:rPr lang="en-US" sz="1700"/>
              <a:t>. Proceedings of Visualization. 275--282. (2000).</a:t>
            </a:r>
          </a:p>
          <a:p>
            <a:r>
              <a:rPr lang="en-US" sz="1700"/>
              <a:t>Guskov, I. and Wood, Z.; </a:t>
            </a:r>
            <a:r>
              <a:rPr lang="en-US" sz="1700" i="1"/>
              <a:t>Topological noise removal</a:t>
            </a:r>
            <a:r>
              <a:rPr lang="en-US" sz="1700"/>
              <a:t>. Graphics Interface, 19--26. (2001).</a:t>
            </a:r>
          </a:p>
          <a:p>
            <a:r>
              <a:rPr lang="en-US" sz="1700"/>
              <a:t>Wood, Z., Hoppe, H., Desbrun, M. and Schröder, P. </a:t>
            </a:r>
            <a:r>
              <a:rPr lang="en-US" sz="1700" i="1"/>
              <a:t>Isosurface Topology Simplification</a:t>
            </a:r>
            <a:r>
              <a:rPr lang="en-US" sz="1700"/>
              <a:t>.(submitted). (2002).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/>
              <a:t>Genus:A topologically invariant property of a surface defined as the largest number of nonintersecting simple closed curves that can be drawn on the surface without separating it. Roughly speaking, it is the number of </a:t>
            </a:r>
            <a:r>
              <a:rPr lang="en-US" sz="2200">
                <a:hlinkClick r:id="rId2"/>
              </a:rPr>
              <a:t>holes</a:t>
            </a:r>
            <a:r>
              <a:rPr lang="en-US" sz="2200"/>
              <a:t> in a surface.</a:t>
            </a:r>
          </a:p>
          <a:p>
            <a:r>
              <a:rPr lang="en-US" sz="2200"/>
              <a:t>Hole: A hole in a mathematical object is a </a:t>
            </a:r>
            <a:r>
              <a:rPr lang="en-US" sz="2200">
                <a:hlinkClick r:id="rId3"/>
              </a:rPr>
              <a:t>topological</a:t>
            </a:r>
            <a:r>
              <a:rPr lang="en-US" sz="2200"/>
              <a:t> structure which prevents the object from being continuously shrunk to a point.</a:t>
            </a:r>
            <a:r>
              <a:rPr lang="en-US" sz="3000"/>
              <a:t> </a:t>
            </a:r>
          </a:p>
          <a:p>
            <a:endParaRPr lang="en-US" sz="30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228012" cy="685800"/>
          </a:xfrm>
        </p:spPr>
        <p:txBody>
          <a:bodyPr/>
          <a:lstStyle/>
          <a:p>
            <a:r>
              <a:rPr lang="en-US" sz="4000"/>
              <a:t>Model acquisition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How do we acquire 3D Models?</a:t>
            </a:r>
          </a:p>
          <a:p>
            <a:pPr lvl="1"/>
            <a:r>
              <a:rPr lang="en-US" sz="3600"/>
              <a:t>artists</a:t>
            </a:r>
          </a:p>
          <a:p>
            <a:pPr lvl="1"/>
            <a:r>
              <a:rPr lang="en-US" sz="3600"/>
              <a:t>acquired data</a:t>
            </a:r>
          </a:p>
          <a:p>
            <a:pPr lvl="2"/>
            <a:r>
              <a:rPr lang="en-US" sz="3600"/>
              <a:t>laser scanners</a:t>
            </a:r>
          </a:p>
          <a:p>
            <a:pPr lvl="2"/>
            <a:r>
              <a:rPr lang="en-US" sz="3600"/>
              <a:t>medical scanners</a:t>
            </a:r>
          </a:p>
          <a:p>
            <a:pPr lvl="1"/>
            <a:r>
              <a:rPr lang="en-US" sz="3600"/>
              <a:t>simulations</a:t>
            </a:r>
          </a:p>
        </p:txBody>
      </p:sp>
      <p:pic>
        <p:nvPicPr>
          <p:cNvPr id="119814" name="Picture 6" descr="w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282950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486400" y="4572000"/>
            <a:ext cx="17827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Al Brady, Skydoo 2002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Morse Theory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Critical point = gradient = 0 (all partials are null)</a:t>
            </a:r>
          </a:p>
          <a:p>
            <a:r>
              <a:rPr lang="en-US"/>
              <a:t>rank of Hessian = which kind of critical point (index) (#of non-zero sing. values (linearly ind. rows/col.))</a:t>
            </a:r>
          </a:p>
          <a:p>
            <a:r>
              <a:rPr lang="en-US"/>
              <a:t>Non-full rank = degenerate c.p.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Line 2"/>
          <p:cNvSpPr>
            <a:spLocks noChangeShapeType="1"/>
          </p:cNvSpPr>
          <p:nvPr/>
        </p:nvSpPr>
        <p:spPr bwMode="auto">
          <a:xfrm flipV="1">
            <a:off x="4572000" y="3276600"/>
            <a:ext cx="838200" cy="484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Simplicies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Simplex is the convex hull of a set of affine independent points</a:t>
            </a:r>
          </a:p>
          <a:p>
            <a:r>
              <a:rPr lang="en-US"/>
              <a:t>0-simplex (vertex)</a:t>
            </a:r>
          </a:p>
          <a:p>
            <a:r>
              <a:rPr lang="en-US"/>
              <a:t>1-simplex(edge)</a:t>
            </a:r>
          </a:p>
          <a:p>
            <a:r>
              <a:rPr lang="en-US"/>
              <a:t>2-simplex (triangle)</a:t>
            </a:r>
          </a:p>
          <a:p>
            <a:r>
              <a:rPr lang="en-US"/>
              <a:t>Face: subset of a simplex</a:t>
            </a:r>
          </a:p>
          <a:p>
            <a:endParaRPr lang="en-US" sz="1500"/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AutoShape 8"/>
          <p:cNvSpPr>
            <a:spLocks noChangeArrowheads="1"/>
          </p:cNvSpPr>
          <p:nvPr/>
        </p:nvSpPr>
        <p:spPr bwMode="auto">
          <a:xfrm rot="-10800000">
            <a:off x="5410200" y="3962400"/>
            <a:ext cx="762000" cy="762000"/>
          </a:xfrm>
          <a:prstGeom prst="rtTriangle">
            <a:avLst/>
          </a:prstGeom>
          <a:solidFill>
            <a:srgbClr val="B0C6FE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Simplicial complexes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simplicial complex is a finite collection K of simplices such that</a:t>
            </a:r>
          </a:p>
          <a:p>
            <a:pPr lvl="1"/>
            <a:r>
              <a:rPr lang="en-US"/>
              <a:t>Every face of a simplex K is in K</a:t>
            </a:r>
          </a:p>
          <a:p>
            <a:pPr lvl="1"/>
            <a:r>
              <a:rPr lang="en-US"/>
              <a:t>The intersection of any simplices in k is a face of each of them</a:t>
            </a:r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1905000" y="4800600"/>
            <a:ext cx="685800" cy="838200"/>
          </a:xfrm>
          <a:prstGeom prst="rtTriangl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 rot="10800000">
            <a:off x="1219200" y="4800600"/>
            <a:ext cx="685800" cy="838200"/>
          </a:xfrm>
          <a:prstGeom prst="rtTriangl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5105400" y="4876800"/>
            <a:ext cx="685800" cy="838200"/>
          </a:xfrm>
          <a:prstGeom prst="rtTriangl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rot="10800000">
            <a:off x="4419600" y="4572000"/>
            <a:ext cx="685800" cy="838200"/>
          </a:xfrm>
          <a:prstGeom prst="rtTriangl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 anchor="ctr">
            <a:spAutoFit/>
          </a:bodyPr>
          <a:lstStyle/>
          <a:p>
            <a:endParaRPr lang="en-US"/>
          </a:p>
        </p:txBody>
      </p:sp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6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626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2578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8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9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68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10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11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958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12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5626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13" name="Picture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2000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2209800" y="4572000"/>
            <a:ext cx="15081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Simplicial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complex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5562600" y="4419600"/>
            <a:ext cx="200818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328" tIns="164592" rIns="338328" bIns="164592">
            <a:spAutoFit/>
          </a:bodyPr>
          <a:lstStyle/>
          <a:p>
            <a:pPr algn="l"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1600">
                <a:latin typeface="MetaPlusNormal-Roman" pitchFamily="34" charset="0"/>
              </a:rPr>
              <a:t>Not a Simplicial</a:t>
            </a:r>
            <a:br>
              <a:rPr kumimoji="0" lang="en-US" sz="1600">
                <a:latin typeface="MetaPlusNormal-Roman" pitchFamily="34" charset="0"/>
              </a:rPr>
            </a:br>
            <a:r>
              <a:rPr kumimoji="0" lang="en-US" sz="1600">
                <a:latin typeface="MetaPlusNormal-Roman" pitchFamily="34" charset="0"/>
              </a:rPr>
              <a:t>complex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Acquired data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1295400"/>
            <a:ext cx="6972300" cy="4800600"/>
          </a:xfrm>
        </p:spPr>
        <p:txBody>
          <a:bodyPr/>
          <a:lstStyle/>
          <a:p>
            <a:r>
              <a:rPr lang="en-US" sz="4000"/>
              <a:t>Scanners</a:t>
            </a:r>
          </a:p>
          <a:p>
            <a:pPr lvl="1"/>
            <a:r>
              <a:rPr lang="en-US" sz="3600"/>
              <a:t>points (laser scanners, other 3d photography techniques)</a:t>
            </a:r>
          </a:p>
          <a:p>
            <a:pPr lvl="1"/>
            <a:r>
              <a:rPr lang="en-US" sz="3600"/>
              <a:t>volumes</a:t>
            </a:r>
          </a:p>
        </p:txBody>
      </p:sp>
      <p:pic>
        <p:nvPicPr>
          <p:cNvPr id="120837" name="Picture 5" descr="scanner-head-and-dav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 rot="-5400000">
            <a:off x="7628732" y="5190331"/>
            <a:ext cx="170021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Desbrun  et al. 2002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 rot="-5400000">
            <a:off x="4441825" y="4759325"/>
            <a:ext cx="22002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8908" tIns="166480" rIns="338908" bIns="166480">
            <a:spAutoFit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20000"/>
              </a:spcAft>
              <a:buClr>
                <a:srgbClr val="F35B1B"/>
              </a:buClr>
              <a:buSzPct val="75000"/>
              <a:buFont typeface="Monotype Sorts" pitchFamily="2" charset="2"/>
              <a:buNone/>
            </a:pPr>
            <a:r>
              <a:rPr kumimoji="0" lang="en-US" sz="600">
                <a:latin typeface="MetaPlusNormal-Roman" pitchFamily="34" charset="0"/>
              </a:rPr>
              <a:t>Image from Stanford Digital Michelangelo  2000</a:t>
            </a:r>
          </a:p>
        </p:txBody>
      </p:sp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8800"/>
            <a:ext cx="2538413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&#10;\usepackage{amsmath}&#10;\usepackage{times}&#10;\pagestyle{empty}&#10;\begin{document}&#10;\end{document}&#10;"/>
  <p:tag name="TEX2PS" val="latex $(base).tex; dvips -D $(res) -E -o $(base).ps $(base).dvi"/>
  <p:tag name="TEX2PSBATCH" val="latex --interaction=nonstopmode $(base).tex; dvips -D $(res) -E -o $(base).ps $(base).dvi"/>
  <p:tag name="DEFAULTWIDTH" val="324"/>
  <p:tag name="DEFAULTHEIGHT" val="370"/>
  <p:tag name="DEFAULTMAGNIFICATION" val="2"/>
  <p:tag name="DEFAULTFONTSIZ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latexsym}\usepackage{mathptm}&#10;\usepackage{amsmath}\usepackage{amssymb}&#10;\begin{document}&#10;\[&#10;S(u,v)=\left(&#10;\begin{array}{l}&#10;x(u,v)\\&#10;y(u,v)\\&#10;z(u,v)&#10;\end{array}&#10;\right)&#10;\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1.875"/>
  <p:tag name="PICTUREFILESIZE" val="27662"/>
</p:tagLst>
</file>

<file path=ppt/theme/theme1.xml><?xml version="1.0" encoding="utf-8"?>
<a:theme xmlns:a="http://schemas.openxmlformats.org/drawingml/2006/main" name="zoe_template">
  <a:themeElements>
    <a:clrScheme name="zoe_template 1">
      <a:dk1>
        <a:srgbClr val="003300"/>
      </a:dk1>
      <a:lt1>
        <a:srgbClr val="FFFFFF"/>
      </a:lt1>
      <a:dk2>
        <a:srgbClr val="336600"/>
      </a:dk2>
      <a:lt2>
        <a:srgbClr val="FFCC66"/>
      </a:lt2>
      <a:accent1>
        <a:srgbClr val="996633"/>
      </a:accent1>
      <a:accent2>
        <a:srgbClr val="0099CC"/>
      </a:accent2>
      <a:accent3>
        <a:srgbClr val="ADB8AA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zoe_template">
      <a:majorFont>
        <a:latin typeface="Orator"/>
        <a:ea typeface=""/>
        <a:cs typeface=""/>
      </a:majorFont>
      <a:minorFont>
        <a:latin typeface="MetaPlusNormal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338328" tIns="164592" rIns="338328" bIns="164592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etaPlusMedium-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338328" tIns="164592" rIns="338328" bIns="164592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etaPlusMedium-Roman" pitchFamily="34" charset="0"/>
          </a:defRPr>
        </a:defPPr>
      </a:lstStyle>
    </a:lnDef>
  </a:objectDefaults>
  <a:extraClrSchemeLst>
    <a:extraClrScheme>
      <a:clrScheme name="zoe_template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oe_template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oe_templat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Settings\zoe\Application Data\Microsoft\Templates\zoe_template.pot</Template>
  <TotalTime>13823</TotalTime>
  <Words>1939</Words>
  <Application>Microsoft Office PowerPoint</Application>
  <PresentationFormat>On-screen Show (4:3)</PresentationFormat>
  <Paragraphs>434</Paragraphs>
  <Slides>82</Slides>
  <Notes>6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Orator</vt:lpstr>
      <vt:lpstr>MetaPlusNormal-Roman</vt:lpstr>
      <vt:lpstr>Wingdings</vt:lpstr>
      <vt:lpstr>Symbol</vt:lpstr>
      <vt:lpstr>Times</vt:lpstr>
      <vt:lpstr>Monotype Sorts</vt:lpstr>
      <vt:lpstr>MetaPlusMedium-Roman</vt:lpstr>
      <vt:lpstr>zoe_template</vt:lpstr>
      <vt:lpstr>Adobe Photoshop Image</vt:lpstr>
      <vt:lpstr>Microsoft Equation 3.0</vt:lpstr>
      <vt:lpstr> </vt:lpstr>
      <vt:lpstr>Outline</vt:lpstr>
      <vt:lpstr>What are surfaces?</vt:lpstr>
      <vt:lpstr>Determining Genus</vt:lpstr>
      <vt:lpstr>What does genus look like?</vt:lpstr>
      <vt:lpstr>Contributions</vt:lpstr>
      <vt:lpstr>Geometric Modeling</vt:lpstr>
      <vt:lpstr>Model acquisition</vt:lpstr>
      <vt:lpstr>Acquired data</vt:lpstr>
      <vt:lpstr>Volumes</vt:lpstr>
      <vt:lpstr>Geometric Models</vt:lpstr>
      <vt:lpstr>Setting I</vt:lpstr>
      <vt:lpstr>Setting II</vt:lpstr>
      <vt:lpstr>Triangulation</vt:lpstr>
      <vt:lpstr>Isosurface in a volume</vt:lpstr>
      <vt:lpstr>What are surfaces?</vt:lpstr>
      <vt:lpstr>What is topology?</vt:lpstr>
      <vt:lpstr>Why Topology?</vt:lpstr>
      <vt:lpstr>Why do we care?</vt:lpstr>
      <vt:lpstr>Determining Genus</vt:lpstr>
      <vt:lpstr>Identifying topology</vt:lpstr>
      <vt:lpstr>Morse theory I</vt:lpstr>
      <vt:lpstr>Morse theory II</vt:lpstr>
      <vt:lpstr>Morse theory III</vt:lpstr>
      <vt:lpstr>Considerations</vt:lpstr>
      <vt:lpstr>Morse theory Redux</vt:lpstr>
      <vt:lpstr>Related Work</vt:lpstr>
      <vt:lpstr>Interval analysis</vt:lpstr>
      <vt:lpstr>Identifying topology</vt:lpstr>
      <vt:lpstr>Face-by-Face traversal</vt:lpstr>
      <vt:lpstr>Face-by-Face traversal</vt:lpstr>
      <vt:lpstr>Face-by-Face traversal</vt:lpstr>
      <vt:lpstr>Face-by-Face traversal</vt:lpstr>
      <vt:lpstr>Face-by-Face traversal</vt:lpstr>
      <vt:lpstr>Face-by-Face traversal</vt:lpstr>
      <vt:lpstr>Face-by-Face traversal</vt:lpstr>
      <vt:lpstr>Face-by-Face traversal</vt:lpstr>
      <vt:lpstr>Interval traversal</vt:lpstr>
      <vt:lpstr>Traversal options</vt:lpstr>
      <vt:lpstr>Intra-ribbon handles</vt:lpstr>
      <vt:lpstr>Coding level sets</vt:lpstr>
      <vt:lpstr>Representing topology</vt:lpstr>
      <vt:lpstr>(Contour) Reeb graph</vt:lpstr>
      <vt:lpstr>Augemented Reeb graph</vt:lpstr>
      <vt:lpstr>Augmented Reeb graph</vt:lpstr>
      <vt:lpstr>Representing topology</vt:lpstr>
      <vt:lpstr>Combinatorial choices</vt:lpstr>
      <vt:lpstr>Isolate handles</vt:lpstr>
      <vt:lpstr>Isolate handles</vt:lpstr>
      <vt:lpstr>Measuring topology</vt:lpstr>
      <vt:lpstr>Measuring Topology</vt:lpstr>
      <vt:lpstr>Finding shortest cycles</vt:lpstr>
      <vt:lpstr>Tilings</vt:lpstr>
      <vt:lpstr>Transverse loop</vt:lpstr>
      <vt:lpstr>Alternative Measure</vt:lpstr>
      <vt:lpstr>Simplify Topology</vt:lpstr>
      <vt:lpstr>Reconstruct topology </vt:lpstr>
      <vt:lpstr>Why do we care?</vt:lpstr>
      <vt:lpstr>Topological Artifacts</vt:lpstr>
      <vt:lpstr>Artifacts II</vt:lpstr>
      <vt:lpstr>Why does this matter?</vt:lpstr>
      <vt:lpstr>Parameterizations</vt:lpstr>
      <vt:lpstr>Relevance</vt:lpstr>
      <vt:lpstr>Applications</vt:lpstr>
      <vt:lpstr>Results</vt:lpstr>
      <vt:lpstr>Results</vt:lpstr>
      <vt:lpstr>Results</vt:lpstr>
      <vt:lpstr>Results</vt:lpstr>
      <vt:lpstr>Related work</vt:lpstr>
      <vt:lpstr>Contributions</vt:lpstr>
      <vt:lpstr>Contributions</vt:lpstr>
      <vt:lpstr>Contributions</vt:lpstr>
      <vt:lpstr>Previous Contribution</vt:lpstr>
      <vt:lpstr>Future exploration</vt:lpstr>
      <vt:lpstr>Thank you</vt:lpstr>
      <vt:lpstr>Tilings</vt:lpstr>
      <vt:lpstr>Some loops</vt:lpstr>
      <vt:lpstr>Papers</vt:lpstr>
      <vt:lpstr>Definitions</vt:lpstr>
      <vt:lpstr>Morse Theory</vt:lpstr>
      <vt:lpstr>Simplicies</vt:lpstr>
      <vt:lpstr>Simplicial complexes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zoe</dc:creator>
  <cp:lastModifiedBy>Hugues Hoppe</cp:lastModifiedBy>
  <cp:revision>759</cp:revision>
  <dcterms:created xsi:type="dcterms:W3CDTF">2002-03-28T21:09:36Z</dcterms:created>
  <dcterms:modified xsi:type="dcterms:W3CDTF">2012-05-25T21:29:24Z</dcterms:modified>
</cp:coreProperties>
</file>