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tags/tag1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94" r:id="rId3"/>
    <p:sldId id="258" r:id="rId4"/>
    <p:sldId id="259" r:id="rId5"/>
    <p:sldId id="260" r:id="rId6"/>
    <p:sldId id="261" r:id="rId7"/>
    <p:sldId id="262" r:id="rId8"/>
    <p:sldId id="263" r:id="rId9"/>
    <p:sldId id="290" r:id="rId10"/>
    <p:sldId id="264" r:id="rId11"/>
    <p:sldId id="289" r:id="rId12"/>
    <p:sldId id="265" r:id="rId13"/>
    <p:sldId id="267"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82367" autoAdjust="0"/>
  </p:normalViewPr>
  <p:slideViewPr>
    <p:cSldViewPr>
      <p:cViewPr>
        <p:scale>
          <a:sx n="66" d="100"/>
          <a:sy n="66" d="100"/>
        </p:scale>
        <p:origin x="-4590" y="-212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64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650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7B89CE0-AE0D-4A6B-975A-EF07B050D8DF}" type="slidenum">
              <a:rPr lang="en-US"/>
              <a:pPr/>
              <a:t>‹#›</a:t>
            </a:fld>
            <a:endParaRPr lang="en-US"/>
          </a:p>
        </p:txBody>
      </p:sp>
    </p:spTree>
    <p:extLst>
      <p:ext uri="{BB962C8B-B14F-4D97-AF65-F5344CB8AC3E}">
        <p14:creationId xmlns:p14="http://schemas.microsoft.com/office/powerpoint/2010/main" val="35464893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B5AC5-FD9D-4C81-AA90-ED7710DF9112}" type="slidenum">
              <a:rPr lang="en-US"/>
              <a:pPr/>
              <a:t>1</a:t>
            </a:fld>
            <a:endParaRPr lang="en-US"/>
          </a:p>
        </p:txBody>
      </p:sp>
      <p:sp>
        <p:nvSpPr>
          <p:cNvPr id="197634" name="Rectangle 2"/>
          <p:cNvSpPr>
            <a:spLocks noRo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n-US"/>
              <a:t>Hi, I and John will be presenting our work on inter surface mapping. This work was done with Emil Praun at University of Utah and Hugues Hoppe at Microsoft Research.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BECC33-488E-4C49-B1CD-7162F49959AC}" type="slidenum">
              <a:rPr lang="en-US"/>
              <a:pPr/>
              <a:t>10</a:t>
            </a:fld>
            <a:endParaRPr lang="en-US"/>
          </a:p>
        </p:txBody>
      </p:sp>
      <p:sp>
        <p:nvSpPr>
          <p:cNvPr id="107522" name="Rectangle 2"/>
          <p:cNvSpPr>
            <a:spLocks noRot="1" noChangeArrowheads="1" noTextEdit="1"/>
          </p:cNvSpPr>
          <p:nvPr>
            <p:ph type="sldImg"/>
          </p:nvPr>
        </p:nvSpPr>
        <p:spPr>
          <a:ln/>
        </p:spPr>
      </p:sp>
      <p:sp>
        <p:nvSpPr>
          <p:cNvPr id="107523" name="Rectangle 3"/>
          <p:cNvSpPr>
            <a:spLocks noGrp="1" noChangeArrowheads="1"/>
          </p:cNvSpPr>
          <p:nvPr>
            <p:ph type="body" idx="1"/>
          </p:nvPr>
        </p:nvSpPr>
        <p:spPr/>
        <p:txBody>
          <a:bodyPr/>
          <a:lstStyle/>
          <a:p>
            <a:pPr marL="228600" indent="-228600"/>
            <a:r>
              <a:rPr lang="en-US"/>
              <a:t>Our algorithm works as follows:</a:t>
            </a:r>
          </a:p>
          <a:p>
            <a:pPr marL="228600" indent="-228600"/>
            <a:r>
              <a:rPr lang="en-US"/>
              <a:t>First, the two meshes are consistently partitioned into a set of triangular patches. If user specified features are provided, these are chosen as the path endpoints.</a:t>
            </a:r>
          </a:p>
          <a:p>
            <a:pPr marL="228600" indent="-228600"/>
            <a:r>
              <a:rPr lang="en-US"/>
              <a:t>In the 2</a:t>
            </a:r>
            <a:r>
              <a:rPr lang="en-US" baseline="30000"/>
              <a:t>nd</a:t>
            </a:r>
            <a:r>
              <a:rPr lang="en-US"/>
              <a:t> step, we create progressive mesh representations of both the meshes, resulting in 2 base meshes with identical connectivities. The edge collapse sequence must preserve the topology of the paths. After step 2, we have a trivial 1-1 map on the 2 base mesh vertices. Finally we do a coarse to fine optimization, wherein after each vertex split, we update the inter surface map and optimize the parameterization of the local neighborhood.</a:t>
            </a:r>
          </a:p>
          <a:p>
            <a:pPr marL="228600" indent="-228600"/>
            <a:r>
              <a:rPr lang="en-US"/>
              <a:t>We will now talk about each of these steps in more detail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423302-0D9B-4602-A34B-0384C271BFC6}" type="slidenum">
              <a:rPr lang="en-US"/>
              <a:pPr/>
              <a:t>11</a:t>
            </a:fld>
            <a:endParaRPr lang="en-US"/>
          </a:p>
        </p:txBody>
      </p:sp>
      <p:sp>
        <p:nvSpPr>
          <p:cNvPr id="159746" name="Rectangle 2"/>
          <p:cNvSpPr>
            <a:spLocks noRo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t>We first compute the shortest path from each vertex to neighbors.</a:t>
            </a:r>
          </a:p>
          <a:p>
            <a:r>
              <a:rPr lang="en-US"/>
              <a:t>We keep adding paths in increasing order of length that do not violate the legality conditions on either mesh till the meshes are completely triangulated.</a:t>
            </a:r>
          </a:p>
          <a:p>
            <a:r>
              <a:rPr lang="en-US"/>
              <a:t>/*</a:t>
            </a:r>
          </a:p>
          <a:p>
            <a:r>
              <a:rPr lang="en-US"/>
              <a:t>Sometimes it might not be possible to like 2 feature vertices because of paths already added to the network. In such cases we introduce steiner vertices. Note that in our method it is always possible to link 2 vertices using steiner vertices. Our scheme does dijksta search on both mesh vertices and edge mid points. This corresponds to steiner vertices.</a:t>
            </a:r>
          </a:p>
          <a:p>
            <a:r>
              <a:rPr lang="en-US"/>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FF0CBC-FFF2-4041-9871-B81580D5F9D2}" type="slidenum">
              <a:rPr lang="en-US"/>
              <a:pPr/>
              <a:t>12</a:t>
            </a:fld>
            <a:endParaRPr lang="en-US"/>
          </a:p>
        </p:txBody>
      </p:sp>
      <p:sp>
        <p:nvSpPr>
          <p:cNvPr id="109570" name="Rectangle 2"/>
          <p:cNvSpPr>
            <a:spLocks noRo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US"/>
              <a:t>Our first condition is that paths on either mesh should not intersect each other. If the path being added intersects any of the paths already in the network we simply trace another path between the vertices that does not intersect any of the existing paths.</a:t>
            </a:r>
          </a:p>
          <a:p>
            <a:pPr>
              <a:spcBef>
                <a:spcPct val="0"/>
              </a:spcBef>
            </a:pPr>
            <a:r>
              <a:rPr lang="en-US"/>
              <a:t>The 2</a:t>
            </a:r>
            <a:r>
              <a:rPr lang="en-US" baseline="30000"/>
              <a:t>nd</a:t>
            </a:r>
            <a:r>
              <a:rPr lang="en-US"/>
              <a:t> condition is that the ordering of paths around a vertex should be the same on both meshes. For eg the configuration shown is invalid because the ordering of paths around a vertices is different on the 2 meshes. If the brown path on the mesh on the right were redrawn as shown in the figure, we would get a valid configuration.</a:t>
            </a:r>
          </a:p>
          <a:p>
            <a:r>
              <a:rPr lang="en-US"/>
              <a:t>The final condition is that cycles should not enclose unconnected vertices as this might isolate the vertices from the rest of the network.  In the eg shown, the two vertices linked by the orange path are enclosed on different sides of the cycle on the 2 meshes.</a:t>
            </a:r>
          </a:p>
          <a:p>
            <a:r>
              <a:rPr lang="en-US"/>
              <a:t>To avoid this, it is enough to  build a maxmimal graph without any separating cycles. A separating cycle is one that breaks the surface into 2 disjoint components. For genus 0 objects, Praun et al observe that it is enough to build a spanning tree of the vertices before closing any cycle.  For higher genus,  we complete the 2g non separating cycles and the spanning tree before completing any separating cycle. We have more details in the paper.</a:t>
            </a:r>
          </a:p>
          <a:p>
            <a:pPr>
              <a:spcBef>
                <a:spcPct val="0"/>
              </a:spcBef>
            </a:pPr>
            <a:endParaRPr lang="en-US"/>
          </a:p>
          <a:p>
            <a:endParaRPr lang="en-US"/>
          </a:p>
          <a:p>
            <a:endParaRPr lang="en-US"/>
          </a:p>
          <a:p>
            <a:endParaRPr lang="en-US"/>
          </a:p>
          <a:p>
            <a:r>
              <a:rPr lang="en-US"/>
              <a:t>Our first condition is that paths shouldn’t intersect each other. We enforce this by checking whether a path being added intersects any path already in the network. If so, we recompute the shortest path between the 2 corresponding vertices and add it back to the queue.</a:t>
            </a:r>
          </a:p>
          <a:p>
            <a:r>
              <a:rPr lang="en-US"/>
              <a:t>The 2</a:t>
            </a:r>
            <a:r>
              <a:rPr lang="en-US" baseline="30000"/>
              <a:t>nd</a:t>
            </a:r>
            <a:r>
              <a:rPr lang="en-US"/>
              <a:t> condition is that the ordering of paths around a vertex should be the same on both meshes. While adding a path we check whether it is starts and ends in the same sector on both the meshes. If not, we trace the shortest path between the two vertices again and add it back to the queue. Since we do our search on both mesh vertices and edge mid points it is always possible to link the two vertices.</a:t>
            </a:r>
          </a:p>
          <a:p>
            <a:r>
              <a:rPr lang="en-US"/>
              <a:t>The final condition is that cycles should not enclose unconnected vertices as this might isolate the vertices from the rest of the network.  This corresponds to building a maxmimal graph without any separating cycles. A separating cycle is one that breaks the surface into 2 disjoint components. For genus 0 objects, Praun et al observe that it is enough to build a spanning tree of the vertices before closing any cycle.  For higher genus,  we complete the 2g non separating cycles and the spanning tree before completing any separating cycle. We have more details in the paper.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9172C8-60F2-4F25-9507-7761CB65A4FE}" type="slidenum">
              <a:rPr lang="en-US"/>
              <a:pPr/>
              <a:t>13</a:t>
            </a:fld>
            <a:endParaRPr lang="en-US"/>
          </a:p>
        </p:txBody>
      </p:sp>
      <p:sp>
        <p:nvSpPr>
          <p:cNvPr id="110594" name="Rectangle 2"/>
          <p:cNvSpPr>
            <a:spLocks noRo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US"/>
              <a:t>The first phase of our algorithm i.e consistent partitioning needs very mininmal user input. </a:t>
            </a:r>
          </a:p>
          <a:p>
            <a:r>
              <a:rPr lang="en-US"/>
              <a:t>Also since we directly minimize the distortion of the inter surface map unlike in previous methods, the features match quite well.</a:t>
            </a:r>
          </a:p>
          <a:p>
            <a:r>
              <a:rPr lang="en-US"/>
              <a:t>We ask the user to provide a few feature points for initial alignment. These feature constraints need not be maintained during the optimization.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ADCD5-C461-4C55-8580-3C415D2E71D0}" type="slidenum">
              <a:rPr lang="en-US"/>
              <a:pPr/>
              <a:t>14</a:t>
            </a:fld>
            <a:endParaRPr lang="en-US"/>
          </a:p>
        </p:txBody>
      </p:sp>
      <p:sp>
        <p:nvSpPr>
          <p:cNvPr id="199682" name="Rectangle 2"/>
          <p:cNvSpPr>
            <a:spLocks noRo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a:t>In some cases, the number of feature points specified by the user is not enough to resolve the genus of the object. For eg. In case of genus 1 objects, the user needs to specify at least 7 feature points. In such cases we automatically add more feature points. We give details on this in the paper.</a:t>
            </a:r>
          </a:p>
          <a:p>
            <a:r>
              <a:rPr lang="en-US"/>
              <a:t>For the eg shown above we punched a hole in the dragons tail. The user specified 8 feature points – 4 at the bottom of the legs, 1 on the nose and 3 on the tail. The rest of the features were added automatically by our algorithm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42B30F-3F0F-4DC1-8BB8-0AC1CCB47EAF}" type="slidenum">
              <a:rPr lang="en-US"/>
              <a:pPr/>
              <a:t>15</a:t>
            </a:fld>
            <a:endParaRPr lang="en-US"/>
          </a:p>
        </p:txBody>
      </p:sp>
      <p:sp>
        <p:nvSpPr>
          <p:cNvPr id="201730" name="Rectangle 2"/>
          <p:cNvSpPr>
            <a:spLocks noRot="1" noChangeArrowheads="1" noTextEdit="1"/>
          </p:cNvSpPr>
          <p:nvPr>
            <p:ph type="sldImg"/>
          </p:nvPr>
        </p:nvSpPr>
        <p:spPr>
          <a:ln/>
        </p:spPr>
      </p:sp>
      <p:sp>
        <p:nvSpPr>
          <p:cNvPr id="201731" name="Rectangle 3"/>
          <p:cNvSpPr>
            <a:spLocks noGrp="1" noChangeArrowheads="1"/>
          </p:cNvSpPr>
          <p:nvPr>
            <p:ph type="body" idx="1"/>
          </p:nvPr>
        </p:nvSpPr>
        <p:spPr/>
        <p:txBody>
          <a:bodyPr/>
          <a:lstStyle/>
          <a:p>
            <a:r>
              <a:rPr lang="en-US"/>
              <a:t>Once both the meshes have been consistently partitioned and simplified, we can define the initial map.  This is trivial to do since both the base meshes have the same connectivity and corresponding vertices.  In this case, the initial map is between two tetrahedrons.  &lt;click&gt; We then do an interleaved coarse-to-fine refinement of both models until both are at their full resolution, updating the map along the way.</a:t>
            </a:r>
          </a:p>
          <a:p>
            <a:r>
              <a:rPr lang="en-US"/>
              <a:t>When a new vertex is introduced during the refinement, we optimize it by moving it on the surface of the other mesh to minimize the distortion metric, and then optimize its neighbors. We also do occasional global passes over all of the vertices.</a:t>
            </a:r>
            <a:br>
              <a:rPr lang="en-US"/>
            </a:b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3F0C19-7670-4192-B808-F9CE10889D92}" type="slidenum">
              <a:rPr lang="en-US"/>
              <a:pPr/>
              <a:t>16</a:t>
            </a:fld>
            <a:endParaRPr lang="en-US"/>
          </a:p>
        </p:txBody>
      </p:sp>
      <p:sp>
        <p:nvSpPr>
          <p:cNvPr id="203778" name="Rectangle 2"/>
          <p:cNvSpPr>
            <a:spLocks noRo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a:t>Here we show an example of a single vertex optimization.  The light grey edges are those of the cow, and the black edges are the images of the edges of the horse on the cow.  &lt;click&gt;</a:t>
            </a:r>
          </a:p>
          <a:p>
            <a:r>
              <a:rPr lang="en-US"/>
              <a:t>We optimize a vertex of the horse by moving it on the surface of the cow within its 1-ring neighborhood, shown in green.</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4CC6D4-613C-4C64-BA97-41D2D9CB9BE8}" type="slidenum">
              <a:rPr lang="en-US"/>
              <a:pPr/>
              <a:t>17</a:t>
            </a:fld>
            <a:endParaRPr lang="en-US"/>
          </a:p>
        </p:txBody>
      </p:sp>
      <p:sp>
        <p:nvSpPr>
          <p:cNvPr id="205826" name="Rectangle 2"/>
          <p:cNvSpPr>
            <a:spLocks noRo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a:t>Suppose we want to optimize the location of a vertex V of mesh M2 on &lt;click&gt; mesh M1.</a:t>
            </a:r>
          </a:p>
          <a:p>
            <a:r>
              <a:rPr lang="en-US"/>
              <a:t>The inter-surface map gives us the image of the 1-ring neighborhood of V, as it appears on M1. &lt;click&gt;</a:t>
            </a:r>
          </a:p>
          <a:p>
            <a:r>
              <a:rPr lang="en-US"/>
              <a:t>The inter-surface map also gives us the image of the part of M1 that lies inside this neighborhood, mapped back to M2.  &lt;click&gt;</a:t>
            </a:r>
          </a:p>
          <a:p>
            <a:r>
              <a:rPr lang="en-US"/>
              <a:t>When a new location for the vertex is selected &lt;click&gt;, the inter-surface map is updated, and the image of each mesh on the other is changed. &lt;click&gt;</a:t>
            </a:r>
          </a:p>
          <a:p>
            <a:r>
              <a:rPr lang="en-US"/>
              <a:t>In order to guarantee that the map remains a bijection throughout the vertex optimization, we use a temporary 2d parameterization of the neighborhood.</a:t>
            </a:r>
          </a:p>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B2F6A6-B565-4A84-98D2-6813F1010B97}" type="slidenum">
              <a:rPr lang="en-US"/>
              <a:pPr/>
              <a:t>18</a:t>
            </a:fld>
            <a:endParaRPr lang="en-US"/>
          </a:p>
        </p:txBody>
      </p:sp>
      <p:sp>
        <p:nvSpPr>
          <p:cNvPr id="207874" name="Rectangle 2"/>
          <p:cNvSpPr>
            <a:spLocks noRo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a:t>We create the 2D parameterization by first laying out the neighborhood of V using the image of its edges on M1.  &lt;click&gt;</a:t>
            </a:r>
          </a:p>
          <a:p>
            <a:r>
              <a:rPr lang="en-US"/>
              <a:t>Next we use the barycentric coordinates in our map representation to map the vertices and edges of M1 to 2D.  &lt;click&gt;</a:t>
            </a:r>
          </a:p>
          <a:p>
            <a:r>
              <a:rPr lang="en-US"/>
              <a:t>Since the edge crossings within the neighborhood will be recalculated, we straighten the edges of M1. &lt;click&gt;</a:t>
            </a:r>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2339-4C0E-492E-9E19-14A146C85D9D}" type="slidenum">
              <a:rPr lang="en-US"/>
              <a:pPr/>
              <a:t>19</a:t>
            </a:fld>
            <a:endParaRPr lang="en-US"/>
          </a:p>
        </p:txBody>
      </p:sp>
      <p:sp>
        <p:nvSpPr>
          <p:cNvPr id="209922" name="Rectangle 2"/>
          <p:cNvSpPr>
            <a:spLocks noRot="1" noChangeArrowheads="1" noTextEdit="1"/>
          </p:cNvSpPr>
          <p:nvPr>
            <p:ph type="sldImg"/>
          </p:nvPr>
        </p:nvSpPr>
        <p:spPr>
          <a:ln/>
        </p:spPr>
      </p:sp>
      <p:sp>
        <p:nvSpPr>
          <p:cNvPr id="209923" name="Rectangle 3"/>
          <p:cNvSpPr>
            <a:spLocks noGrp="1" noChangeArrowheads="1"/>
          </p:cNvSpPr>
          <p:nvPr>
            <p:ph type="body" idx="1"/>
          </p:nvPr>
        </p:nvSpPr>
        <p:spPr/>
        <p:txBody>
          <a:bodyPr/>
          <a:lstStyle/>
          <a:p>
            <a:r>
              <a:rPr lang="en-US"/>
              <a:t>We then do multiple line searches within the kernel of the boundary of the 2D parameterization.  At each location during the line searches, we update the map by finding the new barycentric coordinates for the vertices and recalculating all the edge-edge intersections.  This updates both the image of M1 on M2 and the image of M2 on M1 inside the neighborhood.  </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314699-0B76-4AF1-BEE5-881BDF5A81F8}" type="slidenum">
              <a:rPr lang="en-US"/>
              <a:pPr/>
              <a:t>2</a:t>
            </a:fld>
            <a:endParaRPr lang="en-US"/>
          </a:p>
        </p:txBody>
      </p:sp>
      <p:sp>
        <p:nvSpPr>
          <p:cNvPr id="198658" name="Rectangle 2"/>
          <p:cNvSpPr>
            <a:spLocks noRo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a:t>We  consider the problem of creating a map between 2 arbitrary surfaces of the same topology. </a:t>
            </a:r>
          </a:p>
          <a:p>
            <a:r>
              <a:rPr lang="en-US"/>
              <a:t>Earlier methods try to find a mapping from one surface to another by composing  maps to simplicial base domains. Unlike these methods, we  compute a direct map between two models without going through an intermediate base domain.</a:t>
            </a:r>
          </a:p>
          <a:p>
            <a:r>
              <a:rPr lang="en-US"/>
              <a:t>Using an intermediate domain may result in a poor intersurface map since each sub map ignores the non uniform distortion in the other. For eg when creating a map between a cow and a horse, the cow’s legs would not be encouraged to match with the horse’s legs. Since we do not use an intermediate domain, our map has reduced distortion. The main advantage of such a map is that it naturally favors feature alignment, allowing the user to specify very few correspondences.</a:t>
            </a:r>
          </a:p>
          <a:p>
            <a:endParaRPr lang="en-US"/>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3D48C2-F6EF-4CC8-8D76-FF9C5DE19C67}" type="slidenum">
              <a:rPr lang="en-US"/>
              <a:pPr/>
              <a:t>20</a:t>
            </a:fld>
            <a:endParaRPr lang="en-US"/>
          </a:p>
        </p:txBody>
      </p:sp>
      <p:sp>
        <p:nvSpPr>
          <p:cNvPr id="211970" name="Rectangle 2"/>
          <p:cNvSpPr>
            <a:spLocks noRot="1" noChangeArrowheads="1" noTextEdit="1"/>
          </p:cNvSpPr>
          <p:nvPr>
            <p:ph type="sldImg"/>
          </p:nvPr>
        </p:nvSpPr>
        <p:spPr>
          <a:ln/>
        </p:spPr>
      </p:sp>
      <p:sp>
        <p:nvSpPr>
          <p:cNvPr id="211971" name="Rectangle 3"/>
          <p:cNvSpPr>
            <a:spLocks noGrp="1" noChangeArrowheads="1"/>
          </p:cNvSpPr>
          <p:nvPr>
            <p:ph type="body" idx="1"/>
          </p:nvPr>
        </p:nvSpPr>
        <p:spPr/>
        <p:txBody>
          <a:bodyPr/>
          <a:lstStyle/>
          <a:p>
            <a:r>
              <a:rPr lang="en-US"/>
              <a:t>To calculate the stretch at each location during the line searches we apply constrained delaunay triangulation to the overlay of the two meshes in 2D.  &lt;click&gt;</a:t>
            </a:r>
          </a:p>
          <a:p>
            <a:r>
              <a:rPr lang="en-US"/>
              <a:t>We carry this triangulation back to both surfaces, &lt;click&gt; giving corresponding pairs of triangles &lt;click&gt;, which are simple to calculate the stretch for.</a:t>
            </a:r>
          </a:p>
          <a:p>
            <a:endParaRPr lang="en-US"/>
          </a:p>
          <a:p>
            <a:r>
              <a:rPr lang="en-US"/>
              <a:t>We then sum the stretch over all the triangles within the 1-ring neighborhood.</a:t>
            </a:r>
          </a:p>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A1ED7-E909-4641-9D94-55D1E1FFCE27}" type="slidenum">
              <a:rPr lang="en-US"/>
              <a:pPr/>
              <a:t>21</a:t>
            </a:fld>
            <a:endParaRPr lang="en-US"/>
          </a:p>
        </p:txBody>
      </p:sp>
      <p:sp>
        <p:nvSpPr>
          <p:cNvPr id="214018" name="Rectangle 2"/>
          <p:cNvSpPr>
            <a:spLocks noRot="1" noChangeArrowheads="1" noTextEdit="1"/>
          </p:cNvSpPr>
          <p:nvPr>
            <p:ph type="sldImg"/>
          </p:nvPr>
        </p:nvSpPr>
        <p:spPr>
          <a:ln/>
        </p:spPr>
      </p:sp>
      <p:sp>
        <p:nvSpPr>
          <p:cNvPr id="214019" name="Rectangle 3"/>
          <p:cNvSpPr>
            <a:spLocks noGrp="1" noChangeArrowheads="1"/>
          </p:cNvSpPr>
          <p:nvPr>
            <p:ph type="body" idx="1"/>
          </p:nvPr>
        </p:nvSpPr>
        <p:spPr/>
        <p:txBody>
          <a:bodyPr/>
          <a:lstStyle/>
          <a:p>
            <a:r>
              <a:rPr lang="en-US"/>
              <a:t>All of our examples use a stretch metric, but we also experimented with a conformal metric.  The conformal metric is less sensitive to differences in geometry and does not lead to natural correspondence of major geometric features.  Using one feature correspondence at each hoof, on the left is a map computed using the conformal metric and on the right using our symmetric stretch metric.  In case of the conformal metric, the whole head of each animal is mapped to a very small region on the neck of the other.  The stretch metric was not only able to bring the heads into correspondence, but also matched the horse’s ears to the cow’s horns in this example.</a:t>
            </a:r>
          </a:p>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08BE85-E560-4E26-BA09-C7789B27CFF0}" type="slidenum">
              <a:rPr lang="en-US"/>
              <a:pPr/>
              <a:t>22</a:t>
            </a:fld>
            <a:endParaRPr lang="en-US"/>
          </a:p>
        </p:txBody>
      </p:sp>
      <p:sp>
        <p:nvSpPr>
          <p:cNvPr id="216066" name="Rectangle 2"/>
          <p:cNvSpPr>
            <a:spLocks noRot="1" noChangeArrowheads="1" noTextEdit="1"/>
          </p:cNvSpPr>
          <p:nvPr>
            <p:ph type="sldImg"/>
          </p:nvPr>
        </p:nvSpPr>
        <p:spPr>
          <a:ln/>
        </p:spPr>
      </p:sp>
      <p:sp>
        <p:nvSpPr>
          <p:cNvPr id="216067" name="Rectangle 3"/>
          <p:cNvSpPr>
            <a:spLocks noGrp="1" noChangeArrowheads="1"/>
          </p:cNvSpPr>
          <p:nvPr>
            <p:ph type="body" idx="1"/>
          </p:nvPr>
        </p:nvSpPr>
        <p:spPr/>
        <p:txBody>
          <a:bodyPr/>
          <a:lstStyle/>
          <a:p>
            <a:r>
              <a:rPr lang="en-US"/>
              <a:t>Here we see an example using two genus one objects. </a:t>
            </a:r>
          </a:p>
          <a:p>
            <a:r>
              <a:rPr lang="en-US"/>
              <a:t>Because the interior of the cup has much more surface area than the teapot lid, it flows around the feature constraints located on the teapot rim.</a:t>
            </a:r>
          </a:p>
          <a:p>
            <a:r>
              <a:rPr lang="en-US"/>
              <a:t>&lt;click&gt;</a:t>
            </a:r>
          </a:p>
          <a:p>
            <a:r>
              <a:rPr lang="en-US"/>
              <a:t>Here we see what happens if the features are only used to initialize the map, and are not treated as constraints.  As you can see the interior of the cup unfolds nicely down the side of the teapot.  On the right is a 50% morph demonstrating this inter-surface map.</a:t>
            </a: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5702C-9BF9-4DC4-99B7-FCB848900455}" type="slidenum">
              <a:rPr lang="en-US"/>
              <a:pPr/>
              <a:t>23</a:t>
            </a:fld>
            <a:endParaRPr lang="en-US"/>
          </a:p>
        </p:txBody>
      </p:sp>
      <p:sp>
        <p:nvSpPr>
          <p:cNvPr id="218114" name="Rectangle 2"/>
          <p:cNvSpPr>
            <a:spLocks noRot="1" noChangeArrowheads="1" noTextEdit="1"/>
          </p:cNvSpPr>
          <p:nvPr>
            <p:ph type="sldImg"/>
          </p:nvPr>
        </p:nvSpPr>
        <p:spPr>
          <a:ln/>
        </p:spPr>
      </p:sp>
      <p:sp>
        <p:nvSpPr>
          <p:cNvPr id="218115" name="Rectangle 3"/>
          <p:cNvSpPr>
            <a:spLocks noGrp="1" noChangeArrowheads="1"/>
          </p:cNvSpPr>
          <p:nvPr>
            <p:ph type="body" idx="1"/>
          </p:nvPr>
        </p:nvSpPr>
        <p:spPr/>
        <p:txBody>
          <a:bodyPr/>
          <a:lstStyle/>
          <a:p>
            <a:r>
              <a:rPr lang="en-US"/>
              <a:t>Here we have an inter-surface map between the mannequin head and a scanned head, with a 50% morph drawn between them.  The close-up on the eye shows that there is very little distortion around point constraints when they are reasonable.</a:t>
            </a:r>
          </a:p>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329248-088D-4034-85B5-58C5FA926200}" type="slidenum">
              <a:rPr lang="en-US"/>
              <a:pPr/>
              <a:t>24</a:t>
            </a:fld>
            <a:endParaRPr lang="en-US"/>
          </a:p>
        </p:txBody>
      </p:sp>
      <p:sp>
        <p:nvSpPr>
          <p:cNvPr id="220162" name="Rectangle 2"/>
          <p:cNvSpPr>
            <a:spLocks noRot="1" noChangeArrowheads="1" noTextEdit="1"/>
          </p:cNvSpPr>
          <p:nvPr>
            <p:ph type="sldImg"/>
          </p:nvPr>
        </p:nvSpPr>
        <p:spPr>
          <a:ln/>
        </p:spPr>
      </p:sp>
      <p:sp>
        <p:nvSpPr>
          <p:cNvPr id="220163" name="Rectangle 3"/>
          <p:cNvSpPr>
            <a:spLocks noGrp="1" noChangeArrowheads="1"/>
          </p:cNvSpPr>
          <p:nvPr>
            <p:ph type="body" idx="1"/>
          </p:nvPr>
        </p:nvSpPr>
        <p:spPr/>
        <p:txBody>
          <a:bodyPr/>
          <a:lstStyle/>
          <a:p>
            <a:r>
              <a:rPr lang="en-US"/>
              <a:t>Here we show an example of the map created between two genus 2 objects.  You can see the left wing of the feline flattened on the neck of the dragon, and the spike at the left-rear knee of the dragon flattened near the knee of the feline.  &lt;click&gt;</a:t>
            </a:r>
          </a:p>
          <a:p>
            <a:r>
              <a:rPr lang="en-US"/>
              <a:t>On the left we show the map with a 50% morph, and on the right we demonstrate attribute transfer, drawing the geometry of the feline drawn with the normals of the dragon.  </a:t>
            </a:r>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80AEA-F926-450C-A3C5-D927D2024886}" type="slidenum">
              <a:rPr lang="en-US"/>
              <a:pPr/>
              <a:t>25</a:t>
            </a:fld>
            <a:endParaRPr lang="en-US"/>
          </a:p>
        </p:txBody>
      </p:sp>
      <p:sp>
        <p:nvSpPr>
          <p:cNvPr id="222210" name="Rectangle 2"/>
          <p:cNvSpPr>
            <a:spLocks noRot="1" noChangeArrowheads="1" noTextEdit="1"/>
          </p:cNvSpPr>
          <p:nvPr>
            <p:ph type="sldImg"/>
          </p:nvPr>
        </p:nvSpPr>
        <p:spPr>
          <a:ln/>
        </p:spPr>
      </p:sp>
      <p:sp>
        <p:nvSpPr>
          <p:cNvPr id="222211" name="Rectangle 3"/>
          <p:cNvSpPr>
            <a:spLocks noGrp="1" noChangeArrowheads="1"/>
          </p:cNvSpPr>
          <p:nvPr>
            <p:ph type="body" idx="1"/>
          </p:nvPr>
        </p:nvSpPr>
        <p:spPr/>
        <p:txBody>
          <a:bodyPr/>
          <a:lstStyle/>
          <a:p>
            <a:r>
              <a:rPr lang="en-US"/>
              <a:t>Though our algorithm was initially intended to create an inter-surface map between two high-resolution models, we can also apply it to several other scenarios.</a:t>
            </a:r>
          </a:p>
          <a:p>
            <a:r>
              <a:rPr lang="en-US"/>
              <a:t>We do simplicial parameterization by mapping a surface to a coarse version of itself, which allows high quality resampling of the surface.</a:t>
            </a:r>
          </a:p>
          <a:p>
            <a:r>
              <a:rPr lang="en-US"/>
              <a:t>We can map a surface to a regular octahedron, which can be unfolded to create a geometry image of a genus-0 object.</a:t>
            </a:r>
          </a:p>
          <a:p>
            <a:r>
              <a:rPr lang="en-US"/>
              <a:t>We can also map a surface to a torus with the connectivity represented here, which can be unfolded to create a geometry image of a genus-1 object.</a:t>
            </a:r>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1D8E92-C422-4259-A4FF-411F1D46A503}" type="slidenum">
              <a:rPr lang="en-US"/>
              <a:pPr/>
              <a:t>26</a:t>
            </a:fld>
            <a:endParaRPr lang="en-US"/>
          </a:p>
        </p:txBody>
      </p:sp>
      <p:sp>
        <p:nvSpPr>
          <p:cNvPr id="224258" name="Rectangle 2"/>
          <p:cNvSpPr>
            <a:spLocks noRot="1" noChangeArrowheads="1" noTextEdit="1"/>
          </p:cNvSpPr>
          <p:nvPr>
            <p:ph type="sldImg"/>
          </p:nvPr>
        </p:nvSpPr>
        <p:spPr>
          <a:ln/>
        </p:spPr>
      </p:sp>
      <p:sp>
        <p:nvSpPr>
          <p:cNvPr id="224259" name="Rectangle 3"/>
          <p:cNvSpPr>
            <a:spLocks noGrp="1" noChangeArrowheads="1"/>
          </p:cNvSpPr>
          <p:nvPr>
            <p:ph type="body" idx="1"/>
          </p:nvPr>
        </p:nvSpPr>
        <p:spPr/>
        <p:txBody>
          <a:bodyPr/>
          <a:lstStyle/>
          <a:p>
            <a:r>
              <a:rPr lang="en-US"/>
              <a:t>Our framework can easily be used for simplicial parameterization.  To do this, we use the connectivity of M1, but consider its triangles to be equilateral during vertex optimizations.  By doing this, we treat the base domain as if it were an abstract simplicial complex.  After we map the surface to this base domain, we create a remesh by uniformly sampling the surface across each base domain triangle.</a:t>
            </a:r>
          </a:p>
          <a:p>
            <a:r>
              <a:rPr lang="en-US"/>
              <a:t>Here we show a comparison with the method of Khodkovsky et al.  The figure on the left is a remesh using the globally smooth parameterization method and the figure on the right uses our method.  &lt;click&gt;</a:t>
            </a:r>
          </a:p>
          <a:p>
            <a:r>
              <a:rPr lang="en-US"/>
              <a:t>The globally smooth method compresses the resulting remesh in the vicinity of low valence base domain vertices, and expands it near high valence vertices. However, our method is visually smooth everywhere and the extraordinary domain vertices have much less influence on the parameterization uniformity.</a:t>
            </a:r>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5C5C7F-F514-448C-AC84-B5B5A693BFAB}" type="slidenum">
              <a:rPr lang="en-US"/>
              <a:pPr/>
              <a:t>27</a:t>
            </a:fld>
            <a:endParaRPr lang="en-US"/>
          </a:p>
        </p:txBody>
      </p:sp>
      <p:sp>
        <p:nvSpPr>
          <p:cNvPr id="226306" name="Rectangle 2"/>
          <p:cNvSpPr>
            <a:spLocks noRot="1"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a:t>Praun and Hoppe use a sphere as an intermediate domain to parameterize a surface onto an octahedron and then unfold the octahedron to create a geometry image.  &lt;click&gt;</a:t>
            </a:r>
          </a:p>
          <a:p>
            <a:r>
              <a:rPr lang="en-US"/>
              <a:t>By directly optimizing the octahedron to surface map we create geometry images with better parametrization efficiencies and more accurate remeshes.</a:t>
            </a:r>
          </a:p>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7D44CF-D0EF-4958-BF31-B8EC46C55BA5}" type="slidenum">
              <a:rPr lang="en-US"/>
              <a:pPr/>
              <a:t>28</a:t>
            </a:fld>
            <a:endParaRPr lang="en-US"/>
          </a:p>
        </p:txBody>
      </p:sp>
      <p:sp>
        <p:nvSpPr>
          <p:cNvPr id="228354" name="Rectangle 2"/>
          <p:cNvSpPr>
            <a:spLocks noRot="1" noChangeArrowheads="1" noTextEdit="1"/>
          </p:cNvSpPr>
          <p:nvPr>
            <p:ph type="sldImg"/>
          </p:nvPr>
        </p:nvSpPr>
        <p:spPr>
          <a:ln/>
        </p:spPr>
      </p:sp>
      <p:sp>
        <p:nvSpPr>
          <p:cNvPr id="228355" name="Rectangle 3"/>
          <p:cNvSpPr>
            <a:spLocks noGrp="1" noChangeArrowheads="1"/>
          </p:cNvSpPr>
          <p:nvPr>
            <p:ph type="body" idx="1"/>
          </p:nvPr>
        </p:nvSpPr>
        <p:spPr/>
        <p:txBody>
          <a:bodyPr/>
          <a:lstStyle/>
          <a:p>
            <a:r>
              <a:rPr lang="en-US"/>
              <a:t>For toroidal parameterization, the domain is represented by a mesh with 9 vertices and 18 triangles.  We use a 3D embedding of the domain, but consider the faces to be right-isosceles during vertex optimizations.  The user specifies 9 feature points on the mesh to correspond with the domain vertices.  These points are only used for the map initialization, and are not treated as constraints.  The toroidal domain is unfolded to create a geometry image, which gives a fully regular sampling of the surface.</a:t>
            </a:r>
          </a:p>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3D87DE-C440-4106-89E0-F712B3B8CAEF}" type="slidenum">
              <a:rPr lang="en-US"/>
              <a:pPr/>
              <a:t>29</a:t>
            </a:fld>
            <a:endParaRPr lang="en-US"/>
          </a:p>
        </p:txBody>
      </p:sp>
      <p:sp>
        <p:nvSpPr>
          <p:cNvPr id="230402" name="Rectangle 2"/>
          <p:cNvSpPr>
            <a:spLocks noRo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en-US"/>
              <a:t>For toroidal parameterization, the domain is represented by a mesh with 9 vertices and 18 triangles.  We use a 3D embedding of the domain, but consider the faces to be right-isosceles during vertex optimizations.  The user specifies 9 feature points on the mesh to correspond with the domain vertices.  These points are only used for the map initialization, and are not treated as constraints.  The toroidal domain is unfolded to create a geometry image, which gives a fully regular sampling of the surface.</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B3ED89-C076-4109-8774-1C084A117B4D}" type="slidenum">
              <a:rPr lang="en-US"/>
              <a:pPr/>
              <a:t>3</a:t>
            </a:fld>
            <a:endParaRPr lang="en-US"/>
          </a:p>
        </p:txBody>
      </p:sp>
      <p:sp>
        <p:nvSpPr>
          <p:cNvPr id="113666" name="Rectangle 2"/>
          <p:cNvSpPr>
            <a:spLocks noRot="1" noChangeArrowheads="1" noTextEdit="1"/>
          </p:cNvSpPr>
          <p:nvPr>
            <p:ph type="sldImg"/>
          </p:nvPr>
        </p:nvSpPr>
        <p:spPr>
          <a:ln/>
        </p:spPr>
      </p:sp>
      <p:sp>
        <p:nvSpPr>
          <p:cNvPr id="113667" name="Rectangle 3"/>
          <p:cNvSpPr>
            <a:spLocks noGrp="1" noChangeArrowheads="1"/>
          </p:cNvSpPr>
          <p:nvPr>
            <p:ph type="body" idx="1"/>
          </p:nvPr>
        </p:nvSpPr>
        <p:spPr/>
        <p:txBody>
          <a:bodyPr/>
          <a:lstStyle/>
          <a:p>
            <a:r>
              <a:rPr lang="en-US"/>
              <a:t>Such a map would enable numerous applications including morphing, digital geometry processing, transfer of surface attributes, principal component anaylsis and deformation transfer.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E95EF8-C049-4E72-85CA-8DA75B636F73}" type="slidenum">
              <a:rPr lang="en-US"/>
              <a:pPr/>
              <a:t>30</a:t>
            </a:fld>
            <a:endParaRPr lang="en-US"/>
          </a:p>
        </p:txBody>
      </p:sp>
      <p:sp>
        <p:nvSpPr>
          <p:cNvPr id="232450" name="Rectangle 2"/>
          <p:cNvSpPr>
            <a:spLocks noRot="1" noChangeArrowheads="1" noTextEdit="1"/>
          </p:cNvSpPr>
          <p:nvPr>
            <p:ph type="sldImg"/>
          </p:nvPr>
        </p:nvSpPr>
        <p:spPr>
          <a:ln/>
        </p:spPr>
      </p:sp>
      <p:sp>
        <p:nvSpPr>
          <p:cNvPr id="232451" name="Rectangle 3"/>
          <p:cNvSpPr>
            <a:spLocks noGrp="1" noChangeArrowheads="1"/>
          </p:cNvSpPr>
          <p:nvPr>
            <p:ph type="body" idx="1"/>
          </p:nvPr>
        </p:nvSpPr>
        <p:spPr/>
        <p:txBody>
          <a:bodyPr/>
          <a:lstStyle/>
          <a:p>
            <a:r>
              <a:rPr lang="en-US"/>
              <a:t>To demonstrate the robustness of our algorithm we added a second handle to the dragon model by placing a bar in its mouth, and then created the inter-surface map between these two models.</a:t>
            </a:r>
          </a:p>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EA6386-F18B-4D6B-959E-9BB6B882CB6D}" type="slidenum">
              <a:rPr lang="en-US"/>
              <a:pPr/>
              <a:t>31</a:t>
            </a:fld>
            <a:endParaRPr lang="en-US"/>
          </a:p>
        </p:txBody>
      </p:sp>
      <p:sp>
        <p:nvSpPr>
          <p:cNvPr id="234498" name="Rectangle 2"/>
          <p:cNvSpPr>
            <a:spLocks noRot="1" noChangeArrowheads="1" noTextEdit="1"/>
          </p:cNvSpPr>
          <p:nvPr>
            <p:ph type="sldImg"/>
          </p:nvPr>
        </p:nvSpPr>
        <p:spPr>
          <a:ln/>
        </p:spPr>
      </p:sp>
      <p:sp>
        <p:nvSpPr>
          <p:cNvPr id="234499" name="Rectangle 3"/>
          <p:cNvSpPr>
            <a:spLocks noGrp="1" noChangeArrowheads="1"/>
          </p:cNvSpPr>
          <p:nvPr>
            <p:ph type="body" idx="1"/>
          </p:nvPr>
        </p:nvSpPr>
        <p:spPr/>
        <p:txBody>
          <a:bodyPr/>
          <a:lstStyle/>
          <a:p>
            <a:r>
              <a:rPr lang="en-US"/>
              <a:t>The black edges are those of the dragon, and the blue edges are those of the feline.  The small area between the holes in the tail of the feline must be stretched all the way across the back of the dragon to reach its mouth.  Even under this extreme geometric deformation, we still generate a valid bijection between the models, and the legs of the animals are still in a good correspondence.</a:t>
            </a:r>
          </a:p>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F9869-FB4D-48F7-B746-3D95A86C032A}" type="slidenum">
              <a:rPr lang="en-US"/>
              <a:pPr/>
              <a:t>32</a:t>
            </a:fld>
            <a:endParaRPr lang="en-US"/>
          </a:p>
        </p:txBody>
      </p:sp>
      <p:sp>
        <p:nvSpPr>
          <p:cNvPr id="236546" name="Rectangle 2"/>
          <p:cNvSpPr>
            <a:spLocks noRot="1" noChangeArrowheads="1" noTextEdit="1"/>
          </p:cNvSpPr>
          <p:nvPr>
            <p:ph type="sldImg"/>
          </p:nvPr>
        </p:nvSpPr>
        <p:spPr>
          <a:ln/>
        </p:spPr>
      </p:sp>
      <p:sp>
        <p:nvSpPr>
          <p:cNvPr id="236547" name="Rectangle 3"/>
          <p:cNvSpPr>
            <a:spLocks noGrp="1" noChangeArrowheads="1"/>
          </p:cNvSpPr>
          <p:nvPr>
            <p:ph type="body" idx="1"/>
          </p:nvPr>
        </p:nvSpPr>
        <p:spPr/>
        <p:txBody>
          <a:bodyPr/>
          <a:lstStyle/>
          <a:p>
            <a:r>
              <a:rPr lang="en-US"/>
              <a:t>To conclude, we  have presented a method for creating maps between 2 surfaces without using an intermediate domain. Directly optimizing the map with a coarse to fine process and symmetric stretch metric naturally favors feature alignment.</a:t>
            </a:r>
          </a:p>
          <a:p>
            <a:r>
              <a:rPr lang="en-US"/>
              <a:t>Our method is robust and is guaranteed to produce a bijective map for models of arbitrary genus . It is also guaranteed to satisfy hard constraints if needed.</a:t>
            </a:r>
          </a:p>
          <a:p>
            <a:r>
              <a:rPr lang="en-US"/>
              <a:t>We feel that this is a very general and fundamental tool with many applications.</a:t>
            </a:r>
          </a:p>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55946D-E6EB-4FD4-99D7-47501C633C4F}" type="slidenum">
              <a:rPr lang="en-US"/>
              <a:pPr/>
              <a:t>33</a:t>
            </a:fld>
            <a:endParaRPr lang="en-US"/>
          </a:p>
        </p:txBody>
      </p:sp>
      <p:sp>
        <p:nvSpPr>
          <p:cNvPr id="238594" name="Rectangle 2"/>
          <p:cNvSpPr>
            <a:spLocks noRot="1" noChangeArrowheads="1" noTextEdit="1"/>
          </p:cNvSpPr>
          <p:nvPr>
            <p:ph type="sldImg"/>
          </p:nvPr>
        </p:nvSpPr>
        <p:spPr>
          <a:ln/>
        </p:spPr>
      </p:sp>
      <p:sp>
        <p:nvSpPr>
          <p:cNvPr id="238595" name="Rectangle 3"/>
          <p:cNvSpPr>
            <a:spLocks noGrp="1" noChangeArrowheads="1"/>
          </p:cNvSpPr>
          <p:nvPr>
            <p:ph type="body" idx="1"/>
          </p:nvPr>
        </p:nvSpPr>
        <p:spPr/>
        <p:txBody>
          <a:bodyPr/>
          <a:lstStyle/>
          <a:p>
            <a:r>
              <a:rPr lang="en-US"/>
              <a:t>We see three main avenues for future work.</a:t>
            </a:r>
          </a:p>
          <a:p>
            <a:r>
              <a:rPr lang="en-US"/>
              <a:t>Since execution time is one of the main drawbacks of our algorithm, finding a faster technique for directly optimizing the inter-surface map would be valuable.</a:t>
            </a:r>
          </a:p>
          <a:p>
            <a:r>
              <a:rPr lang="en-US"/>
              <a:t>Secondly, though the path tracing stage could naturally be extended to handle multiple models simultaneously, it is not immediately clear how this should be handled during the coarse to fine process.  Though applications such as principle component analysis may be done by using multiple pair-wise inter-surface maps, directly handling multiple models would be more intuitive and produce better results. </a:t>
            </a:r>
          </a:p>
          <a:p>
            <a:r>
              <a:rPr lang="en-US"/>
              <a:t>Finally, we would like to be able to create an inter-surface map between surfaces with different topologies.  Such a map that is not continuous, and would not fit directly into our current framework.</a:t>
            </a:r>
          </a:p>
          <a:p>
            <a:r>
              <a:rPr lang="en-US"/>
              <a:t>Thank You.</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B21AF-2BDA-498E-8A2E-19A381D49A8B}" type="slidenum">
              <a:rPr lang="en-US"/>
              <a:pPr/>
              <a:t>4</a:t>
            </a:fld>
            <a:endParaRPr lang="en-US"/>
          </a:p>
        </p:txBody>
      </p:sp>
      <p:sp>
        <p:nvSpPr>
          <p:cNvPr id="150530" name="Rectangle 2"/>
          <p:cNvSpPr>
            <a:spLocks noRo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a:t>Alexa’s method computes an intersurface map between two surfaces by parameterizing the meshes onto a unit sphere and combining the two maps.  Feature correspondences are satisfied by deforming the embedding on the sphere.</a:t>
            </a:r>
          </a:p>
          <a:p>
            <a:r>
              <a:rPr lang="en-US"/>
              <a:t>Since the sphere is used as intermediate domain it works only for genus 0 objects. </a:t>
            </a:r>
          </a:p>
          <a:p>
            <a:r>
              <a:rPr lang="en-US"/>
              <a:t>It is not guaranteed to satisfy the constraints and the method is not very robust.</a:t>
            </a:r>
          </a:p>
          <a:p>
            <a:endParaRPr lang="en-US"/>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8E3120-9B70-4FBB-A88A-95A4369F8935}" type="slidenum">
              <a:rPr lang="en-US"/>
              <a:pPr/>
              <a:t>5</a:t>
            </a:fld>
            <a:endParaRPr lang="en-US"/>
          </a:p>
        </p:txBody>
      </p:sp>
      <p:sp>
        <p:nvSpPr>
          <p:cNvPr id="148482" name="Rectangle 2"/>
          <p:cNvSpPr>
            <a:spLocks noRo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en-US"/>
              <a:t>Lee et al create an inter-surface map between two surfaces by first constructing simplicial parametrizations from the two original meshes to their respective base domains. They define the intersurface map as the composition of the these simplicial maps and maps b/w the 2 base domains. Because the domain meshes </a:t>
            </a:r>
            <a:r>
              <a:rPr lang="en-US" i="1"/>
              <a:t>D</a:t>
            </a:r>
            <a:r>
              <a:rPr lang="en-US"/>
              <a:t>1, </a:t>
            </a:r>
            <a:r>
              <a:rPr lang="en-US" i="1"/>
              <a:t>D</a:t>
            </a:r>
            <a:r>
              <a:rPr lang="en-US"/>
              <a:t>2 are different, user assistance is required to form a good map between them, and this map construction is not robust.</a:t>
            </a:r>
          </a:p>
          <a:p>
            <a:r>
              <a:rPr lang="en-US"/>
              <a:t>This method supports hard constraints by using the feature correspondences as patch corners.</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0B7E4B-24C4-44C2-823A-C4DD82D61E25}" type="slidenum">
              <a:rPr lang="en-US"/>
              <a:pPr/>
              <a:t>6</a:t>
            </a:fld>
            <a:endParaRPr lang="en-US"/>
          </a:p>
        </p:txBody>
      </p:sp>
      <p:sp>
        <p:nvSpPr>
          <p:cNvPr id="149506" name="Rectangle 2"/>
          <p:cNvSpPr>
            <a:spLocks noRo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t>Praun et al develop a simplicial parameterization method in which the connectivity o the simplicial complex can be specified a priori. Given a simplical complex and a set of meshes they construct consistent parameterizations over this shared simplicial complex. Because of the common base domain they can parameterize any number of models consistently. Their method works works robustly on genus 0 objects and produces reasonably good maps even between objects of different geometries.</a:t>
            </a:r>
          </a:p>
          <a:p>
            <a:r>
              <a:rPr lang="en-US"/>
              <a:t>One drawback is that this method requires a user-defined simplicial complex. Another drawback of this method is that the structure of the simplicial complex restricts the freedom of the parameterization.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402264-5D3A-4C8B-85FF-6BF813C28C7D}" type="slidenum">
              <a:rPr lang="en-US"/>
              <a:pPr/>
              <a:t>7</a:t>
            </a:fld>
            <a:endParaRPr lang="en-US"/>
          </a:p>
        </p:txBody>
      </p:sp>
      <p:sp>
        <p:nvSpPr>
          <p:cNvPr id="151554" name="Rectangle 2"/>
          <p:cNvSpPr>
            <a:spLocks noRo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a:t>The last talk in this session also deals with the same problem. They infer the simplicial complex automatically by consistently partitioning the meshes into triangular patches and using its connectivity. However their mesh partitioning method is robust only for genus 0 objects.</a:t>
            </a:r>
          </a:p>
          <a:p>
            <a:r>
              <a:rPr lang="en-US"/>
              <a:t>They construct the intersurface map by composing the two maps from the original meshes to this simplicial complex. They smooth the maps from the meshes to the simplicial complex to reduce the distortion of the combined parameterization. There method is fast and can be used to consistently parameterize more than 2 models.</a:t>
            </a:r>
          </a:p>
          <a:p>
            <a:r>
              <a:rPr lang="en-US"/>
              <a:t>However, there method requires more feature correspondences compared to our work.</a:t>
            </a:r>
          </a:p>
          <a:p>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A1E56F-6C44-491F-B4E8-D00BD141AF15}" type="slidenum">
              <a:rPr lang="en-US"/>
              <a:pPr/>
              <a:t>8</a:t>
            </a:fld>
            <a:endParaRPr lang="en-US"/>
          </a:p>
        </p:txBody>
      </p:sp>
      <p:sp>
        <p:nvSpPr>
          <p:cNvPr id="114690" name="Rectangle 2"/>
          <p:cNvSpPr>
            <a:spLocks noRot="1" noChangeArrowheads="1" noTextEdit="1"/>
          </p:cNvSpPr>
          <p:nvPr>
            <p:ph type="sldImg"/>
          </p:nvPr>
        </p:nvSpPr>
        <p:spPr>
          <a:ln/>
        </p:spPr>
      </p:sp>
      <p:sp>
        <p:nvSpPr>
          <p:cNvPr id="114691" name="Rectangle 3"/>
          <p:cNvSpPr>
            <a:spLocks noGrp="1" noChangeArrowheads="1"/>
          </p:cNvSpPr>
          <p:nvPr>
            <p:ph type="body" idx="1"/>
          </p:nvPr>
        </p:nvSpPr>
        <p:spPr/>
        <p:txBody>
          <a:bodyPr/>
          <a:lstStyle/>
          <a:p>
            <a:r>
              <a:rPr lang="en-US"/>
              <a:t>Our work tries to construct a high quality map between the surfaces with minimal user input.</a:t>
            </a:r>
          </a:p>
          <a:p>
            <a:r>
              <a:rPr lang="en-US"/>
              <a:t>We do this by directly creating and optimizing a map between the two meshes without using an intermediate domain. </a:t>
            </a:r>
          </a:p>
          <a:p>
            <a:r>
              <a:rPr lang="en-US"/>
              <a:t>We measure the map distortion using a new symmetric metric. This leads to natural alignment of features requiring the user to provide fewer correspondences.</a:t>
            </a:r>
          </a:p>
          <a:p>
            <a:r>
              <a:rPr lang="en-US"/>
              <a:t>Our method is robust and works even with a very few user specified constraints. It works robustly even on models with high genus and satisfies the hard constraints exactly.</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0C89A6-D96A-4EAE-A4F9-3D19CC6DD0A7}" type="slidenum">
              <a:rPr lang="en-US"/>
              <a:pPr/>
              <a:t>9</a:t>
            </a:fld>
            <a:endParaRPr lang="en-US"/>
          </a:p>
        </p:txBody>
      </p:sp>
      <p:sp>
        <p:nvSpPr>
          <p:cNvPr id="162818" name="Rectangle 2"/>
          <p:cNvSpPr>
            <a:spLocks noRo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a:t>Our output is a mutual tessellation of the two surfaces which include vertices of both the initial meshes as well as vertices formed by edges of one mesh intersecting with those of the other.</a:t>
            </a:r>
          </a:p>
          <a:p>
            <a:endParaRPr lang="en-US"/>
          </a:p>
          <a:p>
            <a:r>
              <a:rPr lang="en-US"/>
              <a:t>Here we show the meshes of the feline on the dragon and vice versa.</a:t>
            </a:r>
          </a:p>
          <a:p>
            <a:endParaRPr lang="en-US"/>
          </a:p>
          <a:p>
            <a:r>
              <a:rPr lang="en-US"/>
              <a:t>For each vertex we record the face of the other mesh to which it maps and the barycentric co-ordinates within that face.</a:t>
            </a:r>
          </a:p>
          <a:p>
            <a:r>
              <a:rPr lang="en-US"/>
              <a:t>For each edge-edge intersection we record the two ratios formed by the split point on each edge.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88C4BC-42C3-41B9-8C6B-FB7E1B478B70}" type="slidenum">
              <a:rPr lang="en-US"/>
              <a:pPr/>
              <a:t>‹#›</a:t>
            </a:fld>
            <a:endParaRPr lang="en-US"/>
          </a:p>
        </p:txBody>
      </p:sp>
    </p:spTree>
    <p:extLst>
      <p:ext uri="{BB962C8B-B14F-4D97-AF65-F5344CB8AC3E}">
        <p14:creationId xmlns:p14="http://schemas.microsoft.com/office/powerpoint/2010/main" val="2577917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703BD2-5CEB-4B13-8D35-D1404EA22DE7}" type="slidenum">
              <a:rPr lang="en-US"/>
              <a:pPr/>
              <a:t>‹#›</a:t>
            </a:fld>
            <a:endParaRPr lang="en-US"/>
          </a:p>
        </p:txBody>
      </p:sp>
    </p:spTree>
    <p:extLst>
      <p:ext uri="{BB962C8B-B14F-4D97-AF65-F5344CB8AC3E}">
        <p14:creationId xmlns:p14="http://schemas.microsoft.com/office/powerpoint/2010/main" val="295085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4A2A0F7-19EF-401D-B95C-960447373EED}" type="slidenum">
              <a:rPr lang="en-US"/>
              <a:pPr/>
              <a:t>‹#›</a:t>
            </a:fld>
            <a:endParaRPr lang="en-US"/>
          </a:p>
        </p:txBody>
      </p:sp>
    </p:spTree>
    <p:extLst>
      <p:ext uri="{BB962C8B-B14F-4D97-AF65-F5344CB8AC3E}">
        <p14:creationId xmlns:p14="http://schemas.microsoft.com/office/powerpoint/2010/main" val="1171505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0"/>
            <a:ext cx="8229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038600" cy="2490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490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633788"/>
            <a:ext cx="4038600" cy="2492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633788"/>
            <a:ext cx="4038600" cy="2492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C1230B40-32A3-4D58-BB8C-2BE622D60662}" type="slidenum">
              <a:rPr lang="en-US"/>
              <a:pPr/>
              <a:t>‹#›</a:t>
            </a:fld>
            <a:endParaRPr lang="en-US"/>
          </a:p>
        </p:txBody>
      </p:sp>
    </p:spTree>
    <p:extLst>
      <p:ext uri="{BB962C8B-B14F-4D97-AF65-F5344CB8AC3E}">
        <p14:creationId xmlns:p14="http://schemas.microsoft.com/office/powerpoint/2010/main" val="673815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135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90600"/>
            <a:ext cx="4038600" cy="2490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33788"/>
            <a:ext cx="4038600" cy="2492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2BA3A56-9272-4BDC-9475-DD2DF1E2AC71}" type="slidenum">
              <a:rPr lang="en-US"/>
              <a:pPr/>
              <a:t>‹#›</a:t>
            </a:fld>
            <a:endParaRPr lang="en-US"/>
          </a:p>
        </p:txBody>
      </p:sp>
    </p:spTree>
    <p:extLst>
      <p:ext uri="{BB962C8B-B14F-4D97-AF65-F5344CB8AC3E}">
        <p14:creationId xmlns:p14="http://schemas.microsoft.com/office/powerpoint/2010/main" val="166065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135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135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568EC0A-ED23-4D85-973E-AAC1682F1E9B}" type="slidenum">
              <a:rPr lang="en-US"/>
              <a:pPr/>
              <a:t>‹#›</a:t>
            </a:fld>
            <a:endParaRPr lang="en-US"/>
          </a:p>
        </p:txBody>
      </p:sp>
    </p:spTree>
    <p:extLst>
      <p:ext uri="{BB962C8B-B14F-4D97-AF65-F5344CB8AC3E}">
        <p14:creationId xmlns:p14="http://schemas.microsoft.com/office/powerpoint/2010/main" val="1776886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990600"/>
            <a:ext cx="4038600" cy="5135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990600"/>
            <a:ext cx="4038600" cy="51355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0C3AE51-0AA7-4DB1-9FFD-53AF9F994674}" type="slidenum">
              <a:rPr lang="en-US"/>
              <a:pPr/>
              <a:t>‹#›</a:t>
            </a:fld>
            <a:endParaRPr lang="en-US"/>
          </a:p>
        </p:txBody>
      </p:sp>
    </p:spTree>
    <p:extLst>
      <p:ext uri="{BB962C8B-B14F-4D97-AF65-F5344CB8AC3E}">
        <p14:creationId xmlns:p14="http://schemas.microsoft.com/office/powerpoint/2010/main" val="216735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129B5BD-802A-4C3A-BA18-DC733DE476F9}" type="slidenum">
              <a:rPr lang="en-US"/>
              <a:pPr/>
              <a:t>‹#›</a:t>
            </a:fld>
            <a:endParaRPr lang="en-US"/>
          </a:p>
        </p:txBody>
      </p:sp>
    </p:spTree>
    <p:extLst>
      <p:ext uri="{BB962C8B-B14F-4D97-AF65-F5344CB8AC3E}">
        <p14:creationId xmlns:p14="http://schemas.microsoft.com/office/powerpoint/2010/main" val="3132498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35F910E-411D-4BCF-A76C-176A6B3DF8AE}" type="slidenum">
              <a:rPr lang="en-US"/>
              <a:pPr/>
              <a:t>‹#›</a:t>
            </a:fld>
            <a:endParaRPr lang="en-US"/>
          </a:p>
        </p:txBody>
      </p:sp>
    </p:spTree>
    <p:extLst>
      <p:ext uri="{BB962C8B-B14F-4D97-AF65-F5344CB8AC3E}">
        <p14:creationId xmlns:p14="http://schemas.microsoft.com/office/powerpoint/2010/main" val="2608834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F1058A-F40F-4049-8232-492432C6980B}" type="slidenum">
              <a:rPr lang="en-US"/>
              <a:pPr/>
              <a:t>‹#›</a:t>
            </a:fld>
            <a:endParaRPr lang="en-US"/>
          </a:p>
        </p:txBody>
      </p:sp>
    </p:spTree>
    <p:extLst>
      <p:ext uri="{BB962C8B-B14F-4D97-AF65-F5344CB8AC3E}">
        <p14:creationId xmlns:p14="http://schemas.microsoft.com/office/powerpoint/2010/main" val="1112011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9FB9FC3-A2EA-404C-ADB1-AEAE185314B3}" type="slidenum">
              <a:rPr lang="en-US"/>
              <a:pPr/>
              <a:t>‹#›</a:t>
            </a:fld>
            <a:endParaRPr lang="en-US"/>
          </a:p>
        </p:txBody>
      </p:sp>
    </p:spTree>
    <p:extLst>
      <p:ext uri="{BB962C8B-B14F-4D97-AF65-F5344CB8AC3E}">
        <p14:creationId xmlns:p14="http://schemas.microsoft.com/office/powerpoint/2010/main" val="779912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D8C2016-81AD-4B5A-B524-61EE78D63744}" type="slidenum">
              <a:rPr lang="en-US"/>
              <a:pPr/>
              <a:t>‹#›</a:t>
            </a:fld>
            <a:endParaRPr lang="en-US"/>
          </a:p>
        </p:txBody>
      </p:sp>
    </p:spTree>
    <p:extLst>
      <p:ext uri="{BB962C8B-B14F-4D97-AF65-F5344CB8AC3E}">
        <p14:creationId xmlns:p14="http://schemas.microsoft.com/office/powerpoint/2010/main" val="262670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1326A15-925A-48AA-874E-CF4962535B5B}" type="slidenum">
              <a:rPr lang="en-US"/>
              <a:pPr/>
              <a:t>‹#›</a:t>
            </a:fld>
            <a:endParaRPr lang="en-US"/>
          </a:p>
        </p:txBody>
      </p:sp>
    </p:spTree>
    <p:extLst>
      <p:ext uri="{BB962C8B-B14F-4D97-AF65-F5344CB8AC3E}">
        <p14:creationId xmlns:p14="http://schemas.microsoft.com/office/powerpoint/2010/main" val="3972769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77D00D0-D7F2-4BE5-BBED-5DC7D44D47B0}" type="slidenum">
              <a:rPr lang="en-US"/>
              <a:pPr/>
              <a:t>‹#›</a:t>
            </a:fld>
            <a:endParaRPr lang="en-US"/>
          </a:p>
        </p:txBody>
      </p:sp>
    </p:spTree>
    <p:extLst>
      <p:ext uri="{BB962C8B-B14F-4D97-AF65-F5344CB8AC3E}">
        <p14:creationId xmlns:p14="http://schemas.microsoft.com/office/powerpoint/2010/main" val="1542942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4F2CF5A-D9A1-4E67-AD77-E941B0100D19}" type="slidenum">
              <a:rPr lang="en-US"/>
              <a:pPr/>
              <a:t>‹#›</a:t>
            </a:fld>
            <a:endParaRPr lang="en-US"/>
          </a:p>
        </p:txBody>
      </p:sp>
    </p:spTree>
    <p:extLst>
      <p:ext uri="{BB962C8B-B14F-4D97-AF65-F5344CB8AC3E}">
        <p14:creationId xmlns:p14="http://schemas.microsoft.com/office/powerpoint/2010/main" val="1619173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990600"/>
            <a:ext cx="8229600"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52C9E40-8336-44BA-8EAD-726AFAEEAE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12.xml"/><Relationship Id="rId7"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3.xml"/><Relationship Id="rId6" Type="http://schemas.openxmlformats.org/officeDocument/2006/relationships/image" Target="../media/image36.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video" Target="../media/media3.wmv"/><Relationship Id="rId2" Type="http://schemas.microsoft.com/office/2007/relationships/media" Target="../media/media3.wmv"/><Relationship Id="rId1" Type="http://schemas.openxmlformats.org/officeDocument/2006/relationships/tags" Target="../tags/tag4.xml"/><Relationship Id="rId6" Type="http://schemas.openxmlformats.org/officeDocument/2006/relationships/image" Target="../media/image37.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8.jpe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9.emf"/><Relationship Id="rId5" Type="http://schemas.openxmlformats.org/officeDocument/2006/relationships/oleObject" Target="../embeddings/oleObject1.bin"/><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27.xml"/><Relationship Id="rId7" Type="http://schemas.openxmlformats.org/officeDocument/2006/relationships/image" Target="../media/image58.jpe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9.e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video" Target="../media/media5.wmv"/><Relationship Id="rId7" Type="http://schemas.openxmlformats.org/officeDocument/2006/relationships/image" Target="../media/image49.emf"/><Relationship Id="rId2" Type="http://schemas.microsoft.com/office/2007/relationships/media" Target="../media/media5.wmv"/><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29.xml"/><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6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143000"/>
            <a:ext cx="7772400" cy="1470025"/>
          </a:xfrm>
        </p:spPr>
        <p:txBody>
          <a:bodyPr/>
          <a:lstStyle/>
          <a:p>
            <a:r>
              <a:rPr lang="en-US" sz="4800">
                <a:solidFill>
                  <a:schemeClr val="accent2"/>
                </a:solidFill>
              </a:rPr>
              <a:t>Inter-Surface Mapping</a:t>
            </a:r>
          </a:p>
        </p:txBody>
      </p:sp>
      <p:sp>
        <p:nvSpPr>
          <p:cNvPr id="2051" name="Rectangle 3"/>
          <p:cNvSpPr>
            <a:spLocks noGrp="1" noChangeArrowheads="1"/>
          </p:cNvSpPr>
          <p:nvPr>
            <p:ph type="subTitle" idx="1"/>
          </p:nvPr>
        </p:nvSpPr>
        <p:spPr>
          <a:xfrm>
            <a:off x="0" y="3276600"/>
            <a:ext cx="8991600" cy="2133600"/>
          </a:xfrm>
        </p:spPr>
        <p:txBody>
          <a:bodyPr/>
          <a:lstStyle/>
          <a:p>
            <a:r>
              <a:rPr lang="en-US"/>
              <a:t>John Schreiner, Arul Asirvatham, Emil Praun </a:t>
            </a:r>
            <a:r>
              <a:rPr lang="en-US" sz="2800"/>
              <a:t>(University of Utah)</a:t>
            </a:r>
          </a:p>
          <a:p>
            <a:r>
              <a:rPr lang="en-US"/>
              <a:t>Hugues Hoppe  </a:t>
            </a:r>
            <a:r>
              <a:rPr lang="en-US" sz="2800"/>
              <a:t>(Microsoft Research)</a:t>
            </a:r>
          </a:p>
        </p:txBody>
      </p:sp>
    </p:spTree>
  </p:cSld>
  <p:clrMapOvr>
    <a:masterClrMapping/>
  </p:clrMapOvr>
  <p:transition advTm="1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219200" y="4495800"/>
            <a:ext cx="7086600" cy="2286000"/>
          </a:xfrm>
        </p:spPr>
        <p:txBody>
          <a:bodyPr/>
          <a:lstStyle/>
          <a:p>
            <a:pPr marL="609600" indent="-609600">
              <a:lnSpc>
                <a:spcPct val="90000"/>
              </a:lnSpc>
              <a:buFontTx/>
              <a:buAutoNum type="arabicPeriod"/>
            </a:pPr>
            <a:r>
              <a:rPr lang="en-US"/>
              <a:t>Consistent mesh partitioning</a:t>
            </a:r>
          </a:p>
          <a:p>
            <a:pPr marL="609600" indent="-609600">
              <a:lnSpc>
                <a:spcPct val="90000"/>
              </a:lnSpc>
              <a:buFontTx/>
              <a:buAutoNum type="arabicPeriod"/>
            </a:pPr>
            <a:r>
              <a:rPr lang="en-US"/>
              <a:t>Constrained Simplification</a:t>
            </a:r>
          </a:p>
          <a:p>
            <a:pPr marL="609600" indent="-609600">
              <a:lnSpc>
                <a:spcPct val="90000"/>
              </a:lnSpc>
              <a:buFontTx/>
              <a:buAutoNum type="arabicPeriod"/>
            </a:pPr>
            <a:r>
              <a:rPr lang="en-US"/>
              <a:t>Trivial map between base meshes</a:t>
            </a:r>
          </a:p>
          <a:p>
            <a:pPr marL="609600" indent="-609600">
              <a:lnSpc>
                <a:spcPct val="90000"/>
              </a:lnSpc>
              <a:buFontTx/>
              <a:buAutoNum type="arabicPeriod"/>
            </a:pPr>
            <a:r>
              <a:rPr lang="en-US"/>
              <a:t>Coarse-to-fine optimization</a:t>
            </a:r>
          </a:p>
        </p:txBody>
      </p:sp>
      <p:pic>
        <p:nvPicPr>
          <p:cNvPr id="10252" name="process.wmv">
            <a:hlinkClick r:id="" action="ppaction://media"/>
          </p:cNvPr>
          <p:cNvPicPr>
            <a:picLocks noChangeAspect="1" noChangeArrowheads="1"/>
          </p:cNvPicPr>
          <p:nvPr>
            <a:vide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t="6825" b="4443"/>
          <a:stretch>
            <a:fillRect/>
          </a:stretch>
        </p:blipFill>
        <p:spPr bwMode="auto">
          <a:xfrm>
            <a:off x="66675" y="609600"/>
            <a:ext cx="8929688" cy="3962400"/>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a:xfrm>
            <a:off x="457200" y="0"/>
            <a:ext cx="8229600" cy="614363"/>
          </a:xfrm>
        </p:spPr>
        <p:txBody>
          <a:bodyPr/>
          <a:lstStyle/>
          <a:p>
            <a:r>
              <a:rPr lang="en-US" sz="4000">
                <a:solidFill>
                  <a:schemeClr val="accent2"/>
                </a:solidFill>
              </a:rPr>
              <a:t>Algorithm Overview</a:t>
            </a:r>
          </a:p>
        </p:txBody>
      </p:sp>
    </p:spTree>
    <p:custDataLst>
      <p:tags r:id="rId1"/>
    </p:custDataLst>
  </p:cSld>
  <p:clrMapOvr>
    <a:masterClrMapping/>
  </p:clrMapOvr>
  <p:transition advTm="482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0000" fill="hold"/>
                                        <p:tgtEl>
                                          <p:spTgt spid="102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252"/>
                </p:tgtEl>
              </p:cMediaNode>
            </p:video>
            <p:seq concurrent="1" nextAc="seek">
              <p:cTn id="8" restart="whenNotActive" fill="hold" evtFilter="cancelBubble" nodeType="interactiveSeq">
                <p:stCondLst>
                  <p:cond evt="onClick" delay="0">
                    <p:tgtEl>
                      <p:spTgt spid="1025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252"/>
                                        </p:tgtEl>
                                      </p:cBhvr>
                                    </p:cmd>
                                  </p:childTnLst>
                                </p:cTn>
                              </p:par>
                            </p:childTnLst>
                          </p:cTn>
                        </p:par>
                      </p:childTnLst>
                    </p:cTn>
                  </p:par>
                </p:childTnLst>
              </p:cTn>
              <p:nextCondLst>
                <p:cond evt="onClick" delay="0">
                  <p:tgtEl>
                    <p:spTgt spid="1025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533400" y="0"/>
            <a:ext cx="8229600" cy="1143000"/>
          </a:xfrm>
          <a:noFill/>
        </p:spPr>
        <p:txBody>
          <a:bodyPr/>
          <a:lstStyle/>
          <a:p>
            <a:r>
              <a:rPr lang="en-US" sz="4000">
                <a:solidFill>
                  <a:schemeClr val="accent2"/>
                </a:solidFill>
              </a:rPr>
              <a:t>Consistent Mesh Partitioning</a:t>
            </a:r>
          </a:p>
        </p:txBody>
      </p:sp>
      <p:sp>
        <p:nvSpPr>
          <p:cNvPr id="158723" name="Rectangle 3"/>
          <p:cNvSpPr>
            <a:spLocks noGrp="1" noChangeArrowheads="1"/>
          </p:cNvSpPr>
          <p:nvPr>
            <p:ph type="body" idx="1"/>
          </p:nvPr>
        </p:nvSpPr>
        <p:spPr>
          <a:xfrm>
            <a:off x="533400" y="4876800"/>
            <a:ext cx="8229600" cy="1676400"/>
          </a:xfrm>
        </p:spPr>
        <p:txBody>
          <a:bodyPr/>
          <a:lstStyle/>
          <a:p>
            <a:r>
              <a:rPr lang="en-US"/>
              <a:t>Compute matching shortest paths</a:t>
            </a:r>
            <a:br>
              <a:rPr lang="en-US"/>
            </a:br>
            <a:r>
              <a:rPr lang="en-US" sz="2800"/>
              <a:t>   (possibly introducing Steiner vertices) </a:t>
            </a:r>
          </a:p>
          <a:p>
            <a:r>
              <a:rPr lang="en-US"/>
              <a:t>Add paths not violating legality conditions</a:t>
            </a:r>
          </a:p>
        </p:txBody>
      </p:sp>
      <p:pic>
        <p:nvPicPr>
          <p:cNvPr id="158724" name="Picture 4" descr="consistent_partitio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98538"/>
            <a:ext cx="6096000" cy="3497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3171"/>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0" name="Picture 16" descr="intersecting_path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757238"/>
            <a:ext cx="1901825" cy="1758950"/>
          </a:xfrm>
          <a:prstGeom prst="rect">
            <a:avLst/>
          </a:prstGeom>
          <a:noFill/>
          <a:extLst>
            <a:ext uri="{909E8E84-426E-40DD-AFC4-6F175D3DCCD1}">
              <a14:hiddenFill xmlns:a14="http://schemas.microsoft.com/office/drawing/2010/main">
                <a:solidFill>
                  <a:srgbClr val="FFFFFF"/>
                </a:solidFill>
              </a14:hiddenFill>
            </a:ext>
          </a:extLst>
        </p:spPr>
      </p:pic>
      <p:pic>
        <p:nvPicPr>
          <p:cNvPr id="11285" name="Picture 21" descr="vtx_ordering_wr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757238"/>
            <a:ext cx="3509963" cy="1755775"/>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vtx_enclos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757238"/>
            <a:ext cx="35052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vtx_enclosing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757238"/>
            <a:ext cx="3505200" cy="1752600"/>
          </a:xfrm>
          <a:prstGeom prst="rect">
            <a:avLst/>
          </a:prstGeom>
          <a:noFill/>
          <a:extLst>
            <a:ext uri="{909E8E84-426E-40DD-AFC4-6F175D3DCCD1}">
              <a14:hiddenFill xmlns:a14="http://schemas.microsoft.com/office/drawing/2010/main">
                <a:solidFill>
                  <a:srgbClr val="FFFFFF"/>
                </a:solidFill>
              </a14:hiddenFill>
            </a:ext>
          </a:extLst>
        </p:spPr>
      </p:pic>
      <p:sp>
        <p:nvSpPr>
          <p:cNvPr id="11266" name="Rectangle 2"/>
          <p:cNvSpPr>
            <a:spLocks noGrp="1" noChangeArrowheads="1"/>
          </p:cNvSpPr>
          <p:nvPr>
            <p:ph type="title"/>
          </p:nvPr>
        </p:nvSpPr>
        <p:spPr>
          <a:xfrm>
            <a:off x="533400" y="-76200"/>
            <a:ext cx="8229600" cy="1143000"/>
          </a:xfrm>
        </p:spPr>
        <p:txBody>
          <a:bodyPr/>
          <a:lstStyle/>
          <a:p>
            <a:r>
              <a:rPr lang="en-US" sz="4000">
                <a:solidFill>
                  <a:schemeClr val="accent2"/>
                </a:solidFill>
              </a:rPr>
              <a:t>Legality Conditions</a:t>
            </a:r>
          </a:p>
        </p:txBody>
      </p:sp>
      <p:sp>
        <p:nvSpPr>
          <p:cNvPr id="11267" name="Rectangle 3"/>
          <p:cNvSpPr>
            <a:spLocks noGrp="1" noChangeArrowheads="1"/>
          </p:cNvSpPr>
          <p:nvPr>
            <p:ph type="body" idx="1"/>
          </p:nvPr>
        </p:nvSpPr>
        <p:spPr>
          <a:xfrm>
            <a:off x="152400" y="1752600"/>
            <a:ext cx="8991600" cy="4876800"/>
          </a:xfrm>
        </p:spPr>
        <p:txBody>
          <a:bodyPr/>
          <a:lstStyle/>
          <a:p>
            <a:pPr>
              <a:lnSpc>
                <a:spcPct val="125000"/>
              </a:lnSpc>
            </a:pPr>
            <a:r>
              <a:rPr lang="en-US"/>
              <a:t>Paths don’t intersect</a:t>
            </a:r>
          </a:p>
          <a:p>
            <a:pPr>
              <a:lnSpc>
                <a:spcPct val="125000"/>
              </a:lnSpc>
            </a:pPr>
            <a:r>
              <a:rPr lang="en-US"/>
              <a:t>Consistent neighbor ordering</a:t>
            </a:r>
          </a:p>
          <a:p>
            <a:pPr>
              <a:lnSpc>
                <a:spcPct val="125000"/>
              </a:lnSpc>
            </a:pPr>
            <a:r>
              <a:rPr lang="en-US"/>
              <a:t>Cycles don’t enclose unconnected vertices</a:t>
            </a:r>
          </a:p>
          <a:p>
            <a:pPr lvl="1">
              <a:lnSpc>
                <a:spcPct val="125000"/>
              </a:lnSpc>
              <a:buFontTx/>
              <a:buChar char="•"/>
            </a:pPr>
            <a:r>
              <a:rPr lang="en-US"/>
              <a:t>build maximal graph without sep cycles</a:t>
            </a:r>
          </a:p>
          <a:p>
            <a:pPr lvl="2">
              <a:lnSpc>
                <a:spcPct val="125000"/>
              </a:lnSpc>
            </a:pPr>
            <a:r>
              <a:rPr lang="en-US" sz="2600"/>
              <a:t>    genus 0: spanning tree</a:t>
            </a:r>
          </a:p>
          <a:p>
            <a:pPr lvl="2">
              <a:lnSpc>
                <a:spcPct val="125000"/>
              </a:lnSpc>
            </a:pPr>
            <a:r>
              <a:rPr lang="en-US" sz="2600"/>
              <a:t>    genus &gt; 0: spanning tree + 2g non-sep cycles</a:t>
            </a:r>
          </a:p>
        </p:txBody>
      </p:sp>
      <p:pic>
        <p:nvPicPr>
          <p:cNvPr id="11287" name="Picture 23" descr="vtx_order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757238"/>
            <a:ext cx="3509963" cy="17557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8282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fill="hold" nodeType="afterEffect">
                                  <p:stCondLst>
                                    <p:cond delay="0"/>
                                  </p:stCondLst>
                                  <p:childTnLst>
                                    <p:animClr clrSpc="rgb" dir="cw">
                                      <p:cBhvr override="childStyle">
                                        <p:cTn id="6" dur="500" fill="hold"/>
                                        <p:tgtEl>
                                          <p:spTgt spid="11267">
                                            <p:txEl>
                                              <p:pRg st="0" end="0"/>
                                            </p:txEl>
                                          </p:spTgt>
                                        </p:tgtEl>
                                        <p:attrNameLst>
                                          <p:attrName>style.color</p:attrName>
                                        </p:attrNameLst>
                                      </p:cBhvr>
                                      <p:to>
                                        <a:srgbClr val="FF0000"/>
                                      </p:to>
                                    </p:animClr>
                                  </p:childTnLst>
                                </p:cTn>
                              </p:par>
                              <p:par>
                                <p:cTn id="7" presetID="1" presetClass="entr" presetSubtype="0" fill="hold" nodeType="withEffect">
                                  <p:stCondLst>
                                    <p:cond delay="0"/>
                                  </p:stCondLst>
                                  <p:childTnLst>
                                    <p:set>
                                      <p:cBhvr>
                                        <p:cTn id="8" dur="1" fill="hold">
                                          <p:stCondLst>
                                            <p:cond delay="0"/>
                                          </p:stCondLst>
                                        </p:cTn>
                                        <p:tgtEl>
                                          <p:spTgt spid="1128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mph" presetSubtype="2" fill="hold" nodeType="clickEffect">
                                  <p:stCondLst>
                                    <p:cond delay="0"/>
                                  </p:stCondLst>
                                  <p:childTnLst>
                                    <p:animClr clrSpc="rgb" dir="cw">
                                      <p:cBhvr override="childStyle">
                                        <p:cTn id="12" dur="500" fill="hold"/>
                                        <p:tgtEl>
                                          <p:spTgt spid="11267">
                                            <p:txEl>
                                              <p:pRg st="0" end="0"/>
                                            </p:txEl>
                                          </p:spTgt>
                                        </p:tgtEl>
                                        <p:attrNameLst>
                                          <p:attrName>style.color</p:attrName>
                                        </p:attrNameLst>
                                      </p:cBhvr>
                                      <p:to>
                                        <a:schemeClr val="tx1"/>
                                      </p:to>
                                    </p:animClr>
                                  </p:childTnLst>
                                </p:cTn>
                              </p:par>
                              <p:par>
                                <p:cTn id="13" presetID="1" presetClass="exit" presetSubtype="0" fill="hold" nodeType="withEffect">
                                  <p:stCondLst>
                                    <p:cond delay="0"/>
                                  </p:stCondLst>
                                  <p:childTnLst>
                                    <p:set>
                                      <p:cBhvr>
                                        <p:cTn id="14" dur="1" fill="hold">
                                          <p:stCondLst>
                                            <p:cond delay="0"/>
                                          </p:stCondLst>
                                        </p:cTn>
                                        <p:tgtEl>
                                          <p:spTgt spid="11280"/>
                                        </p:tgtEl>
                                        <p:attrNameLst>
                                          <p:attrName>style.visibility</p:attrName>
                                        </p:attrNameLst>
                                      </p:cBhvr>
                                      <p:to>
                                        <p:strVal val="hidden"/>
                                      </p:to>
                                    </p:set>
                                  </p:childTnLst>
                                </p:cTn>
                              </p:par>
                              <p:par>
                                <p:cTn id="15" presetID="3" presetClass="emph" presetSubtype="2" fill="hold" nodeType="withEffect">
                                  <p:stCondLst>
                                    <p:cond delay="0"/>
                                  </p:stCondLst>
                                  <p:childTnLst>
                                    <p:animClr clrSpc="rgb" dir="cw">
                                      <p:cBhvr override="childStyle">
                                        <p:cTn id="16" dur="500" fill="hold"/>
                                        <p:tgtEl>
                                          <p:spTgt spid="11267">
                                            <p:txEl>
                                              <p:pRg st="1" end="1"/>
                                            </p:txEl>
                                          </p:spTgt>
                                        </p:tgtEl>
                                        <p:attrNameLst>
                                          <p:attrName>style.color</p:attrName>
                                        </p:attrNameLst>
                                      </p:cBhvr>
                                      <p:to>
                                        <a:srgbClr val="FF0000"/>
                                      </p:to>
                                    </p:animClr>
                                  </p:childTnLst>
                                </p:cTn>
                              </p:par>
                              <p:par>
                                <p:cTn id="17" presetID="1" presetClass="entr" presetSubtype="0" fill="hold" nodeType="withEffect">
                                  <p:stCondLst>
                                    <p:cond delay="0"/>
                                  </p:stCondLst>
                                  <p:childTnLst>
                                    <p:set>
                                      <p:cBhvr>
                                        <p:cTn id="18" dur="1" fill="hold">
                                          <p:stCondLst>
                                            <p:cond delay="0"/>
                                          </p:stCondLst>
                                        </p:cTn>
                                        <p:tgtEl>
                                          <p:spTgt spid="112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128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28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1287"/>
                                        </p:tgtEl>
                                        <p:attrNameLst>
                                          <p:attrName>style.visibility</p:attrName>
                                        </p:attrNameLst>
                                      </p:cBhvr>
                                      <p:to>
                                        <p:strVal val="hidden"/>
                                      </p:to>
                                    </p:set>
                                  </p:childTnLst>
                                </p:cTn>
                              </p:par>
                              <p:par>
                                <p:cTn id="29" presetID="3" presetClass="emph" presetSubtype="2" fill="hold" nodeType="withEffect">
                                  <p:stCondLst>
                                    <p:cond delay="0"/>
                                  </p:stCondLst>
                                  <p:childTnLst>
                                    <p:animClr clrSpc="rgb" dir="cw">
                                      <p:cBhvr override="childStyle">
                                        <p:cTn id="30" dur="2000" fill="hold"/>
                                        <p:tgtEl>
                                          <p:spTgt spid="11267">
                                            <p:txEl>
                                              <p:pRg st="1" end="1"/>
                                            </p:txEl>
                                          </p:spTgt>
                                        </p:tgtEl>
                                        <p:attrNameLst>
                                          <p:attrName>style.color</p:attrName>
                                        </p:attrNameLst>
                                      </p:cBhvr>
                                      <p:to>
                                        <a:schemeClr val="tx1"/>
                                      </p:to>
                                    </p:animClr>
                                  </p:childTnLst>
                                </p:cTn>
                              </p:par>
                              <p:par>
                                <p:cTn id="31" presetID="3" presetClass="emph" presetSubtype="2" fill="hold" nodeType="withEffect">
                                  <p:stCondLst>
                                    <p:cond delay="0"/>
                                  </p:stCondLst>
                                  <p:childTnLst>
                                    <p:animClr clrSpc="rgb" dir="cw">
                                      <p:cBhvr override="childStyle">
                                        <p:cTn id="32" dur="500" fill="hold"/>
                                        <p:tgtEl>
                                          <p:spTgt spid="11267">
                                            <p:txEl>
                                              <p:pRg st="2" end="2"/>
                                            </p:txEl>
                                          </p:spTgt>
                                        </p:tgtEl>
                                        <p:attrNameLst>
                                          <p:attrName>style.color</p:attrName>
                                        </p:attrNameLst>
                                      </p:cBhvr>
                                      <p:to>
                                        <a:srgbClr val="FF0000"/>
                                      </p:to>
                                    </p:animClr>
                                  </p:childTnLst>
                                </p:cTn>
                              </p:par>
                              <p:par>
                                <p:cTn id="33" presetID="1" presetClass="entr" presetSubtype="0" fill="hold" nodeType="withEffect">
                                  <p:stCondLst>
                                    <p:cond delay="0"/>
                                  </p:stCondLst>
                                  <p:childTnLst>
                                    <p:set>
                                      <p:cBhvr>
                                        <p:cTn id="34" dur="1" fill="hold">
                                          <p:stCondLst>
                                            <p:cond delay="0"/>
                                          </p:stCondLst>
                                        </p:cTn>
                                        <p:tgtEl>
                                          <p:spTgt spid="1127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1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2" name="Picture 22" descr="horse_points_marked_black"/>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33963" t="14740" r="30188" b="11674"/>
          <a:stretch>
            <a:fillRect/>
          </a:stretch>
        </p:blipFill>
        <p:spPr>
          <a:xfrm>
            <a:off x="5053013" y="1066800"/>
            <a:ext cx="2414587"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Rectangle 2"/>
          <p:cNvSpPr>
            <a:spLocks noGrp="1" noChangeArrowheads="1"/>
          </p:cNvSpPr>
          <p:nvPr>
            <p:ph type="title"/>
          </p:nvPr>
        </p:nvSpPr>
        <p:spPr/>
        <p:txBody>
          <a:bodyPr/>
          <a:lstStyle/>
          <a:p>
            <a:r>
              <a:rPr lang="en-US" sz="4000">
                <a:solidFill>
                  <a:schemeClr val="accent2"/>
                </a:solidFill>
              </a:rPr>
              <a:t>Minimal User Input</a:t>
            </a:r>
          </a:p>
        </p:txBody>
      </p:sp>
      <p:sp>
        <p:nvSpPr>
          <p:cNvPr id="30723" name="Rectangle 3"/>
          <p:cNvSpPr>
            <a:spLocks noGrp="1" noChangeArrowheads="1"/>
          </p:cNvSpPr>
          <p:nvPr>
            <p:ph type="body" sz="half" idx="1"/>
          </p:nvPr>
        </p:nvSpPr>
        <p:spPr>
          <a:xfrm>
            <a:off x="0" y="2209800"/>
            <a:ext cx="5867400" cy="2590800"/>
          </a:xfrm>
        </p:spPr>
        <p:txBody>
          <a:bodyPr/>
          <a:lstStyle/>
          <a:p>
            <a:pPr>
              <a:spcBef>
                <a:spcPct val="60000"/>
              </a:spcBef>
            </a:pPr>
            <a:r>
              <a:rPr lang="en-US" sz="3000"/>
              <a:t>Few user-specified features</a:t>
            </a:r>
          </a:p>
          <a:p>
            <a:pPr>
              <a:spcBef>
                <a:spcPct val="60000"/>
              </a:spcBef>
            </a:pPr>
            <a:r>
              <a:rPr lang="en-US" sz="3000"/>
              <a:t>Useful for initial alignment</a:t>
            </a:r>
          </a:p>
          <a:p>
            <a:pPr>
              <a:spcBef>
                <a:spcPct val="60000"/>
              </a:spcBef>
            </a:pPr>
            <a:r>
              <a:rPr lang="en-US" sz="3000"/>
              <a:t>Not maintained during optimization</a:t>
            </a:r>
          </a:p>
        </p:txBody>
      </p:sp>
      <p:pic>
        <p:nvPicPr>
          <p:cNvPr id="30739" name="Picture 19" descr="cow_points_marked_black"/>
          <p:cNvPicPr>
            <a:picLocks noChangeAspect="1" noChangeArrowheads="1"/>
          </p:cNvPicPr>
          <p:nvPr/>
        </p:nvPicPr>
        <p:blipFill>
          <a:blip r:embed="rId4">
            <a:extLst>
              <a:ext uri="{28A0092B-C50C-407E-A947-70E740481C1C}">
                <a14:useLocalDpi xmlns:a14="http://schemas.microsoft.com/office/drawing/2010/main" val="0"/>
              </a:ext>
            </a:extLst>
          </a:blip>
          <a:srcRect l="35333" t="10001" r="35333" b="2000"/>
          <a:stretch>
            <a:fillRect/>
          </a:stretch>
        </p:blipFill>
        <p:spPr bwMode="auto">
          <a:xfrm>
            <a:off x="7391400" y="1143000"/>
            <a:ext cx="16764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0727" name="Text Box 7"/>
          <p:cNvSpPr txBox="1">
            <a:spLocks noChangeArrowheads="1"/>
          </p:cNvSpPr>
          <p:nvPr/>
        </p:nvSpPr>
        <p:spPr bwMode="auto">
          <a:xfrm>
            <a:off x="5181600" y="24384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t>1</a:t>
            </a:r>
          </a:p>
        </p:txBody>
      </p:sp>
      <p:sp>
        <p:nvSpPr>
          <p:cNvPr id="30726" name="Text Box 6"/>
          <p:cNvSpPr txBox="1">
            <a:spLocks noChangeArrowheads="1"/>
          </p:cNvSpPr>
          <p:nvPr/>
        </p:nvSpPr>
        <p:spPr bwMode="auto">
          <a:xfrm>
            <a:off x="7391400" y="25908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t>1</a:t>
            </a:r>
          </a:p>
        </p:txBody>
      </p:sp>
      <p:sp>
        <p:nvSpPr>
          <p:cNvPr id="30728" name="Text Box 8"/>
          <p:cNvSpPr txBox="1">
            <a:spLocks noChangeArrowheads="1"/>
          </p:cNvSpPr>
          <p:nvPr/>
        </p:nvSpPr>
        <p:spPr bwMode="auto">
          <a:xfrm>
            <a:off x="8686800" y="25908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t>2</a:t>
            </a:r>
          </a:p>
        </p:txBody>
      </p:sp>
      <p:sp>
        <p:nvSpPr>
          <p:cNvPr id="30729" name="Text Box 9"/>
          <p:cNvSpPr txBox="1">
            <a:spLocks noChangeArrowheads="1"/>
          </p:cNvSpPr>
          <p:nvPr/>
        </p:nvSpPr>
        <p:spPr bwMode="auto">
          <a:xfrm>
            <a:off x="6553200" y="21336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t>2</a:t>
            </a:r>
          </a:p>
        </p:txBody>
      </p:sp>
      <p:sp>
        <p:nvSpPr>
          <p:cNvPr id="30730" name="Text Box 10"/>
          <p:cNvSpPr txBox="1">
            <a:spLocks noChangeArrowheads="1"/>
          </p:cNvSpPr>
          <p:nvPr/>
        </p:nvSpPr>
        <p:spPr bwMode="auto">
          <a:xfrm>
            <a:off x="6477000" y="55626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t>3</a:t>
            </a:r>
          </a:p>
        </p:txBody>
      </p:sp>
      <p:sp>
        <p:nvSpPr>
          <p:cNvPr id="30731" name="Text Box 11"/>
          <p:cNvSpPr txBox="1">
            <a:spLocks noChangeArrowheads="1"/>
          </p:cNvSpPr>
          <p:nvPr/>
        </p:nvSpPr>
        <p:spPr bwMode="auto">
          <a:xfrm>
            <a:off x="8818563" y="55626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t>3</a:t>
            </a:r>
          </a:p>
        </p:txBody>
      </p:sp>
      <p:sp>
        <p:nvSpPr>
          <p:cNvPr id="30735" name="Text Box 15"/>
          <p:cNvSpPr txBox="1">
            <a:spLocks noChangeArrowheads="1"/>
          </p:cNvSpPr>
          <p:nvPr/>
        </p:nvSpPr>
        <p:spPr bwMode="auto">
          <a:xfrm>
            <a:off x="5181600" y="52578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t>4</a:t>
            </a:r>
          </a:p>
        </p:txBody>
      </p:sp>
      <p:sp>
        <p:nvSpPr>
          <p:cNvPr id="30734" name="Text Box 14"/>
          <p:cNvSpPr txBox="1">
            <a:spLocks noChangeArrowheads="1"/>
          </p:cNvSpPr>
          <p:nvPr/>
        </p:nvSpPr>
        <p:spPr bwMode="auto">
          <a:xfrm>
            <a:off x="7315200" y="56388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t>4</a:t>
            </a:r>
          </a:p>
        </p:txBody>
      </p:sp>
    </p:spTree>
  </p:cSld>
  <p:clrMapOvr>
    <a:masterClrMapping/>
  </p:clrMapOvr>
  <p:transition advTm="34797"/>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838200"/>
          </a:xfrm>
        </p:spPr>
        <p:txBody>
          <a:bodyPr/>
          <a:lstStyle/>
          <a:p>
            <a:r>
              <a:rPr lang="en-US" sz="4000">
                <a:solidFill>
                  <a:schemeClr val="accent2"/>
                </a:solidFill>
              </a:rPr>
              <a:t>Automatic Insertion Of Feature Points</a:t>
            </a:r>
          </a:p>
        </p:txBody>
      </p:sp>
      <p:sp>
        <p:nvSpPr>
          <p:cNvPr id="194566" name="Text Box 6"/>
          <p:cNvSpPr txBox="1">
            <a:spLocks noChangeArrowheads="1"/>
          </p:cNvSpPr>
          <p:nvPr/>
        </p:nvSpPr>
        <p:spPr bwMode="auto">
          <a:xfrm>
            <a:off x="1219200" y="5272088"/>
            <a:ext cx="7696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800"/>
              <a:t>Add features if not enough to resolve genus</a:t>
            </a:r>
          </a:p>
        </p:txBody>
      </p:sp>
      <p:pic>
        <p:nvPicPr>
          <p:cNvPr id="194570" name="Picture 10" descr="dragon_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1095375"/>
            <a:ext cx="42862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94571" name="Picture 11" descr="feline_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813" y="912813"/>
            <a:ext cx="42862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94573" name="Picture 13" descr="dragon_all_fea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3" y="1095375"/>
            <a:ext cx="4287837" cy="4287838"/>
          </a:xfrm>
          <a:prstGeom prst="rect">
            <a:avLst/>
          </a:prstGeom>
          <a:noFill/>
          <a:extLst>
            <a:ext uri="{909E8E84-426E-40DD-AFC4-6F175D3DCCD1}">
              <a14:hiddenFill xmlns:a14="http://schemas.microsoft.com/office/drawing/2010/main">
                <a:solidFill>
                  <a:srgbClr val="FFFFFF"/>
                </a:solidFill>
              </a14:hiddenFill>
            </a:ext>
          </a:extLst>
        </p:spPr>
      </p:pic>
      <p:pic>
        <p:nvPicPr>
          <p:cNvPr id="194574" name="Picture 14" descr="feline_all_featu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1813" y="912813"/>
            <a:ext cx="4287837" cy="4287837"/>
          </a:xfrm>
          <a:prstGeom prst="rect">
            <a:avLst/>
          </a:prstGeom>
          <a:noFill/>
          <a:extLst>
            <a:ext uri="{909E8E84-426E-40DD-AFC4-6F175D3DCCD1}">
              <a14:hiddenFill xmlns:a14="http://schemas.microsoft.com/office/drawing/2010/main">
                <a:solidFill>
                  <a:srgbClr val="FFFFFF"/>
                </a:solidFill>
              </a14:hiddenFill>
            </a:ext>
          </a:extLst>
        </p:spPr>
      </p:pic>
      <p:pic>
        <p:nvPicPr>
          <p:cNvPr id="194575" name="Picture 15" descr="dragon_w_path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013" y="1095375"/>
            <a:ext cx="4287837" cy="4287838"/>
          </a:xfrm>
          <a:prstGeom prst="rect">
            <a:avLst/>
          </a:prstGeom>
          <a:noFill/>
          <a:extLst>
            <a:ext uri="{909E8E84-426E-40DD-AFC4-6F175D3DCCD1}">
              <a14:hiddenFill xmlns:a14="http://schemas.microsoft.com/office/drawing/2010/main">
                <a:solidFill>
                  <a:srgbClr val="FFFFFF"/>
                </a:solidFill>
              </a14:hiddenFill>
            </a:ext>
          </a:extLst>
        </p:spPr>
      </p:pic>
      <p:pic>
        <p:nvPicPr>
          <p:cNvPr id="194576" name="Picture 16" descr="feline_w_path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1813" y="912813"/>
            <a:ext cx="4287837" cy="4287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9457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457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945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7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945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9457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945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57200" y="-228600"/>
            <a:ext cx="8229600" cy="1143000"/>
          </a:xfrm>
          <a:noFill/>
        </p:spPr>
        <p:txBody>
          <a:bodyPr/>
          <a:lstStyle/>
          <a:p>
            <a:r>
              <a:rPr lang="en-US" sz="4000">
                <a:solidFill>
                  <a:schemeClr val="accent2"/>
                </a:solidFill>
              </a:rPr>
              <a:t>Coarse-to-Fine Algorithm</a:t>
            </a:r>
          </a:p>
        </p:txBody>
      </p:sp>
      <p:sp>
        <p:nvSpPr>
          <p:cNvPr id="200707" name="Rectangle 3"/>
          <p:cNvSpPr>
            <a:spLocks noChangeArrowheads="1"/>
          </p:cNvSpPr>
          <p:nvPr/>
        </p:nvSpPr>
        <p:spPr bwMode="auto">
          <a:xfrm>
            <a:off x="2438400" y="5105400"/>
            <a:ext cx="4800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3200"/>
              <a:t>Interleaved refinement</a:t>
            </a:r>
          </a:p>
          <a:p>
            <a:pPr marL="342900" indent="-342900">
              <a:spcBef>
                <a:spcPct val="20000"/>
              </a:spcBef>
              <a:buFontTx/>
              <a:buChar char="•"/>
            </a:pPr>
            <a:r>
              <a:rPr lang="en-US" sz="3200"/>
              <a:t>Vertex optimization</a:t>
            </a:r>
          </a:p>
        </p:txBody>
      </p:sp>
      <p:pic>
        <p:nvPicPr>
          <p:cNvPr id="200708" name="AnimCTF.wmv">
            <a:hlinkClick r:id="" action="ppaction://media"/>
          </p:cNvPr>
          <p:cNvPicPr>
            <a:picLocks noChangeAspect="1" noChangeArrowheads="1"/>
          </p:cNvPicPr>
          <p:nvPr>
            <p:ph idx="1"/>
            <a:vide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a:xfrm>
            <a:off x="152400" y="762000"/>
            <a:ext cx="8929688" cy="44656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589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166" fill="hold"/>
                                        <p:tgtEl>
                                          <p:spTgt spid="20070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0708"/>
                </p:tgtEl>
              </p:cMediaNode>
            </p:video>
            <p:seq concurrent="1" nextAc="seek">
              <p:cTn id="8" restart="whenNotActive" fill="hold" evtFilter="cancelBubble" nodeType="interactiveSeq">
                <p:stCondLst>
                  <p:cond evt="onClick" delay="0">
                    <p:tgtEl>
                      <p:spTgt spid="20070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0708"/>
                                        </p:tgtEl>
                                      </p:cBhvr>
                                    </p:cmd>
                                  </p:childTnLst>
                                </p:cTn>
                              </p:par>
                            </p:childTnLst>
                          </p:cTn>
                        </p:par>
                      </p:childTnLst>
                    </p:cTn>
                  </p:par>
                </p:childTnLst>
              </p:cTn>
              <p:nextCondLst>
                <p:cond evt="onClick" delay="0">
                  <p:tgtEl>
                    <p:spTgt spid="20070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noFill/>
        </p:spPr>
        <p:txBody>
          <a:bodyPr/>
          <a:lstStyle/>
          <a:p>
            <a:r>
              <a:rPr lang="en-US" sz="4000">
                <a:solidFill>
                  <a:schemeClr val="accent2"/>
                </a:solidFill>
              </a:rPr>
              <a:t>Vertex Optimization</a:t>
            </a:r>
          </a:p>
        </p:txBody>
      </p:sp>
      <p:pic>
        <p:nvPicPr>
          <p:cNvPr id="202755" name="VertOptOverview2.wmv">
            <a:hlinkClick r:id="" action="ppaction://media"/>
          </p:cNvPr>
          <p:cNvPicPr>
            <a:picLocks noChangeAspect="1" noChangeArrowheads="1"/>
          </p:cNvPicPr>
          <p:nvPr>
            <p:ph idx="1"/>
            <a:vide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a:xfrm>
            <a:off x="2003425" y="990600"/>
            <a:ext cx="5357813" cy="53578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92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333" fill="hold"/>
                                        <p:tgtEl>
                                          <p:spTgt spid="2027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2755"/>
                </p:tgtEl>
              </p:cMediaNode>
            </p:video>
            <p:seq concurrent="1" nextAc="seek">
              <p:cTn id="8" restart="whenNotActive" fill="hold" evtFilter="cancelBubble" nodeType="interactiveSeq">
                <p:stCondLst>
                  <p:cond evt="onClick" delay="0">
                    <p:tgtEl>
                      <p:spTgt spid="20275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2755"/>
                                        </p:tgtEl>
                                      </p:cBhvr>
                                    </p:cmd>
                                  </p:childTnLst>
                                </p:cTn>
                              </p:par>
                            </p:childTnLst>
                          </p:cTn>
                        </p:par>
                      </p:childTnLst>
                    </p:cTn>
                  </p:par>
                </p:childTnLst>
              </p:cTn>
              <p:nextCondLst>
                <p:cond evt="onClick" delay="0">
                  <p:tgtEl>
                    <p:spTgt spid="20275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2" name="Group 2"/>
          <p:cNvGrpSpPr>
            <a:grpSpLocks/>
          </p:cNvGrpSpPr>
          <p:nvPr/>
        </p:nvGrpSpPr>
        <p:grpSpPr bwMode="auto">
          <a:xfrm>
            <a:off x="766763" y="1857375"/>
            <a:ext cx="1260475" cy="1352550"/>
            <a:chOff x="580" y="1264"/>
            <a:chExt cx="794" cy="852"/>
          </a:xfrm>
        </p:grpSpPr>
        <p:sp>
          <p:nvSpPr>
            <p:cNvPr id="204803" name="Freeform 3"/>
            <p:cNvSpPr>
              <a:spLocks/>
            </p:cNvSpPr>
            <p:nvPr/>
          </p:nvSpPr>
          <p:spPr bwMode="auto">
            <a:xfrm>
              <a:off x="580" y="1568"/>
              <a:ext cx="236" cy="62"/>
            </a:xfrm>
            <a:custGeom>
              <a:avLst/>
              <a:gdLst>
                <a:gd name="T0" fmla="*/ 0 w 236"/>
                <a:gd name="T1" fmla="*/ 0 h 62"/>
                <a:gd name="T2" fmla="*/ 236 w 236"/>
                <a:gd name="T3" fmla="*/ 62 h 62"/>
              </a:gdLst>
              <a:ahLst/>
              <a:cxnLst>
                <a:cxn ang="0">
                  <a:pos x="T0" y="T1"/>
                </a:cxn>
                <a:cxn ang="0">
                  <a:pos x="T2" y="T3"/>
                </a:cxn>
              </a:cxnLst>
              <a:rect l="0" t="0" r="r" b="b"/>
              <a:pathLst>
                <a:path w="236" h="62">
                  <a:moveTo>
                    <a:pt x="0" y="0"/>
                  </a:moveTo>
                  <a:lnTo>
                    <a:pt x="236" y="6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4804" name="Freeform 4"/>
            <p:cNvSpPr>
              <a:spLocks/>
            </p:cNvSpPr>
            <p:nvPr/>
          </p:nvSpPr>
          <p:spPr bwMode="auto">
            <a:xfrm>
              <a:off x="814" y="1264"/>
              <a:ext cx="444" cy="366"/>
            </a:xfrm>
            <a:custGeom>
              <a:avLst/>
              <a:gdLst>
                <a:gd name="T0" fmla="*/ 0 w 444"/>
                <a:gd name="T1" fmla="*/ 366 h 366"/>
                <a:gd name="T2" fmla="*/ 444 w 444"/>
                <a:gd name="T3" fmla="*/ 0 h 366"/>
              </a:gdLst>
              <a:ahLst/>
              <a:cxnLst>
                <a:cxn ang="0">
                  <a:pos x="T0" y="T1"/>
                </a:cxn>
                <a:cxn ang="0">
                  <a:pos x="T2" y="T3"/>
                </a:cxn>
              </a:cxnLst>
              <a:rect l="0" t="0" r="r" b="b"/>
              <a:pathLst>
                <a:path w="444" h="366">
                  <a:moveTo>
                    <a:pt x="0" y="366"/>
                  </a:moveTo>
                  <a:lnTo>
                    <a:pt x="444"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4805" name="Freeform 5"/>
            <p:cNvSpPr>
              <a:spLocks/>
            </p:cNvSpPr>
            <p:nvPr/>
          </p:nvSpPr>
          <p:spPr bwMode="auto">
            <a:xfrm>
              <a:off x="814" y="1634"/>
              <a:ext cx="200" cy="42"/>
            </a:xfrm>
            <a:custGeom>
              <a:avLst/>
              <a:gdLst>
                <a:gd name="T0" fmla="*/ 0 w 200"/>
                <a:gd name="T1" fmla="*/ 0 h 42"/>
                <a:gd name="T2" fmla="*/ 134 w 200"/>
                <a:gd name="T3" fmla="*/ 16 h 42"/>
                <a:gd name="T4" fmla="*/ 200 w 200"/>
                <a:gd name="T5" fmla="*/ 42 h 42"/>
              </a:gdLst>
              <a:ahLst/>
              <a:cxnLst>
                <a:cxn ang="0">
                  <a:pos x="T0" y="T1"/>
                </a:cxn>
                <a:cxn ang="0">
                  <a:pos x="T2" y="T3"/>
                </a:cxn>
                <a:cxn ang="0">
                  <a:pos x="T4" y="T5"/>
                </a:cxn>
              </a:cxnLst>
              <a:rect l="0" t="0" r="r" b="b"/>
              <a:pathLst>
                <a:path w="200" h="42">
                  <a:moveTo>
                    <a:pt x="0" y="0"/>
                  </a:moveTo>
                  <a:lnTo>
                    <a:pt x="134" y="16"/>
                  </a:lnTo>
                  <a:lnTo>
                    <a:pt x="200" y="4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4806" name="Freeform 6"/>
            <p:cNvSpPr>
              <a:spLocks/>
            </p:cNvSpPr>
            <p:nvPr/>
          </p:nvSpPr>
          <p:spPr bwMode="auto">
            <a:xfrm>
              <a:off x="814" y="1632"/>
              <a:ext cx="560" cy="418"/>
            </a:xfrm>
            <a:custGeom>
              <a:avLst/>
              <a:gdLst>
                <a:gd name="T0" fmla="*/ 0 w 560"/>
                <a:gd name="T1" fmla="*/ 0 h 418"/>
                <a:gd name="T2" fmla="*/ 84 w 560"/>
                <a:gd name="T3" fmla="*/ 48 h 418"/>
                <a:gd name="T4" fmla="*/ 560 w 560"/>
                <a:gd name="T5" fmla="*/ 418 h 418"/>
              </a:gdLst>
              <a:ahLst/>
              <a:cxnLst>
                <a:cxn ang="0">
                  <a:pos x="T0" y="T1"/>
                </a:cxn>
                <a:cxn ang="0">
                  <a:pos x="T2" y="T3"/>
                </a:cxn>
                <a:cxn ang="0">
                  <a:pos x="T4" y="T5"/>
                </a:cxn>
              </a:cxnLst>
              <a:rect l="0" t="0" r="r" b="b"/>
              <a:pathLst>
                <a:path w="560" h="418">
                  <a:moveTo>
                    <a:pt x="0" y="0"/>
                  </a:moveTo>
                  <a:lnTo>
                    <a:pt x="84" y="48"/>
                  </a:lnTo>
                  <a:lnTo>
                    <a:pt x="560" y="418"/>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4807" name="Freeform 7"/>
            <p:cNvSpPr>
              <a:spLocks/>
            </p:cNvSpPr>
            <p:nvPr/>
          </p:nvSpPr>
          <p:spPr bwMode="auto">
            <a:xfrm>
              <a:off x="750" y="1630"/>
              <a:ext cx="66" cy="486"/>
            </a:xfrm>
            <a:custGeom>
              <a:avLst/>
              <a:gdLst>
                <a:gd name="T0" fmla="*/ 66 w 66"/>
                <a:gd name="T1" fmla="*/ 0 h 486"/>
                <a:gd name="T2" fmla="*/ 40 w 66"/>
                <a:gd name="T3" fmla="*/ 76 h 486"/>
                <a:gd name="T4" fmla="*/ 0 w 66"/>
                <a:gd name="T5" fmla="*/ 486 h 486"/>
              </a:gdLst>
              <a:ahLst/>
              <a:cxnLst>
                <a:cxn ang="0">
                  <a:pos x="T0" y="T1"/>
                </a:cxn>
                <a:cxn ang="0">
                  <a:pos x="T2" y="T3"/>
                </a:cxn>
                <a:cxn ang="0">
                  <a:pos x="T4" y="T5"/>
                </a:cxn>
              </a:cxnLst>
              <a:rect l="0" t="0" r="r" b="b"/>
              <a:pathLst>
                <a:path w="66" h="486">
                  <a:moveTo>
                    <a:pt x="66" y="0"/>
                  </a:moveTo>
                  <a:lnTo>
                    <a:pt x="40" y="76"/>
                  </a:lnTo>
                  <a:lnTo>
                    <a:pt x="0" y="486"/>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4808" name="Oval 8"/>
            <p:cNvSpPr>
              <a:spLocks noChangeArrowheads="1"/>
            </p:cNvSpPr>
            <p:nvPr/>
          </p:nvSpPr>
          <p:spPr bwMode="auto">
            <a:xfrm>
              <a:off x="808" y="1624"/>
              <a:ext cx="16" cy="16"/>
            </a:xfrm>
            <a:prstGeom prst="ellipse">
              <a:avLst/>
            </a:prstGeom>
            <a:solidFill>
              <a:srgbClr val="BBE0E3"/>
            </a:solidFill>
            <a:ln w="9525">
              <a:solidFill>
                <a:srgbClr val="000000"/>
              </a:solidFill>
              <a:round/>
              <a:headEnd/>
              <a:tailEnd/>
            </a:ln>
          </p:spPr>
          <p:txBody>
            <a:bodyPr anchor="ctr"/>
            <a:lstStyle/>
            <a:p>
              <a:endParaRPr lang="en-US"/>
            </a:p>
          </p:txBody>
        </p:sp>
      </p:grpSp>
      <p:sp>
        <p:nvSpPr>
          <p:cNvPr id="204809" name="Rectangle 9"/>
          <p:cNvSpPr>
            <a:spLocks noGrp="1" noChangeArrowheads="1"/>
          </p:cNvSpPr>
          <p:nvPr>
            <p:ph type="title"/>
          </p:nvPr>
        </p:nvSpPr>
        <p:spPr>
          <a:noFill/>
        </p:spPr>
        <p:txBody>
          <a:bodyPr/>
          <a:lstStyle/>
          <a:p>
            <a:r>
              <a:rPr lang="en-US" sz="4000">
                <a:solidFill>
                  <a:schemeClr val="accent2"/>
                </a:solidFill>
              </a:rPr>
              <a:t>Vertex Optimization</a:t>
            </a:r>
          </a:p>
        </p:txBody>
      </p:sp>
      <p:sp>
        <p:nvSpPr>
          <p:cNvPr id="204810" name="Freeform 10"/>
          <p:cNvSpPr>
            <a:spLocks/>
          </p:cNvSpPr>
          <p:nvPr/>
        </p:nvSpPr>
        <p:spPr bwMode="auto">
          <a:xfrm>
            <a:off x="1149350" y="2511425"/>
            <a:ext cx="303213" cy="123825"/>
          </a:xfrm>
          <a:custGeom>
            <a:avLst/>
            <a:gdLst>
              <a:gd name="T0" fmla="*/ 0 w 327"/>
              <a:gd name="T1" fmla="*/ 137 h 137"/>
              <a:gd name="T2" fmla="*/ 198 w 327"/>
              <a:gd name="T3" fmla="*/ 32 h 137"/>
              <a:gd name="T4" fmla="*/ 327 w 327"/>
              <a:gd name="T5" fmla="*/ 0 h 137"/>
            </a:gdLst>
            <a:ahLst/>
            <a:cxnLst>
              <a:cxn ang="0">
                <a:pos x="T0" y="T1"/>
              </a:cxn>
              <a:cxn ang="0">
                <a:pos x="T2" y="T3"/>
              </a:cxn>
              <a:cxn ang="0">
                <a:pos x="T4" y="T5"/>
              </a:cxn>
            </a:cxnLst>
            <a:rect l="0" t="0" r="r" b="b"/>
            <a:pathLst>
              <a:path w="327" h="137">
                <a:moveTo>
                  <a:pt x="0" y="137"/>
                </a:moveTo>
                <a:lnTo>
                  <a:pt x="198" y="32"/>
                </a:lnTo>
                <a:lnTo>
                  <a:pt x="327" y="0"/>
                </a:lnTo>
              </a:path>
            </a:pathLst>
          </a:custGeom>
          <a:noFill/>
          <a:ln w="9525">
            <a:solidFill>
              <a:srgbClr val="000000"/>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sp>
        <p:nvSpPr>
          <p:cNvPr id="204811" name="Freeform 11"/>
          <p:cNvSpPr>
            <a:spLocks/>
          </p:cNvSpPr>
          <p:nvPr/>
        </p:nvSpPr>
        <p:spPr bwMode="auto">
          <a:xfrm>
            <a:off x="1147763" y="2635250"/>
            <a:ext cx="885825" cy="476250"/>
          </a:xfrm>
          <a:custGeom>
            <a:avLst/>
            <a:gdLst>
              <a:gd name="T0" fmla="*/ 0 w 957"/>
              <a:gd name="T1" fmla="*/ 0 h 525"/>
              <a:gd name="T2" fmla="*/ 957 w 957"/>
              <a:gd name="T3" fmla="*/ 525 h 525"/>
            </a:gdLst>
            <a:ahLst/>
            <a:cxnLst>
              <a:cxn ang="0">
                <a:pos x="T0" y="T1"/>
              </a:cxn>
              <a:cxn ang="0">
                <a:pos x="T2" y="T3"/>
              </a:cxn>
            </a:cxnLst>
            <a:rect l="0" t="0" r="r" b="b"/>
            <a:pathLst>
              <a:path w="957" h="525">
                <a:moveTo>
                  <a:pt x="0" y="0"/>
                </a:moveTo>
                <a:lnTo>
                  <a:pt x="957" y="525"/>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12" name="Freeform 12"/>
          <p:cNvSpPr>
            <a:spLocks/>
          </p:cNvSpPr>
          <p:nvPr/>
        </p:nvSpPr>
        <p:spPr bwMode="auto">
          <a:xfrm>
            <a:off x="1039813" y="2632075"/>
            <a:ext cx="107950" cy="574675"/>
          </a:xfrm>
          <a:custGeom>
            <a:avLst/>
            <a:gdLst>
              <a:gd name="T0" fmla="*/ 116 w 116"/>
              <a:gd name="T1" fmla="*/ 0 h 634"/>
              <a:gd name="T2" fmla="*/ 0 w 116"/>
              <a:gd name="T3" fmla="*/ 634 h 634"/>
            </a:gdLst>
            <a:ahLst/>
            <a:cxnLst>
              <a:cxn ang="0">
                <a:pos x="T0" y="T1"/>
              </a:cxn>
              <a:cxn ang="0">
                <a:pos x="T2" y="T3"/>
              </a:cxn>
            </a:cxnLst>
            <a:rect l="0" t="0" r="r" b="b"/>
            <a:pathLst>
              <a:path w="116" h="634">
                <a:moveTo>
                  <a:pt x="116" y="0"/>
                </a:moveTo>
                <a:lnTo>
                  <a:pt x="0" y="63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13" name="Freeform 13"/>
          <p:cNvSpPr>
            <a:spLocks/>
          </p:cNvSpPr>
          <p:nvPr/>
        </p:nvSpPr>
        <p:spPr bwMode="auto">
          <a:xfrm>
            <a:off x="771525" y="1855788"/>
            <a:ext cx="1263650" cy="1355725"/>
          </a:xfrm>
          <a:custGeom>
            <a:avLst/>
            <a:gdLst>
              <a:gd name="T0" fmla="*/ 910 w 1696"/>
              <a:gd name="T1" fmla="*/ 894 h 1852"/>
              <a:gd name="T2" fmla="*/ 1384 w 1696"/>
              <a:gd name="T3" fmla="*/ 324 h 1852"/>
              <a:gd name="T4" fmla="*/ 1447 w 1696"/>
              <a:gd name="T5" fmla="*/ 0 h 1852"/>
              <a:gd name="T6" fmla="*/ 0 w 1696"/>
              <a:gd name="T7" fmla="*/ 662 h 1852"/>
              <a:gd name="T8" fmla="*/ 1 w 1696"/>
              <a:gd name="T9" fmla="*/ 1051 h 1852"/>
              <a:gd name="T10" fmla="*/ 357 w 1696"/>
              <a:gd name="T11" fmla="*/ 1852 h 1852"/>
              <a:gd name="T12" fmla="*/ 1696 w 1696"/>
              <a:gd name="T13" fmla="*/ 1711 h 1852"/>
              <a:gd name="T14" fmla="*/ 1577 w 1696"/>
              <a:gd name="T15" fmla="*/ 1443 h 1852"/>
              <a:gd name="T16" fmla="*/ 910 w 1696"/>
              <a:gd name="T17" fmla="*/ 894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6" h="1852">
                <a:moveTo>
                  <a:pt x="910" y="894"/>
                </a:moveTo>
                <a:lnTo>
                  <a:pt x="1384" y="324"/>
                </a:lnTo>
                <a:lnTo>
                  <a:pt x="1447" y="0"/>
                </a:lnTo>
                <a:lnTo>
                  <a:pt x="0" y="662"/>
                </a:lnTo>
                <a:lnTo>
                  <a:pt x="1" y="1051"/>
                </a:lnTo>
                <a:lnTo>
                  <a:pt x="357" y="1852"/>
                </a:lnTo>
                <a:lnTo>
                  <a:pt x="1696" y="1711"/>
                </a:lnTo>
                <a:lnTo>
                  <a:pt x="1577" y="1443"/>
                </a:lnTo>
                <a:lnTo>
                  <a:pt x="910" y="894"/>
                </a:lnTo>
                <a:close/>
              </a:path>
            </a:pathLst>
          </a:custGeom>
          <a:noFill/>
          <a:ln w="9525">
            <a:solidFill>
              <a:srgbClr val="000000"/>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sp>
        <p:nvSpPr>
          <p:cNvPr id="204814" name="Oval 14"/>
          <p:cNvSpPr>
            <a:spLocks noChangeArrowheads="1"/>
          </p:cNvSpPr>
          <p:nvPr/>
        </p:nvSpPr>
        <p:spPr bwMode="auto">
          <a:xfrm>
            <a:off x="1025525" y="3198813"/>
            <a:ext cx="25400" cy="23812"/>
          </a:xfrm>
          <a:prstGeom prst="ellipse">
            <a:avLst/>
          </a:prstGeom>
          <a:solidFill>
            <a:srgbClr val="BBE0E3"/>
          </a:solidFill>
          <a:ln w="9525">
            <a:solidFill>
              <a:srgbClr val="000000"/>
            </a:solidFill>
            <a:round/>
            <a:headEnd/>
            <a:tailEnd/>
          </a:ln>
        </p:spPr>
        <p:txBody>
          <a:bodyPr anchor="ctr"/>
          <a:lstStyle/>
          <a:p>
            <a:endParaRPr lang="en-US"/>
          </a:p>
        </p:txBody>
      </p:sp>
      <p:sp>
        <p:nvSpPr>
          <p:cNvPr id="204815" name="Oval 15"/>
          <p:cNvSpPr>
            <a:spLocks noChangeArrowheads="1"/>
          </p:cNvSpPr>
          <p:nvPr/>
        </p:nvSpPr>
        <p:spPr bwMode="auto">
          <a:xfrm>
            <a:off x="2020888" y="3095625"/>
            <a:ext cx="25400" cy="25400"/>
          </a:xfrm>
          <a:prstGeom prst="ellipse">
            <a:avLst/>
          </a:prstGeom>
          <a:solidFill>
            <a:srgbClr val="BBE0E3"/>
          </a:solidFill>
          <a:ln w="9525">
            <a:solidFill>
              <a:srgbClr val="000000"/>
            </a:solidFill>
            <a:round/>
            <a:headEnd/>
            <a:tailEnd/>
          </a:ln>
        </p:spPr>
        <p:txBody>
          <a:bodyPr anchor="ctr"/>
          <a:lstStyle/>
          <a:p>
            <a:endParaRPr lang="en-US"/>
          </a:p>
        </p:txBody>
      </p:sp>
      <p:sp>
        <p:nvSpPr>
          <p:cNvPr id="204816" name="Oval 16"/>
          <p:cNvSpPr>
            <a:spLocks noChangeArrowheads="1"/>
          </p:cNvSpPr>
          <p:nvPr/>
        </p:nvSpPr>
        <p:spPr bwMode="auto">
          <a:xfrm>
            <a:off x="1443038" y="2497138"/>
            <a:ext cx="23812" cy="25400"/>
          </a:xfrm>
          <a:prstGeom prst="ellipse">
            <a:avLst/>
          </a:prstGeom>
          <a:solidFill>
            <a:srgbClr val="BBE0E3"/>
          </a:solidFill>
          <a:ln w="9525">
            <a:solidFill>
              <a:srgbClr val="000000"/>
            </a:solidFill>
            <a:round/>
            <a:headEnd/>
            <a:tailEnd/>
          </a:ln>
        </p:spPr>
        <p:txBody>
          <a:bodyPr anchor="ctr"/>
          <a:lstStyle/>
          <a:p>
            <a:endParaRPr lang="en-US"/>
          </a:p>
        </p:txBody>
      </p:sp>
      <p:sp>
        <p:nvSpPr>
          <p:cNvPr id="204817" name="Text Box 17"/>
          <p:cNvSpPr txBox="1">
            <a:spLocks noChangeArrowheads="1"/>
          </p:cNvSpPr>
          <p:nvPr/>
        </p:nvSpPr>
        <p:spPr bwMode="auto">
          <a:xfrm>
            <a:off x="935038" y="2566988"/>
            <a:ext cx="231775" cy="31908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1806" tIns="15903" rIns="31806" bIns="15903"/>
          <a:lstStyle/>
          <a:p>
            <a:pPr eaLnBrk="0" hangingPunct="0"/>
            <a:r>
              <a:rPr lang="en-US" i="1">
                <a:solidFill>
                  <a:srgbClr val="000000"/>
                </a:solidFill>
              </a:rPr>
              <a:t>v</a:t>
            </a:r>
            <a:endParaRPr lang="en-US">
              <a:effectLst>
                <a:outerShdw blurRad="38100" dist="38100" dir="2700000" algn="tl">
                  <a:srgbClr val="C0C0C0"/>
                </a:outerShdw>
              </a:effectLst>
            </a:endParaRPr>
          </a:p>
        </p:txBody>
      </p:sp>
      <p:sp>
        <p:nvSpPr>
          <p:cNvPr id="204818" name="Text Box 18"/>
          <p:cNvSpPr txBox="1">
            <a:spLocks noChangeArrowheads="1"/>
          </p:cNvSpPr>
          <p:nvPr/>
        </p:nvSpPr>
        <p:spPr bwMode="auto">
          <a:xfrm>
            <a:off x="931863" y="2497138"/>
            <a:ext cx="136525" cy="20161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1806" tIns="15903" rIns="31806" bIns="15903"/>
          <a:lstStyle/>
          <a:p>
            <a:pPr eaLnBrk="0" hangingPunct="0"/>
            <a:r>
              <a:rPr lang="en-US">
                <a:solidFill>
                  <a:srgbClr val="000000"/>
                </a:solidFill>
              </a:rPr>
              <a:t>~</a:t>
            </a:r>
            <a:endParaRPr lang="en-US">
              <a:effectLst>
                <a:outerShdw blurRad="38100" dist="38100" dir="2700000" algn="tl">
                  <a:srgbClr val="C0C0C0"/>
                </a:outerShdw>
              </a:effectLst>
            </a:endParaRPr>
          </a:p>
        </p:txBody>
      </p:sp>
      <p:sp>
        <p:nvSpPr>
          <p:cNvPr id="204819" name="Freeform 19"/>
          <p:cNvSpPr>
            <a:spLocks/>
          </p:cNvSpPr>
          <p:nvPr/>
        </p:nvSpPr>
        <p:spPr bwMode="auto">
          <a:xfrm>
            <a:off x="773113" y="1857375"/>
            <a:ext cx="1073150" cy="781050"/>
          </a:xfrm>
          <a:custGeom>
            <a:avLst/>
            <a:gdLst>
              <a:gd name="T0" fmla="*/ 1161 w 1161"/>
              <a:gd name="T1" fmla="*/ 0 h 858"/>
              <a:gd name="T2" fmla="*/ 471 w 1161"/>
              <a:gd name="T3" fmla="*/ 741 h 858"/>
              <a:gd name="T4" fmla="*/ 414 w 1161"/>
              <a:gd name="T5" fmla="*/ 858 h 858"/>
              <a:gd name="T6" fmla="*/ 231 w 1161"/>
              <a:gd name="T7" fmla="*/ 792 h 858"/>
              <a:gd name="T8" fmla="*/ 0 w 1161"/>
              <a:gd name="T9" fmla="*/ 533 h 858"/>
            </a:gdLst>
            <a:ahLst/>
            <a:cxnLst>
              <a:cxn ang="0">
                <a:pos x="T0" y="T1"/>
              </a:cxn>
              <a:cxn ang="0">
                <a:pos x="T2" y="T3"/>
              </a:cxn>
              <a:cxn ang="0">
                <a:pos x="T4" y="T5"/>
              </a:cxn>
              <a:cxn ang="0">
                <a:pos x="T6" y="T7"/>
              </a:cxn>
              <a:cxn ang="0">
                <a:pos x="T8" y="T9"/>
              </a:cxn>
            </a:cxnLst>
            <a:rect l="0" t="0" r="r" b="b"/>
            <a:pathLst>
              <a:path w="1161" h="858">
                <a:moveTo>
                  <a:pt x="1161" y="0"/>
                </a:moveTo>
                <a:lnTo>
                  <a:pt x="471" y="741"/>
                </a:lnTo>
                <a:lnTo>
                  <a:pt x="414" y="858"/>
                </a:lnTo>
                <a:lnTo>
                  <a:pt x="231" y="792"/>
                </a:lnTo>
                <a:lnTo>
                  <a:pt x="0" y="533"/>
                </a:lnTo>
              </a:path>
            </a:pathLst>
          </a:custGeom>
          <a:noFill/>
          <a:ln w="9525">
            <a:solidFill>
              <a:srgbClr val="000000"/>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sp>
        <p:nvSpPr>
          <p:cNvPr id="204820" name="Oval 20"/>
          <p:cNvSpPr>
            <a:spLocks noChangeArrowheads="1"/>
          </p:cNvSpPr>
          <p:nvPr/>
        </p:nvSpPr>
        <p:spPr bwMode="auto">
          <a:xfrm>
            <a:off x="1136650" y="2620963"/>
            <a:ext cx="25400" cy="25400"/>
          </a:xfrm>
          <a:prstGeom prst="ellipse">
            <a:avLst/>
          </a:prstGeom>
          <a:solidFill>
            <a:srgbClr val="BBE0E3"/>
          </a:solidFill>
          <a:ln w="9525">
            <a:solidFill>
              <a:srgbClr val="000000"/>
            </a:solidFill>
            <a:round/>
            <a:headEnd/>
            <a:tailEnd/>
          </a:ln>
        </p:spPr>
        <p:txBody>
          <a:bodyPr anchor="ctr"/>
          <a:lstStyle/>
          <a:p>
            <a:endParaRPr lang="en-US"/>
          </a:p>
        </p:txBody>
      </p:sp>
      <p:sp>
        <p:nvSpPr>
          <p:cNvPr id="204821" name="Oval 21"/>
          <p:cNvSpPr>
            <a:spLocks noChangeArrowheads="1"/>
          </p:cNvSpPr>
          <p:nvPr/>
        </p:nvSpPr>
        <p:spPr bwMode="auto">
          <a:xfrm>
            <a:off x="1304925" y="2497138"/>
            <a:ext cx="25400" cy="25400"/>
          </a:xfrm>
          <a:prstGeom prst="ellipse">
            <a:avLst/>
          </a:prstGeom>
          <a:solidFill>
            <a:srgbClr val="BBE0E3"/>
          </a:solidFill>
          <a:ln w="9525">
            <a:solidFill>
              <a:srgbClr val="00CC00"/>
            </a:solidFill>
            <a:round/>
            <a:headEnd/>
            <a:tailEnd/>
          </a:ln>
        </p:spPr>
        <p:txBody>
          <a:bodyPr anchor="ctr"/>
          <a:lstStyle/>
          <a:p>
            <a:endParaRPr lang="en-US"/>
          </a:p>
        </p:txBody>
      </p:sp>
      <p:sp>
        <p:nvSpPr>
          <p:cNvPr id="204822" name="Oval 22"/>
          <p:cNvSpPr>
            <a:spLocks noChangeArrowheads="1"/>
          </p:cNvSpPr>
          <p:nvPr/>
        </p:nvSpPr>
        <p:spPr bwMode="auto">
          <a:xfrm>
            <a:off x="1835150" y="1846263"/>
            <a:ext cx="25400" cy="25400"/>
          </a:xfrm>
          <a:prstGeom prst="ellipse">
            <a:avLst/>
          </a:prstGeom>
          <a:solidFill>
            <a:srgbClr val="BBE0E3"/>
          </a:solidFill>
          <a:ln w="9525">
            <a:solidFill>
              <a:srgbClr val="000000"/>
            </a:solidFill>
            <a:round/>
            <a:headEnd/>
            <a:tailEnd/>
          </a:ln>
        </p:spPr>
        <p:txBody>
          <a:bodyPr anchor="ctr"/>
          <a:lstStyle/>
          <a:p>
            <a:endParaRPr lang="en-US"/>
          </a:p>
        </p:txBody>
      </p:sp>
      <p:sp>
        <p:nvSpPr>
          <p:cNvPr id="204823" name="Text Box 23"/>
          <p:cNvSpPr txBox="1">
            <a:spLocks noChangeArrowheads="1"/>
          </p:cNvSpPr>
          <p:nvPr/>
        </p:nvSpPr>
        <p:spPr bwMode="auto">
          <a:xfrm>
            <a:off x="1485900" y="2343150"/>
            <a:ext cx="182563" cy="38576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1806" tIns="15903" rIns="31806" bIns="15903"/>
          <a:lstStyle/>
          <a:p>
            <a:pPr eaLnBrk="0" hangingPunct="0"/>
            <a:r>
              <a:rPr lang="en-US" i="1">
                <a:solidFill>
                  <a:srgbClr val="000000"/>
                </a:solidFill>
              </a:rPr>
              <a:t>u</a:t>
            </a:r>
            <a:endParaRPr lang="en-US">
              <a:effectLst>
                <a:outerShdw blurRad="38100" dist="38100" dir="2700000" algn="tl">
                  <a:srgbClr val="C0C0C0"/>
                </a:outerShdw>
              </a:effectLst>
            </a:endParaRPr>
          </a:p>
        </p:txBody>
      </p:sp>
      <p:sp>
        <p:nvSpPr>
          <p:cNvPr id="204824" name="Text Box 24"/>
          <p:cNvSpPr txBox="1">
            <a:spLocks noChangeArrowheads="1"/>
          </p:cNvSpPr>
          <p:nvPr/>
        </p:nvSpPr>
        <p:spPr bwMode="auto">
          <a:xfrm>
            <a:off x="1527175" y="1684338"/>
            <a:ext cx="169863" cy="20796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1806" tIns="15903" rIns="31806" bIns="15903"/>
          <a:lstStyle/>
          <a:p>
            <a:pPr eaLnBrk="0" hangingPunct="0"/>
            <a:r>
              <a:rPr lang="en-US" i="1">
                <a:solidFill>
                  <a:srgbClr val="000000"/>
                </a:solidFill>
              </a:rPr>
              <a:t>w</a:t>
            </a:r>
            <a:endParaRPr lang="en-US">
              <a:effectLst>
                <a:outerShdw blurRad="38100" dist="38100" dir="2700000" algn="tl">
                  <a:srgbClr val="C0C0C0"/>
                </a:outerShdw>
              </a:effectLst>
            </a:endParaRPr>
          </a:p>
        </p:txBody>
      </p:sp>
      <p:sp>
        <p:nvSpPr>
          <p:cNvPr id="204825" name="Text Box 25"/>
          <p:cNvSpPr txBox="1">
            <a:spLocks noChangeArrowheads="1"/>
          </p:cNvSpPr>
          <p:nvPr/>
        </p:nvSpPr>
        <p:spPr bwMode="auto">
          <a:xfrm>
            <a:off x="1568450" y="1609725"/>
            <a:ext cx="200025" cy="24606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1806" tIns="15903" rIns="31806" bIns="15903"/>
          <a:lstStyle/>
          <a:p>
            <a:pPr eaLnBrk="0" hangingPunct="0"/>
            <a:r>
              <a:rPr lang="en-US">
                <a:solidFill>
                  <a:srgbClr val="000000"/>
                </a:solidFill>
              </a:rPr>
              <a:t>~</a:t>
            </a:r>
            <a:endParaRPr lang="en-US">
              <a:effectLst>
                <a:outerShdw blurRad="38100" dist="38100" dir="2700000" algn="tl">
                  <a:srgbClr val="C0C0C0"/>
                </a:outerShdw>
              </a:effectLst>
            </a:endParaRPr>
          </a:p>
        </p:txBody>
      </p:sp>
      <p:sp>
        <p:nvSpPr>
          <p:cNvPr id="204826" name="Text Box 26"/>
          <p:cNvSpPr txBox="1">
            <a:spLocks noChangeArrowheads="1"/>
          </p:cNvSpPr>
          <p:nvPr/>
        </p:nvSpPr>
        <p:spPr bwMode="auto">
          <a:xfrm>
            <a:off x="1485900" y="2278063"/>
            <a:ext cx="182563" cy="25717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1806" tIns="15903" rIns="31806" bIns="15903"/>
          <a:lstStyle/>
          <a:p>
            <a:pPr eaLnBrk="0" hangingPunct="0"/>
            <a:r>
              <a:rPr lang="en-US">
                <a:solidFill>
                  <a:srgbClr val="000000"/>
                </a:solidFill>
              </a:rPr>
              <a:t>~</a:t>
            </a:r>
            <a:endParaRPr lang="en-US">
              <a:effectLst>
                <a:outerShdw blurRad="38100" dist="38100" dir="2700000" algn="tl">
                  <a:srgbClr val="C0C0C0"/>
                </a:outerShdw>
              </a:effectLst>
            </a:endParaRPr>
          </a:p>
        </p:txBody>
      </p:sp>
      <p:sp>
        <p:nvSpPr>
          <p:cNvPr id="204827" name="Freeform 27"/>
          <p:cNvSpPr>
            <a:spLocks/>
          </p:cNvSpPr>
          <p:nvPr/>
        </p:nvSpPr>
        <p:spPr bwMode="auto">
          <a:xfrm>
            <a:off x="1311275" y="1925638"/>
            <a:ext cx="663575" cy="582612"/>
          </a:xfrm>
          <a:custGeom>
            <a:avLst/>
            <a:gdLst>
              <a:gd name="T0" fmla="*/ 0 w 744"/>
              <a:gd name="T1" fmla="*/ 643 h 643"/>
              <a:gd name="T2" fmla="*/ 744 w 744"/>
              <a:gd name="T3" fmla="*/ 0 h 643"/>
            </a:gdLst>
            <a:ahLst/>
            <a:cxnLst>
              <a:cxn ang="0">
                <a:pos x="T0" y="T1"/>
              </a:cxn>
              <a:cxn ang="0">
                <a:pos x="T2" y="T3"/>
              </a:cxn>
            </a:cxnLst>
            <a:rect l="0" t="0" r="r" b="b"/>
            <a:pathLst>
              <a:path w="744" h="643">
                <a:moveTo>
                  <a:pt x="0" y="643"/>
                </a:moveTo>
                <a:lnTo>
                  <a:pt x="744" y="0"/>
                </a:lnTo>
              </a:path>
            </a:pathLst>
          </a:custGeom>
          <a:noFill/>
          <a:ln w="9525">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28" name="Freeform 28"/>
          <p:cNvSpPr>
            <a:spLocks/>
          </p:cNvSpPr>
          <p:nvPr/>
        </p:nvSpPr>
        <p:spPr bwMode="auto">
          <a:xfrm>
            <a:off x="568325" y="2508250"/>
            <a:ext cx="742950" cy="153988"/>
          </a:xfrm>
          <a:custGeom>
            <a:avLst/>
            <a:gdLst>
              <a:gd name="T0" fmla="*/ 835 w 835"/>
              <a:gd name="T1" fmla="*/ 0 h 168"/>
              <a:gd name="T2" fmla="*/ 0 w 835"/>
              <a:gd name="T3" fmla="*/ 168 h 168"/>
            </a:gdLst>
            <a:ahLst/>
            <a:cxnLst>
              <a:cxn ang="0">
                <a:pos x="T0" y="T1"/>
              </a:cxn>
              <a:cxn ang="0">
                <a:pos x="T2" y="T3"/>
              </a:cxn>
            </a:cxnLst>
            <a:rect l="0" t="0" r="r" b="b"/>
            <a:pathLst>
              <a:path w="835" h="168">
                <a:moveTo>
                  <a:pt x="835" y="0"/>
                </a:moveTo>
                <a:lnTo>
                  <a:pt x="0" y="168"/>
                </a:lnTo>
              </a:path>
            </a:pathLst>
          </a:custGeom>
          <a:noFill/>
          <a:ln w="9525">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29" name="Freeform 29"/>
          <p:cNvSpPr>
            <a:spLocks/>
          </p:cNvSpPr>
          <p:nvPr/>
        </p:nvSpPr>
        <p:spPr bwMode="auto">
          <a:xfrm>
            <a:off x="1311275" y="2508250"/>
            <a:ext cx="844550" cy="547688"/>
          </a:xfrm>
          <a:custGeom>
            <a:avLst/>
            <a:gdLst>
              <a:gd name="T0" fmla="*/ 0 w 946"/>
              <a:gd name="T1" fmla="*/ 0 h 595"/>
              <a:gd name="T2" fmla="*/ 946 w 946"/>
              <a:gd name="T3" fmla="*/ 595 h 595"/>
            </a:gdLst>
            <a:ahLst/>
            <a:cxnLst>
              <a:cxn ang="0">
                <a:pos x="T0" y="T1"/>
              </a:cxn>
              <a:cxn ang="0">
                <a:pos x="T2" y="T3"/>
              </a:cxn>
            </a:cxnLst>
            <a:rect l="0" t="0" r="r" b="b"/>
            <a:pathLst>
              <a:path w="946" h="595">
                <a:moveTo>
                  <a:pt x="0" y="0"/>
                </a:moveTo>
                <a:lnTo>
                  <a:pt x="946" y="595"/>
                </a:lnTo>
              </a:path>
            </a:pathLst>
          </a:custGeom>
          <a:noFill/>
          <a:ln w="9525">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30" name="Text Box 30"/>
          <p:cNvSpPr txBox="1">
            <a:spLocks noChangeArrowheads="1"/>
          </p:cNvSpPr>
          <p:nvPr/>
        </p:nvSpPr>
        <p:spPr bwMode="auto">
          <a:xfrm>
            <a:off x="615950" y="1695450"/>
            <a:ext cx="546100" cy="33813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0583" tIns="15291" rIns="30583" bIns="15291"/>
          <a:lstStyle/>
          <a:p>
            <a:pPr eaLnBrk="0" hangingPunct="0"/>
            <a:r>
              <a:rPr lang="en-US" sz="2000" i="1">
                <a:solidFill>
                  <a:srgbClr val="00CC00"/>
                </a:solidFill>
              </a:rPr>
              <a:t>M</a:t>
            </a:r>
            <a:r>
              <a:rPr lang="en-US" sz="2000" i="1" baseline="30000">
                <a:solidFill>
                  <a:srgbClr val="00CC00"/>
                </a:solidFill>
              </a:rPr>
              <a:t>1</a:t>
            </a:r>
            <a:endParaRPr lang="en-US" sz="2000">
              <a:effectLst>
                <a:outerShdw blurRad="38100" dist="38100" dir="2700000" algn="tl">
                  <a:srgbClr val="C0C0C0"/>
                </a:outerShdw>
              </a:effectLst>
            </a:endParaRPr>
          </a:p>
        </p:txBody>
      </p:sp>
      <p:sp>
        <p:nvSpPr>
          <p:cNvPr id="204831" name="Freeform 31"/>
          <p:cNvSpPr>
            <a:spLocks/>
          </p:cNvSpPr>
          <p:nvPr/>
        </p:nvSpPr>
        <p:spPr bwMode="auto">
          <a:xfrm>
            <a:off x="573088" y="1684338"/>
            <a:ext cx="1619250" cy="1673225"/>
          </a:xfrm>
          <a:custGeom>
            <a:avLst/>
            <a:gdLst>
              <a:gd name="T0" fmla="*/ 0 w 1819"/>
              <a:gd name="T1" fmla="*/ 1061 h 1815"/>
              <a:gd name="T2" fmla="*/ 33 w 1819"/>
              <a:gd name="T3" fmla="*/ 912 h 1815"/>
              <a:gd name="T4" fmla="*/ 72 w 1819"/>
              <a:gd name="T5" fmla="*/ 763 h 1815"/>
              <a:gd name="T6" fmla="*/ 196 w 1819"/>
              <a:gd name="T7" fmla="*/ 519 h 1815"/>
              <a:gd name="T8" fmla="*/ 216 w 1819"/>
              <a:gd name="T9" fmla="*/ 490 h 1815"/>
              <a:gd name="T10" fmla="*/ 283 w 1819"/>
              <a:gd name="T11" fmla="*/ 403 h 1815"/>
              <a:gd name="T12" fmla="*/ 350 w 1819"/>
              <a:gd name="T13" fmla="*/ 331 h 1815"/>
              <a:gd name="T14" fmla="*/ 393 w 1819"/>
              <a:gd name="T15" fmla="*/ 283 h 1815"/>
              <a:gd name="T16" fmla="*/ 537 w 1819"/>
              <a:gd name="T17" fmla="*/ 187 h 1815"/>
              <a:gd name="T18" fmla="*/ 638 w 1819"/>
              <a:gd name="T19" fmla="*/ 135 h 1815"/>
              <a:gd name="T20" fmla="*/ 768 w 1819"/>
              <a:gd name="T21" fmla="*/ 82 h 1815"/>
              <a:gd name="T22" fmla="*/ 916 w 1819"/>
              <a:gd name="T23" fmla="*/ 29 h 1815"/>
              <a:gd name="T24" fmla="*/ 1075 w 1819"/>
              <a:gd name="T25" fmla="*/ 0 h 1815"/>
              <a:gd name="T26" fmla="*/ 1324 w 1819"/>
              <a:gd name="T27" fmla="*/ 24 h 1815"/>
              <a:gd name="T28" fmla="*/ 1401 w 1819"/>
              <a:gd name="T29" fmla="*/ 43 h 1815"/>
              <a:gd name="T30" fmla="*/ 1444 w 1819"/>
              <a:gd name="T31" fmla="*/ 58 h 1815"/>
              <a:gd name="T32" fmla="*/ 1473 w 1819"/>
              <a:gd name="T33" fmla="*/ 77 h 1815"/>
              <a:gd name="T34" fmla="*/ 1478 w 1819"/>
              <a:gd name="T35" fmla="*/ 91 h 1815"/>
              <a:gd name="T36" fmla="*/ 1512 w 1819"/>
              <a:gd name="T37" fmla="*/ 135 h 1815"/>
              <a:gd name="T38" fmla="*/ 1531 w 1819"/>
              <a:gd name="T39" fmla="*/ 163 h 1815"/>
              <a:gd name="T40" fmla="*/ 1564 w 1819"/>
              <a:gd name="T41" fmla="*/ 231 h 1815"/>
              <a:gd name="T42" fmla="*/ 1598 w 1819"/>
              <a:gd name="T43" fmla="*/ 331 h 1815"/>
              <a:gd name="T44" fmla="*/ 1660 w 1819"/>
              <a:gd name="T45" fmla="*/ 663 h 1815"/>
              <a:gd name="T46" fmla="*/ 1699 w 1819"/>
              <a:gd name="T47" fmla="*/ 859 h 1815"/>
              <a:gd name="T48" fmla="*/ 1728 w 1819"/>
              <a:gd name="T49" fmla="*/ 907 h 1815"/>
              <a:gd name="T50" fmla="*/ 1776 w 1819"/>
              <a:gd name="T51" fmla="*/ 1027 h 1815"/>
              <a:gd name="T52" fmla="*/ 1790 w 1819"/>
              <a:gd name="T53" fmla="*/ 1080 h 1815"/>
              <a:gd name="T54" fmla="*/ 1800 w 1819"/>
              <a:gd name="T55" fmla="*/ 1109 h 1815"/>
              <a:gd name="T56" fmla="*/ 1819 w 1819"/>
              <a:gd name="T57" fmla="*/ 1243 h 1815"/>
              <a:gd name="T58" fmla="*/ 1761 w 1819"/>
              <a:gd name="T59" fmla="*/ 1531 h 1815"/>
              <a:gd name="T60" fmla="*/ 1660 w 1819"/>
              <a:gd name="T61" fmla="*/ 1651 h 1815"/>
              <a:gd name="T62" fmla="*/ 1272 w 1819"/>
              <a:gd name="T63" fmla="*/ 1752 h 1815"/>
              <a:gd name="T64" fmla="*/ 1166 w 1819"/>
              <a:gd name="T65" fmla="*/ 1762 h 1815"/>
              <a:gd name="T66" fmla="*/ 1137 w 1819"/>
              <a:gd name="T67" fmla="*/ 1767 h 1815"/>
              <a:gd name="T68" fmla="*/ 1051 w 1819"/>
              <a:gd name="T69" fmla="*/ 1776 h 1815"/>
              <a:gd name="T70" fmla="*/ 782 w 1819"/>
              <a:gd name="T71" fmla="*/ 1815 h 1815"/>
              <a:gd name="T72" fmla="*/ 600 w 1819"/>
              <a:gd name="T73" fmla="*/ 1810 h 1815"/>
              <a:gd name="T74" fmla="*/ 360 w 1819"/>
              <a:gd name="T75" fmla="*/ 1699 h 1815"/>
              <a:gd name="T76" fmla="*/ 316 w 1819"/>
              <a:gd name="T77" fmla="*/ 1656 h 1815"/>
              <a:gd name="T78" fmla="*/ 283 w 1819"/>
              <a:gd name="T79" fmla="*/ 1613 h 1815"/>
              <a:gd name="T80" fmla="*/ 268 w 1819"/>
              <a:gd name="T81" fmla="*/ 1599 h 1815"/>
              <a:gd name="T82" fmla="*/ 235 w 1819"/>
              <a:gd name="T83" fmla="*/ 1555 h 1815"/>
              <a:gd name="T84" fmla="*/ 201 w 1819"/>
              <a:gd name="T85" fmla="*/ 1498 h 1815"/>
              <a:gd name="T86" fmla="*/ 110 w 1819"/>
              <a:gd name="T87" fmla="*/ 1363 h 1815"/>
              <a:gd name="T88" fmla="*/ 100 w 1819"/>
              <a:gd name="T89" fmla="*/ 1335 h 1815"/>
              <a:gd name="T90" fmla="*/ 52 w 1819"/>
              <a:gd name="T91" fmla="*/ 1243 h 1815"/>
              <a:gd name="T92" fmla="*/ 14 w 1819"/>
              <a:gd name="T93" fmla="*/ 1157 h 1815"/>
              <a:gd name="T94" fmla="*/ 0 w 1819"/>
              <a:gd name="T95" fmla="*/ 1061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19" h="1815">
                <a:moveTo>
                  <a:pt x="0" y="1061"/>
                </a:moveTo>
                <a:cubicBezTo>
                  <a:pt x="7" y="1010"/>
                  <a:pt x="22" y="962"/>
                  <a:pt x="33" y="912"/>
                </a:cubicBezTo>
                <a:cubicBezTo>
                  <a:pt x="44" y="863"/>
                  <a:pt x="44" y="806"/>
                  <a:pt x="72" y="763"/>
                </a:cubicBezTo>
                <a:cubicBezTo>
                  <a:pt x="96" y="674"/>
                  <a:pt x="141" y="593"/>
                  <a:pt x="196" y="519"/>
                </a:cubicBezTo>
                <a:cubicBezTo>
                  <a:pt x="205" y="491"/>
                  <a:pt x="194" y="516"/>
                  <a:pt x="216" y="490"/>
                </a:cubicBezTo>
                <a:cubicBezTo>
                  <a:pt x="239" y="462"/>
                  <a:pt x="252" y="424"/>
                  <a:pt x="283" y="403"/>
                </a:cubicBezTo>
                <a:cubicBezTo>
                  <a:pt x="294" y="372"/>
                  <a:pt x="328" y="353"/>
                  <a:pt x="350" y="331"/>
                </a:cubicBezTo>
                <a:cubicBezTo>
                  <a:pt x="374" y="307"/>
                  <a:pt x="343" y="313"/>
                  <a:pt x="393" y="283"/>
                </a:cubicBezTo>
                <a:cubicBezTo>
                  <a:pt x="443" y="253"/>
                  <a:pt x="486" y="215"/>
                  <a:pt x="537" y="187"/>
                </a:cubicBezTo>
                <a:cubicBezTo>
                  <a:pt x="570" y="169"/>
                  <a:pt x="601" y="143"/>
                  <a:pt x="638" y="135"/>
                </a:cubicBezTo>
                <a:cubicBezTo>
                  <a:pt x="676" y="108"/>
                  <a:pt x="724" y="96"/>
                  <a:pt x="768" y="82"/>
                </a:cubicBezTo>
                <a:cubicBezTo>
                  <a:pt x="818" y="66"/>
                  <a:pt x="867" y="47"/>
                  <a:pt x="916" y="29"/>
                </a:cubicBezTo>
                <a:cubicBezTo>
                  <a:pt x="965" y="11"/>
                  <a:pt x="1024" y="7"/>
                  <a:pt x="1075" y="0"/>
                </a:cubicBezTo>
                <a:cubicBezTo>
                  <a:pt x="1161" y="4"/>
                  <a:pt x="1239" y="11"/>
                  <a:pt x="1324" y="24"/>
                </a:cubicBezTo>
                <a:cubicBezTo>
                  <a:pt x="1347" y="28"/>
                  <a:pt x="1379" y="36"/>
                  <a:pt x="1401" y="43"/>
                </a:cubicBezTo>
                <a:cubicBezTo>
                  <a:pt x="1415" y="48"/>
                  <a:pt x="1444" y="58"/>
                  <a:pt x="1444" y="58"/>
                </a:cubicBezTo>
                <a:cubicBezTo>
                  <a:pt x="1452" y="66"/>
                  <a:pt x="1465" y="69"/>
                  <a:pt x="1473" y="77"/>
                </a:cubicBezTo>
                <a:cubicBezTo>
                  <a:pt x="1477" y="81"/>
                  <a:pt x="1475" y="87"/>
                  <a:pt x="1478" y="91"/>
                </a:cubicBezTo>
                <a:cubicBezTo>
                  <a:pt x="1488" y="107"/>
                  <a:pt x="1502" y="120"/>
                  <a:pt x="1512" y="135"/>
                </a:cubicBezTo>
                <a:cubicBezTo>
                  <a:pt x="1518" y="144"/>
                  <a:pt x="1531" y="163"/>
                  <a:pt x="1531" y="163"/>
                </a:cubicBezTo>
                <a:cubicBezTo>
                  <a:pt x="1537" y="188"/>
                  <a:pt x="1551" y="209"/>
                  <a:pt x="1564" y="231"/>
                </a:cubicBezTo>
                <a:cubicBezTo>
                  <a:pt x="1570" y="261"/>
                  <a:pt x="1580" y="305"/>
                  <a:pt x="1598" y="331"/>
                </a:cubicBezTo>
                <a:cubicBezTo>
                  <a:pt x="1617" y="442"/>
                  <a:pt x="1644" y="552"/>
                  <a:pt x="1660" y="663"/>
                </a:cubicBezTo>
                <a:cubicBezTo>
                  <a:pt x="1669" y="725"/>
                  <a:pt x="1671" y="802"/>
                  <a:pt x="1699" y="859"/>
                </a:cubicBezTo>
                <a:cubicBezTo>
                  <a:pt x="1707" y="876"/>
                  <a:pt x="1720" y="890"/>
                  <a:pt x="1728" y="907"/>
                </a:cubicBezTo>
                <a:cubicBezTo>
                  <a:pt x="1747" y="946"/>
                  <a:pt x="1760" y="988"/>
                  <a:pt x="1776" y="1027"/>
                </a:cubicBezTo>
                <a:cubicBezTo>
                  <a:pt x="1783" y="1044"/>
                  <a:pt x="1785" y="1063"/>
                  <a:pt x="1790" y="1080"/>
                </a:cubicBezTo>
                <a:cubicBezTo>
                  <a:pt x="1793" y="1090"/>
                  <a:pt x="1800" y="1109"/>
                  <a:pt x="1800" y="1109"/>
                </a:cubicBezTo>
                <a:cubicBezTo>
                  <a:pt x="1805" y="1154"/>
                  <a:pt x="1814" y="1198"/>
                  <a:pt x="1819" y="1243"/>
                </a:cubicBezTo>
                <a:cubicBezTo>
                  <a:pt x="1814" y="1318"/>
                  <a:pt x="1808" y="1465"/>
                  <a:pt x="1761" y="1531"/>
                </a:cubicBezTo>
                <a:cubicBezTo>
                  <a:pt x="1747" y="1573"/>
                  <a:pt x="1704" y="1639"/>
                  <a:pt x="1660" y="1651"/>
                </a:cubicBezTo>
                <a:cubicBezTo>
                  <a:pt x="1569" y="1723"/>
                  <a:pt x="1383" y="1739"/>
                  <a:pt x="1272" y="1752"/>
                </a:cubicBezTo>
                <a:cubicBezTo>
                  <a:pt x="1237" y="1756"/>
                  <a:pt x="1201" y="1756"/>
                  <a:pt x="1166" y="1762"/>
                </a:cubicBezTo>
                <a:cubicBezTo>
                  <a:pt x="1156" y="1764"/>
                  <a:pt x="1147" y="1766"/>
                  <a:pt x="1137" y="1767"/>
                </a:cubicBezTo>
                <a:cubicBezTo>
                  <a:pt x="1108" y="1770"/>
                  <a:pt x="1051" y="1776"/>
                  <a:pt x="1051" y="1776"/>
                </a:cubicBezTo>
                <a:cubicBezTo>
                  <a:pt x="969" y="1803"/>
                  <a:pt x="867" y="1808"/>
                  <a:pt x="782" y="1815"/>
                </a:cubicBezTo>
                <a:cubicBezTo>
                  <a:pt x="721" y="1813"/>
                  <a:pt x="661" y="1812"/>
                  <a:pt x="600" y="1810"/>
                </a:cubicBezTo>
                <a:cubicBezTo>
                  <a:pt x="497" y="1806"/>
                  <a:pt x="428" y="1772"/>
                  <a:pt x="360" y="1699"/>
                </a:cubicBezTo>
                <a:cubicBezTo>
                  <a:pt x="352" y="1678"/>
                  <a:pt x="334" y="1670"/>
                  <a:pt x="316" y="1656"/>
                </a:cubicBezTo>
                <a:cubicBezTo>
                  <a:pt x="308" y="1629"/>
                  <a:pt x="315" y="1644"/>
                  <a:pt x="283" y="1613"/>
                </a:cubicBezTo>
                <a:cubicBezTo>
                  <a:pt x="278" y="1608"/>
                  <a:pt x="268" y="1599"/>
                  <a:pt x="268" y="1599"/>
                </a:cubicBezTo>
                <a:cubicBezTo>
                  <a:pt x="262" y="1578"/>
                  <a:pt x="252" y="1567"/>
                  <a:pt x="235" y="1555"/>
                </a:cubicBezTo>
                <a:cubicBezTo>
                  <a:pt x="227" y="1534"/>
                  <a:pt x="213" y="1517"/>
                  <a:pt x="201" y="1498"/>
                </a:cubicBezTo>
                <a:cubicBezTo>
                  <a:pt x="171" y="1453"/>
                  <a:pt x="140" y="1408"/>
                  <a:pt x="110" y="1363"/>
                </a:cubicBezTo>
                <a:cubicBezTo>
                  <a:pt x="105" y="1355"/>
                  <a:pt x="106" y="1343"/>
                  <a:pt x="100" y="1335"/>
                </a:cubicBezTo>
                <a:cubicBezTo>
                  <a:pt x="80" y="1306"/>
                  <a:pt x="72" y="1272"/>
                  <a:pt x="52" y="1243"/>
                </a:cubicBezTo>
                <a:cubicBezTo>
                  <a:pt x="45" y="1217"/>
                  <a:pt x="29" y="1179"/>
                  <a:pt x="14" y="1157"/>
                </a:cubicBezTo>
                <a:cubicBezTo>
                  <a:pt x="7" y="1124"/>
                  <a:pt x="0" y="1096"/>
                  <a:pt x="0" y="1061"/>
                </a:cubicBezTo>
                <a:close/>
              </a:path>
            </a:pathLst>
          </a:custGeom>
          <a:noFill/>
          <a:ln w="47625">
            <a:solidFill>
              <a:srgbClr val="7FFF7F"/>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sp>
        <p:nvSpPr>
          <p:cNvPr id="204832" name="Text Box 32"/>
          <p:cNvSpPr txBox="1">
            <a:spLocks noChangeArrowheads="1"/>
          </p:cNvSpPr>
          <p:nvPr/>
        </p:nvSpPr>
        <p:spPr bwMode="auto">
          <a:xfrm>
            <a:off x="1030288" y="4702175"/>
            <a:ext cx="212725" cy="37465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5189" tIns="17594" rIns="35189" bIns="17594"/>
          <a:lstStyle/>
          <a:p>
            <a:pPr eaLnBrk="0" hangingPunct="0"/>
            <a:r>
              <a:rPr lang="en-US" i="1">
                <a:solidFill>
                  <a:srgbClr val="000000"/>
                </a:solidFill>
              </a:rPr>
              <a:t>v</a:t>
            </a:r>
            <a:endParaRPr lang="en-US">
              <a:effectLst>
                <a:outerShdw blurRad="38100" dist="38100" dir="2700000" algn="tl">
                  <a:srgbClr val="C0C0C0"/>
                </a:outerShdw>
              </a:effectLst>
            </a:endParaRPr>
          </a:p>
        </p:txBody>
      </p:sp>
      <p:sp>
        <p:nvSpPr>
          <p:cNvPr id="204833" name="Text Box 33"/>
          <p:cNvSpPr txBox="1">
            <a:spLocks noChangeArrowheads="1"/>
          </p:cNvSpPr>
          <p:nvPr/>
        </p:nvSpPr>
        <p:spPr bwMode="auto">
          <a:xfrm>
            <a:off x="1449388" y="4851400"/>
            <a:ext cx="225425" cy="37465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5189" tIns="17594" rIns="35189" bIns="17594"/>
          <a:lstStyle/>
          <a:p>
            <a:pPr eaLnBrk="0" hangingPunct="0"/>
            <a:r>
              <a:rPr lang="en-US" i="1">
                <a:solidFill>
                  <a:srgbClr val="000000"/>
                </a:solidFill>
              </a:rPr>
              <a:t>u</a:t>
            </a:r>
            <a:endParaRPr lang="en-US">
              <a:effectLst>
                <a:outerShdw blurRad="38100" dist="38100" dir="2700000" algn="tl">
                  <a:srgbClr val="C0C0C0"/>
                </a:outerShdw>
              </a:effectLst>
            </a:endParaRPr>
          </a:p>
        </p:txBody>
      </p:sp>
      <p:sp>
        <p:nvSpPr>
          <p:cNvPr id="204834" name="Text Box 34"/>
          <p:cNvSpPr txBox="1">
            <a:spLocks noChangeArrowheads="1"/>
          </p:cNvSpPr>
          <p:nvPr/>
        </p:nvSpPr>
        <p:spPr bwMode="auto">
          <a:xfrm>
            <a:off x="1936750" y="4329113"/>
            <a:ext cx="265113" cy="37306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5189" tIns="17594" rIns="35189" bIns="17594"/>
          <a:lstStyle/>
          <a:p>
            <a:pPr eaLnBrk="0" hangingPunct="0"/>
            <a:r>
              <a:rPr lang="en-US" i="1">
                <a:solidFill>
                  <a:srgbClr val="000000"/>
                </a:solidFill>
              </a:rPr>
              <a:t>w</a:t>
            </a:r>
            <a:endParaRPr lang="en-US">
              <a:effectLst>
                <a:outerShdw blurRad="38100" dist="38100" dir="2700000" algn="tl">
                  <a:srgbClr val="C0C0C0"/>
                </a:outerShdw>
              </a:effectLst>
            </a:endParaRPr>
          </a:p>
        </p:txBody>
      </p:sp>
      <p:sp>
        <p:nvSpPr>
          <p:cNvPr id="204835" name="Freeform 35"/>
          <p:cNvSpPr>
            <a:spLocks/>
          </p:cNvSpPr>
          <p:nvPr/>
        </p:nvSpPr>
        <p:spPr bwMode="auto">
          <a:xfrm rot="1897186">
            <a:off x="868363" y="4062413"/>
            <a:ext cx="900112" cy="1350962"/>
          </a:xfrm>
          <a:custGeom>
            <a:avLst/>
            <a:gdLst>
              <a:gd name="T0" fmla="*/ 723 w 987"/>
              <a:gd name="T1" fmla="*/ 747 h 1320"/>
              <a:gd name="T2" fmla="*/ 939 w 987"/>
              <a:gd name="T3" fmla="*/ 0 h 1320"/>
              <a:gd name="T4" fmla="*/ 51 w 987"/>
              <a:gd name="T5" fmla="*/ 270 h 1320"/>
              <a:gd name="T6" fmla="*/ 0 w 987"/>
              <a:gd name="T7" fmla="*/ 1245 h 1320"/>
              <a:gd name="T8" fmla="*/ 987 w 987"/>
              <a:gd name="T9" fmla="*/ 1320 h 1320"/>
              <a:gd name="T10" fmla="*/ 723 w 987"/>
              <a:gd name="T11" fmla="*/ 747 h 1320"/>
            </a:gdLst>
            <a:ahLst/>
            <a:cxnLst>
              <a:cxn ang="0">
                <a:pos x="T0" y="T1"/>
              </a:cxn>
              <a:cxn ang="0">
                <a:pos x="T2" y="T3"/>
              </a:cxn>
              <a:cxn ang="0">
                <a:pos x="T4" y="T5"/>
              </a:cxn>
              <a:cxn ang="0">
                <a:pos x="T6" y="T7"/>
              </a:cxn>
              <a:cxn ang="0">
                <a:pos x="T8" y="T9"/>
              </a:cxn>
              <a:cxn ang="0">
                <a:pos x="T10" y="T11"/>
              </a:cxn>
            </a:cxnLst>
            <a:rect l="0" t="0" r="r" b="b"/>
            <a:pathLst>
              <a:path w="987" h="1320">
                <a:moveTo>
                  <a:pt x="723" y="747"/>
                </a:moveTo>
                <a:lnTo>
                  <a:pt x="939" y="0"/>
                </a:lnTo>
                <a:lnTo>
                  <a:pt x="51" y="270"/>
                </a:lnTo>
                <a:lnTo>
                  <a:pt x="0" y="1245"/>
                </a:lnTo>
                <a:lnTo>
                  <a:pt x="987" y="1320"/>
                </a:lnTo>
                <a:lnTo>
                  <a:pt x="723" y="747"/>
                </a:lnTo>
                <a:close/>
              </a:path>
            </a:pathLst>
          </a:custGeom>
          <a:noFill/>
          <a:ln w="9525">
            <a:solidFill>
              <a:srgbClr val="000000"/>
            </a:solidFill>
            <a:round/>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4836" name="Line 36"/>
          <p:cNvSpPr>
            <a:spLocks noChangeShapeType="1"/>
          </p:cNvSpPr>
          <p:nvPr/>
        </p:nvSpPr>
        <p:spPr bwMode="auto">
          <a:xfrm rot="1897186">
            <a:off x="1035050" y="4233863"/>
            <a:ext cx="322263" cy="476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37" name="Line 37"/>
          <p:cNvSpPr>
            <a:spLocks noChangeShapeType="1"/>
          </p:cNvSpPr>
          <p:nvPr/>
        </p:nvSpPr>
        <p:spPr bwMode="auto">
          <a:xfrm rot="1897186" flipH="1" flipV="1">
            <a:off x="1173163" y="4841875"/>
            <a:ext cx="2921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38" name="Line 38"/>
          <p:cNvSpPr>
            <a:spLocks noChangeShapeType="1"/>
          </p:cNvSpPr>
          <p:nvPr/>
        </p:nvSpPr>
        <p:spPr bwMode="auto">
          <a:xfrm rot="1897186" flipH="1">
            <a:off x="1371600" y="4195763"/>
            <a:ext cx="487363" cy="736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39" name="Line 39"/>
          <p:cNvSpPr>
            <a:spLocks noChangeShapeType="1"/>
          </p:cNvSpPr>
          <p:nvPr/>
        </p:nvSpPr>
        <p:spPr bwMode="auto">
          <a:xfrm rot="1897186" flipV="1">
            <a:off x="746125" y="4618038"/>
            <a:ext cx="363538" cy="512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40" name="Line 40"/>
          <p:cNvSpPr>
            <a:spLocks noChangeShapeType="1"/>
          </p:cNvSpPr>
          <p:nvPr/>
        </p:nvSpPr>
        <p:spPr bwMode="auto">
          <a:xfrm rot="1897186">
            <a:off x="1016000" y="4854575"/>
            <a:ext cx="512763" cy="5873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41" name="Freeform 41"/>
          <p:cNvSpPr>
            <a:spLocks/>
          </p:cNvSpPr>
          <p:nvPr/>
        </p:nvSpPr>
        <p:spPr bwMode="auto">
          <a:xfrm>
            <a:off x="931863" y="4529138"/>
            <a:ext cx="500062" cy="231775"/>
          </a:xfrm>
          <a:custGeom>
            <a:avLst/>
            <a:gdLst>
              <a:gd name="T0" fmla="*/ 315 w 315"/>
              <a:gd name="T1" fmla="*/ 146 h 146"/>
              <a:gd name="T2" fmla="*/ 254 w 315"/>
              <a:gd name="T3" fmla="*/ 104 h 146"/>
              <a:gd name="T4" fmla="*/ 160 w 315"/>
              <a:gd name="T5" fmla="*/ 56 h 146"/>
              <a:gd name="T6" fmla="*/ 0 w 315"/>
              <a:gd name="T7" fmla="*/ 0 h 146"/>
            </a:gdLst>
            <a:ahLst/>
            <a:cxnLst>
              <a:cxn ang="0">
                <a:pos x="T0" y="T1"/>
              </a:cxn>
              <a:cxn ang="0">
                <a:pos x="T2" y="T3"/>
              </a:cxn>
              <a:cxn ang="0">
                <a:pos x="T4" y="T5"/>
              </a:cxn>
              <a:cxn ang="0">
                <a:pos x="T6" y="T7"/>
              </a:cxn>
            </a:cxnLst>
            <a:rect l="0" t="0" r="r" b="b"/>
            <a:pathLst>
              <a:path w="315" h="146">
                <a:moveTo>
                  <a:pt x="315" y="146"/>
                </a:moveTo>
                <a:lnTo>
                  <a:pt x="254" y="104"/>
                </a:lnTo>
                <a:lnTo>
                  <a:pt x="160" y="56"/>
                </a:lnTo>
                <a:lnTo>
                  <a:pt x="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4842" name="Freeform 42"/>
          <p:cNvSpPr>
            <a:spLocks/>
          </p:cNvSpPr>
          <p:nvPr/>
        </p:nvSpPr>
        <p:spPr bwMode="auto">
          <a:xfrm>
            <a:off x="1449388" y="4689475"/>
            <a:ext cx="257175" cy="76200"/>
          </a:xfrm>
          <a:custGeom>
            <a:avLst/>
            <a:gdLst>
              <a:gd name="T0" fmla="*/ 0 w 162"/>
              <a:gd name="T1" fmla="*/ 48 h 48"/>
              <a:gd name="T2" fmla="*/ 162 w 162"/>
              <a:gd name="T3" fmla="*/ 0 h 48"/>
            </a:gdLst>
            <a:ahLst/>
            <a:cxnLst>
              <a:cxn ang="0">
                <a:pos x="T0" y="T1"/>
              </a:cxn>
              <a:cxn ang="0">
                <a:pos x="T2" y="T3"/>
              </a:cxn>
            </a:cxnLst>
            <a:rect l="0" t="0" r="r" b="b"/>
            <a:pathLst>
              <a:path w="162" h="48">
                <a:moveTo>
                  <a:pt x="0" y="48"/>
                </a:moveTo>
                <a:lnTo>
                  <a:pt x="162"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4843" name="Freeform 43"/>
          <p:cNvSpPr>
            <a:spLocks/>
          </p:cNvSpPr>
          <p:nvPr/>
        </p:nvSpPr>
        <p:spPr bwMode="auto">
          <a:xfrm>
            <a:off x="1404938" y="4762500"/>
            <a:ext cx="44450" cy="473075"/>
          </a:xfrm>
          <a:custGeom>
            <a:avLst/>
            <a:gdLst>
              <a:gd name="T0" fmla="*/ 28 w 28"/>
              <a:gd name="T1" fmla="*/ 0 h 298"/>
              <a:gd name="T2" fmla="*/ 0 w 28"/>
              <a:gd name="T3" fmla="*/ 93 h 298"/>
              <a:gd name="T4" fmla="*/ 1 w 28"/>
              <a:gd name="T5" fmla="*/ 298 h 298"/>
            </a:gdLst>
            <a:ahLst/>
            <a:cxnLst>
              <a:cxn ang="0">
                <a:pos x="T0" y="T1"/>
              </a:cxn>
              <a:cxn ang="0">
                <a:pos x="T2" y="T3"/>
              </a:cxn>
              <a:cxn ang="0">
                <a:pos x="T4" y="T5"/>
              </a:cxn>
            </a:cxnLst>
            <a:rect l="0" t="0" r="r" b="b"/>
            <a:pathLst>
              <a:path w="28" h="298">
                <a:moveTo>
                  <a:pt x="28" y="0"/>
                </a:moveTo>
                <a:lnTo>
                  <a:pt x="0" y="93"/>
                </a:lnTo>
                <a:lnTo>
                  <a:pt x="1" y="298"/>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4844" name="Oval 44"/>
          <p:cNvSpPr>
            <a:spLocks noChangeArrowheads="1"/>
          </p:cNvSpPr>
          <p:nvPr/>
        </p:nvSpPr>
        <p:spPr bwMode="auto">
          <a:xfrm rot="1897186">
            <a:off x="1997075" y="4364038"/>
            <a:ext cx="23813" cy="28575"/>
          </a:xfrm>
          <a:prstGeom prst="ellipse">
            <a:avLst/>
          </a:prstGeom>
          <a:solidFill>
            <a:srgbClr val="BBE0E3"/>
          </a:solidFill>
          <a:ln w="9525">
            <a:solidFill>
              <a:srgbClr val="000000"/>
            </a:solidFill>
            <a:round/>
            <a:headEnd/>
            <a:tailEnd/>
          </a:ln>
        </p:spPr>
        <p:txBody>
          <a:bodyPr anchor="ctr"/>
          <a:lstStyle/>
          <a:p>
            <a:endParaRPr lang="en-US"/>
          </a:p>
        </p:txBody>
      </p:sp>
      <p:sp>
        <p:nvSpPr>
          <p:cNvPr id="204845" name="Oval 45"/>
          <p:cNvSpPr>
            <a:spLocks noChangeArrowheads="1"/>
          </p:cNvSpPr>
          <p:nvPr/>
        </p:nvSpPr>
        <p:spPr bwMode="auto">
          <a:xfrm rot="1897186">
            <a:off x="1171575" y="4165600"/>
            <a:ext cx="25400" cy="28575"/>
          </a:xfrm>
          <a:prstGeom prst="ellipse">
            <a:avLst/>
          </a:prstGeom>
          <a:solidFill>
            <a:srgbClr val="BBE0E3"/>
          </a:solidFill>
          <a:ln w="9525">
            <a:solidFill>
              <a:srgbClr val="000000"/>
            </a:solidFill>
            <a:round/>
            <a:headEnd/>
            <a:tailEnd/>
          </a:ln>
        </p:spPr>
        <p:txBody>
          <a:bodyPr anchor="ctr"/>
          <a:lstStyle/>
          <a:p>
            <a:endParaRPr lang="en-US"/>
          </a:p>
        </p:txBody>
      </p:sp>
      <p:sp>
        <p:nvSpPr>
          <p:cNvPr id="204846" name="Oval 46"/>
          <p:cNvSpPr>
            <a:spLocks noChangeArrowheads="1"/>
          </p:cNvSpPr>
          <p:nvPr/>
        </p:nvSpPr>
        <p:spPr bwMode="auto">
          <a:xfrm rot="1897186">
            <a:off x="1196975" y="4746625"/>
            <a:ext cx="25400" cy="28575"/>
          </a:xfrm>
          <a:prstGeom prst="ellipse">
            <a:avLst/>
          </a:prstGeom>
          <a:solidFill>
            <a:srgbClr val="BBE0E3"/>
          </a:solidFill>
          <a:ln w="9525">
            <a:solidFill>
              <a:srgbClr val="000000"/>
            </a:solidFill>
            <a:round/>
            <a:headEnd/>
            <a:tailEnd/>
          </a:ln>
        </p:spPr>
        <p:txBody>
          <a:bodyPr anchor="ctr"/>
          <a:lstStyle/>
          <a:p>
            <a:endParaRPr lang="en-US"/>
          </a:p>
        </p:txBody>
      </p:sp>
      <p:sp>
        <p:nvSpPr>
          <p:cNvPr id="204847" name="Oval 47"/>
          <p:cNvSpPr>
            <a:spLocks noChangeArrowheads="1"/>
          </p:cNvSpPr>
          <p:nvPr/>
        </p:nvSpPr>
        <p:spPr bwMode="auto">
          <a:xfrm rot="1897186">
            <a:off x="1439863" y="4908550"/>
            <a:ext cx="25400" cy="26988"/>
          </a:xfrm>
          <a:prstGeom prst="ellipse">
            <a:avLst/>
          </a:prstGeom>
          <a:solidFill>
            <a:srgbClr val="BBE0E3"/>
          </a:solidFill>
          <a:ln w="9525">
            <a:solidFill>
              <a:srgbClr val="000000"/>
            </a:solidFill>
            <a:round/>
            <a:headEnd/>
            <a:tailEnd/>
          </a:ln>
        </p:spPr>
        <p:txBody>
          <a:bodyPr anchor="ctr"/>
          <a:lstStyle/>
          <a:p>
            <a:endParaRPr lang="en-US"/>
          </a:p>
        </p:txBody>
      </p:sp>
      <p:sp>
        <p:nvSpPr>
          <p:cNvPr id="204848" name="Oval 48"/>
          <p:cNvSpPr>
            <a:spLocks noChangeArrowheads="1"/>
          </p:cNvSpPr>
          <p:nvPr/>
        </p:nvSpPr>
        <p:spPr bwMode="auto">
          <a:xfrm rot="1897186">
            <a:off x="1335088" y="5537200"/>
            <a:ext cx="25400" cy="26988"/>
          </a:xfrm>
          <a:prstGeom prst="ellipse">
            <a:avLst/>
          </a:prstGeom>
          <a:solidFill>
            <a:srgbClr val="BBE0E3"/>
          </a:solidFill>
          <a:ln w="9525">
            <a:solidFill>
              <a:srgbClr val="000000"/>
            </a:solidFill>
            <a:round/>
            <a:headEnd/>
            <a:tailEnd/>
          </a:ln>
        </p:spPr>
        <p:txBody>
          <a:bodyPr anchor="ctr"/>
          <a:lstStyle/>
          <a:p>
            <a:endParaRPr lang="en-US"/>
          </a:p>
        </p:txBody>
      </p:sp>
      <p:sp>
        <p:nvSpPr>
          <p:cNvPr id="204849" name="Oval 49"/>
          <p:cNvSpPr>
            <a:spLocks noChangeArrowheads="1"/>
          </p:cNvSpPr>
          <p:nvPr/>
        </p:nvSpPr>
        <p:spPr bwMode="auto">
          <a:xfrm rot="1897186">
            <a:off x="612775" y="4987925"/>
            <a:ext cx="26988" cy="26988"/>
          </a:xfrm>
          <a:prstGeom prst="ellipse">
            <a:avLst/>
          </a:prstGeom>
          <a:solidFill>
            <a:srgbClr val="BBE0E3"/>
          </a:solidFill>
          <a:ln w="9525">
            <a:solidFill>
              <a:srgbClr val="000000"/>
            </a:solidFill>
            <a:round/>
            <a:headEnd/>
            <a:tailEnd/>
          </a:ln>
        </p:spPr>
        <p:txBody>
          <a:bodyPr anchor="ctr"/>
          <a:lstStyle/>
          <a:p>
            <a:endParaRPr lang="en-US"/>
          </a:p>
        </p:txBody>
      </p:sp>
      <p:sp>
        <p:nvSpPr>
          <p:cNvPr id="204850" name="Oval 50"/>
          <p:cNvSpPr>
            <a:spLocks noChangeArrowheads="1"/>
          </p:cNvSpPr>
          <p:nvPr/>
        </p:nvSpPr>
        <p:spPr bwMode="auto">
          <a:xfrm rot="1897186">
            <a:off x="1430338" y="4749800"/>
            <a:ext cx="23812" cy="28575"/>
          </a:xfrm>
          <a:prstGeom prst="ellipse">
            <a:avLst/>
          </a:prstGeom>
          <a:solidFill>
            <a:srgbClr val="BBE0E3"/>
          </a:solidFill>
          <a:ln w="9525">
            <a:solidFill>
              <a:srgbClr val="00CC00"/>
            </a:solidFill>
            <a:round/>
            <a:headEnd/>
            <a:tailEnd/>
          </a:ln>
        </p:spPr>
        <p:txBody>
          <a:bodyPr anchor="ctr"/>
          <a:lstStyle/>
          <a:p>
            <a:endParaRPr lang="en-US"/>
          </a:p>
        </p:txBody>
      </p:sp>
      <p:sp>
        <p:nvSpPr>
          <p:cNvPr id="204851" name="Freeform 51"/>
          <p:cNvSpPr>
            <a:spLocks/>
          </p:cNvSpPr>
          <p:nvPr/>
        </p:nvSpPr>
        <p:spPr bwMode="auto">
          <a:xfrm>
            <a:off x="542925" y="4043363"/>
            <a:ext cx="1695450" cy="1695450"/>
          </a:xfrm>
          <a:custGeom>
            <a:avLst/>
            <a:gdLst>
              <a:gd name="T0" fmla="*/ 5 w 1834"/>
              <a:gd name="T1" fmla="*/ 744 h 1569"/>
              <a:gd name="T2" fmla="*/ 58 w 1834"/>
              <a:gd name="T3" fmla="*/ 605 h 1569"/>
              <a:gd name="T4" fmla="*/ 92 w 1834"/>
              <a:gd name="T5" fmla="*/ 547 h 1569"/>
              <a:gd name="T6" fmla="*/ 164 w 1834"/>
              <a:gd name="T7" fmla="*/ 446 h 1569"/>
              <a:gd name="T8" fmla="*/ 202 w 1834"/>
              <a:gd name="T9" fmla="*/ 389 h 1569"/>
              <a:gd name="T10" fmla="*/ 260 w 1834"/>
              <a:gd name="T11" fmla="*/ 321 h 1569"/>
              <a:gd name="T12" fmla="*/ 409 w 1834"/>
              <a:gd name="T13" fmla="*/ 201 h 1569"/>
              <a:gd name="T14" fmla="*/ 466 w 1834"/>
              <a:gd name="T15" fmla="*/ 153 h 1569"/>
              <a:gd name="T16" fmla="*/ 509 w 1834"/>
              <a:gd name="T17" fmla="*/ 125 h 1569"/>
              <a:gd name="T18" fmla="*/ 533 w 1834"/>
              <a:gd name="T19" fmla="*/ 96 h 1569"/>
              <a:gd name="T20" fmla="*/ 577 w 1834"/>
              <a:gd name="T21" fmla="*/ 72 h 1569"/>
              <a:gd name="T22" fmla="*/ 620 w 1834"/>
              <a:gd name="T23" fmla="*/ 43 h 1569"/>
              <a:gd name="T24" fmla="*/ 802 w 1834"/>
              <a:gd name="T25" fmla="*/ 0 h 1569"/>
              <a:gd name="T26" fmla="*/ 922 w 1834"/>
              <a:gd name="T27" fmla="*/ 5 h 1569"/>
              <a:gd name="T28" fmla="*/ 1033 w 1834"/>
              <a:gd name="T29" fmla="*/ 33 h 1569"/>
              <a:gd name="T30" fmla="*/ 1081 w 1834"/>
              <a:gd name="T31" fmla="*/ 48 h 1569"/>
              <a:gd name="T32" fmla="*/ 1124 w 1834"/>
              <a:gd name="T33" fmla="*/ 62 h 1569"/>
              <a:gd name="T34" fmla="*/ 1172 w 1834"/>
              <a:gd name="T35" fmla="*/ 53 h 1569"/>
              <a:gd name="T36" fmla="*/ 1253 w 1834"/>
              <a:gd name="T37" fmla="*/ 81 h 1569"/>
              <a:gd name="T38" fmla="*/ 1306 w 1834"/>
              <a:gd name="T39" fmla="*/ 91 h 1569"/>
              <a:gd name="T40" fmla="*/ 1359 w 1834"/>
              <a:gd name="T41" fmla="*/ 110 h 1569"/>
              <a:gd name="T42" fmla="*/ 1465 w 1834"/>
              <a:gd name="T43" fmla="*/ 158 h 1569"/>
              <a:gd name="T44" fmla="*/ 1561 w 1834"/>
              <a:gd name="T45" fmla="*/ 187 h 1569"/>
              <a:gd name="T46" fmla="*/ 1623 w 1834"/>
              <a:gd name="T47" fmla="*/ 211 h 1569"/>
              <a:gd name="T48" fmla="*/ 1657 w 1834"/>
              <a:gd name="T49" fmla="*/ 230 h 1569"/>
              <a:gd name="T50" fmla="*/ 1757 w 1834"/>
              <a:gd name="T51" fmla="*/ 288 h 1569"/>
              <a:gd name="T52" fmla="*/ 1786 w 1834"/>
              <a:gd name="T53" fmla="*/ 331 h 1569"/>
              <a:gd name="T54" fmla="*/ 1810 w 1834"/>
              <a:gd name="T55" fmla="*/ 389 h 1569"/>
              <a:gd name="T56" fmla="*/ 1733 w 1834"/>
              <a:gd name="T57" fmla="*/ 854 h 1569"/>
              <a:gd name="T58" fmla="*/ 1685 w 1834"/>
              <a:gd name="T59" fmla="*/ 950 h 1569"/>
              <a:gd name="T60" fmla="*/ 1570 w 1834"/>
              <a:gd name="T61" fmla="*/ 1123 h 1569"/>
              <a:gd name="T62" fmla="*/ 1479 w 1834"/>
              <a:gd name="T63" fmla="*/ 1224 h 1569"/>
              <a:gd name="T64" fmla="*/ 1455 w 1834"/>
              <a:gd name="T65" fmla="*/ 1253 h 1569"/>
              <a:gd name="T66" fmla="*/ 1426 w 1834"/>
              <a:gd name="T67" fmla="*/ 1277 h 1569"/>
              <a:gd name="T68" fmla="*/ 1397 w 1834"/>
              <a:gd name="T69" fmla="*/ 1296 h 1569"/>
              <a:gd name="T70" fmla="*/ 1345 w 1834"/>
              <a:gd name="T71" fmla="*/ 1334 h 1569"/>
              <a:gd name="T72" fmla="*/ 1316 w 1834"/>
              <a:gd name="T73" fmla="*/ 1353 h 1569"/>
              <a:gd name="T74" fmla="*/ 1249 w 1834"/>
              <a:gd name="T75" fmla="*/ 1406 h 1569"/>
              <a:gd name="T76" fmla="*/ 1119 w 1834"/>
              <a:gd name="T77" fmla="*/ 1488 h 1569"/>
              <a:gd name="T78" fmla="*/ 1105 w 1834"/>
              <a:gd name="T79" fmla="*/ 1493 h 1569"/>
              <a:gd name="T80" fmla="*/ 1090 w 1834"/>
              <a:gd name="T81" fmla="*/ 1507 h 1569"/>
              <a:gd name="T82" fmla="*/ 1052 w 1834"/>
              <a:gd name="T83" fmla="*/ 1517 h 1569"/>
              <a:gd name="T84" fmla="*/ 961 w 1834"/>
              <a:gd name="T85" fmla="*/ 1550 h 1569"/>
              <a:gd name="T86" fmla="*/ 797 w 1834"/>
              <a:gd name="T87" fmla="*/ 1569 h 1569"/>
              <a:gd name="T88" fmla="*/ 553 w 1834"/>
              <a:gd name="T89" fmla="*/ 1517 h 1569"/>
              <a:gd name="T90" fmla="*/ 509 w 1834"/>
              <a:gd name="T91" fmla="*/ 1497 h 1569"/>
              <a:gd name="T92" fmla="*/ 437 w 1834"/>
              <a:gd name="T93" fmla="*/ 1464 h 1569"/>
              <a:gd name="T94" fmla="*/ 375 w 1834"/>
              <a:gd name="T95" fmla="*/ 1425 h 1569"/>
              <a:gd name="T96" fmla="*/ 332 w 1834"/>
              <a:gd name="T97" fmla="*/ 1392 h 1569"/>
              <a:gd name="T98" fmla="*/ 289 w 1834"/>
              <a:gd name="T99" fmla="*/ 1358 h 1569"/>
              <a:gd name="T100" fmla="*/ 279 w 1834"/>
              <a:gd name="T101" fmla="*/ 1339 h 1569"/>
              <a:gd name="T102" fmla="*/ 250 w 1834"/>
              <a:gd name="T103" fmla="*/ 1329 h 1569"/>
              <a:gd name="T104" fmla="*/ 202 w 1834"/>
              <a:gd name="T105" fmla="*/ 1286 h 1569"/>
              <a:gd name="T106" fmla="*/ 164 w 1834"/>
              <a:gd name="T107" fmla="*/ 1238 h 1569"/>
              <a:gd name="T108" fmla="*/ 106 w 1834"/>
              <a:gd name="T109" fmla="*/ 1137 h 1569"/>
              <a:gd name="T110" fmla="*/ 63 w 1834"/>
              <a:gd name="T111" fmla="*/ 1037 h 1569"/>
              <a:gd name="T112" fmla="*/ 39 w 1834"/>
              <a:gd name="T113" fmla="*/ 921 h 1569"/>
              <a:gd name="T114" fmla="*/ 25 w 1834"/>
              <a:gd name="T115" fmla="*/ 816 h 1569"/>
              <a:gd name="T116" fmla="*/ 5 w 1834"/>
              <a:gd name="T117" fmla="*/ 744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34" h="1569">
                <a:moveTo>
                  <a:pt x="5" y="744"/>
                </a:moveTo>
                <a:cubicBezTo>
                  <a:pt x="15" y="695"/>
                  <a:pt x="28" y="646"/>
                  <a:pt x="58" y="605"/>
                </a:cubicBezTo>
                <a:cubicBezTo>
                  <a:pt x="65" y="583"/>
                  <a:pt x="76" y="562"/>
                  <a:pt x="92" y="547"/>
                </a:cubicBezTo>
                <a:cubicBezTo>
                  <a:pt x="104" y="515"/>
                  <a:pt x="137" y="467"/>
                  <a:pt x="164" y="446"/>
                </a:cubicBezTo>
                <a:cubicBezTo>
                  <a:pt x="173" y="422"/>
                  <a:pt x="191" y="411"/>
                  <a:pt x="202" y="389"/>
                </a:cubicBezTo>
                <a:cubicBezTo>
                  <a:pt x="217" y="359"/>
                  <a:pt x="239" y="346"/>
                  <a:pt x="260" y="321"/>
                </a:cubicBezTo>
                <a:cubicBezTo>
                  <a:pt x="299" y="274"/>
                  <a:pt x="352" y="225"/>
                  <a:pt x="409" y="201"/>
                </a:cubicBezTo>
                <a:cubicBezTo>
                  <a:pt x="428" y="182"/>
                  <a:pt x="441" y="162"/>
                  <a:pt x="466" y="153"/>
                </a:cubicBezTo>
                <a:cubicBezTo>
                  <a:pt x="478" y="136"/>
                  <a:pt x="489" y="131"/>
                  <a:pt x="509" y="125"/>
                </a:cubicBezTo>
                <a:cubicBezTo>
                  <a:pt x="514" y="120"/>
                  <a:pt x="527" y="102"/>
                  <a:pt x="533" y="96"/>
                </a:cubicBezTo>
                <a:cubicBezTo>
                  <a:pt x="546" y="83"/>
                  <a:pt x="563" y="83"/>
                  <a:pt x="577" y="72"/>
                </a:cubicBezTo>
                <a:cubicBezTo>
                  <a:pt x="593" y="58"/>
                  <a:pt x="599" y="50"/>
                  <a:pt x="620" y="43"/>
                </a:cubicBezTo>
                <a:cubicBezTo>
                  <a:pt x="672" y="6"/>
                  <a:pt x="741" y="8"/>
                  <a:pt x="802" y="0"/>
                </a:cubicBezTo>
                <a:cubicBezTo>
                  <a:pt x="842" y="2"/>
                  <a:pt x="882" y="2"/>
                  <a:pt x="922" y="5"/>
                </a:cubicBezTo>
                <a:cubicBezTo>
                  <a:pt x="957" y="7"/>
                  <a:pt x="998" y="26"/>
                  <a:pt x="1033" y="33"/>
                </a:cubicBezTo>
                <a:cubicBezTo>
                  <a:pt x="1049" y="36"/>
                  <a:pt x="1066" y="43"/>
                  <a:pt x="1081" y="48"/>
                </a:cubicBezTo>
                <a:cubicBezTo>
                  <a:pt x="1095" y="53"/>
                  <a:pt x="1124" y="62"/>
                  <a:pt x="1124" y="62"/>
                </a:cubicBezTo>
                <a:cubicBezTo>
                  <a:pt x="1140" y="60"/>
                  <a:pt x="1156" y="53"/>
                  <a:pt x="1172" y="53"/>
                </a:cubicBezTo>
                <a:cubicBezTo>
                  <a:pt x="1202" y="53"/>
                  <a:pt x="1227" y="71"/>
                  <a:pt x="1253" y="81"/>
                </a:cubicBezTo>
                <a:cubicBezTo>
                  <a:pt x="1259" y="83"/>
                  <a:pt x="1302" y="90"/>
                  <a:pt x="1306" y="91"/>
                </a:cubicBezTo>
                <a:cubicBezTo>
                  <a:pt x="1324" y="103"/>
                  <a:pt x="1340" y="101"/>
                  <a:pt x="1359" y="110"/>
                </a:cubicBezTo>
                <a:cubicBezTo>
                  <a:pt x="1395" y="126"/>
                  <a:pt x="1429" y="144"/>
                  <a:pt x="1465" y="158"/>
                </a:cubicBezTo>
                <a:cubicBezTo>
                  <a:pt x="1496" y="170"/>
                  <a:pt x="1529" y="176"/>
                  <a:pt x="1561" y="187"/>
                </a:cubicBezTo>
                <a:cubicBezTo>
                  <a:pt x="1580" y="200"/>
                  <a:pt x="1601" y="203"/>
                  <a:pt x="1623" y="211"/>
                </a:cubicBezTo>
                <a:cubicBezTo>
                  <a:pt x="1644" y="218"/>
                  <a:pt x="1638" y="222"/>
                  <a:pt x="1657" y="230"/>
                </a:cubicBezTo>
                <a:cubicBezTo>
                  <a:pt x="1694" y="246"/>
                  <a:pt x="1729" y="258"/>
                  <a:pt x="1757" y="288"/>
                </a:cubicBezTo>
                <a:cubicBezTo>
                  <a:pt x="1764" y="307"/>
                  <a:pt x="1772" y="317"/>
                  <a:pt x="1786" y="331"/>
                </a:cubicBezTo>
                <a:cubicBezTo>
                  <a:pt x="1793" y="353"/>
                  <a:pt x="1799" y="370"/>
                  <a:pt x="1810" y="389"/>
                </a:cubicBezTo>
                <a:cubicBezTo>
                  <a:pt x="1834" y="521"/>
                  <a:pt x="1809" y="733"/>
                  <a:pt x="1733" y="854"/>
                </a:cubicBezTo>
                <a:cubicBezTo>
                  <a:pt x="1723" y="890"/>
                  <a:pt x="1706" y="920"/>
                  <a:pt x="1685" y="950"/>
                </a:cubicBezTo>
                <a:cubicBezTo>
                  <a:pt x="1674" y="1003"/>
                  <a:pt x="1609" y="1087"/>
                  <a:pt x="1570" y="1123"/>
                </a:cubicBezTo>
                <a:cubicBezTo>
                  <a:pt x="1555" y="1162"/>
                  <a:pt x="1511" y="1197"/>
                  <a:pt x="1479" y="1224"/>
                </a:cubicBezTo>
                <a:cubicBezTo>
                  <a:pt x="1426" y="1269"/>
                  <a:pt x="1500" y="1208"/>
                  <a:pt x="1455" y="1253"/>
                </a:cubicBezTo>
                <a:cubicBezTo>
                  <a:pt x="1446" y="1262"/>
                  <a:pt x="1436" y="1269"/>
                  <a:pt x="1426" y="1277"/>
                </a:cubicBezTo>
                <a:cubicBezTo>
                  <a:pt x="1417" y="1284"/>
                  <a:pt x="1397" y="1296"/>
                  <a:pt x="1397" y="1296"/>
                </a:cubicBezTo>
                <a:cubicBezTo>
                  <a:pt x="1383" y="1317"/>
                  <a:pt x="1365" y="1323"/>
                  <a:pt x="1345" y="1334"/>
                </a:cubicBezTo>
                <a:cubicBezTo>
                  <a:pt x="1335" y="1340"/>
                  <a:pt x="1316" y="1353"/>
                  <a:pt x="1316" y="1353"/>
                </a:cubicBezTo>
                <a:cubicBezTo>
                  <a:pt x="1299" y="1379"/>
                  <a:pt x="1270" y="1385"/>
                  <a:pt x="1249" y="1406"/>
                </a:cubicBezTo>
                <a:cubicBezTo>
                  <a:pt x="1218" y="1437"/>
                  <a:pt x="1160" y="1481"/>
                  <a:pt x="1119" y="1488"/>
                </a:cubicBezTo>
                <a:cubicBezTo>
                  <a:pt x="1114" y="1490"/>
                  <a:pt x="1109" y="1490"/>
                  <a:pt x="1105" y="1493"/>
                </a:cubicBezTo>
                <a:cubicBezTo>
                  <a:pt x="1099" y="1497"/>
                  <a:pt x="1096" y="1504"/>
                  <a:pt x="1090" y="1507"/>
                </a:cubicBezTo>
                <a:cubicBezTo>
                  <a:pt x="1078" y="1513"/>
                  <a:pt x="1064" y="1511"/>
                  <a:pt x="1052" y="1517"/>
                </a:cubicBezTo>
                <a:cubicBezTo>
                  <a:pt x="1021" y="1532"/>
                  <a:pt x="995" y="1545"/>
                  <a:pt x="961" y="1550"/>
                </a:cubicBezTo>
                <a:cubicBezTo>
                  <a:pt x="907" y="1568"/>
                  <a:pt x="855" y="1567"/>
                  <a:pt x="797" y="1569"/>
                </a:cubicBezTo>
                <a:cubicBezTo>
                  <a:pt x="711" y="1562"/>
                  <a:pt x="634" y="1540"/>
                  <a:pt x="553" y="1517"/>
                </a:cubicBezTo>
                <a:cubicBezTo>
                  <a:pt x="540" y="1508"/>
                  <a:pt x="509" y="1497"/>
                  <a:pt x="509" y="1497"/>
                </a:cubicBezTo>
                <a:cubicBezTo>
                  <a:pt x="490" y="1478"/>
                  <a:pt x="463" y="1471"/>
                  <a:pt x="437" y="1464"/>
                </a:cubicBezTo>
                <a:cubicBezTo>
                  <a:pt x="420" y="1446"/>
                  <a:pt x="398" y="1433"/>
                  <a:pt x="375" y="1425"/>
                </a:cubicBezTo>
                <a:cubicBezTo>
                  <a:pt x="362" y="1407"/>
                  <a:pt x="352" y="1401"/>
                  <a:pt x="332" y="1392"/>
                </a:cubicBezTo>
                <a:cubicBezTo>
                  <a:pt x="318" y="1378"/>
                  <a:pt x="305" y="1369"/>
                  <a:pt x="289" y="1358"/>
                </a:cubicBezTo>
                <a:cubicBezTo>
                  <a:pt x="286" y="1352"/>
                  <a:pt x="285" y="1343"/>
                  <a:pt x="279" y="1339"/>
                </a:cubicBezTo>
                <a:cubicBezTo>
                  <a:pt x="271" y="1333"/>
                  <a:pt x="250" y="1329"/>
                  <a:pt x="250" y="1329"/>
                </a:cubicBezTo>
                <a:cubicBezTo>
                  <a:pt x="233" y="1312"/>
                  <a:pt x="223" y="1297"/>
                  <a:pt x="202" y="1286"/>
                </a:cubicBezTo>
                <a:cubicBezTo>
                  <a:pt x="197" y="1272"/>
                  <a:pt x="177" y="1247"/>
                  <a:pt x="164" y="1238"/>
                </a:cubicBezTo>
                <a:cubicBezTo>
                  <a:pt x="152" y="1204"/>
                  <a:pt x="126" y="1167"/>
                  <a:pt x="106" y="1137"/>
                </a:cubicBezTo>
                <a:cubicBezTo>
                  <a:pt x="86" y="1107"/>
                  <a:pt x="84" y="1067"/>
                  <a:pt x="63" y="1037"/>
                </a:cubicBezTo>
                <a:cubicBezTo>
                  <a:pt x="54" y="999"/>
                  <a:pt x="44" y="960"/>
                  <a:pt x="39" y="921"/>
                </a:cubicBezTo>
                <a:cubicBezTo>
                  <a:pt x="36" y="901"/>
                  <a:pt x="29" y="828"/>
                  <a:pt x="25" y="816"/>
                </a:cubicBezTo>
                <a:cubicBezTo>
                  <a:pt x="18" y="797"/>
                  <a:pt x="0" y="763"/>
                  <a:pt x="5" y="744"/>
                </a:cubicBezTo>
                <a:close/>
              </a:path>
            </a:pathLst>
          </a:custGeom>
          <a:noFill/>
          <a:ln w="57150" cap="flat" cmpd="sng">
            <a:solidFill>
              <a:srgbClr val="969696"/>
            </a:solidFill>
            <a:prstDash val="solid"/>
            <a:round/>
            <a:headEnd type="none" w="med" len="med"/>
            <a:tailEnd type="none" w="med" len="me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4852" name="Text Box 52"/>
          <p:cNvSpPr txBox="1">
            <a:spLocks noChangeArrowheads="1"/>
          </p:cNvSpPr>
          <p:nvPr/>
        </p:nvSpPr>
        <p:spPr bwMode="auto">
          <a:xfrm>
            <a:off x="528638" y="4016375"/>
            <a:ext cx="458787" cy="31273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0583" tIns="15291" rIns="30583" bIns="15291"/>
          <a:lstStyle/>
          <a:p>
            <a:pPr eaLnBrk="0" hangingPunct="0"/>
            <a:r>
              <a:rPr lang="en-US" sz="2000" i="1">
                <a:solidFill>
                  <a:srgbClr val="333333"/>
                </a:solidFill>
              </a:rPr>
              <a:t>M</a:t>
            </a:r>
            <a:r>
              <a:rPr lang="en-US" sz="2000" i="1" baseline="30000">
                <a:solidFill>
                  <a:srgbClr val="333333"/>
                </a:solidFill>
              </a:rPr>
              <a:t>2</a:t>
            </a:r>
            <a:endParaRPr lang="en-US" sz="2000">
              <a:solidFill>
                <a:srgbClr val="333333"/>
              </a:solidFill>
              <a:effectLst>
                <a:outerShdw blurRad="38100" dist="38100" dir="2700000" algn="tl">
                  <a:srgbClr val="C0C0C0"/>
                </a:outerShdw>
              </a:effectLst>
            </a:endParaRPr>
          </a:p>
        </p:txBody>
      </p:sp>
      <p:grpSp>
        <p:nvGrpSpPr>
          <p:cNvPr id="204853" name="Group 53"/>
          <p:cNvGrpSpPr>
            <a:grpSpLocks/>
          </p:cNvGrpSpPr>
          <p:nvPr/>
        </p:nvGrpSpPr>
        <p:grpSpPr bwMode="auto">
          <a:xfrm>
            <a:off x="766763" y="1858963"/>
            <a:ext cx="1260475" cy="1352550"/>
            <a:chOff x="580" y="1264"/>
            <a:chExt cx="794" cy="852"/>
          </a:xfrm>
        </p:grpSpPr>
        <p:sp>
          <p:nvSpPr>
            <p:cNvPr id="204854" name="Freeform 54"/>
            <p:cNvSpPr>
              <a:spLocks/>
            </p:cNvSpPr>
            <p:nvPr/>
          </p:nvSpPr>
          <p:spPr bwMode="auto">
            <a:xfrm>
              <a:off x="580" y="1568"/>
              <a:ext cx="236" cy="62"/>
            </a:xfrm>
            <a:custGeom>
              <a:avLst/>
              <a:gdLst>
                <a:gd name="T0" fmla="*/ 0 w 236"/>
                <a:gd name="T1" fmla="*/ 0 h 62"/>
                <a:gd name="T2" fmla="*/ 236 w 236"/>
                <a:gd name="T3" fmla="*/ 62 h 62"/>
              </a:gdLst>
              <a:ahLst/>
              <a:cxnLst>
                <a:cxn ang="0">
                  <a:pos x="T0" y="T1"/>
                </a:cxn>
                <a:cxn ang="0">
                  <a:pos x="T2" y="T3"/>
                </a:cxn>
              </a:cxnLst>
              <a:rect l="0" t="0" r="r" b="b"/>
              <a:pathLst>
                <a:path w="236" h="62">
                  <a:moveTo>
                    <a:pt x="0" y="0"/>
                  </a:moveTo>
                  <a:lnTo>
                    <a:pt x="236" y="62"/>
                  </a:lnTo>
                </a:path>
              </a:pathLst>
            </a:custGeom>
            <a:noFill/>
            <a:ln w="9525" cap="flat" cmpd="sng">
              <a:solidFill>
                <a:schemeClr val="tx1"/>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4855" name="Freeform 55"/>
            <p:cNvSpPr>
              <a:spLocks/>
            </p:cNvSpPr>
            <p:nvPr/>
          </p:nvSpPr>
          <p:spPr bwMode="auto">
            <a:xfrm>
              <a:off x="814" y="1264"/>
              <a:ext cx="444" cy="366"/>
            </a:xfrm>
            <a:custGeom>
              <a:avLst/>
              <a:gdLst>
                <a:gd name="T0" fmla="*/ 0 w 444"/>
                <a:gd name="T1" fmla="*/ 366 h 366"/>
                <a:gd name="T2" fmla="*/ 444 w 444"/>
                <a:gd name="T3" fmla="*/ 0 h 366"/>
              </a:gdLst>
              <a:ahLst/>
              <a:cxnLst>
                <a:cxn ang="0">
                  <a:pos x="T0" y="T1"/>
                </a:cxn>
                <a:cxn ang="0">
                  <a:pos x="T2" y="T3"/>
                </a:cxn>
              </a:cxnLst>
              <a:rect l="0" t="0" r="r" b="b"/>
              <a:pathLst>
                <a:path w="444" h="366">
                  <a:moveTo>
                    <a:pt x="0" y="366"/>
                  </a:moveTo>
                  <a:lnTo>
                    <a:pt x="444" y="0"/>
                  </a:lnTo>
                </a:path>
              </a:pathLst>
            </a:custGeom>
            <a:noFill/>
            <a:ln w="9525" cap="flat" cmpd="sng">
              <a:solidFill>
                <a:schemeClr val="tx1"/>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4856" name="Freeform 56"/>
            <p:cNvSpPr>
              <a:spLocks/>
            </p:cNvSpPr>
            <p:nvPr/>
          </p:nvSpPr>
          <p:spPr bwMode="auto">
            <a:xfrm>
              <a:off x="814" y="1634"/>
              <a:ext cx="200" cy="42"/>
            </a:xfrm>
            <a:custGeom>
              <a:avLst/>
              <a:gdLst>
                <a:gd name="T0" fmla="*/ 0 w 200"/>
                <a:gd name="T1" fmla="*/ 0 h 42"/>
                <a:gd name="T2" fmla="*/ 134 w 200"/>
                <a:gd name="T3" fmla="*/ 16 h 42"/>
                <a:gd name="T4" fmla="*/ 200 w 200"/>
                <a:gd name="T5" fmla="*/ 42 h 42"/>
              </a:gdLst>
              <a:ahLst/>
              <a:cxnLst>
                <a:cxn ang="0">
                  <a:pos x="T0" y="T1"/>
                </a:cxn>
                <a:cxn ang="0">
                  <a:pos x="T2" y="T3"/>
                </a:cxn>
                <a:cxn ang="0">
                  <a:pos x="T4" y="T5"/>
                </a:cxn>
              </a:cxnLst>
              <a:rect l="0" t="0" r="r" b="b"/>
              <a:pathLst>
                <a:path w="200" h="42">
                  <a:moveTo>
                    <a:pt x="0" y="0"/>
                  </a:moveTo>
                  <a:lnTo>
                    <a:pt x="134" y="16"/>
                  </a:lnTo>
                  <a:lnTo>
                    <a:pt x="200" y="42"/>
                  </a:lnTo>
                </a:path>
              </a:pathLst>
            </a:custGeom>
            <a:noFill/>
            <a:ln w="9525" cap="flat" cmpd="sng">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4857" name="Freeform 57"/>
            <p:cNvSpPr>
              <a:spLocks/>
            </p:cNvSpPr>
            <p:nvPr/>
          </p:nvSpPr>
          <p:spPr bwMode="auto">
            <a:xfrm>
              <a:off x="814" y="1632"/>
              <a:ext cx="560" cy="418"/>
            </a:xfrm>
            <a:custGeom>
              <a:avLst/>
              <a:gdLst>
                <a:gd name="T0" fmla="*/ 0 w 560"/>
                <a:gd name="T1" fmla="*/ 0 h 418"/>
                <a:gd name="T2" fmla="*/ 84 w 560"/>
                <a:gd name="T3" fmla="*/ 48 h 418"/>
                <a:gd name="T4" fmla="*/ 560 w 560"/>
                <a:gd name="T5" fmla="*/ 418 h 418"/>
              </a:gdLst>
              <a:ahLst/>
              <a:cxnLst>
                <a:cxn ang="0">
                  <a:pos x="T0" y="T1"/>
                </a:cxn>
                <a:cxn ang="0">
                  <a:pos x="T2" y="T3"/>
                </a:cxn>
                <a:cxn ang="0">
                  <a:pos x="T4" y="T5"/>
                </a:cxn>
              </a:cxnLst>
              <a:rect l="0" t="0" r="r" b="b"/>
              <a:pathLst>
                <a:path w="560" h="418">
                  <a:moveTo>
                    <a:pt x="0" y="0"/>
                  </a:moveTo>
                  <a:lnTo>
                    <a:pt x="84" y="48"/>
                  </a:lnTo>
                  <a:lnTo>
                    <a:pt x="560" y="418"/>
                  </a:lnTo>
                </a:path>
              </a:pathLst>
            </a:custGeom>
            <a:noFill/>
            <a:ln w="9525" cap="flat" cmpd="sng">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4858" name="Freeform 58"/>
            <p:cNvSpPr>
              <a:spLocks/>
            </p:cNvSpPr>
            <p:nvPr/>
          </p:nvSpPr>
          <p:spPr bwMode="auto">
            <a:xfrm>
              <a:off x="750" y="1630"/>
              <a:ext cx="66" cy="486"/>
            </a:xfrm>
            <a:custGeom>
              <a:avLst/>
              <a:gdLst>
                <a:gd name="T0" fmla="*/ 66 w 66"/>
                <a:gd name="T1" fmla="*/ 0 h 486"/>
                <a:gd name="T2" fmla="*/ 40 w 66"/>
                <a:gd name="T3" fmla="*/ 76 h 486"/>
                <a:gd name="T4" fmla="*/ 0 w 66"/>
                <a:gd name="T5" fmla="*/ 486 h 486"/>
              </a:gdLst>
              <a:ahLst/>
              <a:cxnLst>
                <a:cxn ang="0">
                  <a:pos x="T0" y="T1"/>
                </a:cxn>
                <a:cxn ang="0">
                  <a:pos x="T2" y="T3"/>
                </a:cxn>
                <a:cxn ang="0">
                  <a:pos x="T4" y="T5"/>
                </a:cxn>
              </a:cxnLst>
              <a:rect l="0" t="0" r="r" b="b"/>
              <a:pathLst>
                <a:path w="66" h="486">
                  <a:moveTo>
                    <a:pt x="66" y="0"/>
                  </a:moveTo>
                  <a:lnTo>
                    <a:pt x="40" y="76"/>
                  </a:lnTo>
                  <a:lnTo>
                    <a:pt x="0" y="486"/>
                  </a:lnTo>
                </a:path>
              </a:pathLst>
            </a:custGeom>
            <a:noFill/>
            <a:ln w="9525" cap="flat" cmpd="sng">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4859" name="Oval 59"/>
            <p:cNvSpPr>
              <a:spLocks noChangeArrowheads="1"/>
            </p:cNvSpPr>
            <p:nvPr/>
          </p:nvSpPr>
          <p:spPr bwMode="auto">
            <a:xfrm>
              <a:off x="808" y="1624"/>
              <a:ext cx="16" cy="16"/>
            </a:xfrm>
            <a:prstGeom prst="ellipse">
              <a:avLst/>
            </a:prstGeom>
            <a:solidFill>
              <a:srgbClr val="BBE0E3"/>
            </a:solidFill>
            <a:ln w="9525">
              <a:solidFill>
                <a:srgbClr val="000000"/>
              </a:solidFill>
              <a:prstDash val="dash"/>
              <a:round/>
              <a:headEnd/>
              <a:tailEnd/>
            </a:ln>
          </p:spPr>
          <p:txBody>
            <a:bodyPr anchor="ctr"/>
            <a:lstStyle/>
            <a:p>
              <a:endParaRPr lang="en-US"/>
            </a:p>
          </p:txBody>
        </p:sp>
      </p:grpSp>
      <p:grpSp>
        <p:nvGrpSpPr>
          <p:cNvPr id="204860" name="Group 60"/>
          <p:cNvGrpSpPr>
            <a:grpSpLocks/>
          </p:cNvGrpSpPr>
          <p:nvPr/>
        </p:nvGrpSpPr>
        <p:grpSpPr bwMode="auto">
          <a:xfrm>
            <a:off x="936625" y="4530725"/>
            <a:ext cx="755650" cy="695325"/>
            <a:chOff x="590" y="2854"/>
            <a:chExt cx="476" cy="438"/>
          </a:xfrm>
        </p:grpSpPr>
        <p:sp>
          <p:nvSpPr>
            <p:cNvPr id="204861" name="Freeform 61"/>
            <p:cNvSpPr>
              <a:spLocks/>
            </p:cNvSpPr>
            <p:nvPr/>
          </p:nvSpPr>
          <p:spPr bwMode="auto">
            <a:xfrm>
              <a:off x="590" y="2854"/>
              <a:ext cx="235" cy="252"/>
            </a:xfrm>
            <a:custGeom>
              <a:avLst/>
              <a:gdLst>
                <a:gd name="T0" fmla="*/ 235 w 235"/>
                <a:gd name="T1" fmla="*/ 245 h 252"/>
                <a:gd name="T2" fmla="*/ 186 w 235"/>
                <a:gd name="T3" fmla="*/ 252 h 252"/>
                <a:gd name="T4" fmla="*/ 84 w 235"/>
                <a:gd name="T5" fmla="*/ 180 h 252"/>
                <a:gd name="T6" fmla="*/ 0 w 235"/>
                <a:gd name="T7" fmla="*/ 0 h 252"/>
              </a:gdLst>
              <a:ahLst/>
              <a:cxnLst>
                <a:cxn ang="0">
                  <a:pos x="T0" y="T1"/>
                </a:cxn>
                <a:cxn ang="0">
                  <a:pos x="T2" y="T3"/>
                </a:cxn>
                <a:cxn ang="0">
                  <a:pos x="T4" y="T5"/>
                </a:cxn>
                <a:cxn ang="0">
                  <a:pos x="T6" y="T7"/>
                </a:cxn>
              </a:cxnLst>
              <a:rect l="0" t="0" r="r" b="b"/>
              <a:pathLst>
                <a:path w="235" h="252">
                  <a:moveTo>
                    <a:pt x="235" y="245"/>
                  </a:moveTo>
                  <a:lnTo>
                    <a:pt x="186" y="252"/>
                  </a:lnTo>
                  <a:lnTo>
                    <a:pt x="84" y="180"/>
                  </a:lnTo>
                  <a:lnTo>
                    <a:pt x="0" y="0"/>
                  </a:lnTo>
                </a:path>
              </a:pathLst>
            </a:custGeom>
            <a:noFill/>
            <a:ln w="9525" cap="flat">
              <a:solidFill>
                <a:srgbClr val="00CC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4862" name="Freeform 62"/>
            <p:cNvSpPr>
              <a:spLocks/>
            </p:cNvSpPr>
            <p:nvPr/>
          </p:nvSpPr>
          <p:spPr bwMode="auto">
            <a:xfrm>
              <a:off x="824" y="2954"/>
              <a:ext cx="242" cy="147"/>
            </a:xfrm>
            <a:custGeom>
              <a:avLst/>
              <a:gdLst>
                <a:gd name="T0" fmla="*/ 0 w 242"/>
                <a:gd name="T1" fmla="*/ 147 h 147"/>
                <a:gd name="T2" fmla="*/ 56 w 242"/>
                <a:gd name="T3" fmla="*/ 124 h 147"/>
                <a:gd name="T4" fmla="*/ 242 w 242"/>
                <a:gd name="T5" fmla="*/ 0 h 147"/>
              </a:gdLst>
              <a:ahLst/>
              <a:cxnLst>
                <a:cxn ang="0">
                  <a:pos x="T0" y="T1"/>
                </a:cxn>
                <a:cxn ang="0">
                  <a:pos x="T2" y="T3"/>
                </a:cxn>
                <a:cxn ang="0">
                  <a:pos x="T4" y="T5"/>
                </a:cxn>
              </a:cxnLst>
              <a:rect l="0" t="0" r="r" b="b"/>
              <a:pathLst>
                <a:path w="242" h="147">
                  <a:moveTo>
                    <a:pt x="0" y="147"/>
                  </a:moveTo>
                  <a:lnTo>
                    <a:pt x="56" y="124"/>
                  </a:lnTo>
                  <a:lnTo>
                    <a:pt x="242" y="0"/>
                  </a:lnTo>
                </a:path>
              </a:pathLst>
            </a:custGeom>
            <a:noFill/>
            <a:ln w="9525" cap="flat">
              <a:solidFill>
                <a:srgbClr val="00CC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4863" name="Freeform 63"/>
            <p:cNvSpPr>
              <a:spLocks/>
            </p:cNvSpPr>
            <p:nvPr/>
          </p:nvSpPr>
          <p:spPr bwMode="auto">
            <a:xfrm>
              <a:off x="825" y="3099"/>
              <a:ext cx="57" cy="193"/>
            </a:xfrm>
            <a:custGeom>
              <a:avLst/>
              <a:gdLst>
                <a:gd name="T0" fmla="*/ 0 w 57"/>
                <a:gd name="T1" fmla="*/ 0 h 193"/>
                <a:gd name="T2" fmla="*/ 57 w 57"/>
                <a:gd name="T3" fmla="*/ 193 h 193"/>
              </a:gdLst>
              <a:ahLst/>
              <a:cxnLst>
                <a:cxn ang="0">
                  <a:pos x="T0" y="T1"/>
                </a:cxn>
                <a:cxn ang="0">
                  <a:pos x="T2" y="T3"/>
                </a:cxn>
              </a:cxnLst>
              <a:rect l="0" t="0" r="r" b="b"/>
              <a:pathLst>
                <a:path w="57" h="193">
                  <a:moveTo>
                    <a:pt x="0" y="0"/>
                  </a:moveTo>
                  <a:lnTo>
                    <a:pt x="57" y="193"/>
                  </a:lnTo>
                </a:path>
              </a:pathLst>
            </a:custGeom>
            <a:noFill/>
            <a:ln w="9525" cap="flat">
              <a:solidFill>
                <a:srgbClr val="00CC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4864" name="Oval 64"/>
            <p:cNvSpPr>
              <a:spLocks noChangeArrowheads="1"/>
            </p:cNvSpPr>
            <p:nvPr/>
          </p:nvSpPr>
          <p:spPr bwMode="auto">
            <a:xfrm rot="1897186">
              <a:off x="818" y="3091"/>
              <a:ext cx="15" cy="18"/>
            </a:xfrm>
            <a:prstGeom prst="ellipse">
              <a:avLst/>
            </a:prstGeom>
            <a:solidFill>
              <a:srgbClr val="BBE0E3"/>
            </a:solidFill>
            <a:ln w="9525">
              <a:solidFill>
                <a:srgbClr val="00CC00"/>
              </a:solidFill>
              <a:round/>
              <a:headEnd/>
              <a:tailEnd/>
            </a:ln>
          </p:spPr>
          <p:txBody>
            <a:bodyPr anchor="ctr"/>
            <a:lstStyle/>
            <a:p>
              <a:endParaRPr lang="en-US"/>
            </a:p>
          </p:txBody>
        </p:sp>
      </p:grpSp>
      <p:sp>
        <p:nvSpPr>
          <p:cNvPr id="204865" name="Text Box 65"/>
          <p:cNvSpPr txBox="1">
            <a:spLocks noChangeArrowheads="1"/>
          </p:cNvSpPr>
          <p:nvPr/>
        </p:nvSpPr>
        <p:spPr bwMode="auto">
          <a:xfrm>
            <a:off x="1035050" y="2171700"/>
            <a:ext cx="231775" cy="31908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1806" tIns="15903" rIns="31806" bIns="15903"/>
          <a:lstStyle/>
          <a:p>
            <a:pPr eaLnBrk="0" hangingPunct="0"/>
            <a:r>
              <a:rPr lang="en-US" i="1">
                <a:solidFill>
                  <a:srgbClr val="000000"/>
                </a:solidFill>
              </a:rPr>
              <a:t>v</a:t>
            </a:r>
            <a:r>
              <a:rPr lang="en-US" sz="1400" i="1">
                <a:solidFill>
                  <a:srgbClr val="000000"/>
                </a:solidFill>
              </a:rPr>
              <a:t>’</a:t>
            </a:r>
            <a:endParaRPr lang="en-US" sz="1400">
              <a:effectLst>
                <a:outerShdw blurRad="38100" dist="38100" dir="2700000" algn="tl">
                  <a:srgbClr val="C0C0C0"/>
                </a:outerShdw>
              </a:effectLst>
            </a:endParaRPr>
          </a:p>
        </p:txBody>
      </p:sp>
      <p:sp>
        <p:nvSpPr>
          <p:cNvPr id="204866" name="Text Box 66"/>
          <p:cNvSpPr txBox="1">
            <a:spLocks noChangeArrowheads="1"/>
          </p:cNvSpPr>
          <p:nvPr/>
        </p:nvSpPr>
        <p:spPr bwMode="auto">
          <a:xfrm>
            <a:off x="1031875" y="2101850"/>
            <a:ext cx="136525" cy="20161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1806" tIns="15903" rIns="31806" bIns="15903"/>
          <a:lstStyle/>
          <a:p>
            <a:pPr eaLnBrk="0" hangingPunct="0"/>
            <a:r>
              <a:rPr lang="en-US">
                <a:solidFill>
                  <a:srgbClr val="000000"/>
                </a:solidFill>
              </a:rPr>
              <a:t>~</a:t>
            </a:r>
            <a:endParaRPr lang="en-US">
              <a:effectLst>
                <a:outerShdw blurRad="38100" dist="38100" dir="2700000" algn="tl">
                  <a:srgbClr val="C0C0C0"/>
                </a:outerShdw>
              </a:effectLst>
            </a:endParaRPr>
          </a:p>
        </p:txBody>
      </p:sp>
      <p:sp>
        <p:nvSpPr>
          <p:cNvPr id="204867" name="Oval 67"/>
          <p:cNvSpPr>
            <a:spLocks noChangeArrowheads="1"/>
          </p:cNvSpPr>
          <p:nvPr/>
        </p:nvSpPr>
        <p:spPr bwMode="auto">
          <a:xfrm>
            <a:off x="758825" y="2328863"/>
            <a:ext cx="25400" cy="25400"/>
          </a:xfrm>
          <a:prstGeom prst="ellipse">
            <a:avLst/>
          </a:prstGeom>
          <a:solidFill>
            <a:srgbClr val="BBE0E3"/>
          </a:solidFill>
          <a:ln w="9525">
            <a:solidFill>
              <a:srgbClr val="000000"/>
            </a:solidFill>
            <a:round/>
            <a:headEnd/>
            <a:tailEnd/>
          </a:ln>
        </p:spPr>
        <p:txBody>
          <a:bodyPr anchor="ctr"/>
          <a:lstStyle/>
          <a:p>
            <a:endParaRPr lang="en-US"/>
          </a:p>
        </p:txBody>
      </p:sp>
      <p:sp>
        <p:nvSpPr>
          <p:cNvPr id="204868" name="Freeform 68"/>
          <p:cNvSpPr>
            <a:spLocks/>
          </p:cNvSpPr>
          <p:nvPr/>
        </p:nvSpPr>
        <p:spPr bwMode="auto">
          <a:xfrm>
            <a:off x="685800" y="4495800"/>
            <a:ext cx="247650" cy="31750"/>
          </a:xfrm>
          <a:custGeom>
            <a:avLst/>
            <a:gdLst>
              <a:gd name="T0" fmla="*/ 156 w 156"/>
              <a:gd name="T1" fmla="*/ 20 h 20"/>
              <a:gd name="T2" fmla="*/ 0 w 156"/>
              <a:gd name="T3" fmla="*/ 0 h 20"/>
            </a:gdLst>
            <a:ahLst/>
            <a:cxnLst>
              <a:cxn ang="0">
                <a:pos x="T0" y="T1"/>
              </a:cxn>
              <a:cxn ang="0">
                <a:pos x="T2" y="T3"/>
              </a:cxn>
            </a:cxnLst>
            <a:rect l="0" t="0" r="r" b="b"/>
            <a:pathLst>
              <a:path w="156" h="20">
                <a:moveTo>
                  <a:pt x="156" y="20"/>
                </a:moveTo>
                <a:lnTo>
                  <a:pt x="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4869" name="Freeform 69"/>
          <p:cNvSpPr>
            <a:spLocks/>
          </p:cNvSpPr>
          <p:nvPr/>
        </p:nvSpPr>
        <p:spPr bwMode="auto">
          <a:xfrm>
            <a:off x="1708150" y="4687888"/>
            <a:ext cx="495300" cy="38100"/>
          </a:xfrm>
          <a:custGeom>
            <a:avLst/>
            <a:gdLst>
              <a:gd name="T0" fmla="*/ 0 w 312"/>
              <a:gd name="T1" fmla="*/ 0 h 24"/>
              <a:gd name="T2" fmla="*/ 312 w 312"/>
              <a:gd name="T3" fmla="*/ 24 h 24"/>
            </a:gdLst>
            <a:ahLst/>
            <a:cxnLst>
              <a:cxn ang="0">
                <a:pos x="T0" y="T1"/>
              </a:cxn>
              <a:cxn ang="0">
                <a:pos x="T2" y="T3"/>
              </a:cxn>
            </a:cxnLst>
            <a:rect l="0" t="0" r="r" b="b"/>
            <a:pathLst>
              <a:path w="312" h="24">
                <a:moveTo>
                  <a:pt x="0" y="0"/>
                </a:moveTo>
                <a:lnTo>
                  <a:pt x="312" y="24"/>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4870" name="Freeform 70"/>
          <p:cNvSpPr>
            <a:spLocks/>
          </p:cNvSpPr>
          <p:nvPr/>
        </p:nvSpPr>
        <p:spPr bwMode="auto">
          <a:xfrm>
            <a:off x="1408113" y="5233988"/>
            <a:ext cx="103187" cy="434975"/>
          </a:xfrm>
          <a:custGeom>
            <a:avLst/>
            <a:gdLst>
              <a:gd name="T0" fmla="*/ 0 w 65"/>
              <a:gd name="T1" fmla="*/ 0 h 274"/>
              <a:gd name="T2" fmla="*/ 65 w 65"/>
              <a:gd name="T3" fmla="*/ 274 h 274"/>
            </a:gdLst>
            <a:ahLst/>
            <a:cxnLst>
              <a:cxn ang="0">
                <a:pos x="T0" y="T1"/>
              </a:cxn>
              <a:cxn ang="0">
                <a:pos x="T2" y="T3"/>
              </a:cxn>
            </a:cxnLst>
            <a:rect l="0" t="0" r="r" b="b"/>
            <a:pathLst>
              <a:path w="65" h="274">
                <a:moveTo>
                  <a:pt x="0" y="0"/>
                </a:moveTo>
                <a:lnTo>
                  <a:pt x="65" y="274"/>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ustDataLst>
      <p:tags r:id="rId1"/>
    </p:custDataLst>
  </p:cSld>
  <p:clrMapOvr>
    <a:masterClrMapping/>
  </p:clrMapOvr>
  <p:transition advTm="537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8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48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48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4813"/>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048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48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48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48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48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48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48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48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48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48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48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48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48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48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48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482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48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48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48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48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486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487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4868"/>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204853"/>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20481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0481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0481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0481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04818"/>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0481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04820"/>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20486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04866"/>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204860"/>
                                        </p:tgtEl>
                                        <p:attrNameLst>
                                          <p:attrName>style.visibility</p:attrName>
                                        </p:attrNameLst>
                                      </p:cBhvr>
                                      <p:to>
                                        <p:strVal val="visible"/>
                                      </p:to>
                                    </p:set>
                                  </p:childTnLst>
                                </p:cTn>
                              </p:par>
                              <p:par>
                                <p:cTn id="97" presetID="1" presetClass="exit" presetSubtype="0" fill="hold" grpId="1" nodeType="withEffect">
                                  <p:stCondLst>
                                    <p:cond delay="0"/>
                                  </p:stCondLst>
                                  <p:childTnLst>
                                    <p:set>
                                      <p:cBhvr>
                                        <p:cTn id="98" dur="1" fill="hold">
                                          <p:stCondLst>
                                            <p:cond delay="0"/>
                                          </p:stCondLst>
                                        </p:cTn>
                                        <p:tgtEl>
                                          <p:spTgt spid="204842"/>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04843"/>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204841"/>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204850"/>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204802"/>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2048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0" grpId="0" animBg="1"/>
      <p:bldP spid="204810" grpId="1" animBg="1"/>
      <p:bldP spid="204811" grpId="0" animBg="1"/>
      <p:bldP spid="204811" grpId="1" animBg="1"/>
      <p:bldP spid="204812" grpId="0" animBg="1"/>
      <p:bldP spid="204812" grpId="1" animBg="1"/>
      <p:bldP spid="204813" grpId="0" animBg="1"/>
      <p:bldP spid="204813" grpId="1" animBg="1"/>
      <p:bldP spid="204814" grpId="0" animBg="1"/>
      <p:bldP spid="204815" grpId="0" animBg="1"/>
      <p:bldP spid="204816" grpId="0" animBg="1"/>
      <p:bldP spid="204817" grpId="0"/>
      <p:bldP spid="204817" grpId="1"/>
      <p:bldP spid="204818" grpId="0"/>
      <p:bldP spid="204818" grpId="1"/>
      <p:bldP spid="204819" grpId="0" animBg="1"/>
      <p:bldP spid="204819" grpId="1" animBg="1"/>
      <p:bldP spid="204820" grpId="0" animBg="1"/>
      <p:bldP spid="204820" grpId="1" animBg="1"/>
      <p:bldP spid="204821" grpId="0" animBg="1"/>
      <p:bldP spid="204822" grpId="0" animBg="1"/>
      <p:bldP spid="204823" grpId="0"/>
      <p:bldP spid="204824" grpId="0"/>
      <p:bldP spid="204825" grpId="0"/>
      <p:bldP spid="204826" grpId="0"/>
      <p:bldP spid="204827" grpId="0" animBg="1"/>
      <p:bldP spid="204828" grpId="0" animBg="1"/>
      <p:bldP spid="204829" grpId="0" animBg="1"/>
      <p:bldP spid="204830" grpId="0"/>
      <p:bldP spid="204831" grpId="0" animBg="1"/>
      <p:bldP spid="204841" grpId="0" animBg="1"/>
      <p:bldP spid="204841" grpId="1" animBg="1"/>
      <p:bldP spid="204842" grpId="0" animBg="1"/>
      <p:bldP spid="204842" grpId="1" animBg="1"/>
      <p:bldP spid="204843" grpId="0" animBg="1"/>
      <p:bldP spid="204843" grpId="1" animBg="1"/>
      <p:bldP spid="204850" grpId="0" animBg="1"/>
      <p:bldP spid="204850" grpId="1" animBg="1"/>
      <p:bldP spid="204865" grpId="0"/>
      <p:bldP spid="204866" grpId="0"/>
      <p:bldP spid="204867" grpId="0" animBg="1"/>
      <p:bldP spid="204868" grpId="0" animBg="1"/>
      <p:bldP spid="204869" grpId="0" animBg="1"/>
      <p:bldP spid="2048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AutoShape 2"/>
          <p:cNvSpPr>
            <a:spLocks noChangeAspect="1" noChangeArrowheads="1"/>
          </p:cNvSpPr>
          <p:nvPr/>
        </p:nvSpPr>
        <p:spPr bwMode="auto">
          <a:xfrm>
            <a:off x="4630738" y="3673475"/>
            <a:ext cx="515937" cy="520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3200" i="1"/>
              <a:t>v</a:t>
            </a:r>
          </a:p>
        </p:txBody>
      </p:sp>
      <p:sp>
        <p:nvSpPr>
          <p:cNvPr id="206851" name="AutoShape 3"/>
          <p:cNvSpPr>
            <a:spLocks noChangeAspect="1" noChangeArrowheads="1"/>
          </p:cNvSpPr>
          <p:nvPr/>
        </p:nvSpPr>
        <p:spPr bwMode="auto">
          <a:xfrm>
            <a:off x="4699000" y="3640138"/>
            <a:ext cx="471488" cy="3175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2400"/>
              <a:t>^</a:t>
            </a:r>
          </a:p>
        </p:txBody>
      </p:sp>
      <p:sp>
        <p:nvSpPr>
          <p:cNvPr id="206852" name="Line 4"/>
          <p:cNvSpPr>
            <a:spLocks noChangeShapeType="1"/>
          </p:cNvSpPr>
          <p:nvPr/>
        </p:nvSpPr>
        <p:spPr bwMode="auto">
          <a:xfrm flipV="1">
            <a:off x="5148263" y="3689350"/>
            <a:ext cx="1230312"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853" name="Line 5"/>
          <p:cNvSpPr>
            <a:spLocks noChangeShapeType="1"/>
          </p:cNvSpPr>
          <p:nvPr/>
        </p:nvSpPr>
        <p:spPr bwMode="auto">
          <a:xfrm>
            <a:off x="3597275" y="3678238"/>
            <a:ext cx="4922838" cy="1587"/>
          </a:xfrm>
          <a:prstGeom prst="line">
            <a:avLst/>
          </a:prstGeom>
          <a:noFill/>
          <a:ln w="6350">
            <a:solidFill>
              <a:srgbClr val="C0C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6854" name="Line 6"/>
          <p:cNvSpPr>
            <a:spLocks noChangeShapeType="1"/>
          </p:cNvSpPr>
          <p:nvPr/>
        </p:nvSpPr>
        <p:spPr bwMode="auto">
          <a:xfrm>
            <a:off x="3598863" y="3678238"/>
            <a:ext cx="4922837" cy="1587"/>
          </a:xfrm>
          <a:prstGeom prst="line">
            <a:avLst/>
          </a:prstGeom>
          <a:noFill/>
          <a:ln w="6350">
            <a:solidFill>
              <a:srgbClr val="C0C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6855" name="Freeform 7"/>
          <p:cNvSpPr>
            <a:spLocks/>
          </p:cNvSpPr>
          <p:nvPr/>
        </p:nvSpPr>
        <p:spPr bwMode="auto">
          <a:xfrm>
            <a:off x="5138738" y="1670050"/>
            <a:ext cx="31750" cy="4551363"/>
          </a:xfrm>
          <a:custGeom>
            <a:avLst/>
            <a:gdLst>
              <a:gd name="T0" fmla="*/ 10 w 10"/>
              <a:gd name="T1" fmla="*/ 1388 h 1388"/>
              <a:gd name="T2" fmla="*/ 0 w 10"/>
              <a:gd name="T3" fmla="*/ 0 h 1388"/>
            </a:gdLst>
            <a:ahLst/>
            <a:cxnLst>
              <a:cxn ang="0">
                <a:pos x="T0" y="T1"/>
              </a:cxn>
              <a:cxn ang="0">
                <a:pos x="T2" y="T3"/>
              </a:cxn>
            </a:cxnLst>
            <a:rect l="0" t="0" r="r" b="b"/>
            <a:pathLst>
              <a:path w="10" h="1388">
                <a:moveTo>
                  <a:pt x="10" y="1388"/>
                </a:moveTo>
                <a:lnTo>
                  <a:pt x="0" y="0"/>
                </a:lnTo>
              </a:path>
            </a:pathLst>
          </a:custGeom>
          <a:noFill/>
          <a:ln w="6350" cmpd="sng">
            <a:solidFill>
              <a:srgbClr val="C0C0C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6856" name="Freeform 8"/>
          <p:cNvSpPr>
            <a:spLocks/>
          </p:cNvSpPr>
          <p:nvPr/>
        </p:nvSpPr>
        <p:spPr bwMode="auto">
          <a:xfrm>
            <a:off x="4084638" y="1800225"/>
            <a:ext cx="4473575" cy="4525963"/>
          </a:xfrm>
          <a:custGeom>
            <a:avLst/>
            <a:gdLst>
              <a:gd name="T0" fmla="*/ 708 w 1364"/>
              <a:gd name="T1" fmla="*/ 572 h 1380"/>
              <a:gd name="T2" fmla="*/ 1364 w 1364"/>
              <a:gd name="T3" fmla="*/ 0 h 1380"/>
              <a:gd name="T4" fmla="*/ 0 w 1364"/>
              <a:gd name="T5" fmla="*/ 184 h 1380"/>
              <a:gd name="T6" fmla="*/ 36 w 1364"/>
              <a:gd name="T7" fmla="*/ 1212 h 1380"/>
              <a:gd name="T8" fmla="*/ 1232 w 1364"/>
              <a:gd name="T9" fmla="*/ 1380 h 1380"/>
              <a:gd name="T10" fmla="*/ 708 w 1364"/>
              <a:gd name="T11" fmla="*/ 572 h 1380"/>
            </a:gdLst>
            <a:ahLst/>
            <a:cxnLst>
              <a:cxn ang="0">
                <a:pos x="T0" y="T1"/>
              </a:cxn>
              <a:cxn ang="0">
                <a:pos x="T2" y="T3"/>
              </a:cxn>
              <a:cxn ang="0">
                <a:pos x="T4" y="T5"/>
              </a:cxn>
              <a:cxn ang="0">
                <a:pos x="T6" y="T7"/>
              </a:cxn>
              <a:cxn ang="0">
                <a:pos x="T8" y="T9"/>
              </a:cxn>
              <a:cxn ang="0">
                <a:pos x="T10" y="T11"/>
              </a:cxn>
            </a:cxnLst>
            <a:rect l="0" t="0" r="r" b="b"/>
            <a:pathLst>
              <a:path w="1364" h="1380">
                <a:moveTo>
                  <a:pt x="708" y="572"/>
                </a:moveTo>
                <a:lnTo>
                  <a:pt x="1364" y="0"/>
                </a:lnTo>
                <a:lnTo>
                  <a:pt x="0" y="184"/>
                </a:lnTo>
                <a:lnTo>
                  <a:pt x="36" y="1212"/>
                </a:lnTo>
                <a:lnTo>
                  <a:pt x="1232" y="1380"/>
                </a:lnTo>
                <a:lnTo>
                  <a:pt x="708" y="572"/>
                </a:lnTo>
                <a:close/>
              </a:path>
            </a:pathLst>
          </a:custGeom>
          <a:noFill/>
          <a:ln w="9525">
            <a:solidFill>
              <a:srgbClr val="000000"/>
            </a:solidFill>
            <a:round/>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6857" name="Line 9"/>
          <p:cNvSpPr>
            <a:spLocks noChangeShapeType="1"/>
          </p:cNvSpPr>
          <p:nvPr/>
        </p:nvSpPr>
        <p:spPr bwMode="auto">
          <a:xfrm flipH="1">
            <a:off x="4189413" y="3689350"/>
            <a:ext cx="957262" cy="207486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858" name="Line 10"/>
          <p:cNvSpPr>
            <a:spLocks noChangeShapeType="1"/>
          </p:cNvSpPr>
          <p:nvPr/>
        </p:nvSpPr>
        <p:spPr bwMode="auto">
          <a:xfrm>
            <a:off x="5146675" y="3678238"/>
            <a:ext cx="2965450" cy="26352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859" name="Line 11"/>
          <p:cNvSpPr>
            <a:spLocks noChangeShapeType="1"/>
          </p:cNvSpPr>
          <p:nvPr/>
        </p:nvSpPr>
        <p:spPr bwMode="auto">
          <a:xfrm flipV="1">
            <a:off x="5146675" y="1800225"/>
            <a:ext cx="3373438" cy="18780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860" name="Line 12"/>
          <p:cNvSpPr>
            <a:spLocks noChangeShapeType="1"/>
          </p:cNvSpPr>
          <p:nvPr/>
        </p:nvSpPr>
        <p:spPr bwMode="auto">
          <a:xfrm flipH="1" flipV="1">
            <a:off x="4070350" y="2392363"/>
            <a:ext cx="1076325" cy="12969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861" name="Oval 13"/>
          <p:cNvSpPr>
            <a:spLocks noChangeArrowheads="1"/>
          </p:cNvSpPr>
          <p:nvPr/>
        </p:nvSpPr>
        <p:spPr bwMode="auto">
          <a:xfrm>
            <a:off x="8504238" y="1762125"/>
            <a:ext cx="88900" cy="85725"/>
          </a:xfrm>
          <a:prstGeom prst="ellipse">
            <a:avLst/>
          </a:prstGeom>
          <a:solidFill>
            <a:srgbClr val="BBE0E3"/>
          </a:solidFill>
          <a:ln w="9525">
            <a:solidFill>
              <a:srgbClr val="000000"/>
            </a:solidFill>
            <a:round/>
            <a:headEnd/>
            <a:tailEnd/>
          </a:ln>
        </p:spPr>
        <p:txBody>
          <a:bodyPr anchor="ctr"/>
          <a:lstStyle/>
          <a:p>
            <a:endParaRPr lang="en-US"/>
          </a:p>
        </p:txBody>
      </p:sp>
      <p:sp>
        <p:nvSpPr>
          <p:cNvPr id="206862" name="Oval 14"/>
          <p:cNvSpPr>
            <a:spLocks noChangeArrowheads="1"/>
          </p:cNvSpPr>
          <p:nvPr/>
        </p:nvSpPr>
        <p:spPr bwMode="auto">
          <a:xfrm>
            <a:off x="8061325" y="6267450"/>
            <a:ext cx="88900" cy="88900"/>
          </a:xfrm>
          <a:prstGeom prst="ellipse">
            <a:avLst/>
          </a:prstGeom>
          <a:solidFill>
            <a:srgbClr val="BBE0E3"/>
          </a:solidFill>
          <a:ln w="9525">
            <a:solidFill>
              <a:srgbClr val="000000"/>
            </a:solidFill>
            <a:round/>
            <a:headEnd/>
            <a:tailEnd/>
          </a:ln>
        </p:spPr>
        <p:txBody>
          <a:bodyPr anchor="ctr"/>
          <a:lstStyle/>
          <a:p>
            <a:endParaRPr lang="en-US"/>
          </a:p>
        </p:txBody>
      </p:sp>
      <p:sp>
        <p:nvSpPr>
          <p:cNvPr id="206863" name="Oval 15"/>
          <p:cNvSpPr>
            <a:spLocks noChangeArrowheads="1"/>
          </p:cNvSpPr>
          <p:nvPr/>
        </p:nvSpPr>
        <p:spPr bwMode="auto">
          <a:xfrm>
            <a:off x="4035425" y="2362200"/>
            <a:ext cx="85725" cy="88900"/>
          </a:xfrm>
          <a:prstGeom prst="ellipse">
            <a:avLst/>
          </a:prstGeom>
          <a:solidFill>
            <a:srgbClr val="BBE0E3"/>
          </a:solidFill>
          <a:ln w="9525">
            <a:solidFill>
              <a:srgbClr val="000000"/>
            </a:solidFill>
            <a:round/>
            <a:headEnd/>
            <a:tailEnd/>
          </a:ln>
        </p:spPr>
        <p:txBody>
          <a:bodyPr anchor="ctr"/>
          <a:lstStyle/>
          <a:p>
            <a:endParaRPr lang="en-US"/>
          </a:p>
        </p:txBody>
      </p:sp>
      <p:sp>
        <p:nvSpPr>
          <p:cNvPr id="206864" name="Oval 16"/>
          <p:cNvSpPr>
            <a:spLocks noChangeArrowheads="1"/>
          </p:cNvSpPr>
          <p:nvPr/>
        </p:nvSpPr>
        <p:spPr bwMode="auto">
          <a:xfrm>
            <a:off x="4151313" y="5726113"/>
            <a:ext cx="88900" cy="90487"/>
          </a:xfrm>
          <a:prstGeom prst="ellipse">
            <a:avLst/>
          </a:prstGeom>
          <a:solidFill>
            <a:srgbClr val="BBE0E3"/>
          </a:solidFill>
          <a:ln w="9525">
            <a:solidFill>
              <a:srgbClr val="000000"/>
            </a:solidFill>
            <a:round/>
            <a:headEnd/>
            <a:tailEnd/>
          </a:ln>
        </p:spPr>
        <p:txBody>
          <a:bodyPr anchor="ctr"/>
          <a:lstStyle/>
          <a:p>
            <a:endParaRPr lang="en-US"/>
          </a:p>
        </p:txBody>
      </p:sp>
      <p:sp>
        <p:nvSpPr>
          <p:cNvPr id="206865" name="Oval 17"/>
          <p:cNvSpPr>
            <a:spLocks noChangeArrowheads="1"/>
          </p:cNvSpPr>
          <p:nvPr/>
        </p:nvSpPr>
        <p:spPr bwMode="auto">
          <a:xfrm>
            <a:off x="6376988" y="3640138"/>
            <a:ext cx="88900" cy="88900"/>
          </a:xfrm>
          <a:prstGeom prst="ellipse">
            <a:avLst/>
          </a:prstGeom>
          <a:solidFill>
            <a:srgbClr val="BBE0E3"/>
          </a:solidFill>
          <a:ln w="9525">
            <a:solidFill>
              <a:srgbClr val="000000"/>
            </a:solidFill>
            <a:round/>
            <a:headEnd/>
            <a:tailEnd/>
          </a:ln>
        </p:spPr>
        <p:txBody>
          <a:bodyPr anchor="ctr"/>
          <a:lstStyle/>
          <a:p>
            <a:endParaRPr lang="en-US"/>
          </a:p>
        </p:txBody>
      </p:sp>
      <p:sp>
        <p:nvSpPr>
          <p:cNvPr id="206866" name="Text Box 18"/>
          <p:cNvSpPr txBox="1">
            <a:spLocks noChangeArrowheads="1"/>
          </p:cNvSpPr>
          <p:nvPr/>
        </p:nvSpPr>
        <p:spPr bwMode="auto">
          <a:xfrm>
            <a:off x="3948113" y="1593850"/>
            <a:ext cx="590550" cy="444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7609" tIns="18805" rIns="37609" bIns="18805"/>
          <a:lstStyle/>
          <a:p>
            <a:pPr eaLnBrk="0" hangingPunct="0"/>
            <a:r>
              <a:rPr lang="en-US" sz="2400" i="1">
                <a:solidFill>
                  <a:srgbClr val="808080"/>
                </a:solidFill>
              </a:rPr>
              <a:t>R</a:t>
            </a:r>
            <a:r>
              <a:rPr lang="en-US" sz="2400" i="1" baseline="30000">
                <a:solidFill>
                  <a:srgbClr val="808080"/>
                </a:solidFill>
              </a:rPr>
              <a:t>2</a:t>
            </a:r>
            <a:endParaRPr lang="en-US" sz="2400">
              <a:effectLst>
                <a:outerShdw blurRad="38100" dist="38100" dir="2700000" algn="tl">
                  <a:srgbClr val="C0C0C0"/>
                </a:outerShdw>
              </a:effectLst>
            </a:endParaRPr>
          </a:p>
        </p:txBody>
      </p:sp>
      <p:sp>
        <p:nvSpPr>
          <p:cNvPr id="206867" name="Text Box 19"/>
          <p:cNvSpPr txBox="1">
            <a:spLocks noChangeArrowheads="1"/>
          </p:cNvSpPr>
          <p:nvPr/>
        </p:nvSpPr>
        <p:spPr bwMode="auto">
          <a:xfrm>
            <a:off x="3910013" y="1593850"/>
            <a:ext cx="481012" cy="444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7609" tIns="18805" rIns="37609" bIns="18805"/>
          <a:lstStyle/>
          <a:p>
            <a:pPr eaLnBrk="0" hangingPunct="0"/>
            <a:r>
              <a:rPr lang="en-US" sz="2400" i="1">
                <a:solidFill>
                  <a:srgbClr val="808080"/>
                </a:solidFill>
              </a:rPr>
              <a:t>I</a:t>
            </a:r>
            <a:endParaRPr lang="en-US" sz="2400">
              <a:effectLst>
                <a:outerShdw blurRad="38100" dist="38100" dir="2700000" algn="tl">
                  <a:srgbClr val="C0C0C0"/>
                </a:outerShdw>
              </a:effectLst>
            </a:endParaRPr>
          </a:p>
        </p:txBody>
      </p:sp>
      <p:sp>
        <p:nvSpPr>
          <p:cNvPr id="206868" name="AutoShape 20"/>
          <p:cNvSpPr>
            <a:spLocks noChangeAspect="1" noChangeArrowheads="1"/>
          </p:cNvSpPr>
          <p:nvPr/>
        </p:nvSpPr>
        <p:spPr bwMode="auto">
          <a:xfrm>
            <a:off x="8042275" y="1349375"/>
            <a:ext cx="515938" cy="5207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3200" i="1"/>
              <a:t>w</a:t>
            </a:r>
          </a:p>
        </p:txBody>
      </p:sp>
      <p:sp>
        <p:nvSpPr>
          <p:cNvPr id="206869" name="AutoShape 21"/>
          <p:cNvSpPr>
            <a:spLocks noChangeAspect="1" noChangeArrowheads="1"/>
          </p:cNvSpPr>
          <p:nvPr/>
        </p:nvSpPr>
        <p:spPr bwMode="auto">
          <a:xfrm>
            <a:off x="6553200" y="3657600"/>
            <a:ext cx="515938" cy="5207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3200" i="1"/>
              <a:t>u</a:t>
            </a:r>
          </a:p>
        </p:txBody>
      </p:sp>
      <p:sp>
        <p:nvSpPr>
          <p:cNvPr id="206870" name="AutoShape 22"/>
          <p:cNvSpPr>
            <a:spLocks noChangeAspect="1" noChangeArrowheads="1"/>
          </p:cNvSpPr>
          <p:nvPr/>
        </p:nvSpPr>
        <p:spPr bwMode="auto">
          <a:xfrm>
            <a:off x="8150225" y="1292225"/>
            <a:ext cx="471488" cy="3175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2400"/>
              <a:t>^</a:t>
            </a:r>
          </a:p>
        </p:txBody>
      </p:sp>
      <p:sp>
        <p:nvSpPr>
          <p:cNvPr id="206871" name="AutoShape 23"/>
          <p:cNvSpPr>
            <a:spLocks noChangeAspect="1" noChangeArrowheads="1"/>
          </p:cNvSpPr>
          <p:nvPr/>
        </p:nvSpPr>
        <p:spPr bwMode="auto">
          <a:xfrm>
            <a:off x="6629400" y="3581400"/>
            <a:ext cx="471488" cy="3175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2400"/>
              <a:t>^</a:t>
            </a:r>
          </a:p>
        </p:txBody>
      </p:sp>
      <p:sp>
        <p:nvSpPr>
          <p:cNvPr id="206872" name="Line 24"/>
          <p:cNvSpPr>
            <a:spLocks noChangeShapeType="1"/>
          </p:cNvSpPr>
          <p:nvPr/>
        </p:nvSpPr>
        <p:spPr bwMode="auto">
          <a:xfrm>
            <a:off x="5576888" y="3411538"/>
            <a:ext cx="231775" cy="103187"/>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6873" name="Line 25"/>
          <p:cNvSpPr>
            <a:spLocks noChangeShapeType="1"/>
          </p:cNvSpPr>
          <p:nvPr/>
        </p:nvSpPr>
        <p:spPr bwMode="auto">
          <a:xfrm>
            <a:off x="4789488" y="3340100"/>
            <a:ext cx="787400" cy="71438"/>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6874" name="Line 26"/>
          <p:cNvSpPr>
            <a:spLocks noChangeShapeType="1"/>
          </p:cNvSpPr>
          <p:nvPr/>
        </p:nvSpPr>
        <p:spPr bwMode="auto">
          <a:xfrm flipH="1">
            <a:off x="4122738" y="3340100"/>
            <a:ext cx="666750" cy="71438"/>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6875" name="Line 27"/>
          <p:cNvSpPr>
            <a:spLocks noChangeShapeType="1"/>
          </p:cNvSpPr>
          <p:nvPr/>
        </p:nvSpPr>
        <p:spPr bwMode="auto">
          <a:xfrm flipV="1">
            <a:off x="5876925" y="2797175"/>
            <a:ext cx="1530350" cy="7175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6876" name="Line 28"/>
          <p:cNvSpPr>
            <a:spLocks noChangeShapeType="1"/>
          </p:cNvSpPr>
          <p:nvPr/>
        </p:nvSpPr>
        <p:spPr bwMode="auto">
          <a:xfrm>
            <a:off x="5853113" y="3584575"/>
            <a:ext cx="0" cy="80963"/>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6877" name="Line 29"/>
          <p:cNvSpPr>
            <a:spLocks noChangeShapeType="1"/>
          </p:cNvSpPr>
          <p:nvPr/>
        </p:nvSpPr>
        <p:spPr bwMode="auto">
          <a:xfrm flipH="1" flipV="1">
            <a:off x="5842000" y="3665538"/>
            <a:ext cx="1355725" cy="12636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6878" name="Freeform 30"/>
          <p:cNvSpPr>
            <a:spLocks/>
          </p:cNvSpPr>
          <p:nvPr/>
        </p:nvSpPr>
        <p:spPr bwMode="auto">
          <a:xfrm>
            <a:off x="5140325" y="1670050"/>
            <a:ext cx="31750" cy="4551363"/>
          </a:xfrm>
          <a:custGeom>
            <a:avLst/>
            <a:gdLst>
              <a:gd name="T0" fmla="*/ 10 w 10"/>
              <a:gd name="T1" fmla="*/ 1388 h 1388"/>
              <a:gd name="T2" fmla="*/ 0 w 10"/>
              <a:gd name="T3" fmla="*/ 0 h 1388"/>
            </a:gdLst>
            <a:ahLst/>
            <a:cxnLst>
              <a:cxn ang="0">
                <a:pos x="T0" y="T1"/>
              </a:cxn>
              <a:cxn ang="0">
                <a:pos x="T2" y="T3"/>
              </a:cxn>
            </a:cxnLst>
            <a:rect l="0" t="0" r="r" b="b"/>
            <a:pathLst>
              <a:path w="10" h="1388">
                <a:moveTo>
                  <a:pt x="10" y="1388"/>
                </a:moveTo>
                <a:lnTo>
                  <a:pt x="0" y="0"/>
                </a:lnTo>
              </a:path>
            </a:pathLst>
          </a:custGeom>
          <a:noFill/>
          <a:ln w="6350" cmpd="sng">
            <a:solidFill>
              <a:srgbClr val="C0C0C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6879" name="Oval 31"/>
          <p:cNvSpPr>
            <a:spLocks noChangeArrowheads="1"/>
          </p:cNvSpPr>
          <p:nvPr/>
        </p:nvSpPr>
        <p:spPr bwMode="auto">
          <a:xfrm>
            <a:off x="8505825" y="1762125"/>
            <a:ext cx="88900" cy="85725"/>
          </a:xfrm>
          <a:prstGeom prst="ellipse">
            <a:avLst/>
          </a:prstGeom>
          <a:solidFill>
            <a:srgbClr val="BBE0E3"/>
          </a:solidFill>
          <a:ln w="9525">
            <a:solidFill>
              <a:srgbClr val="000000"/>
            </a:solidFill>
            <a:round/>
            <a:headEnd/>
            <a:tailEnd/>
          </a:ln>
        </p:spPr>
        <p:txBody>
          <a:bodyPr anchor="ctr"/>
          <a:lstStyle/>
          <a:p>
            <a:endParaRPr lang="en-US"/>
          </a:p>
        </p:txBody>
      </p:sp>
      <p:sp>
        <p:nvSpPr>
          <p:cNvPr id="206880" name="Oval 32"/>
          <p:cNvSpPr>
            <a:spLocks noChangeArrowheads="1"/>
          </p:cNvSpPr>
          <p:nvPr/>
        </p:nvSpPr>
        <p:spPr bwMode="auto">
          <a:xfrm>
            <a:off x="8062913" y="6267450"/>
            <a:ext cx="88900" cy="88900"/>
          </a:xfrm>
          <a:prstGeom prst="ellipse">
            <a:avLst/>
          </a:prstGeom>
          <a:solidFill>
            <a:srgbClr val="BBE0E3"/>
          </a:solidFill>
          <a:ln w="9525">
            <a:solidFill>
              <a:srgbClr val="000000"/>
            </a:solidFill>
            <a:round/>
            <a:headEnd/>
            <a:tailEnd/>
          </a:ln>
        </p:spPr>
        <p:txBody>
          <a:bodyPr anchor="ctr"/>
          <a:lstStyle/>
          <a:p>
            <a:endParaRPr lang="en-US"/>
          </a:p>
        </p:txBody>
      </p:sp>
      <p:sp>
        <p:nvSpPr>
          <p:cNvPr id="206881" name="Oval 33"/>
          <p:cNvSpPr>
            <a:spLocks noChangeArrowheads="1"/>
          </p:cNvSpPr>
          <p:nvPr/>
        </p:nvSpPr>
        <p:spPr bwMode="auto">
          <a:xfrm>
            <a:off x="4152900" y="5726113"/>
            <a:ext cx="88900" cy="90487"/>
          </a:xfrm>
          <a:prstGeom prst="ellipse">
            <a:avLst/>
          </a:prstGeom>
          <a:solidFill>
            <a:srgbClr val="BBE0E3"/>
          </a:solidFill>
          <a:ln w="9525">
            <a:solidFill>
              <a:srgbClr val="000000"/>
            </a:solidFill>
            <a:round/>
            <a:headEnd/>
            <a:tailEnd/>
          </a:ln>
        </p:spPr>
        <p:txBody>
          <a:bodyPr anchor="ctr"/>
          <a:lstStyle/>
          <a:p>
            <a:endParaRPr lang="en-US"/>
          </a:p>
        </p:txBody>
      </p:sp>
      <p:sp>
        <p:nvSpPr>
          <p:cNvPr id="206882" name="Oval 34"/>
          <p:cNvSpPr>
            <a:spLocks noChangeArrowheads="1"/>
          </p:cNvSpPr>
          <p:nvPr/>
        </p:nvSpPr>
        <p:spPr bwMode="auto">
          <a:xfrm>
            <a:off x="6378575" y="3640138"/>
            <a:ext cx="88900" cy="88900"/>
          </a:xfrm>
          <a:prstGeom prst="ellipse">
            <a:avLst/>
          </a:prstGeom>
          <a:solidFill>
            <a:srgbClr val="BBE0E3"/>
          </a:solidFill>
          <a:ln w="9525">
            <a:solidFill>
              <a:srgbClr val="000000"/>
            </a:solidFill>
            <a:round/>
            <a:headEnd/>
            <a:tailEnd/>
          </a:ln>
        </p:spPr>
        <p:txBody>
          <a:bodyPr anchor="ctr"/>
          <a:lstStyle/>
          <a:p>
            <a:endParaRPr lang="en-US"/>
          </a:p>
        </p:txBody>
      </p:sp>
      <p:sp>
        <p:nvSpPr>
          <p:cNvPr id="206883" name="Text Box 35"/>
          <p:cNvSpPr txBox="1">
            <a:spLocks noChangeArrowheads="1"/>
          </p:cNvSpPr>
          <p:nvPr/>
        </p:nvSpPr>
        <p:spPr bwMode="auto">
          <a:xfrm>
            <a:off x="3949700" y="1593850"/>
            <a:ext cx="590550" cy="444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7609" tIns="18805" rIns="37609" bIns="18805"/>
          <a:lstStyle/>
          <a:p>
            <a:pPr eaLnBrk="0" hangingPunct="0"/>
            <a:r>
              <a:rPr lang="en-US" sz="2400" i="1">
                <a:solidFill>
                  <a:srgbClr val="808080"/>
                </a:solidFill>
              </a:rPr>
              <a:t>R</a:t>
            </a:r>
            <a:r>
              <a:rPr lang="en-US" sz="2400" i="1" baseline="30000">
                <a:solidFill>
                  <a:srgbClr val="808080"/>
                </a:solidFill>
              </a:rPr>
              <a:t>2</a:t>
            </a:r>
            <a:endParaRPr lang="en-US" sz="2400">
              <a:effectLst>
                <a:outerShdw blurRad="38100" dist="38100" dir="2700000" algn="tl">
                  <a:srgbClr val="C0C0C0"/>
                </a:outerShdw>
              </a:effectLst>
            </a:endParaRPr>
          </a:p>
        </p:txBody>
      </p:sp>
      <p:sp>
        <p:nvSpPr>
          <p:cNvPr id="206884" name="Text Box 36"/>
          <p:cNvSpPr txBox="1">
            <a:spLocks noChangeArrowheads="1"/>
          </p:cNvSpPr>
          <p:nvPr/>
        </p:nvSpPr>
        <p:spPr bwMode="auto">
          <a:xfrm>
            <a:off x="3911600" y="1593850"/>
            <a:ext cx="481013" cy="444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7609" tIns="18805" rIns="37609" bIns="18805"/>
          <a:lstStyle/>
          <a:p>
            <a:pPr eaLnBrk="0" hangingPunct="0"/>
            <a:r>
              <a:rPr lang="en-US" sz="2400" i="1">
                <a:solidFill>
                  <a:srgbClr val="808080"/>
                </a:solidFill>
              </a:rPr>
              <a:t>I</a:t>
            </a:r>
            <a:endParaRPr lang="en-US" sz="2400">
              <a:effectLst>
                <a:outerShdw blurRad="38100" dist="38100" dir="2700000" algn="tl">
                  <a:srgbClr val="C0C0C0"/>
                </a:outerShdw>
              </a:effectLst>
            </a:endParaRPr>
          </a:p>
        </p:txBody>
      </p:sp>
      <p:sp>
        <p:nvSpPr>
          <p:cNvPr id="206885" name="Rectangle 37"/>
          <p:cNvSpPr>
            <a:spLocks noGrp="1" noChangeArrowheads="1"/>
          </p:cNvSpPr>
          <p:nvPr>
            <p:ph type="title"/>
          </p:nvPr>
        </p:nvSpPr>
        <p:spPr>
          <a:noFill/>
        </p:spPr>
        <p:txBody>
          <a:bodyPr/>
          <a:lstStyle/>
          <a:p>
            <a:r>
              <a:rPr lang="en-US" sz="4000">
                <a:solidFill>
                  <a:schemeClr val="accent2"/>
                </a:solidFill>
              </a:rPr>
              <a:t>2D Layout</a:t>
            </a:r>
          </a:p>
        </p:txBody>
      </p:sp>
      <p:sp>
        <p:nvSpPr>
          <p:cNvPr id="206886" name="Freeform 38"/>
          <p:cNvSpPr>
            <a:spLocks/>
          </p:cNvSpPr>
          <p:nvPr/>
        </p:nvSpPr>
        <p:spPr bwMode="auto">
          <a:xfrm>
            <a:off x="4110038" y="3389313"/>
            <a:ext cx="1708150" cy="131762"/>
          </a:xfrm>
          <a:custGeom>
            <a:avLst/>
            <a:gdLst>
              <a:gd name="T0" fmla="*/ 520 w 520"/>
              <a:gd name="T1" fmla="*/ 40 h 40"/>
              <a:gd name="T2" fmla="*/ 0 w 520"/>
              <a:gd name="T3" fmla="*/ 0 h 40"/>
            </a:gdLst>
            <a:ahLst/>
            <a:cxnLst>
              <a:cxn ang="0">
                <a:pos x="T0" y="T1"/>
              </a:cxn>
              <a:cxn ang="0">
                <a:pos x="T2" y="T3"/>
              </a:cxn>
            </a:cxnLst>
            <a:rect l="0" t="0" r="r" b="b"/>
            <a:pathLst>
              <a:path w="520" h="40">
                <a:moveTo>
                  <a:pt x="520" y="40"/>
                </a:moveTo>
                <a:lnTo>
                  <a:pt x="0" y="0"/>
                </a:lnTo>
              </a:path>
            </a:pathLst>
          </a:custGeom>
          <a:noFill/>
          <a:ln w="9525">
            <a:solidFill>
              <a:srgbClr val="00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6887" name="Freeform 39"/>
          <p:cNvSpPr>
            <a:spLocks/>
          </p:cNvSpPr>
          <p:nvPr/>
        </p:nvSpPr>
        <p:spPr bwMode="auto">
          <a:xfrm>
            <a:off x="5843588" y="3535363"/>
            <a:ext cx="1419225" cy="1455737"/>
          </a:xfrm>
          <a:custGeom>
            <a:avLst/>
            <a:gdLst>
              <a:gd name="T0" fmla="*/ 0 w 432"/>
              <a:gd name="T1" fmla="*/ 0 h 444"/>
              <a:gd name="T2" fmla="*/ 432 w 432"/>
              <a:gd name="T3" fmla="*/ 444 h 444"/>
            </a:gdLst>
            <a:ahLst/>
            <a:cxnLst>
              <a:cxn ang="0">
                <a:pos x="T0" y="T1"/>
              </a:cxn>
              <a:cxn ang="0">
                <a:pos x="T2" y="T3"/>
              </a:cxn>
            </a:cxnLst>
            <a:rect l="0" t="0" r="r" b="b"/>
            <a:pathLst>
              <a:path w="432" h="444">
                <a:moveTo>
                  <a:pt x="0" y="0"/>
                </a:moveTo>
                <a:lnTo>
                  <a:pt x="432" y="444"/>
                </a:lnTo>
              </a:path>
            </a:pathLst>
          </a:custGeom>
          <a:noFill/>
          <a:ln w="9525">
            <a:solidFill>
              <a:srgbClr val="00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6888" name="Oval 40"/>
          <p:cNvSpPr>
            <a:spLocks noChangeArrowheads="1"/>
          </p:cNvSpPr>
          <p:nvPr/>
        </p:nvSpPr>
        <p:spPr bwMode="auto">
          <a:xfrm>
            <a:off x="8504238" y="1762125"/>
            <a:ext cx="88900" cy="85725"/>
          </a:xfrm>
          <a:prstGeom prst="ellipse">
            <a:avLst/>
          </a:prstGeom>
          <a:solidFill>
            <a:srgbClr val="BBE0E3"/>
          </a:solidFill>
          <a:ln w="9525">
            <a:solidFill>
              <a:srgbClr val="000000"/>
            </a:solidFill>
            <a:round/>
            <a:headEnd/>
            <a:tailEnd/>
          </a:ln>
        </p:spPr>
        <p:txBody>
          <a:bodyPr anchor="ctr"/>
          <a:lstStyle/>
          <a:p>
            <a:endParaRPr lang="en-US"/>
          </a:p>
        </p:txBody>
      </p:sp>
      <p:sp>
        <p:nvSpPr>
          <p:cNvPr id="206889" name="Oval 41"/>
          <p:cNvSpPr>
            <a:spLocks noChangeArrowheads="1"/>
          </p:cNvSpPr>
          <p:nvPr/>
        </p:nvSpPr>
        <p:spPr bwMode="auto">
          <a:xfrm>
            <a:off x="8061325" y="6267450"/>
            <a:ext cx="88900" cy="88900"/>
          </a:xfrm>
          <a:prstGeom prst="ellipse">
            <a:avLst/>
          </a:prstGeom>
          <a:solidFill>
            <a:srgbClr val="BBE0E3"/>
          </a:solidFill>
          <a:ln w="9525">
            <a:solidFill>
              <a:srgbClr val="000000"/>
            </a:solidFill>
            <a:round/>
            <a:headEnd/>
            <a:tailEnd/>
          </a:ln>
        </p:spPr>
        <p:txBody>
          <a:bodyPr anchor="ctr"/>
          <a:lstStyle/>
          <a:p>
            <a:endParaRPr lang="en-US"/>
          </a:p>
        </p:txBody>
      </p:sp>
      <p:sp>
        <p:nvSpPr>
          <p:cNvPr id="206890" name="Oval 42"/>
          <p:cNvSpPr>
            <a:spLocks noChangeArrowheads="1"/>
          </p:cNvSpPr>
          <p:nvPr/>
        </p:nvSpPr>
        <p:spPr bwMode="auto">
          <a:xfrm>
            <a:off x="4151313" y="5726113"/>
            <a:ext cx="88900" cy="90487"/>
          </a:xfrm>
          <a:prstGeom prst="ellipse">
            <a:avLst/>
          </a:prstGeom>
          <a:solidFill>
            <a:srgbClr val="BBE0E3"/>
          </a:solidFill>
          <a:ln w="9525">
            <a:solidFill>
              <a:srgbClr val="000000"/>
            </a:solidFill>
            <a:round/>
            <a:headEnd/>
            <a:tailEnd/>
          </a:ln>
        </p:spPr>
        <p:txBody>
          <a:bodyPr anchor="ctr"/>
          <a:lstStyle/>
          <a:p>
            <a:endParaRPr lang="en-US"/>
          </a:p>
        </p:txBody>
      </p:sp>
      <p:sp>
        <p:nvSpPr>
          <p:cNvPr id="206891" name="Oval 43"/>
          <p:cNvSpPr>
            <a:spLocks noChangeArrowheads="1"/>
          </p:cNvSpPr>
          <p:nvPr/>
        </p:nvSpPr>
        <p:spPr bwMode="auto">
          <a:xfrm>
            <a:off x="6376988" y="3640138"/>
            <a:ext cx="88900" cy="88900"/>
          </a:xfrm>
          <a:prstGeom prst="ellipse">
            <a:avLst/>
          </a:prstGeom>
          <a:solidFill>
            <a:srgbClr val="BBE0E3"/>
          </a:solidFill>
          <a:ln w="9525">
            <a:solidFill>
              <a:srgbClr val="000000"/>
            </a:solidFill>
            <a:round/>
            <a:headEnd/>
            <a:tailEnd/>
          </a:ln>
        </p:spPr>
        <p:txBody>
          <a:bodyPr anchor="ctr"/>
          <a:lstStyle/>
          <a:p>
            <a:endParaRPr lang="en-US"/>
          </a:p>
        </p:txBody>
      </p:sp>
      <p:grpSp>
        <p:nvGrpSpPr>
          <p:cNvPr id="206892" name="Group 44"/>
          <p:cNvGrpSpPr>
            <a:grpSpLocks/>
          </p:cNvGrpSpPr>
          <p:nvPr/>
        </p:nvGrpSpPr>
        <p:grpSpPr bwMode="auto">
          <a:xfrm>
            <a:off x="568325" y="1609725"/>
            <a:ext cx="1624013" cy="1747838"/>
            <a:chOff x="358" y="1014"/>
            <a:chExt cx="1023" cy="1101"/>
          </a:xfrm>
        </p:grpSpPr>
        <p:sp>
          <p:nvSpPr>
            <p:cNvPr id="206893" name="Freeform 45"/>
            <p:cNvSpPr>
              <a:spLocks/>
            </p:cNvSpPr>
            <p:nvPr/>
          </p:nvSpPr>
          <p:spPr bwMode="auto">
            <a:xfrm>
              <a:off x="724" y="1582"/>
              <a:ext cx="191" cy="78"/>
            </a:xfrm>
            <a:custGeom>
              <a:avLst/>
              <a:gdLst>
                <a:gd name="T0" fmla="*/ 0 w 327"/>
                <a:gd name="T1" fmla="*/ 137 h 137"/>
                <a:gd name="T2" fmla="*/ 198 w 327"/>
                <a:gd name="T3" fmla="*/ 32 h 137"/>
                <a:gd name="T4" fmla="*/ 327 w 327"/>
                <a:gd name="T5" fmla="*/ 0 h 137"/>
              </a:gdLst>
              <a:ahLst/>
              <a:cxnLst>
                <a:cxn ang="0">
                  <a:pos x="T0" y="T1"/>
                </a:cxn>
                <a:cxn ang="0">
                  <a:pos x="T2" y="T3"/>
                </a:cxn>
                <a:cxn ang="0">
                  <a:pos x="T4" y="T5"/>
                </a:cxn>
              </a:cxnLst>
              <a:rect l="0" t="0" r="r" b="b"/>
              <a:pathLst>
                <a:path w="327" h="137">
                  <a:moveTo>
                    <a:pt x="0" y="137"/>
                  </a:moveTo>
                  <a:lnTo>
                    <a:pt x="198" y="32"/>
                  </a:lnTo>
                  <a:lnTo>
                    <a:pt x="327" y="0"/>
                  </a:lnTo>
                </a:path>
              </a:pathLst>
            </a:custGeom>
            <a:noFill/>
            <a:ln w="9525">
              <a:solidFill>
                <a:srgbClr val="000000"/>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sp>
          <p:nvSpPr>
            <p:cNvPr id="206894" name="Freeform 46"/>
            <p:cNvSpPr>
              <a:spLocks/>
            </p:cNvSpPr>
            <p:nvPr/>
          </p:nvSpPr>
          <p:spPr bwMode="auto">
            <a:xfrm>
              <a:off x="723" y="1660"/>
              <a:ext cx="558" cy="300"/>
            </a:xfrm>
            <a:custGeom>
              <a:avLst/>
              <a:gdLst>
                <a:gd name="T0" fmla="*/ 0 w 957"/>
                <a:gd name="T1" fmla="*/ 0 h 525"/>
                <a:gd name="T2" fmla="*/ 957 w 957"/>
                <a:gd name="T3" fmla="*/ 525 h 525"/>
              </a:gdLst>
              <a:ahLst/>
              <a:cxnLst>
                <a:cxn ang="0">
                  <a:pos x="T0" y="T1"/>
                </a:cxn>
                <a:cxn ang="0">
                  <a:pos x="T2" y="T3"/>
                </a:cxn>
              </a:cxnLst>
              <a:rect l="0" t="0" r="r" b="b"/>
              <a:pathLst>
                <a:path w="957" h="525">
                  <a:moveTo>
                    <a:pt x="0" y="0"/>
                  </a:moveTo>
                  <a:lnTo>
                    <a:pt x="957" y="525"/>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895" name="Freeform 47"/>
            <p:cNvSpPr>
              <a:spLocks/>
            </p:cNvSpPr>
            <p:nvPr/>
          </p:nvSpPr>
          <p:spPr bwMode="auto">
            <a:xfrm>
              <a:off x="655" y="1658"/>
              <a:ext cx="68" cy="362"/>
            </a:xfrm>
            <a:custGeom>
              <a:avLst/>
              <a:gdLst>
                <a:gd name="T0" fmla="*/ 116 w 116"/>
                <a:gd name="T1" fmla="*/ 0 h 634"/>
                <a:gd name="T2" fmla="*/ 0 w 116"/>
                <a:gd name="T3" fmla="*/ 634 h 634"/>
              </a:gdLst>
              <a:ahLst/>
              <a:cxnLst>
                <a:cxn ang="0">
                  <a:pos x="T0" y="T1"/>
                </a:cxn>
                <a:cxn ang="0">
                  <a:pos x="T2" y="T3"/>
                </a:cxn>
              </a:cxnLst>
              <a:rect l="0" t="0" r="r" b="b"/>
              <a:pathLst>
                <a:path w="116" h="634">
                  <a:moveTo>
                    <a:pt x="116" y="0"/>
                  </a:moveTo>
                  <a:lnTo>
                    <a:pt x="0" y="63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896" name="Freeform 48"/>
            <p:cNvSpPr>
              <a:spLocks/>
            </p:cNvSpPr>
            <p:nvPr/>
          </p:nvSpPr>
          <p:spPr bwMode="auto">
            <a:xfrm>
              <a:off x="486" y="1169"/>
              <a:ext cx="796" cy="854"/>
            </a:xfrm>
            <a:custGeom>
              <a:avLst/>
              <a:gdLst>
                <a:gd name="T0" fmla="*/ 910 w 1696"/>
                <a:gd name="T1" fmla="*/ 894 h 1852"/>
                <a:gd name="T2" fmla="*/ 1384 w 1696"/>
                <a:gd name="T3" fmla="*/ 324 h 1852"/>
                <a:gd name="T4" fmla="*/ 1447 w 1696"/>
                <a:gd name="T5" fmla="*/ 0 h 1852"/>
                <a:gd name="T6" fmla="*/ 0 w 1696"/>
                <a:gd name="T7" fmla="*/ 662 h 1852"/>
                <a:gd name="T8" fmla="*/ 1 w 1696"/>
                <a:gd name="T9" fmla="*/ 1051 h 1852"/>
                <a:gd name="T10" fmla="*/ 357 w 1696"/>
                <a:gd name="T11" fmla="*/ 1852 h 1852"/>
                <a:gd name="T12" fmla="*/ 1696 w 1696"/>
                <a:gd name="T13" fmla="*/ 1711 h 1852"/>
                <a:gd name="T14" fmla="*/ 1577 w 1696"/>
                <a:gd name="T15" fmla="*/ 1443 h 1852"/>
                <a:gd name="T16" fmla="*/ 910 w 1696"/>
                <a:gd name="T17" fmla="*/ 894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6" h="1852">
                  <a:moveTo>
                    <a:pt x="910" y="894"/>
                  </a:moveTo>
                  <a:lnTo>
                    <a:pt x="1384" y="324"/>
                  </a:lnTo>
                  <a:lnTo>
                    <a:pt x="1447" y="0"/>
                  </a:lnTo>
                  <a:lnTo>
                    <a:pt x="0" y="662"/>
                  </a:lnTo>
                  <a:lnTo>
                    <a:pt x="1" y="1051"/>
                  </a:lnTo>
                  <a:lnTo>
                    <a:pt x="357" y="1852"/>
                  </a:lnTo>
                  <a:lnTo>
                    <a:pt x="1696" y="1711"/>
                  </a:lnTo>
                  <a:lnTo>
                    <a:pt x="1577" y="1443"/>
                  </a:lnTo>
                  <a:lnTo>
                    <a:pt x="910" y="894"/>
                  </a:lnTo>
                  <a:close/>
                </a:path>
              </a:pathLst>
            </a:custGeom>
            <a:noFill/>
            <a:ln w="9525">
              <a:solidFill>
                <a:srgbClr val="000000"/>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sp>
          <p:nvSpPr>
            <p:cNvPr id="206897" name="Oval 49"/>
            <p:cNvSpPr>
              <a:spLocks noChangeArrowheads="1"/>
            </p:cNvSpPr>
            <p:nvPr/>
          </p:nvSpPr>
          <p:spPr bwMode="auto">
            <a:xfrm>
              <a:off x="646" y="2015"/>
              <a:ext cx="16" cy="15"/>
            </a:xfrm>
            <a:prstGeom prst="ellipse">
              <a:avLst/>
            </a:prstGeom>
            <a:solidFill>
              <a:srgbClr val="BBE0E3"/>
            </a:solidFill>
            <a:ln w="9525">
              <a:solidFill>
                <a:srgbClr val="000000"/>
              </a:solidFill>
              <a:round/>
              <a:headEnd/>
              <a:tailEnd/>
            </a:ln>
          </p:spPr>
          <p:txBody>
            <a:bodyPr anchor="ctr"/>
            <a:lstStyle/>
            <a:p>
              <a:endParaRPr lang="en-US"/>
            </a:p>
          </p:txBody>
        </p:sp>
        <p:sp>
          <p:nvSpPr>
            <p:cNvPr id="206898" name="Oval 50"/>
            <p:cNvSpPr>
              <a:spLocks noChangeArrowheads="1"/>
            </p:cNvSpPr>
            <p:nvPr/>
          </p:nvSpPr>
          <p:spPr bwMode="auto">
            <a:xfrm>
              <a:off x="1273" y="1950"/>
              <a:ext cx="16" cy="16"/>
            </a:xfrm>
            <a:prstGeom prst="ellipse">
              <a:avLst/>
            </a:prstGeom>
            <a:solidFill>
              <a:srgbClr val="BBE0E3"/>
            </a:solidFill>
            <a:ln w="9525">
              <a:solidFill>
                <a:srgbClr val="000000"/>
              </a:solidFill>
              <a:round/>
              <a:headEnd/>
              <a:tailEnd/>
            </a:ln>
          </p:spPr>
          <p:txBody>
            <a:bodyPr anchor="ctr"/>
            <a:lstStyle/>
            <a:p>
              <a:endParaRPr lang="en-US"/>
            </a:p>
          </p:txBody>
        </p:sp>
        <p:sp>
          <p:nvSpPr>
            <p:cNvPr id="206899" name="Oval 51"/>
            <p:cNvSpPr>
              <a:spLocks noChangeArrowheads="1"/>
            </p:cNvSpPr>
            <p:nvPr/>
          </p:nvSpPr>
          <p:spPr bwMode="auto">
            <a:xfrm>
              <a:off x="909" y="1573"/>
              <a:ext cx="15" cy="16"/>
            </a:xfrm>
            <a:prstGeom prst="ellipse">
              <a:avLst/>
            </a:prstGeom>
            <a:solidFill>
              <a:srgbClr val="BBE0E3"/>
            </a:solidFill>
            <a:ln w="9525">
              <a:solidFill>
                <a:srgbClr val="000000"/>
              </a:solidFill>
              <a:round/>
              <a:headEnd/>
              <a:tailEnd/>
            </a:ln>
          </p:spPr>
          <p:txBody>
            <a:bodyPr anchor="ctr"/>
            <a:lstStyle/>
            <a:p>
              <a:endParaRPr lang="en-US"/>
            </a:p>
          </p:txBody>
        </p:sp>
        <p:sp>
          <p:nvSpPr>
            <p:cNvPr id="206900" name="Text Box 52"/>
            <p:cNvSpPr txBox="1">
              <a:spLocks noChangeArrowheads="1"/>
            </p:cNvSpPr>
            <p:nvPr/>
          </p:nvSpPr>
          <p:spPr bwMode="auto">
            <a:xfrm>
              <a:off x="589" y="1617"/>
              <a:ext cx="146" cy="201"/>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1806" tIns="15903" rIns="31806" bIns="15903"/>
            <a:lstStyle/>
            <a:p>
              <a:pPr eaLnBrk="0" hangingPunct="0"/>
              <a:r>
                <a:rPr lang="en-US" i="1">
                  <a:solidFill>
                    <a:srgbClr val="000000"/>
                  </a:solidFill>
                </a:rPr>
                <a:t>v</a:t>
              </a:r>
              <a:endParaRPr lang="en-US">
                <a:effectLst>
                  <a:outerShdw blurRad="38100" dist="38100" dir="2700000" algn="tl">
                    <a:srgbClr val="C0C0C0"/>
                  </a:outerShdw>
                </a:effectLst>
              </a:endParaRPr>
            </a:p>
          </p:txBody>
        </p:sp>
        <p:sp>
          <p:nvSpPr>
            <p:cNvPr id="206901" name="Text Box 53"/>
            <p:cNvSpPr txBox="1">
              <a:spLocks noChangeArrowheads="1"/>
            </p:cNvSpPr>
            <p:nvPr/>
          </p:nvSpPr>
          <p:spPr bwMode="auto">
            <a:xfrm>
              <a:off x="587" y="1573"/>
              <a:ext cx="86" cy="12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1806" tIns="15903" rIns="31806" bIns="15903"/>
            <a:lstStyle/>
            <a:p>
              <a:pPr eaLnBrk="0" hangingPunct="0"/>
              <a:r>
                <a:rPr lang="en-US">
                  <a:solidFill>
                    <a:srgbClr val="000000"/>
                  </a:solidFill>
                </a:rPr>
                <a:t>~</a:t>
              </a:r>
              <a:endParaRPr lang="en-US">
                <a:effectLst>
                  <a:outerShdw blurRad="38100" dist="38100" dir="2700000" algn="tl">
                    <a:srgbClr val="C0C0C0"/>
                  </a:outerShdw>
                </a:effectLst>
              </a:endParaRPr>
            </a:p>
          </p:txBody>
        </p:sp>
        <p:sp>
          <p:nvSpPr>
            <p:cNvPr id="206902" name="Freeform 54"/>
            <p:cNvSpPr>
              <a:spLocks/>
            </p:cNvSpPr>
            <p:nvPr/>
          </p:nvSpPr>
          <p:spPr bwMode="auto">
            <a:xfrm>
              <a:off x="487" y="1170"/>
              <a:ext cx="676" cy="492"/>
            </a:xfrm>
            <a:custGeom>
              <a:avLst/>
              <a:gdLst>
                <a:gd name="T0" fmla="*/ 1161 w 1161"/>
                <a:gd name="T1" fmla="*/ 0 h 858"/>
                <a:gd name="T2" fmla="*/ 471 w 1161"/>
                <a:gd name="T3" fmla="*/ 741 h 858"/>
                <a:gd name="T4" fmla="*/ 414 w 1161"/>
                <a:gd name="T5" fmla="*/ 858 h 858"/>
                <a:gd name="T6" fmla="*/ 231 w 1161"/>
                <a:gd name="T7" fmla="*/ 792 h 858"/>
                <a:gd name="T8" fmla="*/ 0 w 1161"/>
                <a:gd name="T9" fmla="*/ 533 h 858"/>
              </a:gdLst>
              <a:ahLst/>
              <a:cxnLst>
                <a:cxn ang="0">
                  <a:pos x="T0" y="T1"/>
                </a:cxn>
                <a:cxn ang="0">
                  <a:pos x="T2" y="T3"/>
                </a:cxn>
                <a:cxn ang="0">
                  <a:pos x="T4" y="T5"/>
                </a:cxn>
                <a:cxn ang="0">
                  <a:pos x="T6" y="T7"/>
                </a:cxn>
                <a:cxn ang="0">
                  <a:pos x="T8" y="T9"/>
                </a:cxn>
              </a:cxnLst>
              <a:rect l="0" t="0" r="r" b="b"/>
              <a:pathLst>
                <a:path w="1161" h="858">
                  <a:moveTo>
                    <a:pt x="1161" y="0"/>
                  </a:moveTo>
                  <a:lnTo>
                    <a:pt x="471" y="741"/>
                  </a:lnTo>
                  <a:lnTo>
                    <a:pt x="414" y="858"/>
                  </a:lnTo>
                  <a:lnTo>
                    <a:pt x="231" y="792"/>
                  </a:lnTo>
                  <a:lnTo>
                    <a:pt x="0" y="533"/>
                  </a:lnTo>
                </a:path>
              </a:pathLst>
            </a:custGeom>
            <a:noFill/>
            <a:ln w="9525">
              <a:solidFill>
                <a:srgbClr val="000000"/>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sp>
          <p:nvSpPr>
            <p:cNvPr id="206903" name="Oval 55"/>
            <p:cNvSpPr>
              <a:spLocks noChangeArrowheads="1"/>
            </p:cNvSpPr>
            <p:nvPr/>
          </p:nvSpPr>
          <p:spPr bwMode="auto">
            <a:xfrm>
              <a:off x="478" y="1467"/>
              <a:ext cx="16" cy="16"/>
            </a:xfrm>
            <a:prstGeom prst="ellipse">
              <a:avLst/>
            </a:prstGeom>
            <a:solidFill>
              <a:srgbClr val="BBE0E3"/>
            </a:solidFill>
            <a:ln w="9525">
              <a:solidFill>
                <a:srgbClr val="000000"/>
              </a:solidFill>
              <a:round/>
              <a:headEnd/>
              <a:tailEnd/>
            </a:ln>
          </p:spPr>
          <p:txBody>
            <a:bodyPr anchor="ctr"/>
            <a:lstStyle/>
            <a:p>
              <a:endParaRPr lang="en-US"/>
            </a:p>
          </p:txBody>
        </p:sp>
        <p:sp>
          <p:nvSpPr>
            <p:cNvPr id="206904" name="Oval 56"/>
            <p:cNvSpPr>
              <a:spLocks noChangeArrowheads="1"/>
            </p:cNvSpPr>
            <p:nvPr/>
          </p:nvSpPr>
          <p:spPr bwMode="auto">
            <a:xfrm>
              <a:off x="716" y="1651"/>
              <a:ext cx="16" cy="16"/>
            </a:xfrm>
            <a:prstGeom prst="ellipse">
              <a:avLst/>
            </a:prstGeom>
            <a:solidFill>
              <a:srgbClr val="BBE0E3"/>
            </a:solidFill>
            <a:ln w="9525">
              <a:solidFill>
                <a:srgbClr val="000000"/>
              </a:solidFill>
              <a:round/>
              <a:headEnd/>
              <a:tailEnd/>
            </a:ln>
          </p:spPr>
          <p:txBody>
            <a:bodyPr anchor="ctr"/>
            <a:lstStyle/>
            <a:p>
              <a:endParaRPr lang="en-US"/>
            </a:p>
          </p:txBody>
        </p:sp>
        <p:sp>
          <p:nvSpPr>
            <p:cNvPr id="206905" name="Oval 57"/>
            <p:cNvSpPr>
              <a:spLocks noChangeArrowheads="1"/>
            </p:cNvSpPr>
            <p:nvPr/>
          </p:nvSpPr>
          <p:spPr bwMode="auto">
            <a:xfrm>
              <a:off x="822" y="1573"/>
              <a:ext cx="16" cy="16"/>
            </a:xfrm>
            <a:prstGeom prst="ellipse">
              <a:avLst/>
            </a:prstGeom>
            <a:solidFill>
              <a:srgbClr val="BBE0E3"/>
            </a:solidFill>
            <a:ln w="9525">
              <a:solidFill>
                <a:srgbClr val="00CC00"/>
              </a:solidFill>
              <a:round/>
              <a:headEnd/>
              <a:tailEnd/>
            </a:ln>
          </p:spPr>
          <p:txBody>
            <a:bodyPr anchor="ctr"/>
            <a:lstStyle/>
            <a:p>
              <a:endParaRPr lang="en-US"/>
            </a:p>
          </p:txBody>
        </p:sp>
        <p:sp>
          <p:nvSpPr>
            <p:cNvPr id="206906" name="Oval 58"/>
            <p:cNvSpPr>
              <a:spLocks noChangeArrowheads="1"/>
            </p:cNvSpPr>
            <p:nvPr/>
          </p:nvSpPr>
          <p:spPr bwMode="auto">
            <a:xfrm>
              <a:off x="1156" y="1163"/>
              <a:ext cx="16" cy="16"/>
            </a:xfrm>
            <a:prstGeom prst="ellipse">
              <a:avLst/>
            </a:prstGeom>
            <a:solidFill>
              <a:srgbClr val="BBE0E3"/>
            </a:solidFill>
            <a:ln w="9525">
              <a:solidFill>
                <a:srgbClr val="000000"/>
              </a:solidFill>
              <a:round/>
              <a:headEnd/>
              <a:tailEnd/>
            </a:ln>
          </p:spPr>
          <p:txBody>
            <a:bodyPr anchor="ctr"/>
            <a:lstStyle/>
            <a:p>
              <a:endParaRPr lang="en-US"/>
            </a:p>
          </p:txBody>
        </p:sp>
        <p:sp>
          <p:nvSpPr>
            <p:cNvPr id="206907" name="Text Box 59"/>
            <p:cNvSpPr txBox="1">
              <a:spLocks noChangeArrowheads="1"/>
            </p:cNvSpPr>
            <p:nvPr/>
          </p:nvSpPr>
          <p:spPr bwMode="auto">
            <a:xfrm>
              <a:off x="936" y="1476"/>
              <a:ext cx="115" cy="24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1806" tIns="15903" rIns="31806" bIns="15903"/>
            <a:lstStyle/>
            <a:p>
              <a:pPr eaLnBrk="0" hangingPunct="0"/>
              <a:r>
                <a:rPr lang="en-US" i="1">
                  <a:solidFill>
                    <a:srgbClr val="000000"/>
                  </a:solidFill>
                </a:rPr>
                <a:t>u</a:t>
              </a:r>
              <a:endParaRPr lang="en-US">
                <a:effectLst>
                  <a:outerShdw blurRad="38100" dist="38100" dir="2700000" algn="tl">
                    <a:srgbClr val="C0C0C0"/>
                  </a:outerShdw>
                </a:effectLst>
              </a:endParaRPr>
            </a:p>
          </p:txBody>
        </p:sp>
        <p:sp>
          <p:nvSpPr>
            <p:cNvPr id="206908" name="Text Box 60"/>
            <p:cNvSpPr txBox="1">
              <a:spLocks noChangeArrowheads="1"/>
            </p:cNvSpPr>
            <p:nvPr/>
          </p:nvSpPr>
          <p:spPr bwMode="auto">
            <a:xfrm>
              <a:off x="962" y="1061"/>
              <a:ext cx="107" cy="131"/>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1806" tIns="15903" rIns="31806" bIns="15903"/>
            <a:lstStyle/>
            <a:p>
              <a:pPr eaLnBrk="0" hangingPunct="0"/>
              <a:r>
                <a:rPr lang="en-US" i="1">
                  <a:solidFill>
                    <a:srgbClr val="000000"/>
                  </a:solidFill>
                </a:rPr>
                <a:t>w</a:t>
              </a:r>
              <a:endParaRPr lang="en-US">
                <a:effectLst>
                  <a:outerShdw blurRad="38100" dist="38100" dir="2700000" algn="tl">
                    <a:srgbClr val="C0C0C0"/>
                  </a:outerShdw>
                </a:effectLst>
              </a:endParaRPr>
            </a:p>
          </p:txBody>
        </p:sp>
        <p:sp>
          <p:nvSpPr>
            <p:cNvPr id="206909" name="Text Box 61"/>
            <p:cNvSpPr txBox="1">
              <a:spLocks noChangeArrowheads="1"/>
            </p:cNvSpPr>
            <p:nvPr/>
          </p:nvSpPr>
          <p:spPr bwMode="auto">
            <a:xfrm>
              <a:off x="988" y="1014"/>
              <a:ext cx="126" cy="15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1806" tIns="15903" rIns="31806" bIns="15903"/>
            <a:lstStyle/>
            <a:p>
              <a:pPr eaLnBrk="0" hangingPunct="0"/>
              <a:r>
                <a:rPr lang="en-US">
                  <a:solidFill>
                    <a:srgbClr val="000000"/>
                  </a:solidFill>
                </a:rPr>
                <a:t>~</a:t>
              </a:r>
              <a:endParaRPr lang="en-US">
                <a:effectLst>
                  <a:outerShdw blurRad="38100" dist="38100" dir="2700000" algn="tl">
                    <a:srgbClr val="C0C0C0"/>
                  </a:outerShdw>
                </a:effectLst>
              </a:endParaRPr>
            </a:p>
          </p:txBody>
        </p:sp>
        <p:sp>
          <p:nvSpPr>
            <p:cNvPr id="206910" name="Text Box 62"/>
            <p:cNvSpPr txBox="1">
              <a:spLocks noChangeArrowheads="1"/>
            </p:cNvSpPr>
            <p:nvPr/>
          </p:nvSpPr>
          <p:spPr bwMode="auto">
            <a:xfrm>
              <a:off x="936" y="1435"/>
              <a:ext cx="115" cy="16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1806" tIns="15903" rIns="31806" bIns="15903"/>
            <a:lstStyle/>
            <a:p>
              <a:pPr eaLnBrk="0" hangingPunct="0"/>
              <a:r>
                <a:rPr lang="en-US">
                  <a:solidFill>
                    <a:srgbClr val="000000"/>
                  </a:solidFill>
                </a:rPr>
                <a:t>~</a:t>
              </a:r>
              <a:endParaRPr lang="en-US">
                <a:effectLst>
                  <a:outerShdw blurRad="38100" dist="38100" dir="2700000" algn="tl">
                    <a:srgbClr val="C0C0C0"/>
                  </a:outerShdw>
                </a:effectLst>
              </a:endParaRPr>
            </a:p>
          </p:txBody>
        </p:sp>
        <p:sp>
          <p:nvSpPr>
            <p:cNvPr id="206911" name="Freeform 63"/>
            <p:cNvSpPr>
              <a:spLocks/>
            </p:cNvSpPr>
            <p:nvPr/>
          </p:nvSpPr>
          <p:spPr bwMode="auto">
            <a:xfrm>
              <a:off x="826" y="1213"/>
              <a:ext cx="418" cy="367"/>
            </a:xfrm>
            <a:custGeom>
              <a:avLst/>
              <a:gdLst>
                <a:gd name="T0" fmla="*/ 0 w 744"/>
                <a:gd name="T1" fmla="*/ 643 h 643"/>
                <a:gd name="T2" fmla="*/ 744 w 744"/>
                <a:gd name="T3" fmla="*/ 0 h 643"/>
              </a:gdLst>
              <a:ahLst/>
              <a:cxnLst>
                <a:cxn ang="0">
                  <a:pos x="T0" y="T1"/>
                </a:cxn>
                <a:cxn ang="0">
                  <a:pos x="T2" y="T3"/>
                </a:cxn>
              </a:cxnLst>
              <a:rect l="0" t="0" r="r" b="b"/>
              <a:pathLst>
                <a:path w="744" h="643">
                  <a:moveTo>
                    <a:pt x="0" y="643"/>
                  </a:moveTo>
                  <a:lnTo>
                    <a:pt x="744" y="0"/>
                  </a:lnTo>
                </a:path>
              </a:pathLst>
            </a:custGeom>
            <a:noFill/>
            <a:ln w="9525">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912" name="Freeform 64"/>
            <p:cNvSpPr>
              <a:spLocks/>
            </p:cNvSpPr>
            <p:nvPr/>
          </p:nvSpPr>
          <p:spPr bwMode="auto">
            <a:xfrm>
              <a:off x="358" y="1580"/>
              <a:ext cx="468" cy="97"/>
            </a:xfrm>
            <a:custGeom>
              <a:avLst/>
              <a:gdLst>
                <a:gd name="T0" fmla="*/ 835 w 835"/>
                <a:gd name="T1" fmla="*/ 0 h 168"/>
                <a:gd name="T2" fmla="*/ 0 w 835"/>
                <a:gd name="T3" fmla="*/ 168 h 168"/>
              </a:gdLst>
              <a:ahLst/>
              <a:cxnLst>
                <a:cxn ang="0">
                  <a:pos x="T0" y="T1"/>
                </a:cxn>
                <a:cxn ang="0">
                  <a:pos x="T2" y="T3"/>
                </a:cxn>
              </a:cxnLst>
              <a:rect l="0" t="0" r="r" b="b"/>
              <a:pathLst>
                <a:path w="835" h="168">
                  <a:moveTo>
                    <a:pt x="835" y="0"/>
                  </a:moveTo>
                  <a:lnTo>
                    <a:pt x="0" y="168"/>
                  </a:lnTo>
                </a:path>
              </a:pathLst>
            </a:custGeom>
            <a:noFill/>
            <a:ln w="9525">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913" name="Freeform 65"/>
            <p:cNvSpPr>
              <a:spLocks/>
            </p:cNvSpPr>
            <p:nvPr/>
          </p:nvSpPr>
          <p:spPr bwMode="auto">
            <a:xfrm>
              <a:off x="826" y="1580"/>
              <a:ext cx="532" cy="345"/>
            </a:xfrm>
            <a:custGeom>
              <a:avLst/>
              <a:gdLst>
                <a:gd name="T0" fmla="*/ 0 w 946"/>
                <a:gd name="T1" fmla="*/ 0 h 595"/>
                <a:gd name="T2" fmla="*/ 946 w 946"/>
                <a:gd name="T3" fmla="*/ 595 h 595"/>
              </a:gdLst>
              <a:ahLst/>
              <a:cxnLst>
                <a:cxn ang="0">
                  <a:pos x="T0" y="T1"/>
                </a:cxn>
                <a:cxn ang="0">
                  <a:pos x="T2" y="T3"/>
                </a:cxn>
              </a:cxnLst>
              <a:rect l="0" t="0" r="r" b="b"/>
              <a:pathLst>
                <a:path w="946" h="595">
                  <a:moveTo>
                    <a:pt x="0" y="0"/>
                  </a:moveTo>
                  <a:lnTo>
                    <a:pt x="946" y="595"/>
                  </a:lnTo>
                </a:path>
              </a:pathLst>
            </a:custGeom>
            <a:noFill/>
            <a:ln w="9525">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914" name="Text Box 66"/>
            <p:cNvSpPr txBox="1">
              <a:spLocks noChangeArrowheads="1"/>
            </p:cNvSpPr>
            <p:nvPr/>
          </p:nvSpPr>
          <p:spPr bwMode="auto">
            <a:xfrm>
              <a:off x="388" y="1068"/>
              <a:ext cx="344" cy="21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0583" tIns="15291" rIns="30583" bIns="15291"/>
            <a:lstStyle/>
            <a:p>
              <a:pPr eaLnBrk="0" hangingPunct="0"/>
              <a:r>
                <a:rPr lang="en-US" sz="2000" i="1">
                  <a:solidFill>
                    <a:srgbClr val="00CC00"/>
                  </a:solidFill>
                </a:rPr>
                <a:t>M</a:t>
              </a:r>
              <a:r>
                <a:rPr lang="en-US" sz="2000" i="1" baseline="30000">
                  <a:solidFill>
                    <a:srgbClr val="00CC00"/>
                  </a:solidFill>
                </a:rPr>
                <a:t>1</a:t>
              </a:r>
              <a:endParaRPr lang="en-US" sz="2000">
                <a:effectLst>
                  <a:outerShdw blurRad="38100" dist="38100" dir="2700000" algn="tl">
                    <a:srgbClr val="C0C0C0"/>
                  </a:outerShdw>
                </a:effectLst>
              </a:endParaRPr>
            </a:p>
          </p:txBody>
        </p:sp>
        <p:sp>
          <p:nvSpPr>
            <p:cNvPr id="206915" name="Freeform 67"/>
            <p:cNvSpPr>
              <a:spLocks/>
            </p:cNvSpPr>
            <p:nvPr/>
          </p:nvSpPr>
          <p:spPr bwMode="auto">
            <a:xfrm>
              <a:off x="361" y="1061"/>
              <a:ext cx="1020" cy="1054"/>
            </a:xfrm>
            <a:custGeom>
              <a:avLst/>
              <a:gdLst>
                <a:gd name="T0" fmla="*/ 0 w 1819"/>
                <a:gd name="T1" fmla="*/ 1061 h 1815"/>
                <a:gd name="T2" fmla="*/ 33 w 1819"/>
                <a:gd name="T3" fmla="*/ 912 h 1815"/>
                <a:gd name="T4" fmla="*/ 72 w 1819"/>
                <a:gd name="T5" fmla="*/ 763 h 1815"/>
                <a:gd name="T6" fmla="*/ 196 w 1819"/>
                <a:gd name="T7" fmla="*/ 519 h 1815"/>
                <a:gd name="T8" fmla="*/ 216 w 1819"/>
                <a:gd name="T9" fmla="*/ 490 h 1815"/>
                <a:gd name="T10" fmla="*/ 283 w 1819"/>
                <a:gd name="T11" fmla="*/ 403 h 1815"/>
                <a:gd name="T12" fmla="*/ 350 w 1819"/>
                <a:gd name="T13" fmla="*/ 331 h 1815"/>
                <a:gd name="T14" fmla="*/ 393 w 1819"/>
                <a:gd name="T15" fmla="*/ 283 h 1815"/>
                <a:gd name="T16" fmla="*/ 537 w 1819"/>
                <a:gd name="T17" fmla="*/ 187 h 1815"/>
                <a:gd name="T18" fmla="*/ 638 w 1819"/>
                <a:gd name="T19" fmla="*/ 135 h 1815"/>
                <a:gd name="T20" fmla="*/ 768 w 1819"/>
                <a:gd name="T21" fmla="*/ 82 h 1815"/>
                <a:gd name="T22" fmla="*/ 916 w 1819"/>
                <a:gd name="T23" fmla="*/ 29 h 1815"/>
                <a:gd name="T24" fmla="*/ 1075 w 1819"/>
                <a:gd name="T25" fmla="*/ 0 h 1815"/>
                <a:gd name="T26" fmla="*/ 1324 w 1819"/>
                <a:gd name="T27" fmla="*/ 24 h 1815"/>
                <a:gd name="T28" fmla="*/ 1401 w 1819"/>
                <a:gd name="T29" fmla="*/ 43 h 1815"/>
                <a:gd name="T30" fmla="*/ 1444 w 1819"/>
                <a:gd name="T31" fmla="*/ 58 h 1815"/>
                <a:gd name="T32" fmla="*/ 1473 w 1819"/>
                <a:gd name="T33" fmla="*/ 77 h 1815"/>
                <a:gd name="T34" fmla="*/ 1478 w 1819"/>
                <a:gd name="T35" fmla="*/ 91 h 1815"/>
                <a:gd name="T36" fmla="*/ 1512 w 1819"/>
                <a:gd name="T37" fmla="*/ 135 h 1815"/>
                <a:gd name="T38" fmla="*/ 1531 w 1819"/>
                <a:gd name="T39" fmla="*/ 163 h 1815"/>
                <a:gd name="T40" fmla="*/ 1564 w 1819"/>
                <a:gd name="T41" fmla="*/ 231 h 1815"/>
                <a:gd name="T42" fmla="*/ 1598 w 1819"/>
                <a:gd name="T43" fmla="*/ 331 h 1815"/>
                <a:gd name="T44" fmla="*/ 1660 w 1819"/>
                <a:gd name="T45" fmla="*/ 663 h 1815"/>
                <a:gd name="T46" fmla="*/ 1699 w 1819"/>
                <a:gd name="T47" fmla="*/ 859 h 1815"/>
                <a:gd name="T48" fmla="*/ 1728 w 1819"/>
                <a:gd name="T49" fmla="*/ 907 h 1815"/>
                <a:gd name="T50" fmla="*/ 1776 w 1819"/>
                <a:gd name="T51" fmla="*/ 1027 h 1815"/>
                <a:gd name="T52" fmla="*/ 1790 w 1819"/>
                <a:gd name="T53" fmla="*/ 1080 h 1815"/>
                <a:gd name="T54" fmla="*/ 1800 w 1819"/>
                <a:gd name="T55" fmla="*/ 1109 h 1815"/>
                <a:gd name="T56" fmla="*/ 1819 w 1819"/>
                <a:gd name="T57" fmla="*/ 1243 h 1815"/>
                <a:gd name="T58" fmla="*/ 1761 w 1819"/>
                <a:gd name="T59" fmla="*/ 1531 h 1815"/>
                <a:gd name="T60" fmla="*/ 1660 w 1819"/>
                <a:gd name="T61" fmla="*/ 1651 h 1815"/>
                <a:gd name="T62" fmla="*/ 1272 w 1819"/>
                <a:gd name="T63" fmla="*/ 1752 h 1815"/>
                <a:gd name="T64" fmla="*/ 1166 w 1819"/>
                <a:gd name="T65" fmla="*/ 1762 h 1815"/>
                <a:gd name="T66" fmla="*/ 1137 w 1819"/>
                <a:gd name="T67" fmla="*/ 1767 h 1815"/>
                <a:gd name="T68" fmla="*/ 1051 w 1819"/>
                <a:gd name="T69" fmla="*/ 1776 h 1815"/>
                <a:gd name="T70" fmla="*/ 782 w 1819"/>
                <a:gd name="T71" fmla="*/ 1815 h 1815"/>
                <a:gd name="T72" fmla="*/ 600 w 1819"/>
                <a:gd name="T73" fmla="*/ 1810 h 1815"/>
                <a:gd name="T74" fmla="*/ 360 w 1819"/>
                <a:gd name="T75" fmla="*/ 1699 h 1815"/>
                <a:gd name="T76" fmla="*/ 316 w 1819"/>
                <a:gd name="T77" fmla="*/ 1656 h 1815"/>
                <a:gd name="T78" fmla="*/ 283 w 1819"/>
                <a:gd name="T79" fmla="*/ 1613 h 1815"/>
                <a:gd name="T80" fmla="*/ 268 w 1819"/>
                <a:gd name="T81" fmla="*/ 1599 h 1815"/>
                <a:gd name="T82" fmla="*/ 235 w 1819"/>
                <a:gd name="T83" fmla="*/ 1555 h 1815"/>
                <a:gd name="T84" fmla="*/ 201 w 1819"/>
                <a:gd name="T85" fmla="*/ 1498 h 1815"/>
                <a:gd name="T86" fmla="*/ 110 w 1819"/>
                <a:gd name="T87" fmla="*/ 1363 h 1815"/>
                <a:gd name="T88" fmla="*/ 100 w 1819"/>
                <a:gd name="T89" fmla="*/ 1335 h 1815"/>
                <a:gd name="T90" fmla="*/ 52 w 1819"/>
                <a:gd name="T91" fmla="*/ 1243 h 1815"/>
                <a:gd name="T92" fmla="*/ 14 w 1819"/>
                <a:gd name="T93" fmla="*/ 1157 h 1815"/>
                <a:gd name="T94" fmla="*/ 0 w 1819"/>
                <a:gd name="T95" fmla="*/ 1061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19" h="1815">
                  <a:moveTo>
                    <a:pt x="0" y="1061"/>
                  </a:moveTo>
                  <a:cubicBezTo>
                    <a:pt x="7" y="1010"/>
                    <a:pt x="22" y="962"/>
                    <a:pt x="33" y="912"/>
                  </a:cubicBezTo>
                  <a:cubicBezTo>
                    <a:pt x="44" y="863"/>
                    <a:pt x="44" y="806"/>
                    <a:pt x="72" y="763"/>
                  </a:cubicBezTo>
                  <a:cubicBezTo>
                    <a:pt x="96" y="674"/>
                    <a:pt x="141" y="593"/>
                    <a:pt x="196" y="519"/>
                  </a:cubicBezTo>
                  <a:cubicBezTo>
                    <a:pt x="205" y="491"/>
                    <a:pt x="194" y="516"/>
                    <a:pt x="216" y="490"/>
                  </a:cubicBezTo>
                  <a:cubicBezTo>
                    <a:pt x="239" y="462"/>
                    <a:pt x="252" y="424"/>
                    <a:pt x="283" y="403"/>
                  </a:cubicBezTo>
                  <a:cubicBezTo>
                    <a:pt x="294" y="372"/>
                    <a:pt x="328" y="353"/>
                    <a:pt x="350" y="331"/>
                  </a:cubicBezTo>
                  <a:cubicBezTo>
                    <a:pt x="374" y="307"/>
                    <a:pt x="343" y="313"/>
                    <a:pt x="393" y="283"/>
                  </a:cubicBezTo>
                  <a:cubicBezTo>
                    <a:pt x="443" y="253"/>
                    <a:pt x="486" y="215"/>
                    <a:pt x="537" y="187"/>
                  </a:cubicBezTo>
                  <a:cubicBezTo>
                    <a:pt x="570" y="169"/>
                    <a:pt x="601" y="143"/>
                    <a:pt x="638" y="135"/>
                  </a:cubicBezTo>
                  <a:cubicBezTo>
                    <a:pt x="676" y="108"/>
                    <a:pt x="724" y="96"/>
                    <a:pt x="768" y="82"/>
                  </a:cubicBezTo>
                  <a:cubicBezTo>
                    <a:pt x="818" y="66"/>
                    <a:pt x="867" y="47"/>
                    <a:pt x="916" y="29"/>
                  </a:cubicBezTo>
                  <a:cubicBezTo>
                    <a:pt x="965" y="11"/>
                    <a:pt x="1024" y="7"/>
                    <a:pt x="1075" y="0"/>
                  </a:cubicBezTo>
                  <a:cubicBezTo>
                    <a:pt x="1161" y="4"/>
                    <a:pt x="1239" y="11"/>
                    <a:pt x="1324" y="24"/>
                  </a:cubicBezTo>
                  <a:cubicBezTo>
                    <a:pt x="1347" y="28"/>
                    <a:pt x="1379" y="36"/>
                    <a:pt x="1401" y="43"/>
                  </a:cubicBezTo>
                  <a:cubicBezTo>
                    <a:pt x="1415" y="48"/>
                    <a:pt x="1444" y="58"/>
                    <a:pt x="1444" y="58"/>
                  </a:cubicBezTo>
                  <a:cubicBezTo>
                    <a:pt x="1452" y="66"/>
                    <a:pt x="1465" y="69"/>
                    <a:pt x="1473" y="77"/>
                  </a:cubicBezTo>
                  <a:cubicBezTo>
                    <a:pt x="1477" y="81"/>
                    <a:pt x="1475" y="87"/>
                    <a:pt x="1478" y="91"/>
                  </a:cubicBezTo>
                  <a:cubicBezTo>
                    <a:pt x="1488" y="107"/>
                    <a:pt x="1502" y="120"/>
                    <a:pt x="1512" y="135"/>
                  </a:cubicBezTo>
                  <a:cubicBezTo>
                    <a:pt x="1518" y="144"/>
                    <a:pt x="1531" y="163"/>
                    <a:pt x="1531" y="163"/>
                  </a:cubicBezTo>
                  <a:cubicBezTo>
                    <a:pt x="1537" y="188"/>
                    <a:pt x="1551" y="209"/>
                    <a:pt x="1564" y="231"/>
                  </a:cubicBezTo>
                  <a:cubicBezTo>
                    <a:pt x="1570" y="261"/>
                    <a:pt x="1580" y="305"/>
                    <a:pt x="1598" y="331"/>
                  </a:cubicBezTo>
                  <a:cubicBezTo>
                    <a:pt x="1617" y="442"/>
                    <a:pt x="1644" y="552"/>
                    <a:pt x="1660" y="663"/>
                  </a:cubicBezTo>
                  <a:cubicBezTo>
                    <a:pt x="1669" y="725"/>
                    <a:pt x="1671" y="802"/>
                    <a:pt x="1699" y="859"/>
                  </a:cubicBezTo>
                  <a:cubicBezTo>
                    <a:pt x="1707" y="876"/>
                    <a:pt x="1720" y="890"/>
                    <a:pt x="1728" y="907"/>
                  </a:cubicBezTo>
                  <a:cubicBezTo>
                    <a:pt x="1747" y="946"/>
                    <a:pt x="1760" y="988"/>
                    <a:pt x="1776" y="1027"/>
                  </a:cubicBezTo>
                  <a:cubicBezTo>
                    <a:pt x="1783" y="1044"/>
                    <a:pt x="1785" y="1063"/>
                    <a:pt x="1790" y="1080"/>
                  </a:cubicBezTo>
                  <a:cubicBezTo>
                    <a:pt x="1793" y="1090"/>
                    <a:pt x="1800" y="1109"/>
                    <a:pt x="1800" y="1109"/>
                  </a:cubicBezTo>
                  <a:cubicBezTo>
                    <a:pt x="1805" y="1154"/>
                    <a:pt x="1814" y="1198"/>
                    <a:pt x="1819" y="1243"/>
                  </a:cubicBezTo>
                  <a:cubicBezTo>
                    <a:pt x="1814" y="1318"/>
                    <a:pt x="1808" y="1465"/>
                    <a:pt x="1761" y="1531"/>
                  </a:cubicBezTo>
                  <a:cubicBezTo>
                    <a:pt x="1747" y="1573"/>
                    <a:pt x="1704" y="1639"/>
                    <a:pt x="1660" y="1651"/>
                  </a:cubicBezTo>
                  <a:cubicBezTo>
                    <a:pt x="1569" y="1723"/>
                    <a:pt x="1383" y="1739"/>
                    <a:pt x="1272" y="1752"/>
                  </a:cubicBezTo>
                  <a:cubicBezTo>
                    <a:pt x="1237" y="1756"/>
                    <a:pt x="1201" y="1756"/>
                    <a:pt x="1166" y="1762"/>
                  </a:cubicBezTo>
                  <a:cubicBezTo>
                    <a:pt x="1156" y="1764"/>
                    <a:pt x="1147" y="1766"/>
                    <a:pt x="1137" y="1767"/>
                  </a:cubicBezTo>
                  <a:cubicBezTo>
                    <a:pt x="1108" y="1770"/>
                    <a:pt x="1051" y="1776"/>
                    <a:pt x="1051" y="1776"/>
                  </a:cubicBezTo>
                  <a:cubicBezTo>
                    <a:pt x="969" y="1803"/>
                    <a:pt x="867" y="1808"/>
                    <a:pt x="782" y="1815"/>
                  </a:cubicBezTo>
                  <a:cubicBezTo>
                    <a:pt x="721" y="1813"/>
                    <a:pt x="661" y="1812"/>
                    <a:pt x="600" y="1810"/>
                  </a:cubicBezTo>
                  <a:cubicBezTo>
                    <a:pt x="497" y="1806"/>
                    <a:pt x="428" y="1772"/>
                    <a:pt x="360" y="1699"/>
                  </a:cubicBezTo>
                  <a:cubicBezTo>
                    <a:pt x="352" y="1678"/>
                    <a:pt x="334" y="1670"/>
                    <a:pt x="316" y="1656"/>
                  </a:cubicBezTo>
                  <a:cubicBezTo>
                    <a:pt x="308" y="1629"/>
                    <a:pt x="315" y="1644"/>
                    <a:pt x="283" y="1613"/>
                  </a:cubicBezTo>
                  <a:cubicBezTo>
                    <a:pt x="278" y="1608"/>
                    <a:pt x="268" y="1599"/>
                    <a:pt x="268" y="1599"/>
                  </a:cubicBezTo>
                  <a:cubicBezTo>
                    <a:pt x="262" y="1578"/>
                    <a:pt x="252" y="1567"/>
                    <a:pt x="235" y="1555"/>
                  </a:cubicBezTo>
                  <a:cubicBezTo>
                    <a:pt x="227" y="1534"/>
                    <a:pt x="213" y="1517"/>
                    <a:pt x="201" y="1498"/>
                  </a:cubicBezTo>
                  <a:cubicBezTo>
                    <a:pt x="171" y="1453"/>
                    <a:pt x="140" y="1408"/>
                    <a:pt x="110" y="1363"/>
                  </a:cubicBezTo>
                  <a:cubicBezTo>
                    <a:pt x="105" y="1355"/>
                    <a:pt x="106" y="1343"/>
                    <a:pt x="100" y="1335"/>
                  </a:cubicBezTo>
                  <a:cubicBezTo>
                    <a:pt x="80" y="1306"/>
                    <a:pt x="72" y="1272"/>
                    <a:pt x="52" y="1243"/>
                  </a:cubicBezTo>
                  <a:cubicBezTo>
                    <a:pt x="45" y="1217"/>
                    <a:pt x="29" y="1179"/>
                    <a:pt x="14" y="1157"/>
                  </a:cubicBezTo>
                  <a:cubicBezTo>
                    <a:pt x="7" y="1124"/>
                    <a:pt x="0" y="1096"/>
                    <a:pt x="0" y="1061"/>
                  </a:cubicBezTo>
                  <a:close/>
                </a:path>
              </a:pathLst>
            </a:custGeom>
            <a:noFill/>
            <a:ln w="47625">
              <a:solidFill>
                <a:srgbClr val="7FFF7F"/>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grpSp>
      <p:grpSp>
        <p:nvGrpSpPr>
          <p:cNvPr id="206916" name="Group 68"/>
          <p:cNvGrpSpPr>
            <a:grpSpLocks/>
          </p:cNvGrpSpPr>
          <p:nvPr/>
        </p:nvGrpSpPr>
        <p:grpSpPr bwMode="auto">
          <a:xfrm>
            <a:off x="528638" y="4016375"/>
            <a:ext cx="1708150" cy="1724025"/>
            <a:chOff x="333" y="2530"/>
            <a:chExt cx="1076" cy="1086"/>
          </a:xfrm>
        </p:grpSpPr>
        <p:sp>
          <p:nvSpPr>
            <p:cNvPr id="206917" name="Text Box 69"/>
            <p:cNvSpPr txBox="1">
              <a:spLocks noChangeArrowheads="1"/>
            </p:cNvSpPr>
            <p:nvPr/>
          </p:nvSpPr>
          <p:spPr bwMode="auto">
            <a:xfrm>
              <a:off x="649" y="2962"/>
              <a:ext cx="134" cy="23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5189" tIns="17594" rIns="35189" bIns="17594"/>
            <a:lstStyle/>
            <a:p>
              <a:pPr eaLnBrk="0" hangingPunct="0"/>
              <a:r>
                <a:rPr lang="en-US" i="1">
                  <a:solidFill>
                    <a:srgbClr val="000000"/>
                  </a:solidFill>
                </a:rPr>
                <a:t>v</a:t>
              </a:r>
              <a:endParaRPr lang="en-US">
                <a:effectLst>
                  <a:outerShdw blurRad="38100" dist="38100" dir="2700000" algn="tl">
                    <a:srgbClr val="C0C0C0"/>
                  </a:outerShdw>
                </a:effectLst>
              </a:endParaRPr>
            </a:p>
          </p:txBody>
        </p:sp>
        <p:sp>
          <p:nvSpPr>
            <p:cNvPr id="206918" name="Text Box 70"/>
            <p:cNvSpPr txBox="1">
              <a:spLocks noChangeArrowheads="1"/>
            </p:cNvSpPr>
            <p:nvPr/>
          </p:nvSpPr>
          <p:spPr bwMode="auto">
            <a:xfrm>
              <a:off x="913" y="3056"/>
              <a:ext cx="142" cy="23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5189" tIns="17594" rIns="35189" bIns="17594"/>
            <a:lstStyle/>
            <a:p>
              <a:pPr eaLnBrk="0" hangingPunct="0"/>
              <a:r>
                <a:rPr lang="en-US" i="1">
                  <a:solidFill>
                    <a:srgbClr val="000000"/>
                  </a:solidFill>
                </a:rPr>
                <a:t>u</a:t>
              </a:r>
              <a:endParaRPr lang="en-US">
                <a:effectLst>
                  <a:outerShdw blurRad="38100" dist="38100" dir="2700000" algn="tl">
                    <a:srgbClr val="C0C0C0"/>
                  </a:outerShdw>
                </a:effectLst>
              </a:endParaRPr>
            </a:p>
          </p:txBody>
        </p:sp>
        <p:sp>
          <p:nvSpPr>
            <p:cNvPr id="206919" name="Text Box 71"/>
            <p:cNvSpPr txBox="1">
              <a:spLocks noChangeArrowheads="1"/>
            </p:cNvSpPr>
            <p:nvPr/>
          </p:nvSpPr>
          <p:spPr bwMode="auto">
            <a:xfrm>
              <a:off x="1220" y="2727"/>
              <a:ext cx="167" cy="23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5189" tIns="17594" rIns="35189" bIns="17594"/>
            <a:lstStyle/>
            <a:p>
              <a:pPr eaLnBrk="0" hangingPunct="0"/>
              <a:r>
                <a:rPr lang="en-US" i="1">
                  <a:solidFill>
                    <a:srgbClr val="000000"/>
                  </a:solidFill>
                </a:rPr>
                <a:t>w</a:t>
              </a:r>
              <a:endParaRPr lang="en-US">
                <a:effectLst>
                  <a:outerShdw blurRad="38100" dist="38100" dir="2700000" algn="tl">
                    <a:srgbClr val="C0C0C0"/>
                  </a:outerShdw>
                </a:effectLst>
              </a:endParaRPr>
            </a:p>
          </p:txBody>
        </p:sp>
        <p:sp>
          <p:nvSpPr>
            <p:cNvPr id="206920" name="Freeform 72"/>
            <p:cNvSpPr>
              <a:spLocks/>
            </p:cNvSpPr>
            <p:nvPr/>
          </p:nvSpPr>
          <p:spPr bwMode="auto">
            <a:xfrm rot="1897186">
              <a:off x="547" y="2559"/>
              <a:ext cx="567" cy="851"/>
            </a:xfrm>
            <a:custGeom>
              <a:avLst/>
              <a:gdLst>
                <a:gd name="T0" fmla="*/ 723 w 987"/>
                <a:gd name="T1" fmla="*/ 747 h 1320"/>
                <a:gd name="T2" fmla="*/ 939 w 987"/>
                <a:gd name="T3" fmla="*/ 0 h 1320"/>
                <a:gd name="T4" fmla="*/ 51 w 987"/>
                <a:gd name="T5" fmla="*/ 270 h 1320"/>
                <a:gd name="T6" fmla="*/ 0 w 987"/>
                <a:gd name="T7" fmla="*/ 1245 h 1320"/>
                <a:gd name="T8" fmla="*/ 987 w 987"/>
                <a:gd name="T9" fmla="*/ 1320 h 1320"/>
                <a:gd name="T10" fmla="*/ 723 w 987"/>
                <a:gd name="T11" fmla="*/ 747 h 1320"/>
              </a:gdLst>
              <a:ahLst/>
              <a:cxnLst>
                <a:cxn ang="0">
                  <a:pos x="T0" y="T1"/>
                </a:cxn>
                <a:cxn ang="0">
                  <a:pos x="T2" y="T3"/>
                </a:cxn>
                <a:cxn ang="0">
                  <a:pos x="T4" y="T5"/>
                </a:cxn>
                <a:cxn ang="0">
                  <a:pos x="T6" y="T7"/>
                </a:cxn>
                <a:cxn ang="0">
                  <a:pos x="T8" y="T9"/>
                </a:cxn>
                <a:cxn ang="0">
                  <a:pos x="T10" y="T11"/>
                </a:cxn>
              </a:cxnLst>
              <a:rect l="0" t="0" r="r" b="b"/>
              <a:pathLst>
                <a:path w="987" h="1320">
                  <a:moveTo>
                    <a:pt x="723" y="747"/>
                  </a:moveTo>
                  <a:lnTo>
                    <a:pt x="939" y="0"/>
                  </a:lnTo>
                  <a:lnTo>
                    <a:pt x="51" y="270"/>
                  </a:lnTo>
                  <a:lnTo>
                    <a:pt x="0" y="1245"/>
                  </a:lnTo>
                  <a:lnTo>
                    <a:pt x="987" y="1320"/>
                  </a:lnTo>
                  <a:lnTo>
                    <a:pt x="723" y="747"/>
                  </a:lnTo>
                  <a:close/>
                </a:path>
              </a:pathLst>
            </a:custGeom>
            <a:noFill/>
            <a:ln w="9525">
              <a:solidFill>
                <a:srgbClr val="000000"/>
              </a:solidFill>
              <a:round/>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6921" name="Line 73"/>
            <p:cNvSpPr>
              <a:spLocks noChangeShapeType="1"/>
            </p:cNvSpPr>
            <p:nvPr/>
          </p:nvSpPr>
          <p:spPr bwMode="auto">
            <a:xfrm rot="1897186">
              <a:off x="652" y="2667"/>
              <a:ext cx="203"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922" name="Line 74"/>
            <p:cNvSpPr>
              <a:spLocks noChangeShapeType="1"/>
            </p:cNvSpPr>
            <p:nvPr/>
          </p:nvSpPr>
          <p:spPr bwMode="auto">
            <a:xfrm rot="1897186" flipH="1" flipV="1">
              <a:off x="739" y="3050"/>
              <a:ext cx="18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923" name="Line 75"/>
            <p:cNvSpPr>
              <a:spLocks noChangeShapeType="1"/>
            </p:cNvSpPr>
            <p:nvPr/>
          </p:nvSpPr>
          <p:spPr bwMode="auto">
            <a:xfrm rot="1897186" flipH="1">
              <a:off x="861" y="2645"/>
              <a:ext cx="307" cy="4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924" name="Line 76"/>
            <p:cNvSpPr>
              <a:spLocks noChangeShapeType="1"/>
            </p:cNvSpPr>
            <p:nvPr/>
          </p:nvSpPr>
          <p:spPr bwMode="auto">
            <a:xfrm rot="1897186" flipV="1">
              <a:off x="470" y="2909"/>
              <a:ext cx="229" cy="3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925" name="Line 77"/>
            <p:cNvSpPr>
              <a:spLocks noChangeShapeType="1"/>
            </p:cNvSpPr>
            <p:nvPr/>
          </p:nvSpPr>
          <p:spPr bwMode="auto">
            <a:xfrm rot="1897186">
              <a:off x="640" y="3058"/>
              <a:ext cx="323" cy="37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926" name="Freeform 78"/>
            <p:cNvSpPr>
              <a:spLocks/>
            </p:cNvSpPr>
            <p:nvPr/>
          </p:nvSpPr>
          <p:spPr bwMode="auto">
            <a:xfrm>
              <a:off x="431" y="2833"/>
              <a:ext cx="471" cy="166"/>
            </a:xfrm>
            <a:custGeom>
              <a:avLst/>
              <a:gdLst>
                <a:gd name="T0" fmla="*/ 809 w 809"/>
                <a:gd name="T1" fmla="*/ 258 h 258"/>
                <a:gd name="T2" fmla="*/ 704 w 809"/>
                <a:gd name="T3" fmla="*/ 193 h 258"/>
                <a:gd name="T4" fmla="*/ 542 w 809"/>
                <a:gd name="T5" fmla="*/ 118 h 258"/>
                <a:gd name="T6" fmla="*/ 268 w 809"/>
                <a:gd name="T7" fmla="*/ 31 h 258"/>
                <a:gd name="T8" fmla="*/ 0 w 809"/>
                <a:gd name="T9" fmla="*/ 0 h 258"/>
              </a:gdLst>
              <a:ahLst/>
              <a:cxnLst>
                <a:cxn ang="0">
                  <a:pos x="T0" y="T1"/>
                </a:cxn>
                <a:cxn ang="0">
                  <a:pos x="T2" y="T3"/>
                </a:cxn>
                <a:cxn ang="0">
                  <a:pos x="T4" y="T5"/>
                </a:cxn>
                <a:cxn ang="0">
                  <a:pos x="T6" y="T7"/>
                </a:cxn>
                <a:cxn ang="0">
                  <a:pos x="T8" y="T9"/>
                </a:cxn>
              </a:cxnLst>
              <a:rect l="0" t="0" r="r" b="b"/>
              <a:pathLst>
                <a:path w="809" h="258">
                  <a:moveTo>
                    <a:pt x="809" y="258"/>
                  </a:moveTo>
                  <a:lnTo>
                    <a:pt x="704" y="193"/>
                  </a:lnTo>
                  <a:lnTo>
                    <a:pt x="542" y="118"/>
                  </a:lnTo>
                  <a:lnTo>
                    <a:pt x="268" y="31"/>
                  </a:lnTo>
                  <a:lnTo>
                    <a:pt x="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6927" name="Freeform 79"/>
            <p:cNvSpPr>
              <a:spLocks/>
            </p:cNvSpPr>
            <p:nvPr/>
          </p:nvSpPr>
          <p:spPr bwMode="auto">
            <a:xfrm>
              <a:off x="913" y="2954"/>
              <a:ext cx="474" cy="48"/>
            </a:xfrm>
            <a:custGeom>
              <a:avLst/>
              <a:gdLst>
                <a:gd name="T0" fmla="*/ 0 w 814"/>
                <a:gd name="T1" fmla="*/ 75 h 75"/>
                <a:gd name="T2" fmla="*/ 278 w 814"/>
                <a:gd name="T3" fmla="*/ 0 h 75"/>
                <a:gd name="T4" fmla="*/ 814 w 814"/>
                <a:gd name="T5" fmla="*/ 38 h 75"/>
              </a:gdLst>
              <a:ahLst/>
              <a:cxnLst>
                <a:cxn ang="0">
                  <a:pos x="T0" y="T1"/>
                </a:cxn>
                <a:cxn ang="0">
                  <a:pos x="T2" y="T3"/>
                </a:cxn>
                <a:cxn ang="0">
                  <a:pos x="T4" y="T5"/>
                </a:cxn>
              </a:cxnLst>
              <a:rect l="0" t="0" r="r" b="b"/>
              <a:pathLst>
                <a:path w="814" h="75">
                  <a:moveTo>
                    <a:pt x="0" y="75"/>
                  </a:moveTo>
                  <a:lnTo>
                    <a:pt x="278" y="0"/>
                  </a:lnTo>
                  <a:lnTo>
                    <a:pt x="814" y="38"/>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6928" name="Freeform 80"/>
            <p:cNvSpPr>
              <a:spLocks/>
            </p:cNvSpPr>
            <p:nvPr/>
          </p:nvSpPr>
          <p:spPr bwMode="auto">
            <a:xfrm>
              <a:off x="885" y="3000"/>
              <a:ext cx="66" cy="572"/>
            </a:xfrm>
            <a:custGeom>
              <a:avLst/>
              <a:gdLst>
                <a:gd name="T0" fmla="*/ 28 w 66"/>
                <a:gd name="T1" fmla="*/ 0 h 572"/>
                <a:gd name="T2" fmla="*/ 0 w 66"/>
                <a:gd name="T3" fmla="*/ 93 h 572"/>
                <a:gd name="T4" fmla="*/ 1 w 66"/>
                <a:gd name="T5" fmla="*/ 298 h 572"/>
                <a:gd name="T6" fmla="*/ 66 w 66"/>
                <a:gd name="T7" fmla="*/ 572 h 572"/>
              </a:gdLst>
              <a:ahLst/>
              <a:cxnLst>
                <a:cxn ang="0">
                  <a:pos x="T0" y="T1"/>
                </a:cxn>
                <a:cxn ang="0">
                  <a:pos x="T2" y="T3"/>
                </a:cxn>
                <a:cxn ang="0">
                  <a:pos x="T4" y="T5"/>
                </a:cxn>
                <a:cxn ang="0">
                  <a:pos x="T6" y="T7"/>
                </a:cxn>
              </a:cxnLst>
              <a:rect l="0" t="0" r="r" b="b"/>
              <a:pathLst>
                <a:path w="66" h="572">
                  <a:moveTo>
                    <a:pt x="28" y="0"/>
                  </a:moveTo>
                  <a:lnTo>
                    <a:pt x="0" y="93"/>
                  </a:lnTo>
                  <a:lnTo>
                    <a:pt x="1" y="298"/>
                  </a:lnTo>
                  <a:lnTo>
                    <a:pt x="66" y="572"/>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6929" name="Oval 81"/>
            <p:cNvSpPr>
              <a:spLocks noChangeArrowheads="1"/>
            </p:cNvSpPr>
            <p:nvPr/>
          </p:nvSpPr>
          <p:spPr bwMode="auto">
            <a:xfrm rot="1897186">
              <a:off x="1258" y="2749"/>
              <a:ext cx="15" cy="18"/>
            </a:xfrm>
            <a:prstGeom prst="ellipse">
              <a:avLst/>
            </a:prstGeom>
            <a:solidFill>
              <a:srgbClr val="BBE0E3"/>
            </a:solidFill>
            <a:ln w="9525">
              <a:solidFill>
                <a:srgbClr val="000000"/>
              </a:solidFill>
              <a:round/>
              <a:headEnd/>
              <a:tailEnd/>
            </a:ln>
          </p:spPr>
          <p:txBody>
            <a:bodyPr anchor="ctr"/>
            <a:lstStyle/>
            <a:p>
              <a:endParaRPr lang="en-US"/>
            </a:p>
          </p:txBody>
        </p:sp>
        <p:sp>
          <p:nvSpPr>
            <p:cNvPr id="206930" name="Oval 82"/>
            <p:cNvSpPr>
              <a:spLocks noChangeArrowheads="1"/>
            </p:cNvSpPr>
            <p:nvPr/>
          </p:nvSpPr>
          <p:spPr bwMode="auto">
            <a:xfrm rot="1897186">
              <a:off x="738" y="2624"/>
              <a:ext cx="16" cy="18"/>
            </a:xfrm>
            <a:prstGeom prst="ellipse">
              <a:avLst/>
            </a:prstGeom>
            <a:solidFill>
              <a:srgbClr val="BBE0E3"/>
            </a:solidFill>
            <a:ln w="9525">
              <a:solidFill>
                <a:srgbClr val="000000"/>
              </a:solidFill>
              <a:round/>
              <a:headEnd/>
              <a:tailEnd/>
            </a:ln>
          </p:spPr>
          <p:txBody>
            <a:bodyPr anchor="ctr"/>
            <a:lstStyle/>
            <a:p>
              <a:endParaRPr lang="en-US"/>
            </a:p>
          </p:txBody>
        </p:sp>
        <p:sp>
          <p:nvSpPr>
            <p:cNvPr id="206931" name="Oval 83"/>
            <p:cNvSpPr>
              <a:spLocks noChangeArrowheads="1"/>
            </p:cNvSpPr>
            <p:nvPr/>
          </p:nvSpPr>
          <p:spPr bwMode="auto">
            <a:xfrm rot="1897186">
              <a:off x="754" y="2990"/>
              <a:ext cx="16" cy="18"/>
            </a:xfrm>
            <a:prstGeom prst="ellipse">
              <a:avLst/>
            </a:prstGeom>
            <a:solidFill>
              <a:srgbClr val="BBE0E3"/>
            </a:solidFill>
            <a:ln w="9525">
              <a:solidFill>
                <a:srgbClr val="000000"/>
              </a:solidFill>
              <a:round/>
              <a:headEnd/>
              <a:tailEnd/>
            </a:ln>
          </p:spPr>
          <p:txBody>
            <a:bodyPr anchor="ctr"/>
            <a:lstStyle/>
            <a:p>
              <a:endParaRPr lang="en-US"/>
            </a:p>
          </p:txBody>
        </p:sp>
        <p:sp>
          <p:nvSpPr>
            <p:cNvPr id="206932" name="Oval 84"/>
            <p:cNvSpPr>
              <a:spLocks noChangeArrowheads="1"/>
            </p:cNvSpPr>
            <p:nvPr/>
          </p:nvSpPr>
          <p:spPr bwMode="auto">
            <a:xfrm rot="1897186">
              <a:off x="907" y="3092"/>
              <a:ext cx="16" cy="17"/>
            </a:xfrm>
            <a:prstGeom prst="ellipse">
              <a:avLst/>
            </a:prstGeom>
            <a:solidFill>
              <a:srgbClr val="BBE0E3"/>
            </a:solidFill>
            <a:ln w="9525">
              <a:solidFill>
                <a:srgbClr val="000000"/>
              </a:solidFill>
              <a:round/>
              <a:headEnd/>
              <a:tailEnd/>
            </a:ln>
          </p:spPr>
          <p:txBody>
            <a:bodyPr anchor="ctr"/>
            <a:lstStyle/>
            <a:p>
              <a:endParaRPr lang="en-US"/>
            </a:p>
          </p:txBody>
        </p:sp>
        <p:sp>
          <p:nvSpPr>
            <p:cNvPr id="206933" name="Oval 85"/>
            <p:cNvSpPr>
              <a:spLocks noChangeArrowheads="1"/>
            </p:cNvSpPr>
            <p:nvPr/>
          </p:nvSpPr>
          <p:spPr bwMode="auto">
            <a:xfrm rot="1897186">
              <a:off x="841" y="3488"/>
              <a:ext cx="16" cy="17"/>
            </a:xfrm>
            <a:prstGeom prst="ellipse">
              <a:avLst/>
            </a:prstGeom>
            <a:solidFill>
              <a:srgbClr val="BBE0E3"/>
            </a:solidFill>
            <a:ln w="9525">
              <a:solidFill>
                <a:srgbClr val="000000"/>
              </a:solidFill>
              <a:round/>
              <a:headEnd/>
              <a:tailEnd/>
            </a:ln>
          </p:spPr>
          <p:txBody>
            <a:bodyPr anchor="ctr"/>
            <a:lstStyle/>
            <a:p>
              <a:endParaRPr lang="en-US"/>
            </a:p>
          </p:txBody>
        </p:sp>
        <p:sp>
          <p:nvSpPr>
            <p:cNvPr id="206934" name="Oval 86"/>
            <p:cNvSpPr>
              <a:spLocks noChangeArrowheads="1"/>
            </p:cNvSpPr>
            <p:nvPr/>
          </p:nvSpPr>
          <p:spPr bwMode="auto">
            <a:xfrm rot="1897186">
              <a:off x="386" y="3142"/>
              <a:ext cx="17" cy="17"/>
            </a:xfrm>
            <a:prstGeom prst="ellipse">
              <a:avLst/>
            </a:prstGeom>
            <a:solidFill>
              <a:srgbClr val="BBE0E3"/>
            </a:solidFill>
            <a:ln w="9525">
              <a:solidFill>
                <a:srgbClr val="000000"/>
              </a:solidFill>
              <a:round/>
              <a:headEnd/>
              <a:tailEnd/>
            </a:ln>
          </p:spPr>
          <p:txBody>
            <a:bodyPr anchor="ctr"/>
            <a:lstStyle/>
            <a:p>
              <a:endParaRPr lang="en-US"/>
            </a:p>
          </p:txBody>
        </p:sp>
        <p:sp>
          <p:nvSpPr>
            <p:cNvPr id="206935" name="Oval 87"/>
            <p:cNvSpPr>
              <a:spLocks noChangeArrowheads="1"/>
            </p:cNvSpPr>
            <p:nvPr/>
          </p:nvSpPr>
          <p:spPr bwMode="auto">
            <a:xfrm rot="1897186">
              <a:off x="901" y="2992"/>
              <a:ext cx="15" cy="18"/>
            </a:xfrm>
            <a:prstGeom prst="ellipse">
              <a:avLst/>
            </a:prstGeom>
            <a:solidFill>
              <a:srgbClr val="BBE0E3"/>
            </a:solidFill>
            <a:ln w="9525">
              <a:solidFill>
                <a:srgbClr val="00CC00"/>
              </a:solidFill>
              <a:round/>
              <a:headEnd/>
              <a:tailEnd/>
            </a:ln>
          </p:spPr>
          <p:txBody>
            <a:bodyPr anchor="ctr"/>
            <a:lstStyle/>
            <a:p>
              <a:endParaRPr lang="en-US"/>
            </a:p>
          </p:txBody>
        </p:sp>
        <p:sp>
          <p:nvSpPr>
            <p:cNvPr id="206936" name="Freeform 88"/>
            <p:cNvSpPr>
              <a:spLocks/>
            </p:cNvSpPr>
            <p:nvPr/>
          </p:nvSpPr>
          <p:spPr bwMode="auto">
            <a:xfrm>
              <a:off x="341" y="2548"/>
              <a:ext cx="1068" cy="1068"/>
            </a:xfrm>
            <a:custGeom>
              <a:avLst/>
              <a:gdLst>
                <a:gd name="T0" fmla="*/ 5 w 1834"/>
                <a:gd name="T1" fmla="*/ 744 h 1569"/>
                <a:gd name="T2" fmla="*/ 58 w 1834"/>
                <a:gd name="T3" fmla="*/ 605 h 1569"/>
                <a:gd name="T4" fmla="*/ 92 w 1834"/>
                <a:gd name="T5" fmla="*/ 547 h 1569"/>
                <a:gd name="T6" fmla="*/ 164 w 1834"/>
                <a:gd name="T7" fmla="*/ 446 h 1569"/>
                <a:gd name="T8" fmla="*/ 202 w 1834"/>
                <a:gd name="T9" fmla="*/ 389 h 1569"/>
                <a:gd name="T10" fmla="*/ 260 w 1834"/>
                <a:gd name="T11" fmla="*/ 321 h 1569"/>
                <a:gd name="T12" fmla="*/ 409 w 1834"/>
                <a:gd name="T13" fmla="*/ 201 h 1569"/>
                <a:gd name="T14" fmla="*/ 466 w 1834"/>
                <a:gd name="T15" fmla="*/ 153 h 1569"/>
                <a:gd name="T16" fmla="*/ 509 w 1834"/>
                <a:gd name="T17" fmla="*/ 125 h 1569"/>
                <a:gd name="T18" fmla="*/ 533 w 1834"/>
                <a:gd name="T19" fmla="*/ 96 h 1569"/>
                <a:gd name="T20" fmla="*/ 577 w 1834"/>
                <a:gd name="T21" fmla="*/ 72 h 1569"/>
                <a:gd name="T22" fmla="*/ 620 w 1834"/>
                <a:gd name="T23" fmla="*/ 43 h 1569"/>
                <a:gd name="T24" fmla="*/ 802 w 1834"/>
                <a:gd name="T25" fmla="*/ 0 h 1569"/>
                <a:gd name="T26" fmla="*/ 922 w 1834"/>
                <a:gd name="T27" fmla="*/ 5 h 1569"/>
                <a:gd name="T28" fmla="*/ 1033 w 1834"/>
                <a:gd name="T29" fmla="*/ 33 h 1569"/>
                <a:gd name="T30" fmla="*/ 1081 w 1834"/>
                <a:gd name="T31" fmla="*/ 48 h 1569"/>
                <a:gd name="T32" fmla="*/ 1124 w 1834"/>
                <a:gd name="T33" fmla="*/ 62 h 1569"/>
                <a:gd name="T34" fmla="*/ 1172 w 1834"/>
                <a:gd name="T35" fmla="*/ 53 h 1569"/>
                <a:gd name="T36" fmla="*/ 1253 w 1834"/>
                <a:gd name="T37" fmla="*/ 81 h 1569"/>
                <a:gd name="T38" fmla="*/ 1306 w 1834"/>
                <a:gd name="T39" fmla="*/ 91 h 1569"/>
                <a:gd name="T40" fmla="*/ 1359 w 1834"/>
                <a:gd name="T41" fmla="*/ 110 h 1569"/>
                <a:gd name="T42" fmla="*/ 1465 w 1834"/>
                <a:gd name="T43" fmla="*/ 158 h 1569"/>
                <a:gd name="T44" fmla="*/ 1561 w 1834"/>
                <a:gd name="T45" fmla="*/ 187 h 1569"/>
                <a:gd name="T46" fmla="*/ 1623 w 1834"/>
                <a:gd name="T47" fmla="*/ 211 h 1569"/>
                <a:gd name="T48" fmla="*/ 1657 w 1834"/>
                <a:gd name="T49" fmla="*/ 230 h 1569"/>
                <a:gd name="T50" fmla="*/ 1757 w 1834"/>
                <a:gd name="T51" fmla="*/ 288 h 1569"/>
                <a:gd name="T52" fmla="*/ 1786 w 1834"/>
                <a:gd name="T53" fmla="*/ 331 h 1569"/>
                <a:gd name="T54" fmla="*/ 1810 w 1834"/>
                <a:gd name="T55" fmla="*/ 389 h 1569"/>
                <a:gd name="T56" fmla="*/ 1733 w 1834"/>
                <a:gd name="T57" fmla="*/ 854 h 1569"/>
                <a:gd name="T58" fmla="*/ 1685 w 1834"/>
                <a:gd name="T59" fmla="*/ 950 h 1569"/>
                <a:gd name="T60" fmla="*/ 1570 w 1834"/>
                <a:gd name="T61" fmla="*/ 1123 h 1569"/>
                <a:gd name="T62" fmla="*/ 1479 w 1834"/>
                <a:gd name="T63" fmla="*/ 1224 h 1569"/>
                <a:gd name="T64" fmla="*/ 1455 w 1834"/>
                <a:gd name="T65" fmla="*/ 1253 h 1569"/>
                <a:gd name="T66" fmla="*/ 1426 w 1834"/>
                <a:gd name="T67" fmla="*/ 1277 h 1569"/>
                <a:gd name="T68" fmla="*/ 1397 w 1834"/>
                <a:gd name="T69" fmla="*/ 1296 h 1569"/>
                <a:gd name="T70" fmla="*/ 1345 w 1834"/>
                <a:gd name="T71" fmla="*/ 1334 h 1569"/>
                <a:gd name="T72" fmla="*/ 1316 w 1834"/>
                <a:gd name="T73" fmla="*/ 1353 h 1569"/>
                <a:gd name="T74" fmla="*/ 1249 w 1834"/>
                <a:gd name="T75" fmla="*/ 1406 h 1569"/>
                <a:gd name="T76" fmla="*/ 1119 w 1834"/>
                <a:gd name="T77" fmla="*/ 1488 h 1569"/>
                <a:gd name="T78" fmla="*/ 1105 w 1834"/>
                <a:gd name="T79" fmla="*/ 1493 h 1569"/>
                <a:gd name="T80" fmla="*/ 1090 w 1834"/>
                <a:gd name="T81" fmla="*/ 1507 h 1569"/>
                <a:gd name="T82" fmla="*/ 1052 w 1834"/>
                <a:gd name="T83" fmla="*/ 1517 h 1569"/>
                <a:gd name="T84" fmla="*/ 961 w 1834"/>
                <a:gd name="T85" fmla="*/ 1550 h 1569"/>
                <a:gd name="T86" fmla="*/ 797 w 1834"/>
                <a:gd name="T87" fmla="*/ 1569 h 1569"/>
                <a:gd name="T88" fmla="*/ 553 w 1834"/>
                <a:gd name="T89" fmla="*/ 1517 h 1569"/>
                <a:gd name="T90" fmla="*/ 509 w 1834"/>
                <a:gd name="T91" fmla="*/ 1497 h 1569"/>
                <a:gd name="T92" fmla="*/ 437 w 1834"/>
                <a:gd name="T93" fmla="*/ 1464 h 1569"/>
                <a:gd name="T94" fmla="*/ 375 w 1834"/>
                <a:gd name="T95" fmla="*/ 1425 h 1569"/>
                <a:gd name="T96" fmla="*/ 332 w 1834"/>
                <a:gd name="T97" fmla="*/ 1392 h 1569"/>
                <a:gd name="T98" fmla="*/ 289 w 1834"/>
                <a:gd name="T99" fmla="*/ 1358 h 1569"/>
                <a:gd name="T100" fmla="*/ 279 w 1834"/>
                <a:gd name="T101" fmla="*/ 1339 h 1569"/>
                <a:gd name="T102" fmla="*/ 250 w 1834"/>
                <a:gd name="T103" fmla="*/ 1329 h 1569"/>
                <a:gd name="T104" fmla="*/ 202 w 1834"/>
                <a:gd name="T105" fmla="*/ 1286 h 1569"/>
                <a:gd name="T106" fmla="*/ 164 w 1834"/>
                <a:gd name="T107" fmla="*/ 1238 h 1569"/>
                <a:gd name="T108" fmla="*/ 106 w 1834"/>
                <a:gd name="T109" fmla="*/ 1137 h 1569"/>
                <a:gd name="T110" fmla="*/ 63 w 1834"/>
                <a:gd name="T111" fmla="*/ 1037 h 1569"/>
                <a:gd name="T112" fmla="*/ 39 w 1834"/>
                <a:gd name="T113" fmla="*/ 921 h 1569"/>
                <a:gd name="T114" fmla="*/ 25 w 1834"/>
                <a:gd name="T115" fmla="*/ 816 h 1569"/>
                <a:gd name="T116" fmla="*/ 5 w 1834"/>
                <a:gd name="T117" fmla="*/ 744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34" h="1569">
                  <a:moveTo>
                    <a:pt x="5" y="744"/>
                  </a:moveTo>
                  <a:cubicBezTo>
                    <a:pt x="15" y="695"/>
                    <a:pt x="28" y="646"/>
                    <a:pt x="58" y="605"/>
                  </a:cubicBezTo>
                  <a:cubicBezTo>
                    <a:pt x="65" y="583"/>
                    <a:pt x="76" y="562"/>
                    <a:pt x="92" y="547"/>
                  </a:cubicBezTo>
                  <a:cubicBezTo>
                    <a:pt x="104" y="515"/>
                    <a:pt x="137" y="467"/>
                    <a:pt x="164" y="446"/>
                  </a:cubicBezTo>
                  <a:cubicBezTo>
                    <a:pt x="173" y="422"/>
                    <a:pt x="191" y="411"/>
                    <a:pt x="202" y="389"/>
                  </a:cubicBezTo>
                  <a:cubicBezTo>
                    <a:pt x="217" y="359"/>
                    <a:pt x="239" y="346"/>
                    <a:pt x="260" y="321"/>
                  </a:cubicBezTo>
                  <a:cubicBezTo>
                    <a:pt x="299" y="274"/>
                    <a:pt x="352" y="225"/>
                    <a:pt x="409" y="201"/>
                  </a:cubicBezTo>
                  <a:cubicBezTo>
                    <a:pt x="428" y="182"/>
                    <a:pt x="441" y="162"/>
                    <a:pt x="466" y="153"/>
                  </a:cubicBezTo>
                  <a:cubicBezTo>
                    <a:pt x="478" y="136"/>
                    <a:pt x="489" y="131"/>
                    <a:pt x="509" y="125"/>
                  </a:cubicBezTo>
                  <a:cubicBezTo>
                    <a:pt x="514" y="120"/>
                    <a:pt x="527" y="102"/>
                    <a:pt x="533" y="96"/>
                  </a:cubicBezTo>
                  <a:cubicBezTo>
                    <a:pt x="546" y="83"/>
                    <a:pt x="563" y="83"/>
                    <a:pt x="577" y="72"/>
                  </a:cubicBezTo>
                  <a:cubicBezTo>
                    <a:pt x="593" y="58"/>
                    <a:pt x="599" y="50"/>
                    <a:pt x="620" y="43"/>
                  </a:cubicBezTo>
                  <a:cubicBezTo>
                    <a:pt x="672" y="6"/>
                    <a:pt x="741" y="8"/>
                    <a:pt x="802" y="0"/>
                  </a:cubicBezTo>
                  <a:cubicBezTo>
                    <a:pt x="842" y="2"/>
                    <a:pt x="882" y="2"/>
                    <a:pt x="922" y="5"/>
                  </a:cubicBezTo>
                  <a:cubicBezTo>
                    <a:pt x="957" y="7"/>
                    <a:pt x="998" y="26"/>
                    <a:pt x="1033" y="33"/>
                  </a:cubicBezTo>
                  <a:cubicBezTo>
                    <a:pt x="1049" y="36"/>
                    <a:pt x="1066" y="43"/>
                    <a:pt x="1081" y="48"/>
                  </a:cubicBezTo>
                  <a:cubicBezTo>
                    <a:pt x="1095" y="53"/>
                    <a:pt x="1124" y="62"/>
                    <a:pt x="1124" y="62"/>
                  </a:cubicBezTo>
                  <a:cubicBezTo>
                    <a:pt x="1140" y="60"/>
                    <a:pt x="1156" y="53"/>
                    <a:pt x="1172" y="53"/>
                  </a:cubicBezTo>
                  <a:cubicBezTo>
                    <a:pt x="1202" y="53"/>
                    <a:pt x="1227" y="71"/>
                    <a:pt x="1253" y="81"/>
                  </a:cubicBezTo>
                  <a:cubicBezTo>
                    <a:pt x="1259" y="83"/>
                    <a:pt x="1302" y="90"/>
                    <a:pt x="1306" y="91"/>
                  </a:cubicBezTo>
                  <a:cubicBezTo>
                    <a:pt x="1324" y="103"/>
                    <a:pt x="1340" y="101"/>
                    <a:pt x="1359" y="110"/>
                  </a:cubicBezTo>
                  <a:cubicBezTo>
                    <a:pt x="1395" y="126"/>
                    <a:pt x="1429" y="144"/>
                    <a:pt x="1465" y="158"/>
                  </a:cubicBezTo>
                  <a:cubicBezTo>
                    <a:pt x="1496" y="170"/>
                    <a:pt x="1529" y="176"/>
                    <a:pt x="1561" y="187"/>
                  </a:cubicBezTo>
                  <a:cubicBezTo>
                    <a:pt x="1580" y="200"/>
                    <a:pt x="1601" y="203"/>
                    <a:pt x="1623" y="211"/>
                  </a:cubicBezTo>
                  <a:cubicBezTo>
                    <a:pt x="1644" y="218"/>
                    <a:pt x="1638" y="222"/>
                    <a:pt x="1657" y="230"/>
                  </a:cubicBezTo>
                  <a:cubicBezTo>
                    <a:pt x="1694" y="246"/>
                    <a:pt x="1729" y="258"/>
                    <a:pt x="1757" y="288"/>
                  </a:cubicBezTo>
                  <a:cubicBezTo>
                    <a:pt x="1764" y="307"/>
                    <a:pt x="1772" y="317"/>
                    <a:pt x="1786" y="331"/>
                  </a:cubicBezTo>
                  <a:cubicBezTo>
                    <a:pt x="1793" y="353"/>
                    <a:pt x="1799" y="370"/>
                    <a:pt x="1810" y="389"/>
                  </a:cubicBezTo>
                  <a:cubicBezTo>
                    <a:pt x="1834" y="521"/>
                    <a:pt x="1809" y="733"/>
                    <a:pt x="1733" y="854"/>
                  </a:cubicBezTo>
                  <a:cubicBezTo>
                    <a:pt x="1723" y="890"/>
                    <a:pt x="1706" y="920"/>
                    <a:pt x="1685" y="950"/>
                  </a:cubicBezTo>
                  <a:cubicBezTo>
                    <a:pt x="1674" y="1003"/>
                    <a:pt x="1609" y="1087"/>
                    <a:pt x="1570" y="1123"/>
                  </a:cubicBezTo>
                  <a:cubicBezTo>
                    <a:pt x="1555" y="1162"/>
                    <a:pt x="1511" y="1197"/>
                    <a:pt x="1479" y="1224"/>
                  </a:cubicBezTo>
                  <a:cubicBezTo>
                    <a:pt x="1426" y="1269"/>
                    <a:pt x="1500" y="1208"/>
                    <a:pt x="1455" y="1253"/>
                  </a:cubicBezTo>
                  <a:cubicBezTo>
                    <a:pt x="1446" y="1262"/>
                    <a:pt x="1436" y="1269"/>
                    <a:pt x="1426" y="1277"/>
                  </a:cubicBezTo>
                  <a:cubicBezTo>
                    <a:pt x="1417" y="1284"/>
                    <a:pt x="1397" y="1296"/>
                    <a:pt x="1397" y="1296"/>
                  </a:cubicBezTo>
                  <a:cubicBezTo>
                    <a:pt x="1383" y="1317"/>
                    <a:pt x="1365" y="1323"/>
                    <a:pt x="1345" y="1334"/>
                  </a:cubicBezTo>
                  <a:cubicBezTo>
                    <a:pt x="1335" y="1340"/>
                    <a:pt x="1316" y="1353"/>
                    <a:pt x="1316" y="1353"/>
                  </a:cubicBezTo>
                  <a:cubicBezTo>
                    <a:pt x="1299" y="1379"/>
                    <a:pt x="1270" y="1385"/>
                    <a:pt x="1249" y="1406"/>
                  </a:cubicBezTo>
                  <a:cubicBezTo>
                    <a:pt x="1218" y="1437"/>
                    <a:pt x="1160" y="1481"/>
                    <a:pt x="1119" y="1488"/>
                  </a:cubicBezTo>
                  <a:cubicBezTo>
                    <a:pt x="1114" y="1490"/>
                    <a:pt x="1109" y="1490"/>
                    <a:pt x="1105" y="1493"/>
                  </a:cubicBezTo>
                  <a:cubicBezTo>
                    <a:pt x="1099" y="1497"/>
                    <a:pt x="1096" y="1504"/>
                    <a:pt x="1090" y="1507"/>
                  </a:cubicBezTo>
                  <a:cubicBezTo>
                    <a:pt x="1078" y="1513"/>
                    <a:pt x="1064" y="1511"/>
                    <a:pt x="1052" y="1517"/>
                  </a:cubicBezTo>
                  <a:cubicBezTo>
                    <a:pt x="1021" y="1532"/>
                    <a:pt x="995" y="1545"/>
                    <a:pt x="961" y="1550"/>
                  </a:cubicBezTo>
                  <a:cubicBezTo>
                    <a:pt x="907" y="1568"/>
                    <a:pt x="855" y="1567"/>
                    <a:pt x="797" y="1569"/>
                  </a:cubicBezTo>
                  <a:cubicBezTo>
                    <a:pt x="711" y="1562"/>
                    <a:pt x="634" y="1540"/>
                    <a:pt x="553" y="1517"/>
                  </a:cubicBezTo>
                  <a:cubicBezTo>
                    <a:pt x="540" y="1508"/>
                    <a:pt x="509" y="1497"/>
                    <a:pt x="509" y="1497"/>
                  </a:cubicBezTo>
                  <a:cubicBezTo>
                    <a:pt x="490" y="1478"/>
                    <a:pt x="463" y="1471"/>
                    <a:pt x="437" y="1464"/>
                  </a:cubicBezTo>
                  <a:cubicBezTo>
                    <a:pt x="420" y="1446"/>
                    <a:pt x="398" y="1433"/>
                    <a:pt x="375" y="1425"/>
                  </a:cubicBezTo>
                  <a:cubicBezTo>
                    <a:pt x="362" y="1407"/>
                    <a:pt x="352" y="1401"/>
                    <a:pt x="332" y="1392"/>
                  </a:cubicBezTo>
                  <a:cubicBezTo>
                    <a:pt x="318" y="1378"/>
                    <a:pt x="305" y="1369"/>
                    <a:pt x="289" y="1358"/>
                  </a:cubicBezTo>
                  <a:cubicBezTo>
                    <a:pt x="286" y="1352"/>
                    <a:pt x="285" y="1343"/>
                    <a:pt x="279" y="1339"/>
                  </a:cubicBezTo>
                  <a:cubicBezTo>
                    <a:pt x="271" y="1333"/>
                    <a:pt x="250" y="1329"/>
                    <a:pt x="250" y="1329"/>
                  </a:cubicBezTo>
                  <a:cubicBezTo>
                    <a:pt x="233" y="1312"/>
                    <a:pt x="223" y="1297"/>
                    <a:pt x="202" y="1286"/>
                  </a:cubicBezTo>
                  <a:cubicBezTo>
                    <a:pt x="197" y="1272"/>
                    <a:pt x="177" y="1247"/>
                    <a:pt x="164" y="1238"/>
                  </a:cubicBezTo>
                  <a:cubicBezTo>
                    <a:pt x="152" y="1204"/>
                    <a:pt x="126" y="1167"/>
                    <a:pt x="106" y="1137"/>
                  </a:cubicBezTo>
                  <a:cubicBezTo>
                    <a:pt x="86" y="1107"/>
                    <a:pt x="84" y="1067"/>
                    <a:pt x="63" y="1037"/>
                  </a:cubicBezTo>
                  <a:cubicBezTo>
                    <a:pt x="54" y="999"/>
                    <a:pt x="44" y="960"/>
                    <a:pt x="39" y="921"/>
                  </a:cubicBezTo>
                  <a:cubicBezTo>
                    <a:pt x="36" y="901"/>
                    <a:pt x="29" y="828"/>
                    <a:pt x="25" y="816"/>
                  </a:cubicBezTo>
                  <a:cubicBezTo>
                    <a:pt x="18" y="797"/>
                    <a:pt x="0" y="763"/>
                    <a:pt x="5" y="744"/>
                  </a:cubicBezTo>
                  <a:close/>
                </a:path>
              </a:pathLst>
            </a:custGeom>
            <a:noFill/>
            <a:ln w="57150" cap="flat" cmpd="sng">
              <a:solidFill>
                <a:srgbClr val="969696"/>
              </a:solidFill>
              <a:prstDash val="solid"/>
              <a:round/>
              <a:headEnd type="none" w="med" len="med"/>
              <a:tailEnd type="none" w="med" len="me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6937" name="Text Box 89"/>
            <p:cNvSpPr txBox="1">
              <a:spLocks noChangeArrowheads="1"/>
            </p:cNvSpPr>
            <p:nvPr/>
          </p:nvSpPr>
          <p:spPr bwMode="auto">
            <a:xfrm>
              <a:off x="333" y="2530"/>
              <a:ext cx="289" cy="19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0583" tIns="15291" rIns="30583" bIns="15291"/>
            <a:lstStyle/>
            <a:p>
              <a:pPr eaLnBrk="0" hangingPunct="0"/>
              <a:r>
                <a:rPr lang="en-US" sz="2000" i="1">
                  <a:solidFill>
                    <a:srgbClr val="333333"/>
                  </a:solidFill>
                </a:rPr>
                <a:t>M</a:t>
              </a:r>
              <a:r>
                <a:rPr lang="en-US" sz="2000" i="1" baseline="30000">
                  <a:solidFill>
                    <a:srgbClr val="333333"/>
                  </a:solidFill>
                </a:rPr>
                <a:t>2</a:t>
              </a:r>
              <a:endParaRPr lang="en-US" sz="2000">
                <a:solidFill>
                  <a:srgbClr val="333333"/>
                </a:solidFill>
                <a:effectLst>
                  <a:outerShdw blurRad="38100" dist="38100" dir="2700000" algn="tl">
                    <a:srgbClr val="C0C0C0"/>
                  </a:outerShdw>
                </a:effectLst>
              </a:endParaRPr>
            </a:p>
          </p:txBody>
        </p:sp>
      </p:grpSp>
      <p:sp>
        <p:nvSpPr>
          <p:cNvPr id="206938" name="Oval 90"/>
          <p:cNvSpPr>
            <a:spLocks noChangeArrowheads="1"/>
          </p:cNvSpPr>
          <p:nvPr/>
        </p:nvSpPr>
        <p:spPr bwMode="auto">
          <a:xfrm>
            <a:off x="5789613" y="3495675"/>
            <a:ext cx="87312" cy="88900"/>
          </a:xfrm>
          <a:prstGeom prst="ellipse">
            <a:avLst/>
          </a:prstGeom>
          <a:solidFill>
            <a:srgbClr val="BBE0E3"/>
          </a:solidFill>
          <a:ln w="9525">
            <a:solidFill>
              <a:srgbClr val="00CC00"/>
            </a:solidFill>
            <a:round/>
            <a:headEnd/>
            <a:tailEnd/>
          </a:ln>
        </p:spPr>
        <p:txBody>
          <a:bodyPr anchor="ctr"/>
          <a:lstStyle/>
          <a:p>
            <a:endParaRPr lang="en-US"/>
          </a:p>
        </p:txBody>
      </p:sp>
      <p:sp>
        <p:nvSpPr>
          <p:cNvPr id="206939" name="Oval 91"/>
          <p:cNvSpPr>
            <a:spLocks noChangeArrowheads="1"/>
          </p:cNvSpPr>
          <p:nvPr/>
        </p:nvSpPr>
        <p:spPr bwMode="auto">
          <a:xfrm>
            <a:off x="5102225" y="3640138"/>
            <a:ext cx="88900" cy="88900"/>
          </a:xfrm>
          <a:prstGeom prst="ellipse">
            <a:avLst/>
          </a:prstGeom>
          <a:solidFill>
            <a:srgbClr val="BBE0E3"/>
          </a:solidFill>
          <a:ln w="9525">
            <a:solidFill>
              <a:srgbClr val="000000"/>
            </a:solidFill>
            <a:round/>
            <a:headEnd/>
            <a:tailEnd/>
          </a:ln>
        </p:spPr>
        <p:txBody>
          <a:bodyPr anchor="ctr"/>
          <a:lstStyle/>
          <a:p>
            <a:endParaRPr lang="en-US"/>
          </a:p>
        </p:txBody>
      </p:sp>
    </p:spTree>
    <p:custDataLst>
      <p:tags r:id="rId1"/>
    </p:custDataLst>
  </p:cSld>
  <p:clrMapOvr>
    <a:masterClrMapping/>
  </p:clrMapOvr>
  <p:transition advTm="537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8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68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68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68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68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688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688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68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68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689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68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68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689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69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68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68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686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68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686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687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68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68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68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685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68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685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69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687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687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687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687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687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687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0687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0687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06872"/>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06876"/>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06877"/>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20688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06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animBg="1"/>
      <p:bldP spid="206851" grpId="0" animBg="1"/>
      <p:bldP spid="206852" grpId="0" animBg="1"/>
      <p:bldP spid="206856" grpId="0" animBg="1"/>
      <p:bldP spid="206857" grpId="0" animBg="1"/>
      <p:bldP spid="206858" grpId="0" animBg="1"/>
      <p:bldP spid="206859" grpId="0" animBg="1"/>
      <p:bldP spid="206860" grpId="0" animBg="1"/>
      <p:bldP spid="206861" grpId="0" animBg="1"/>
      <p:bldP spid="206862" grpId="0" animBg="1"/>
      <p:bldP spid="206863" grpId="0" animBg="1"/>
      <p:bldP spid="206864" grpId="0" animBg="1"/>
      <p:bldP spid="206865" grpId="0" animBg="1"/>
      <p:bldP spid="206868" grpId="0" animBg="1"/>
      <p:bldP spid="206869" grpId="0" animBg="1"/>
      <p:bldP spid="206870" grpId="0" animBg="1"/>
      <p:bldP spid="206871" grpId="0" animBg="1"/>
      <p:bldP spid="206872" grpId="0" animBg="1"/>
      <p:bldP spid="206872" grpId="1" animBg="1"/>
      <p:bldP spid="206873" grpId="0" animBg="1"/>
      <p:bldP spid="206873" grpId="1" animBg="1"/>
      <p:bldP spid="206874" grpId="0" animBg="1"/>
      <p:bldP spid="206874" grpId="1" animBg="1"/>
      <p:bldP spid="206875" grpId="0" animBg="1"/>
      <p:bldP spid="206876" grpId="0" animBg="1"/>
      <p:bldP spid="206876" grpId="1" animBg="1"/>
      <p:bldP spid="206877" grpId="0" animBg="1"/>
      <p:bldP spid="206877" grpId="1" animBg="1"/>
      <p:bldP spid="206879" grpId="0" animBg="1"/>
      <p:bldP spid="206880" grpId="0" animBg="1"/>
      <p:bldP spid="206881" grpId="0" animBg="1"/>
      <p:bldP spid="206882" grpId="0" animBg="1"/>
      <p:bldP spid="206886" grpId="0" animBg="1"/>
      <p:bldP spid="206887" grpId="0" animBg="1"/>
      <p:bldP spid="206888" grpId="0" animBg="1"/>
      <p:bldP spid="206889" grpId="0" animBg="1"/>
      <p:bldP spid="206890" grpId="0" animBg="1"/>
      <p:bldP spid="206891" grpId="0" animBg="1"/>
      <p:bldP spid="206938" grpId="0" animBg="1"/>
      <p:bldP spid="2069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noFill/>
        </p:spPr>
        <p:txBody>
          <a:bodyPr/>
          <a:lstStyle/>
          <a:p>
            <a:r>
              <a:rPr lang="en-US" sz="4000">
                <a:solidFill>
                  <a:schemeClr val="accent2"/>
                </a:solidFill>
              </a:rPr>
              <a:t>Line Searches</a:t>
            </a:r>
          </a:p>
        </p:txBody>
      </p:sp>
      <p:sp>
        <p:nvSpPr>
          <p:cNvPr id="208899" name="Freeform 3"/>
          <p:cNvSpPr>
            <a:spLocks/>
          </p:cNvSpPr>
          <p:nvPr/>
        </p:nvSpPr>
        <p:spPr bwMode="auto">
          <a:xfrm>
            <a:off x="5843588" y="2813050"/>
            <a:ext cx="1524000" cy="722313"/>
          </a:xfrm>
          <a:custGeom>
            <a:avLst/>
            <a:gdLst>
              <a:gd name="T0" fmla="*/ 0 w 452"/>
              <a:gd name="T1" fmla="*/ 208 h 208"/>
              <a:gd name="T2" fmla="*/ 452 w 452"/>
              <a:gd name="T3" fmla="*/ 0 h 208"/>
            </a:gdLst>
            <a:ahLst/>
            <a:cxnLst>
              <a:cxn ang="0">
                <a:pos x="T0" y="T1"/>
              </a:cxn>
              <a:cxn ang="0">
                <a:pos x="T2" y="T3"/>
              </a:cxn>
            </a:cxnLst>
            <a:rect l="0" t="0" r="r" b="b"/>
            <a:pathLst>
              <a:path w="452" h="208">
                <a:moveTo>
                  <a:pt x="0" y="208"/>
                </a:moveTo>
                <a:lnTo>
                  <a:pt x="452" y="0"/>
                </a:lnTo>
              </a:path>
            </a:pathLst>
          </a:custGeom>
          <a:noFill/>
          <a:ln w="9525">
            <a:solidFill>
              <a:srgbClr val="00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8900" name="Freeform 4"/>
          <p:cNvSpPr>
            <a:spLocks/>
          </p:cNvSpPr>
          <p:nvPr/>
        </p:nvSpPr>
        <p:spPr bwMode="auto">
          <a:xfrm>
            <a:off x="4110038" y="3389313"/>
            <a:ext cx="1708150" cy="131762"/>
          </a:xfrm>
          <a:custGeom>
            <a:avLst/>
            <a:gdLst>
              <a:gd name="T0" fmla="*/ 520 w 520"/>
              <a:gd name="T1" fmla="*/ 40 h 40"/>
              <a:gd name="T2" fmla="*/ 0 w 520"/>
              <a:gd name="T3" fmla="*/ 0 h 40"/>
            </a:gdLst>
            <a:ahLst/>
            <a:cxnLst>
              <a:cxn ang="0">
                <a:pos x="T0" y="T1"/>
              </a:cxn>
              <a:cxn ang="0">
                <a:pos x="T2" y="T3"/>
              </a:cxn>
            </a:cxnLst>
            <a:rect l="0" t="0" r="r" b="b"/>
            <a:pathLst>
              <a:path w="520" h="40">
                <a:moveTo>
                  <a:pt x="520" y="40"/>
                </a:moveTo>
                <a:lnTo>
                  <a:pt x="0" y="0"/>
                </a:lnTo>
              </a:path>
            </a:pathLst>
          </a:custGeom>
          <a:noFill/>
          <a:ln w="9525">
            <a:solidFill>
              <a:srgbClr val="00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8901" name="Freeform 5"/>
          <p:cNvSpPr>
            <a:spLocks/>
          </p:cNvSpPr>
          <p:nvPr/>
        </p:nvSpPr>
        <p:spPr bwMode="auto">
          <a:xfrm>
            <a:off x="5843588" y="3535363"/>
            <a:ext cx="1419225" cy="1455737"/>
          </a:xfrm>
          <a:custGeom>
            <a:avLst/>
            <a:gdLst>
              <a:gd name="T0" fmla="*/ 0 w 432"/>
              <a:gd name="T1" fmla="*/ 0 h 444"/>
              <a:gd name="T2" fmla="*/ 432 w 432"/>
              <a:gd name="T3" fmla="*/ 444 h 444"/>
            </a:gdLst>
            <a:ahLst/>
            <a:cxnLst>
              <a:cxn ang="0">
                <a:pos x="T0" y="T1"/>
              </a:cxn>
              <a:cxn ang="0">
                <a:pos x="T2" y="T3"/>
              </a:cxn>
            </a:cxnLst>
            <a:rect l="0" t="0" r="r" b="b"/>
            <a:pathLst>
              <a:path w="432" h="444">
                <a:moveTo>
                  <a:pt x="0" y="0"/>
                </a:moveTo>
                <a:lnTo>
                  <a:pt x="432" y="444"/>
                </a:lnTo>
              </a:path>
            </a:pathLst>
          </a:custGeom>
          <a:noFill/>
          <a:ln w="9525">
            <a:solidFill>
              <a:srgbClr val="00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8902" name="Oval 6"/>
          <p:cNvSpPr>
            <a:spLocks noChangeArrowheads="1"/>
          </p:cNvSpPr>
          <p:nvPr/>
        </p:nvSpPr>
        <p:spPr bwMode="auto">
          <a:xfrm>
            <a:off x="5788025" y="3495675"/>
            <a:ext cx="87313" cy="88900"/>
          </a:xfrm>
          <a:prstGeom prst="ellipse">
            <a:avLst/>
          </a:prstGeom>
          <a:solidFill>
            <a:srgbClr val="BBE0E3"/>
          </a:solidFill>
          <a:ln w="9525">
            <a:solidFill>
              <a:srgbClr val="00CC00"/>
            </a:solidFill>
            <a:round/>
            <a:headEnd/>
            <a:tailEnd/>
          </a:ln>
        </p:spPr>
        <p:txBody>
          <a:bodyPr anchor="ctr"/>
          <a:lstStyle/>
          <a:p>
            <a:endParaRPr lang="en-US"/>
          </a:p>
        </p:txBody>
      </p:sp>
      <p:sp>
        <p:nvSpPr>
          <p:cNvPr id="208903" name="Freeform 7"/>
          <p:cNvSpPr>
            <a:spLocks/>
          </p:cNvSpPr>
          <p:nvPr/>
        </p:nvSpPr>
        <p:spPr bwMode="auto">
          <a:xfrm>
            <a:off x="4084638" y="1800225"/>
            <a:ext cx="4473575" cy="4525963"/>
          </a:xfrm>
          <a:custGeom>
            <a:avLst/>
            <a:gdLst>
              <a:gd name="T0" fmla="*/ 708 w 1364"/>
              <a:gd name="T1" fmla="*/ 572 h 1380"/>
              <a:gd name="T2" fmla="*/ 1364 w 1364"/>
              <a:gd name="T3" fmla="*/ 0 h 1380"/>
              <a:gd name="T4" fmla="*/ 0 w 1364"/>
              <a:gd name="T5" fmla="*/ 184 h 1380"/>
              <a:gd name="T6" fmla="*/ 36 w 1364"/>
              <a:gd name="T7" fmla="*/ 1212 h 1380"/>
              <a:gd name="T8" fmla="*/ 1232 w 1364"/>
              <a:gd name="T9" fmla="*/ 1380 h 1380"/>
              <a:gd name="T10" fmla="*/ 708 w 1364"/>
              <a:gd name="T11" fmla="*/ 572 h 1380"/>
            </a:gdLst>
            <a:ahLst/>
            <a:cxnLst>
              <a:cxn ang="0">
                <a:pos x="T0" y="T1"/>
              </a:cxn>
              <a:cxn ang="0">
                <a:pos x="T2" y="T3"/>
              </a:cxn>
              <a:cxn ang="0">
                <a:pos x="T4" y="T5"/>
              </a:cxn>
              <a:cxn ang="0">
                <a:pos x="T6" y="T7"/>
              </a:cxn>
              <a:cxn ang="0">
                <a:pos x="T8" y="T9"/>
              </a:cxn>
              <a:cxn ang="0">
                <a:pos x="T10" y="T11"/>
              </a:cxn>
            </a:cxnLst>
            <a:rect l="0" t="0" r="r" b="b"/>
            <a:pathLst>
              <a:path w="1364" h="1380">
                <a:moveTo>
                  <a:pt x="708" y="572"/>
                </a:moveTo>
                <a:lnTo>
                  <a:pt x="1364" y="0"/>
                </a:lnTo>
                <a:lnTo>
                  <a:pt x="0" y="184"/>
                </a:lnTo>
                <a:lnTo>
                  <a:pt x="36" y="1212"/>
                </a:lnTo>
                <a:lnTo>
                  <a:pt x="1232" y="1380"/>
                </a:lnTo>
                <a:lnTo>
                  <a:pt x="708" y="572"/>
                </a:lnTo>
                <a:close/>
              </a:path>
            </a:pathLst>
          </a:custGeom>
          <a:noFill/>
          <a:ln w="9525">
            <a:solidFill>
              <a:srgbClr val="000000"/>
            </a:solidFill>
            <a:round/>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8904" name="Oval 8"/>
          <p:cNvSpPr>
            <a:spLocks noChangeArrowheads="1"/>
          </p:cNvSpPr>
          <p:nvPr/>
        </p:nvSpPr>
        <p:spPr bwMode="auto">
          <a:xfrm>
            <a:off x="8504238" y="1762125"/>
            <a:ext cx="88900" cy="85725"/>
          </a:xfrm>
          <a:prstGeom prst="ellipse">
            <a:avLst/>
          </a:prstGeom>
          <a:solidFill>
            <a:srgbClr val="BBE0E3"/>
          </a:solidFill>
          <a:ln w="9525">
            <a:solidFill>
              <a:srgbClr val="000000"/>
            </a:solidFill>
            <a:round/>
            <a:headEnd/>
            <a:tailEnd/>
          </a:ln>
        </p:spPr>
        <p:txBody>
          <a:bodyPr anchor="ctr"/>
          <a:lstStyle/>
          <a:p>
            <a:endParaRPr lang="en-US"/>
          </a:p>
        </p:txBody>
      </p:sp>
      <p:sp>
        <p:nvSpPr>
          <p:cNvPr id="208905" name="Oval 9"/>
          <p:cNvSpPr>
            <a:spLocks noChangeArrowheads="1"/>
          </p:cNvSpPr>
          <p:nvPr/>
        </p:nvSpPr>
        <p:spPr bwMode="auto">
          <a:xfrm>
            <a:off x="8061325" y="6267450"/>
            <a:ext cx="88900" cy="88900"/>
          </a:xfrm>
          <a:prstGeom prst="ellipse">
            <a:avLst/>
          </a:prstGeom>
          <a:solidFill>
            <a:srgbClr val="BBE0E3"/>
          </a:solidFill>
          <a:ln w="9525">
            <a:solidFill>
              <a:srgbClr val="000000"/>
            </a:solidFill>
            <a:round/>
            <a:headEnd/>
            <a:tailEnd/>
          </a:ln>
        </p:spPr>
        <p:txBody>
          <a:bodyPr anchor="ctr"/>
          <a:lstStyle/>
          <a:p>
            <a:endParaRPr lang="en-US"/>
          </a:p>
        </p:txBody>
      </p:sp>
      <p:sp>
        <p:nvSpPr>
          <p:cNvPr id="208906" name="Oval 10"/>
          <p:cNvSpPr>
            <a:spLocks noChangeArrowheads="1"/>
          </p:cNvSpPr>
          <p:nvPr/>
        </p:nvSpPr>
        <p:spPr bwMode="auto">
          <a:xfrm>
            <a:off x="4035425" y="2362200"/>
            <a:ext cx="85725" cy="88900"/>
          </a:xfrm>
          <a:prstGeom prst="ellipse">
            <a:avLst/>
          </a:prstGeom>
          <a:solidFill>
            <a:srgbClr val="BBE0E3"/>
          </a:solidFill>
          <a:ln w="9525">
            <a:solidFill>
              <a:srgbClr val="000000"/>
            </a:solidFill>
            <a:round/>
            <a:headEnd/>
            <a:tailEnd/>
          </a:ln>
        </p:spPr>
        <p:txBody>
          <a:bodyPr anchor="ctr"/>
          <a:lstStyle/>
          <a:p>
            <a:endParaRPr lang="en-US"/>
          </a:p>
        </p:txBody>
      </p:sp>
      <p:sp>
        <p:nvSpPr>
          <p:cNvPr id="208907" name="Freeform 11"/>
          <p:cNvSpPr>
            <a:spLocks/>
          </p:cNvSpPr>
          <p:nvPr/>
        </p:nvSpPr>
        <p:spPr bwMode="auto">
          <a:xfrm>
            <a:off x="4191000" y="3657600"/>
            <a:ext cx="3933825" cy="2647950"/>
          </a:xfrm>
          <a:custGeom>
            <a:avLst/>
            <a:gdLst>
              <a:gd name="T0" fmla="*/ 1398 w 2478"/>
              <a:gd name="T1" fmla="*/ 0 h 1668"/>
              <a:gd name="T2" fmla="*/ 2478 w 2478"/>
              <a:gd name="T3" fmla="*/ 1668 h 1668"/>
              <a:gd name="T4" fmla="*/ 6 w 2478"/>
              <a:gd name="T5" fmla="*/ 1314 h 1668"/>
              <a:gd name="T6" fmla="*/ 0 w 2478"/>
              <a:gd name="T7" fmla="*/ 1218 h 1668"/>
              <a:gd name="T8" fmla="*/ 1398 w 2478"/>
              <a:gd name="T9" fmla="*/ 0 h 1668"/>
            </a:gdLst>
            <a:ahLst/>
            <a:cxnLst>
              <a:cxn ang="0">
                <a:pos x="T0" y="T1"/>
              </a:cxn>
              <a:cxn ang="0">
                <a:pos x="T2" y="T3"/>
              </a:cxn>
              <a:cxn ang="0">
                <a:pos x="T4" y="T5"/>
              </a:cxn>
              <a:cxn ang="0">
                <a:pos x="T6" y="T7"/>
              </a:cxn>
              <a:cxn ang="0">
                <a:pos x="T8" y="T9"/>
              </a:cxn>
            </a:cxnLst>
            <a:rect l="0" t="0" r="r" b="b"/>
            <a:pathLst>
              <a:path w="2478" h="1668">
                <a:moveTo>
                  <a:pt x="1398" y="0"/>
                </a:moveTo>
                <a:lnTo>
                  <a:pt x="2478" y="1668"/>
                </a:lnTo>
                <a:lnTo>
                  <a:pt x="6" y="1314"/>
                </a:lnTo>
                <a:lnTo>
                  <a:pt x="0" y="1218"/>
                </a:lnTo>
                <a:lnTo>
                  <a:pt x="1398" y="0"/>
                </a:lnTo>
                <a:close/>
              </a:path>
            </a:pathLst>
          </a:custGeom>
          <a:solidFill>
            <a:srgbClr val="C0C0C0">
              <a:alpha val="25000"/>
            </a:srgbClr>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8908" name="Oval 12"/>
          <p:cNvSpPr>
            <a:spLocks noChangeArrowheads="1"/>
          </p:cNvSpPr>
          <p:nvPr/>
        </p:nvSpPr>
        <p:spPr bwMode="auto">
          <a:xfrm>
            <a:off x="4151313" y="5726113"/>
            <a:ext cx="88900" cy="90487"/>
          </a:xfrm>
          <a:prstGeom prst="ellipse">
            <a:avLst/>
          </a:prstGeom>
          <a:solidFill>
            <a:srgbClr val="BBE0E3"/>
          </a:solidFill>
          <a:ln w="9525">
            <a:solidFill>
              <a:srgbClr val="000000"/>
            </a:solidFill>
            <a:round/>
            <a:headEnd/>
            <a:tailEnd/>
          </a:ln>
        </p:spPr>
        <p:txBody>
          <a:bodyPr anchor="ctr"/>
          <a:lstStyle/>
          <a:p>
            <a:endParaRPr lang="en-US"/>
          </a:p>
        </p:txBody>
      </p:sp>
      <p:sp>
        <p:nvSpPr>
          <p:cNvPr id="208909" name="Text Box 13"/>
          <p:cNvSpPr txBox="1">
            <a:spLocks noChangeArrowheads="1"/>
          </p:cNvSpPr>
          <p:nvPr/>
        </p:nvSpPr>
        <p:spPr bwMode="auto">
          <a:xfrm>
            <a:off x="3948113" y="1593850"/>
            <a:ext cx="590550" cy="444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7609" tIns="18805" rIns="37609" bIns="18805"/>
          <a:lstStyle/>
          <a:p>
            <a:pPr eaLnBrk="0" hangingPunct="0"/>
            <a:r>
              <a:rPr lang="en-US" sz="2400" i="1">
                <a:solidFill>
                  <a:srgbClr val="808080"/>
                </a:solidFill>
              </a:rPr>
              <a:t>R</a:t>
            </a:r>
            <a:r>
              <a:rPr lang="en-US" sz="2400" i="1" baseline="30000">
                <a:solidFill>
                  <a:srgbClr val="808080"/>
                </a:solidFill>
              </a:rPr>
              <a:t>2</a:t>
            </a:r>
            <a:endParaRPr lang="en-US" sz="2400">
              <a:effectLst>
                <a:outerShdw blurRad="38100" dist="38100" dir="2700000" algn="tl">
                  <a:srgbClr val="C0C0C0"/>
                </a:outerShdw>
              </a:effectLst>
            </a:endParaRPr>
          </a:p>
        </p:txBody>
      </p:sp>
      <p:sp>
        <p:nvSpPr>
          <p:cNvPr id="208910" name="Freeform 14"/>
          <p:cNvSpPr>
            <a:spLocks/>
          </p:cNvSpPr>
          <p:nvPr/>
        </p:nvSpPr>
        <p:spPr bwMode="auto">
          <a:xfrm>
            <a:off x="5476875" y="1800225"/>
            <a:ext cx="3067050" cy="1866900"/>
          </a:xfrm>
          <a:custGeom>
            <a:avLst/>
            <a:gdLst>
              <a:gd name="T0" fmla="*/ 1932 w 1932"/>
              <a:gd name="T1" fmla="*/ 0 h 1176"/>
              <a:gd name="T2" fmla="*/ 588 w 1932"/>
              <a:gd name="T3" fmla="*/ 1176 h 1176"/>
              <a:gd name="T4" fmla="*/ 0 w 1932"/>
              <a:gd name="T5" fmla="*/ 258 h 1176"/>
              <a:gd name="T6" fmla="*/ 1932 w 1932"/>
              <a:gd name="T7" fmla="*/ 0 h 1176"/>
            </a:gdLst>
            <a:ahLst/>
            <a:cxnLst>
              <a:cxn ang="0">
                <a:pos x="T0" y="T1"/>
              </a:cxn>
              <a:cxn ang="0">
                <a:pos x="T2" y="T3"/>
              </a:cxn>
              <a:cxn ang="0">
                <a:pos x="T4" y="T5"/>
              </a:cxn>
              <a:cxn ang="0">
                <a:pos x="T6" y="T7"/>
              </a:cxn>
            </a:cxnLst>
            <a:rect l="0" t="0" r="r" b="b"/>
            <a:pathLst>
              <a:path w="1932" h="1176">
                <a:moveTo>
                  <a:pt x="1932" y="0"/>
                </a:moveTo>
                <a:lnTo>
                  <a:pt x="588" y="1176"/>
                </a:lnTo>
                <a:lnTo>
                  <a:pt x="0" y="258"/>
                </a:lnTo>
                <a:lnTo>
                  <a:pt x="1932" y="0"/>
                </a:lnTo>
                <a:close/>
              </a:path>
            </a:pathLst>
          </a:custGeom>
          <a:solidFill>
            <a:srgbClr val="C0C0C0">
              <a:alpha val="25000"/>
            </a:srgbClr>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8911" name="Text Box 15"/>
          <p:cNvSpPr txBox="1">
            <a:spLocks noChangeArrowheads="1"/>
          </p:cNvSpPr>
          <p:nvPr/>
        </p:nvSpPr>
        <p:spPr bwMode="auto">
          <a:xfrm>
            <a:off x="3910013" y="1593850"/>
            <a:ext cx="481012" cy="444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7609" tIns="18805" rIns="37609" bIns="18805"/>
          <a:lstStyle/>
          <a:p>
            <a:pPr eaLnBrk="0" hangingPunct="0"/>
            <a:r>
              <a:rPr lang="en-US" sz="2400" i="1">
                <a:solidFill>
                  <a:srgbClr val="808080"/>
                </a:solidFill>
              </a:rPr>
              <a:t>I</a:t>
            </a:r>
            <a:endParaRPr lang="en-US" sz="2400">
              <a:effectLst>
                <a:outerShdw blurRad="38100" dist="38100" dir="2700000" algn="tl">
                  <a:srgbClr val="C0C0C0"/>
                </a:outerShdw>
              </a:effectLst>
            </a:endParaRPr>
          </a:p>
        </p:txBody>
      </p:sp>
      <p:sp>
        <p:nvSpPr>
          <p:cNvPr id="208912" name="Oval 16"/>
          <p:cNvSpPr>
            <a:spLocks noChangeArrowheads="1"/>
          </p:cNvSpPr>
          <p:nvPr/>
        </p:nvSpPr>
        <p:spPr bwMode="auto">
          <a:xfrm>
            <a:off x="6376988" y="3640138"/>
            <a:ext cx="88900" cy="88900"/>
          </a:xfrm>
          <a:prstGeom prst="ellipse">
            <a:avLst/>
          </a:prstGeom>
          <a:solidFill>
            <a:srgbClr val="BBE0E3"/>
          </a:solidFill>
          <a:ln w="9525">
            <a:solidFill>
              <a:srgbClr val="000000"/>
            </a:solidFill>
            <a:round/>
            <a:headEnd/>
            <a:tailEnd/>
          </a:ln>
        </p:spPr>
        <p:txBody>
          <a:bodyPr anchor="ctr"/>
          <a:lstStyle/>
          <a:p>
            <a:endParaRPr lang="en-US"/>
          </a:p>
        </p:txBody>
      </p:sp>
      <p:sp>
        <p:nvSpPr>
          <p:cNvPr id="208913" name="Line 17"/>
          <p:cNvSpPr>
            <a:spLocks noChangeShapeType="1"/>
          </p:cNvSpPr>
          <p:nvPr/>
        </p:nvSpPr>
        <p:spPr bwMode="auto">
          <a:xfrm>
            <a:off x="4248150" y="2381250"/>
            <a:ext cx="1371600" cy="1990725"/>
          </a:xfrm>
          <a:prstGeom prst="line">
            <a:avLst/>
          </a:prstGeom>
          <a:noFill/>
          <a:ln w="127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8914" name="Line 18"/>
          <p:cNvSpPr>
            <a:spLocks noChangeShapeType="1"/>
          </p:cNvSpPr>
          <p:nvPr/>
        </p:nvSpPr>
        <p:spPr bwMode="auto">
          <a:xfrm flipV="1">
            <a:off x="4133850" y="2628900"/>
            <a:ext cx="1609725" cy="885825"/>
          </a:xfrm>
          <a:prstGeom prst="line">
            <a:avLst/>
          </a:prstGeom>
          <a:noFill/>
          <a:ln w="127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08915" name="Group 19"/>
          <p:cNvGrpSpPr>
            <a:grpSpLocks/>
          </p:cNvGrpSpPr>
          <p:nvPr/>
        </p:nvGrpSpPr>
        <p:grpSpPr bwMode="auto">
          <a:xfrm>
            <a:off x="4070350" y="1800225"/>
            <a:ext cx="4449763" cy="4513263"/>
            <a:chOff x="2564" y="1134"/>
            <a:chExt cx="2803" cy="2843"/>
          </a:xfrm>
        </p:grpSpPr>
        <p:sp>
          <p:nvSpPr>
            <p:cNvPr id="208916" name="Line 20"/>
            <p:cNvSpPr>
              <a:spLocks noChangeShapeType="1"/>
            </p:cNvSpPr>
            <p:nvPr/>
          </p:nvSpPr>
          <p:spPr bwMode="auto">
            <a:xfrm flipH="1">
              <a:off x="2639" y="2064"/>
              <a:ext cx="249" cy="156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17" name="Line 21"/>
            <p:cNvSpPr>
              <a:spLocks noChangeShapeType="1"/>
            </p:cNvSpPr>
            <p:nvPr/>
          </p:nvSpPr>
          <p:spPr bwMode="auto">
            <a:xfrm>
              <a:off x="2886" y="2057"/>
              <a:ext cx="2224" cy="192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18" name="Line 22"/>
            <p:cNvSpPr>
              <a:spLocks noChangeShapeType="1"/>
            </p:cNvSpPr>
            <p:nvPr/>
          </p:nvSpPr>
          <p:spPr bwMode="auto">
            <a:xfrm flipV="1">
              <a:off x="2890" y="1134"/>
              <a:ext cx="2477" cy="92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19" name="Line 23"/>
            <p:cNvSpPr>
              <a:spLocks noChangeShapeType="1"/>
            </p:cNvSpPr>
            <p:nvPr/>
          </p:nvSpPr>
          <p:spPr bwMode="auto">
            <a:xfrm flipH="1" flipV="1">
              <a:off x="2564" y="1507"/>
              <a:ext cx="328" cy="55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20" name="Line 24"/>
            <p:cNvSpPr>
              <a:spLocks noChangeShapeType="1"/>
            </p:cNvSpPr>
            <p:nvPr/>
          </p:nvSpPr>
          <p:spPr bwMode="auto">
            <a:xfrm>
              <a:off x="2890" y="2058"/>
              <a:ext cx="1127" cy="26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21" name="Oval 25"/>
            <p:cNvSpPr>
              <a:spLocks noChangeArrowheads="1"/>
            </p:cNvSpPr>
            <p:nvPr/>
          </p:nvSpPr>
          <p:spPr bwMode="auto">
            <a:xfrm>
              <a:off x="2866" y="2034"/>
              <a:ext cx="54" cy="56"/>
            </a:xfrm>
            <a:prstGeom prst="ellipse">
              <a:avLst/>
            </a:prstGeom>
            <a:solidFill>
              <a:srgbClr val="BBE0E3"/>
            </a:solidFill>
            <a:ln w="9525">
              <a:solidFill>
                <a:srgbClr val="000000"/>
              </a:solidFill>
              <a:round/>
              <a:headEnd/>
              <a:tailEnd/>
            </a:ln>
          </p:spPr>
          <p:txBody>
            <a:bodyPr anchor="ctr"/>
            <a:lstStyle/>
            <a:p>
              <a:endParaRPr lang="en-US"/>
            </a:p>
          </p:txBody>
        </p:sp>
      </p:grpSp>
      <p:grpSp>
        <p:nvGrpSpPr>
          <p:cNvPr id="208922" name="Group 26"/>
          <p:cNvGrpSpPr>
            <a:grpSpLocks/>
          </p:cNvGrpSpPr>
          <p:nvPr/>
        </p:nvGrpSpPr>
        <p:grpSpPr bwMode="auto">
          <a:xfrm>
            <a:off x="4070350" y="1800225"/>
            <a:ext cx="4449763" cy="4513263"/>
            <a:chOff x="2564" y="1134"/>
            <a:chExt cx="2803" cy="2843"/>
          </a:xfrm>
        </p:grpSpPr>
        <p:sp>
          <p:nvSpPr>
            <p:cNvPr id="208923" name="Line 27"/>
            <p:cNvSpPr>
              <a:spLocks noChangeShapeType="1"/>
            </p:cNvSpPr>
            <p:nvPr/>
          </p:nvSpPr>
          <p:spPr bwMode="auto">
            <a:xfrm flipH="1">
              <a:off x="2639" y="1806"/>
              <a:ext cx="711" cy="18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24" name="Line 28"/>
            <p:cNvSpPr>
              <a:spLocks noChangeShapeType="1"/>
            </p:cNvSpPr>
            <p:nvPr/>
          </p:nvSpPr>
          <p:spPr bwMode="auto">
            <a:xfrm>
              <a:off x="3342" y="1801"/>
              <a:ext cx="1768" cy="217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25" name="Line 29"/>
            <p:cNvSpPr>
              <a:spLocks noChangeShapeType="1"/>
            </p:cNvSpPr>
            <p:nvPr/>
          </p:nvSpPr>
          <p:spPr bwMode="auto">
            <a:xfrm flipV="1">
              <a:off x="3350" y="1134"/>
              <a:ext cx="2017" cy="66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26" name="Line 30"/>
            <p:cNvSpPr>
              <a:spLocks noChangeShapeType="1"/>
            </p:cNvSpPr>
            <p:nvPr/>
          </p:nvSpPr>
          <p:spPr bwMode="auto">
            <a:xfrm flipH="1" flipV="1">
              <a:off x="2564" y="1507"/>
              <a:ext cx="786" cy="29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27" name="Line 31"/>
            <p:cNvSpPr>
              <a:spLocks noChangeShapeType="1"/>
            </p:cNvSpPr>
            <p:nvPr/>
          </p:nvSpPr>
          <p:spPr bwMode="auto">
            <a:xfrm>
              <a:off x="3345" y="1805"/>
              <a:ext cx="672" cy="51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28" name="Oval 32"/>
            <p:cNvSpPr>
              <a:spLocks noChangeArrowheads="1"/>
            </p:cNvSpPr>
            <p:nvPr/>
          </p:nvSpPr>
          <p:spPr bwMode="auto">
            <a:xfrm>
              <a:off x="3322" y="1776"/>
              <a:ext cx="54" cy="56"/>
            </a:xfrm>
            <a:prstGeom prst="ellipse">
              <a:avLst/>
            </a:prstGeom>
            <a:solidFill>
              <a:srgbClr val="BBE0E3"/>
            </a:solidFill>
            <a:ln w="9525">
              <a:solidFill>
                <a:srgbClr val="000000"/>
              </a:solidFill>
              <a:round/>
              <a:headEnd/>
              <a:tailEnd/>
            </a:ln>
          </p:spPr>
          <p:txBody>
            <a:bodyPr anchor="ctr"/>
            <a:lstStyle/>
            <a:p>
              <a:endParaRPr lang="en-US"/>
            </a:p>
          </p:txBody>
        </p:sp>
      </p:grpSp>
      <p:grpSp>
        <p:nvGrpSpPr>
          <p:cNvPr id="208929" name="Group 33"/>
          <p:cNvGrpSpPr>
            <a:grpSpLocks/>
          </p:cNvGrpSpPr>
          <p:nvPr/>
        </p:nvGrpSpPr>
        <p:grpSpPr bwMode="auto">
          <a:xfrm>
            <a:off x="4070350" y="1800225"/>
            <a:ext cx="4449763" cy="4513263"/>
            <a:chOff x="2564" y="1134"/>
            <a:chExt cx="2803" cy="2843"/>
          </a:xfrm>
        </p:grpSpPr>
        <p:sp>
          <p:nvSpPr>
            <p:cNvPr id="208930" name="Line 34"/>
            <p:cNvSpPr>
              <a:spLocks noChangeShapeType="1"/>
            </p:cNvSpPr>
            <p:nvPr/>
          </p:nvSpPr>
          <p:spPr bwMode="auto">
            <a:xfrm flipV="1">
              <a:off x="3168" y="1134"/>
              <a:ext cx="2199" cy="76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31" name="Line 35"/>
            <p:cNvSpPr>
              <a:spLocks noChangeShapeType="1"/>
            </p:cNvSpPr>
            <p:nvPr/>
          </p:nvSpPr>
          <p:spPr bwMode="auto">
            <a:xfrm flipH="1" flipV="1">
              <a:off x="2564" y="1507"/>
              <a:ext cx="606" cy="39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32" name="Line 36"/>
            <p:cNvSpPr>
              <a:spLocks noChangeShapeType="1"/>
            </p:cNvSpPr>
            <p:nvPr/>
          </p:nvSpPr>
          <p:spPr bwMode="auto">
            <a:xfrm flipH="1">
              <a:off x="2639" y="1898"/>
              <a:ext cx="530" cy="173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33" name="Line 37"/>
            <p:cNvSpPr>
              <a:spLocks noChangeShapeType="1"/>
            </p:cNvSpPr>
            <p:nvPr/>
          </p:nvSpPr>
          <p:spPr bwMode="auto">
            <a:xfrm>
              <a:off x="3170" y="1897"/>
              <a:ext cx="1940" cy="208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34" name="Line 38"/>
            <p:cNvSpPr>
              <a:spLocks noChangeShapeType="1"/>
            </p:cNvSpPr>
            <p:nvPr/>
          </p:nvSpPr>
          <p:spPr bwMode="auto">
            <a:xfrm>
              <a:off x="3169" y="1901"/>
              <a:ext cx="848" cy="42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35" name="Oval 39"/>
            <p:cNvSpPr>
              <a:spLocks noChangeArrowheads="1"/>
            </p:cNvSpPr>
            <p:nvPr/>
          </p:nvSpPr>
          <p:spPr bwMode="auto">
            <a:xfrm>
              <a:off x="3143" y="1873"/>
              <a:ext cx="56" cy="57"/>
            </a:xfrm>
            <a:prstGeom prst="ellipse">
              <a:avLst/>
            </a:prstGeom>
            <a:solidFill>
              <a:srgbClr val="BBE0E3"/>
            </a:solidFill>
            <a:ln w="9525">
              <a:solidFill>
                <a:srgbClr val="000000"/>
              </a:solidFill>
              <a:round/>
              <a:headEnd/>
              <a:tailEnd/>
            </a:ln>
          </p:spPr>
          <p:txBody>
            <a:bodyPr anchor="ctr"/>
            <a:lstStyle/>
            <a:p>
              <a:endParaRPr lang="en-US"/>
            </a:p>
          </p:txBody>
        </p:sp>
      </p:grpSp>
      <p:sp>
        <p:nvSpPr>
          <p:cNvPr id="208936" name="Freeform 40"/>
          <p:cNvSpPr>
            <a:spLocks/>
          </p:cNvSpPr>
          <p:nvPr/>
        </p:nvSpPr>
        <p:spPr bwMode="auto">
          <a:xfrm>
            <a:off x="771525" y="1855788"/>
            <a:ext cx="1263650" cy="1355725"/>
          </a:xfrm>
          <a:custGeom>
            <a:avLst/>
            <a:gdLst>
              <a:gd name="T0" fmla="*/ 910 w 1696"/>
              <a:gd name="T1" fmla="*/ 894 h 1852"/>
              <a:gd name="T2" fmla="*/ 1384 w 1696"/>
              <a:gd name="T3" fmla="*/ 324 h 1852"/>
              <a:gd name="T4" fmla="*/ 1447 w 1696"/>
              <a:gd name="T5" fmla="*/ 0 h 1852"/>
              <a:gd name="T6" fmla="*/ 0 w 1696"/>
              <a:gd name="T7" fmla="*/ 662 h 1852"/>
              <a:gd name="T8" fmla="*/ 1 w 1696"/>
              <a:gd name="T9" fmla="*/ 1051 h 1852"/>
              <a:gd name="T10" fmla="*/ 357 w 1696"/>
              <a:gd name="T11" fmla="*/ 1852 h 1852"/>
              <a:gd name="T12" fmla="*/ 1696 w 1696"/>
              <a:gd name="T13" fmla="*/ 1711 h 1852"/>
              <a:gd name="T14" fmla="*/ 1577 w 1696"/>
              <a:gd name="T15" fmla="*/ 1443 h 1852"/>
              <a:gd name="T16" fmla="*/ 910 w 1696"/>
              <a:gd name="T17" fmla="*/ 894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6" h="1852">
                <a:moveTo>
                  <a:pt x="910" y="894"/>
                </a:moveTo>
                <a:lnTo>
                  <a:pt x="1384" y="324"/>
                </a:lnTo>
                <a:lnTo>
                  <a:pt x="1447" y="0"/>
                </a:lnTo>
                <a:lnTo>
                  <a:pt x="0" y="662"/>
                </a:lnTo>
                <a:lnTo>
                  <a:pt x="1" y="1051"/>
                </a:lnTo>
                <a:lnTo>
                  <a:pt x="357" y="1852"/>
                </a:lnTo>
                <a:lnTo>
                  <a:pt x="1696" y="1711"/>
                </a:lnTo>
                <a:lnTo>
                  <a:pt x="1577" y="1443"/>
                </a:lnTo>
                <a:lnTo>
                  <a:pt x="910" y="894"/>
                </a:lnTo>
                <a:close/>
              </a:path>
            </a:pathLst>
          </a:custGeom>
          <a:noFill/>
          <a:ln w="9525">
            <a:solidFill>
              <a:srgbClr val="000000"/>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sp>
        <p:nvSpPr>
          <p:cNvPr id="208937" name="Oval 41"/>
          <p:cNvSpPr>
            <a:spLocks noChangeArrowheads="1"/>
          </p:cNvSpPr>
          <p:nvPr/>
        </p:nvSpPr>
        <p:spPr bwMode="auto">
          <a:xfrm>
            <a:off x="1025525" y="3198813"/>
            <a:ext cx="25400" cy="23812"/>
          </a:xfrm>
          <a:prstGeom prst="ellipse">
            <a:avLst/>
          </a:prstGeom>
          <a:solidFill>
            <a:srgbClr val="BBE0E3"/>
          </a:solidFill>
          <a:ln w="9525">
            <a:solidFill>
              <a:srgbClr val="000000"/>
            </a:solidFill>
            <a:round/>
            <a:headEnd/>
            <a:tailEnd/>
          </a:ln>
        </p:spPr>
        <p:txBody>
          <a:bodyPr anchor="ctr"/>
          <a:lstStyle/>
          <a:p>
            <a:endParaRPr lang="en-US"/>
          </a:p>
        </p:txBody>
      </p:sp>
      <p:sp>
        <p:nvSpPr>
          <p:cNvPr id="208938" name="Oval 42"/>
          <p:cNvSpPr>
            <a:spLocks noChangeArrowheads="1"/>
          </p:cNvSpPr>
          <p:nvPr/>
        </p:nvSpPr>
        <p:spPr bwMode="auto">
          <a:xfrm>
            <a:off x="2020888" y="3095625"/>
            <a:ext cx="25400" cy="25400"/>
          </a:xfrm>
          <a:prstGeom prst="ellipse">
            <a:avLst/>
          </a:prstGeom>
          <a:solidFill>
            <a:srgbClr val="BBE0E3"/>
          </a:solidFill>
          <a:ln w="9525">
            <a:solidFill>
              <a:srgbClr val="000000"/>
            </a:solidFill>
            <a:round/>
            <a:headEnd/>
            <a:tailEnd/>
          </a:ln>
        </p:spPr>
        <p:txBody>
          <a:bodyPr anchor="ctr"/>
          <a:lstStyle/>
          <a:p>
            <a:endParaRPr lang="en-US"/>
          </a:p>
        </p:txBody>
      </p:sp>
      <p:sp>
        <p:nvSpPr>
          <p:cNvPr id="208939" name="Oval 43"/>
          <p:cNvSpPr>
            <a:spLocks noChangeArrowheads="1"/>
          </p:cNvSpPr>
          <p:nvPr/>
        </p:nvSpPr>
        <p:spPr bwMode="auto">
          <a:xfrm>
            <a:off x="1443038" y="2497138"/>
            <a:ext cx="23812" cy="25400"/>
          </a:xfrm>
          <a:prstGeom prst="ellipse">
            <a:avLst/>
          </a:prstGeom>
          <a:solidFill>
            <a:srgbClr val="BBE0E3"/>
          </a:solidFill>
          <a:ln w="9525">
            <a:solidFill>
              <a:srgbClr val="000000"/>
            </a:solidFill>
            <a:round/>
            <a:headEnd/>
            <a:tailEnd/>
          </a:ln>
        </p:spPr>
        <p:txBody>
          <a:bodyPr anchor="ctr"/>
          <a:lstStyle/>
          <a:p>
            <a:endParaRPr lang="en-US"/>
          </a:p>
        </p:txBody>
      </p:sp>
      <p:sp>
        <p:nvSpPr>
          <p:cNvPr id="208940" name="Oval 44"/>
          <p:cNvSpPr>
            <a:spLocks noChangeArrowheads="1"/>
          </p:cNvSpPr>
          <p:nvPr/>
        </p:nvSpPr>
        <p:spPr bwMode="auto">
          <a:xfrm>
            <a:off x="758825" y="2328863"/>
            <a:ext cx="25400" cy="25400"/>
          </a:xfrm>
          <a:prstGeom prst="ellipse">
            <a:avLst/>
          </a:prstGeom>
          <a:solidFill>
            <a:srgbClr val="BBE0E3"/>
          </a:solidFill>
          <a:ln w="9525">
            <a:solidFill>
              <a:srgbClr val="000000"/>
            </a:solidFill>
            <a:round/>
            <a:headEnd/>
            <a:tailEnd/>
          </a:ln>
        </p:spPr>
        <p:txBody>
          <a:bodyPr anchor="ctr"/>
          <a:lstStyle/>
          <a:p>
            <a:endParaRPr lang="en-US"/>
          </a:p>
        </p:txBody>
      </p:sp>
      <p:sp>
        <p:nvSpPr>
          <p:cNvPr id="208941" name="Oval 45"/>
          <p:cNvSpPr>
            <a:spLocks noChangeArrowheads="1"/>
          </p:cNvSpPr>
          <p:nvPr/>
        </p:nvSpPr>
        <p:spPr bwMode="auto">
          <a:xfrm>
            <a:off x="1304925" y="2497138"/>
            <a:ext cx="25400" cy="25400"/>
          </a:xfrm>
          <a:prstGeom prst="ellipse">
            <a:avLst/>
          </a:prstGeom>
          <a:solidFill>
            <a:srgbClr val="BBE0E3"/>
          </a:solidFill>
          <a:ln w="9525">
            <a:solidFill>
              <a:srgbClr val="00CC00"/>
            </a:solidFill>
            <a:round/>
            <a:headEnd/>
            <a:tailEnd/>
          </a:ln>
        </p:spPr>
        <p:txBody>
          <a:bodyPr anchor="ctr"/>
          <a:lstStyle/>
          <a:p>
            <a:endParaRPr lang="en-US"/>
          </a:p>
        </p:txBody>
      </p:sp>
      <p:sp>
        <p:nvSpPr>
          <p:cNvPr id="208942" name="Oval 46"/>
          <p:cNvSpPr>
            <a:spLocks noChangeArrowheads="1"/>
          </p:cNvSpPr>
          <p:nvPr/>
        </p:nvSpPr>
        <p:spPr bwMode="auto">
          <a:xfrm>
            <a:off x="1835150" y="1846263"/>
            <a:ext cx="25400" cy="25400"/>
          </a:xfrm>
          <a:prstGeom prst="ellipse">
            <a:avLst/>
          </a:prstGeom>
          <a:solidFill>
            <a:srgbClr val="BBE0E3"/>
          </a:solidFill>
          <a:ln w="9525">
            <a:solidFill>
              <a:srgbClr val="000000"/>
            </a:solidFill>
            <a:round/>
            <a:headEnd/>
            <a:tailEnd/>
          </a:ln>
        </p:spPr>
        <p:txBody>
          <a:bodyPr anchor="ctr"/>
          <a:lstStyle/>
          <a:p>
            <a:endParaRPr lang="en-US"/>
          </a:p>
        </p:txBody>
      </p:sp>
      <p:sp>
        <p:nvSpPr>
          <p:cNvPr id="208943" name="Freeform 47"/>
          <p:cNvSpPr>
            <a:spLocks/>
          </p:cNvSpPr>
          <p:nvPr/>
        </p:nvSpPr>
        <p:spPr bwMode="auto">
          <a:xfrm>
            <a:off x="1311275" y="1925638"/>
            <a:ext cx="663575" cy="582612"/>
          </a:xfrm>
          <a:custGeom>
            <a:avLst/>
            <a:gdLst>
              <a:gd name="T0" fmla="*/ 0 w 744"/>
              <a:gd name="T1" fmla="*/ 643 h 643"/>
              <a:gd name="T2" fmla="*/ 744 w 744"/>
              <a:gd name="T3" fmla="*/ 0 h 643"/>
            </a:gdLst>
            <a:ahLst/>
            <a:cxnLst>
              <a:cxn ang="0">
                <a:pos x="T0" y="T1"/>
              </a:cxn>
              <a:cxn ang="0">
                <a:pos x="T2" y="T3"/>
              </a:cxn>
            </a:cxnLst>
            <a:rect l="0" t="0" r="r" b="b"/>
            <a:pathLst>
              <a:path w="744" h="643">
                <a:moveTo>
                  <a:pt x="0" y="643"/>
                </a:moveTo>
                <a:lnTo>
                  <a:pt x="744" y="0"/>
                </a:lnTo>
              </a:path>
            </a:pathLst>
          </a:custGeom>
          <a:noFill/>
          <a:ln w="9525">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944" name="Freeform 48"/>
          <p:cNvSpPr>
            <a:spLocks/>
          </p:cNvSpPr>
          <p:nvPr/>
        </p:nvSpPr>
        <p:spPr bwMode="auto">
          <a:xfrm>
            <a:off x="568325" y="2508250"/>
            <a:ext cx="742950" cy="153988"/>
          </a:xfrm>
          <a:custGeom>
            <a:avLst/>
            <a:gdLst>
              <a:gd name="T0" fmla="*/ 835 w 835"/>
              <a:gd name="T1" fmla="*/ 0 h 168"/>
              <a:gd name="T2" fmla="*/ 0 w 835"/>
              <a:gd name="T3" fmla="*/ 168 h 168"/>
            </a:gdLst>
            <a:ahLst/>
            <a:cxnLst>
              <a:cxn ang="0">
                <a:pos x="T0" y="T1"/>
              </a:cxn>
              <a:cxn ang="0">
                <a:pos x="T2" y="T3"/>
              </a:cxn>
            </a:cxnLst>
            <a:rect l="0" t="0" r="r" b="b"/>
            <a:pathLst>
              <a:path w="835" h="168">
                <a:moveTo>
                  <a:pt x="835" y="0"/>
                </a:moveTo>
                <a:lnTo>
                  <a:pt x="0" y="168"/>
                </a:lnTo>
              </a:path>
            </a:pathLst>
          </a:custGeom>
          <a:noFill/>
          <a:ln w="9525">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945" name="Freeform 49"/>
          <p:cNvSpPr>
            <a:spLocks/>
          </p:cNvSpPr>
          <p:nvPr/>
        </p:nvSpPr>
        <p:spPr bwMode="auto">
          <a:xfrm>
            <a:off x="1311275" y="2508250"/>
            <a:ext cx="844550" cy="547688"/>
          </a:xfrm>
          <a:custGeom>
            <a:avLst/>
            <a:gdLst>
              <a:gd name="T0" fmla="*/ 0 w 946"/>
              <a:gd name="T1" fmla="*/ 0 h 595"/>
              <a:gd name="T2" fmla="*/ 946 w 946"/>
              <a:gd name="T3" fmla="*/ 595 h 595"/>
            </a:gdLst>
            <a:ahLst/>
            <a:cxnLst>
              <a:cxn ang="0">
                <a:pos x="T0" y="T1"/>
              </a:cxn>
              <a:cxn ang="0">
                <a:pos x="T2" y="T3"/>
              </a:cxn>
            </a:cxnLst>
            <a:rect l="0" t="0" r="r" b="b"/>
            <a:pathLst>
              <a:path w="946" h="595">
                <a:moveTo>
                  <a:pt x="0" y="0"/>
                </a:moveTo>
                <a:lnTo>
                  <a:pt x="946" y="595"/>
                </a:lnTo>
              </a:path>
            </a:pathLst>
          </a:custGeom>
          <a:noFill/>
          <a:ln w="9525">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946" name="Text Box 50"/>
          <p:cNvSpPr txBox="1">
            <a:spLocks noChangeArrowheads="1"/>
          </p:cNvSpPr>
          <p:nvPr/>
        </p:nvSpPr>
        <p:spPr bwMode="auto">
          <a:xfrm>
            <a:off x="615950" y="1695450"/>
            <a:ext cx="546100" cy="33813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0583" tIns="15291" rIns="30583" bIns="15291"/>
          <a:lstStyle/>
          <a:p>
            <a:pPr eaLnBrk="0" hangingPunct="0"/>
            <a:r>
              <a:rPr lang="en-US" sz="2000" i="1">
                <a:solidFill>
                  <a:srgbClr val="00CC00"/>
                </a:solidFill>
              </a:rPr>
              <a:t>M</a:t>
            </a:r>
            <a:r>
              <a:rPr lang="en-US" sz="2000" i="1" baseline="30000">
                <a:solidFill>
                  <a:srgbClr val="00CC00"/>
                </a:solidFill>
              </a:rPr>
              <a:t>1</a:t>
            </a:r>
            <a:endParaRPr lang="en-US" sz="2000">
              <a:effectLst>
                <a:outerShdw blurRad="38100" dist="38100" dir="2700000" algn="tl">
                  <a:srgbClr val="C0C0C0"/>
                </a:outerShdw>
              </a:effectLst>
            </a:endParaRPr>
          </a:p>
        </p:txBody>
      </p:sp>
      <p:sp>
        <p:nvSpPr>
          <p:cNvPr id="208947" name="Freeform 51"/>
          <p:cNvSpPr>
            <a:spLocks/>
          </p:cNvSpPr>
          <p:nvPr/>
        </p:nvSpPr>
        <p:spPr bwMode="auto">
          <a:xfrm>
            <a:off x="573088" y="1684338"/>
            <a:ext cx="1619250" cy="1673225"/>
          </a:xfrm>
          <a:custGeom>
            <a:avLst/>
            <a:gdLst>
              <a:gd name="T0" fmla="*/ 0 w 1819"/>
              <a:gd name="T1" fmla="*/ 1061 h 1815"/>
              <a:gd name="T2" fmla="*/ 33 w 1819"/>
              <a:gd name="T3" fmla="*/ 912 h 1815"/>
              <a:gd name="T4" fmla="*/ 72 w 1819"/>
              <a:gd name="T5" fmla="*/ 763 h 1815"/>
              <a:gd name="T6" fmla="*/ 196 w 1819"/>
              <a:gd name="T7" fmla="*/ 519 h 1815"/>
              <a:gd name="T8" fmla="*/ 216 w 1819"/>
              <a:gd name="T9" fmla="*/ 490 h 1815"/>
              <a:gd name="T10" fmla="*/ 283 w 1819"/>
              <a:gd name="T11" fmla="*/ 403 h 1815"/>
              <a:gd name="T12" fmla="*/ 350 w 1819"/>
              <a:gd name="T13" fmla="*/ 331 h 1815"/>
              <a:gd name="T14" fmla="*/ 393 w 1819"/>
              <a:gd name="T15" fmla="*/ 283 h 1815"/>
              <a:gd name="T16" fmla="*/ 537 w 1819"/>
              <a:gd name="T17" fmla="*/ 187 h 1815"/>
              <a:gd name="T18" fmla="*/ 638 w 1819"/>
              <a:gd name="T19" fmla="*/ 135 h 1815"/>
              <a:gd name="T20" fmla="*/ 768 w 1819"/>
              <a:gd name="T21" fmla="*/ 82 h 1815"/>
              <a:gd name="T22" fmla="*/ 916 w 1819"/>
              <a:gd name="T23" fmla="*/ 29 h 1815"/>
              <a:gd name="T24" fmla="*/ 1075 w 1819"/>
              <a:gd name="T25" fmla="*/ 0 h 1815"/>
              <a:gd name="T26" fmla="*/ 1324 w 1819"/>
              <a:gd name="T27" fmla="*/ 24 h 1815"/>
              <a:gd name="T28" fmla="*/ 1401 w 1819"/>
              <a:gd name="T29" fmla="*/ 43 h 1815"/>
              <a:gd name="T30" fmla="*/ 1444 w 1819"/>
              <a:gd name="T31" fmla="*/ 58 h 1815"/>
              <a:gd name="T32" fmla="*/ 1473 w 1819"/>
              <a:gd name="T33" fmla="*/ 77 h 1815"/>
              <a:gd name="T34" fmla="*/ 1478 w 1819"/>
              <a:gd name="T35" fmla="*/ 91 h 1815"/>
              <a:gd name="T36" fmla="*/ 1512 w 1819"/>
              <a:gd name="T37" fmla="*/ 135 h 1815"/>
              <a:gd name="T38" fmla="*/ 1531 w 1819"/>
              <a:gd name="T39" fmla="*/ 163 h 1815"/>
              <a:gd name="T40" fmla="*/ 1564 w 1819"/>
              <a:gd name="T41" fmla="*/ 231 h 1815"/>
              <a:gd name="T42" fmla="*/ 1598 w 1819"/>
              <a:gd name="T43" fmla="*/ 331 h 1815"/>
              <a:gd name="T44" fmla="*/ 1660 w 1819"/>
              <a:gd name="T45" fmla="*/ 663 h 1815"/>
              <a:gd name="T46" fmla="*/ 1699 w 1819"/>
              <a:gd name="T47" fmla="*/ 859 h 1815"/>
              <a:gd name="T48" fmla="*/ 1728 w 1819"/>
              <a:gd name="T49" fmla="*/ 907 h 1815"/>
              <a:gd name="T50" fmla="*/ 1776 w 1819"/>
              <a:gd name="T51" fmla="*/ 1027 h 1815"/>
              <a:gd name="T52" fmla="*/ 1790 w 1819"/>
              <a:gd name="T53" fmla="*/ 1080 h 1815"/>
              <a:gd name="T54" fmla="*/ 1800 w 1819"/>
              <a:gd name="T55" fmla="*/ 1109 h 1815"/>
              <a:gd name="T56" fmla="*/ 1819 w 1819"/>
              <a:gd name="T57" fmla="*/ 1243 h 1815"/>
              <a:gd name="T58" fmla="*/ 1761 w 1819"/>
              <a:gd name="T59" fmla="*/ 1531 h 1815"/>
              <a:gd name="T60" fmla="*/ 1660 w 1819"/>
              <a:gd name="T61" fmla="*/ 1651 h 1815"/>
              <a:gd name="T62" fmla="*/ 1272 w 1819"/>
              <a:gd name="T63" fmla="*/ 1752 h 1815"/>
              <a:gd name="T64" fmla="*/ 1166 w 1819"/>
              <a:gd name="T65" fmla="*/ 1762 h 1815"/>
              <a:gd name="T66" fmla="*/ 1137 w 1819"/>
              <a:gd name="T67" fmla="*/ 1767 h 1815"/>
              <a:gd name="T68" fmla="*/ 1051 w 1819"/>
              <a:gd name="T69" fmla="*/ 1776 h 1815"/>
              <a:gd name="T70" fmla="*/ 782 w 1819"/>
              <a:gd name="T71" fmla="*/ 1815 h 1815"/>
              <a:gd name="T72" fmla="*/ 600 w 1819"/>
              <a:gd name="T73" fmla="*/ 1810 h 1815"/>
              <a:gd name="T74" fmla="*/ 360 w 1819"/>
              <a:gd name="T75" fmla="*/ 1699 h 1815"/>
              <a:gd name="T76" fmla="*/ 316 w 1819"/>
              <a:gd name="T77" fmla="*/ 1656 h 1815"/>
              <a:gd name="T78" fmla="*/ 283 w 1819"/>
              <a:gd name="T79" fmla="*/ 1613 h 1815"/>
              <a:gd name="T80" fmla="*/ 268 w 1819"/>
              <a:gd name="T81" fmla="*/ 1599 h 1815"/>
              <a:gd name="T82" fmla="*/ 235 w 1819"/>
              <a:gd name="T83" fmla="*/ 1555 h 1815"/>
              <a:gd name="T84" fmla="*/ 201 w 1819"/>
              <a:gd name="T85" fmla="*/ 1498 h 1815"/>
              <a:gd name="T86" fmla="*/ 110 w 1819"/>
              <a:gd name="T87" fmla="*/ 1363 h 1815"/>
              <a:gd name="T88" fmla="*/ 100 w 1819"/>
              <a:gd name="T89" fmla="*/ 1335 h 1815"/>
              <a:gd name="T90" fmla="*/ 52 w 1819"/>
              <a:gd name="T91" fmla="*/ 1243 h 1815"/>
              <a:gd name="T92" fmla="*/ 14 w 1819"/>
              <a:gd name="T93" fmla="*/ 1157 h 1815"/>
              <a:gd name="T94" fmla="*/ 0 w 1819"/>
              <a:gd name="T95" fmla="*/ 1061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19" h="1815">
                <a:moveTo>
                  <a:pt x="0" y="1061"/>
                </a:moveTo>
                <a:cubicBezTo>
                  <a:pt x="7" y="1010"/>
                  <a:pt x="22" y="962"/>
                  <a:pt x="33" y="912"/>
                </a:cubicBezTo>
                <a:cubicBezTo>
                  <a:pt x="44" y="863"/>
                  <a:pt x="44" y="806"/>
                  <a:pt x="72" y="763"/>
                </a:cubicBezTo>
                <a:cubicBezTo>
                  <a:pt x="96" y="674"/>
                  <a:pt x="141" y="593"/>
                  <a:pt x="196" y="519"/>
                </a:cubicBezTo>
                <a:cubicBezTo>
                  <a:pt x="205" y="491"/>
                  <a:pt x="194" y="516"/>
                  <a:pt x="216" y="490"/>
                </a:cubicBezTo>
                <a:cubicBezTo>
                  <a:pt x="239" y="462"/>
                  <a:pt x="252" y="424"/>
                  <a:pt x="283" y="403"/>
                </a:cubicBezTo>
                <a:cubicBezTo>
                  <a:pt x="294" y="372"/>
                  <a:pt x="328" y="353"/>
                  <a:pt x="350" y="331"/>
                </a:cubicBezTo>
                <a:cubicBezTo>
                  <a:pt x="374" y="307"/>
                  <a:pt x="343" y="313"/>
                  <a:pt x="393" y="283"/>
                </a:cubicBezTo>
                <a:cubicBezTo>
                  <a:pt x="443" y="253"/>
                  <a:pt x="486" y="215"/>
                  <a:pt x="537" y="187"/>
                </a:cubicBezTo>
                <a:cubicBezTo>
                  <a:pt x="570" y="169"/>
                  <a:pt x="601" y="143"/>
                  <a:pt x="638" y="135"/>
                </a:cubicBezTo>
                <a:cubicBezTo>
                  <a:pt x="676" y="108"/>
                  <a:pt x="724" y="96"/>
                  <a:pt x="768" y="82"/>
                </a:cubicBezTo>
                <a:cubicBezTo>
                  <a:pt x="818" y="66"/>
                  <a:pt x="867" y="47"/>
                  <a:pt x="916" y="29"/>
                </a:cubicBezTo>
                <a:cubicBezTo>
                  <a:pt x="965" y="11"/>
                  <a:pt x="1024" y="7"/>
                  <a:pt x="1075" y="0"/>
                </a:cubicBezTo>
                <a:cubicBezTo>
                  <a:pt x="1161" y="4"/>
                  <a:pt x="1239" y="11"/>
                  <a:pt x="1324" y="24"/>
                </a:cubicBezTo>
                <a:cubicBezTo>
                  <a:pt x="1347" y="28"/>
                  <a:pt x="1379" y="36"/>
                  <a:pt x="1401" y="43"/>
                </a:cubicBezTo>
                <a:cubicBezTo>
                  <a:pt x="1415" y="48"/>
                  <a:pt x="1444" y="58"/>
                  <a:pt x="1444" y="58"/>
                </a:cubicBezTo>
                <a:cubicBezTo>
                  <a:pt x="1452" y="66"/>
                  <a:pt x="1465" y="69"/>
                  <a:pt x="1473" y="77"/>
                </a:cubicBezTo>
                <a:cubicBezTo>
                  <a:pt x="1477" y="81"/>
                  <a:pt x="1475" y="87"/>
                  <a:pt x="1478" y="91"/>
                </a:cubicBezTo>
                <a:cubicBezTo>
                  <a:pt x="1488" y="107"/>
                  <a:pt x="1502" y="120"/>
                  <a:pt x="1512" y="135"/>
                </a:cubicBezTo>
                <a:cubicBezTo>
                  <a:pt x="1518" y="144"/>
                  <a:pt x="1531" y="163"/>
                  <a:pt x="1531" y="163"/>
                </a:cubicBezTo>
                <a:cubicBezTo>
                  <a:pt x="1537" y="188"/>
                  <a:pt x="1551" y="209"/>
                  <a:pt x="1564" y="231"/>
                </a:cubicBezTo>
                <a:cubicBezTo>
                  <a:pt x="1570" y="261"/>
                  <a:pt x="1580" y="305"/>
                  <a:pt x="1598" y="331"/>
                </a:cubicBezTo>
                <a:cubicBezTo>
                  <a:pt x="1617" y="442"/>
                  <a:pt x="1644" y="552"/>
                  <a:pt x="1660" y="663"/>
                </a:cubicBezTo>
                <a:cubicBezTo>
                  <a:pt x="1669" y="725"/>
                  <a:pt x="1671" y="802"/>
                  <a:pt x="1699" y="859"/>
                </a:cubicBezTo>
                <a:cubicBezTo>
                  <a:pt x="1707" y="876"/>
                  <a:pt x="1720" y="890"/>
                  <a:pt x="1728" y="907"/>
                </a:cubicBezTo>
                <a:cubicBezTo>
                  <a:pt x="1747" y="946"/>
                  <a:pt x="1760" y="988"/>
                  <a:pt x="1776" y="1027"/>
                </a:cubicBezTo>
                <a:cubicBezTo>
                  <a:pt x="1783" y="1044"/>
                  <a:pt x="1785" y="1063"/>
                  <a:pt x="1790" y="1080"/>
                </a:cubicBezTo>
                <a:cubicBezTo>
                  <a:pt x="1793" y="1090"/>
                  <a:pt x="1800" y="1109"/>
                  <a:pt x="1800" y="1109"/>
                </a:cubicBezTo>
                <a:cubicBezTo>
                  <a:pt x="1805" y="1154"/>
                  <a:pt x="1814" y="1198"/>
                  <a:pt x="1819" y="1243"/>
                </a:cubicBezTo>
                <a:cubicBezTo>
                  <a:pt x="1814" y="1318"/>
                  <a:pt x="1808" y="1465"/>
                  <a:pt x="1761" y="1531"/>
                </a:cubicBezTo>
                <a:cubicBezTo>
                  <a:pt x="1747" y="1573"/>
                  <a:pt x="1704" y="1639"/>
                  <a:pt x="1660" y="1651"/>
                </a:cubicBezTo>
                <a:cubicBezTo>
                  <a:pt x="1569" y="1723"/>
                  <a:pt x="1383" y="1739"/>
                  <a:pt x="1272" y="1752"/>
                </a:cubicBezTo>
                <a:cubicBezTo>
                  <a:pt x="1237" y="1756"/>
                  <a:pt x="1201" y="1756"/>
                  <a:pt x="1166" y="1762"/>
                </a:cubicBezTo>
                <a:cubicBezTo>
                  <a:pt x="1156" y="1764"/>
                  <a:pt x="1147" y="1766"/>
                  <a:pt x="1137" y="1767"/>
                </a:cubicBezTo>
                <a:cubicBezTo>
                  <a:pt x="1108" y="1770"/>
                  <a:pt x="1051" y="1776"/>
                  <a:pt x="1051" y="1776"/>
                </a:cubicBezTo>
                <a:cubicBezTo>
                  <a:pt x="969" y="1803"/>
                  <a:pt x="867" y="1808"/>
                  <a:pt x="782" y="1815"/>
                </a:cubicBezTo>
                <a:cubicBezTo>
                  <a:pt x="721" y="1813"/>
                  <a:pt x="661" y="1812"/>
                  <a:pt x="600" y="1810"/>
                </a:cubicBezTo>
                <a:cubicBezTo>
                  <a:pt x="497" y="1806"/>
                  <a:pt x="428" y="1772"/>
                  <a:pt x="360" y="1699"/>
                </a:cubicBezTo>
                <a:cubicBezTo>
                  <a:pt x="352" y="1678"/>
                  <a:pt x="334" y="1670"/>
                  <a:pt x="316" y="1656"/>
                </a:cubicBezTo>
                <a:cubicBezTo>
                  <a:pt x="308" y="1629"/>
                  <a:pt x="315" y="1644"/>
                  <a:pt x="283" y="1613"/>
                </a:cubicBezTo>
                <a:cubicBezTo>
                  <a:pt x="278" y="1608"/>
                  <a:pt x="268" y="1599"/>
                  <a:pt x="268" y="1599"/>
                </a:cubicBezTo>
                <a:cubicBezTo>
                  <a:pt x="262" y="1578"/>
                  <a:pt x="252" y="1567"/>
                  <a:pt x="235" y="1555"/>
                </a:cubicBezTo>
                <a:cubicBezTo>
                  <a:pt x="227" y="1534"/>
                  <a:pt x="213" y="1517"/>
                  <a:pt x="201" y="1498"/>
                </a:cubicBezTo>
                <a:cubicBezTo>
                  <a:pt x="171" y="1453"/>
                  <a:pt x="140" y="1408"/>
                  <a:pt x="110" y="1363"/>
                </a:cubicBezTo>
                <a:cubicBezTo>
                  <a:pt x="105" y="1355"/>
                  <a:pt x="106" y="1343"/>
                  <a:pt x="100" y="1335"/>
                </a:cubicBezTo>
                <a:cubicBezTo>
                  <a:pt x="80" y="1306"/>
                  <a:pt x="72" y="1272"/>
                  <a:pt x="52" y="1243"/>
                </a:cubicBezTo>
                <a:cubicBezTo>
                  <a:pt x="45" y="1217"/>
                  <a:pt x="29" y="1179"/>
                  <a:pt x="14" y="1157"/>
                </a:cubicBezTo>
                <a:cubicBezTo>
                  <a:pt x="7" y="1124"/>
                  <a:pt x="0" y="1096"/>
                  <a:pt x="0" y="1061"/>
                </a:cubicBezTo>
                <a:close/>
              </a:path>
            </a:pathLst>
          </a:custGeom>
          <a:noFill/>
          <a:ln w="47625">
            <a:solidFill>
              <a:srgbClr val="7FFF7F"/>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grpSp>
        <p:nvGrpSpPr>
          <p:cNvPr id="208948" name="Group 52"/>
          <p:cNvGrpSpPr>
            <a:grpSpLocks/>
          </p:cNvGrpSpPr>
          <p:nvPr/>
        </p:nvGrpSpPr>
        <p:grpSpPr bwMode="auto">
          <a:xfrm>
            <a:off x="4070350" y="1800225"/>
            <a:ext cx="4449763" cy="4513263"/>
            <a:chOff x="2564" y="1134"/>
            <a:chExt cx="2803" cy="2843"/>
          </a:xfrm>
        </p:grpSpPr>
        <p:sp>
          <p:nvSpPr>
            <p:cNvPr id="208949" name="Line 53"/>
            <p:cNvSpPr>
              <a:spLocks noChangeShapeType="1"/>
            </p:cNvSpPr>
            <p:nvPr/>
          </p:nvSpPr>
          <p:spPr bwMode="auto">
            <a:xfrm flipH="1">
              <a:off x="2639" y="1832"/>
              <a:ext cx="261" cy="179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50" name="Line 54"/>
            <p:cNvSpPr>
              <a:spLocks noChangeShapeType="1"/>
            </p:cNvSpPr>
            <p:nvPr/>
          </p:nvSpPr>
          <p:spPr bwMode="auto">
            <a:xfrm>
              <a:off x="2900" y="1849"/>
              <a:ext cx="2210" cy="212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51" name="Line 55"/>
            <p:cNvSpPr>
              <a:spLocks noChangeShapeType="1"/>
            </p:cNvSpPr>
            <p:nvPr/>
          </p:nvSpPr>
          <p:spPr bwMode="auto">
            <a:xfrm flipV="1">
              <a:off x="2900" y="1134"/>
              <a:ext cx="2467" cy="70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52" name="Line 56"/>
            <p:cNvSpPr>
              <a:spLocks noChangeShapeType="1"/>
            </p:cNvSpPr>
            <p:nvPr/>
          </p:nvSpPr>
          <p:spPr bwMode="auto">
            <a:xfrm flipH="1" flipV="1">
              <a:off x="2564" y="1507"/>
              <a:ext cx="342" cy="33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53" name="Line 57"/>
            <p:cNvSpPr>
              <a:spLocks noChangeShapeType="1"/>
            </p:cNvSpPr>
            <p:nvPr/>
          </p:nvSpPr>
          <p:spPr bwMode="auto">
            <a:xfrm>
              <a:off x="2900" y="1838"/>
              <a:ext cx="1117" cy="48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54" name="Oval 58"/>
            <p:cNvSpPr>
              <a:spLocks noChangeArrowheads="1"/>
            </p:cNvSpPr>
            <p:nvPr/>
          </p:nvSpPr>
          <p:spPr bwMode="auto">
            <a:xfrm>
              <a:off x="2884" y="1818"/>
              <a:ext cx="54" cy="56"/>
            </a:xfrm>
            <a:prstGeom prst="ellipse">
              <a:avLst/>
            </a:prstGeom>
            <a:solidFill>
              <a:srgbClr val="BBE0E3"/>
            </a:solidFill>
            <a:ln w="9525">
              <a:solidFill>
                <a:srgbClr val="000000"/>
              </a:solidFill>
              <a:round/>
              <a:headEnd/>
              <a:tailEnd/>
            </a:ln>
          </p:spPr>
          <p:txBody>
            <a:bodyPr anchor="ctr"/>
            <a:lstStyle/>
            <a:p>
              <a:endParaRPr lang="en-US"/>
            </a:p>
          </p:txBody>
        </p:sp>
      </p:grpSp>
      <p:grpSp>
        <p:nvGrpSpPr>
          <p:cNvPr id="208955" name="Group 59"/>
          <p:cNvGrpSpPr>
            <a:grpSpLocks/>
          </p:cNvGrpSpPr>
          <p:nvPr/>
        </p:nvGrpSpPr>
        <p:grpSpPr bwMode="auto">
          <a:xfrm>
            <a:off x="4070350" y="1800225"/>
            <a:ext cx="4449763" cy="4513263"/>
            <a:chOff x="2564" y="1134"/>
            <a:chExt cx="2803" cy="2843"/>
          </a:xfrm>
        </p:grpSpPr>
        <p:sp>
          <p:nvSpPr>
            <p:cNvPr id="208956" name="Line 60"/>
            <p:cNvSpPr>
              <a:spLocks noChangeShapeType="1"/>
            </p:cNvSpPr>
            <p:nvPr/>
          </p:nvSpPr>
          <p:spPr bwMode="auto">
            <a:xfrm flipH="1">
              <a:off x="2639" y="1988"/>
              <a:ext cx="357" cy="164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57" name="Line 61"/>
            <p:cNvSpPr>
              <a:spLocks noChangeShapeType="1"/>
            </p:cNvSpPr>
            <p:nvPr/>
          </p:nvSpPr>
          <p:spPr bwMode="auto">
            <a:xfrm>
              <a:off x="2990" y="1975"/>
              <a:ext cx="2120" cy="200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58" name="Line 62"/>
            <p:cNvSpPr>
              <a:spLocks noChangeShapeType="1"/>
            </p:cNvSpPr>
            <p:nvPr/>
          </p:nvSpPr>
          <p:spPr bwMode="auto">
            <a:xfrm flipV="1">
              <a:off x="2996" y="1134"/>
              <a:ext cx="2371" cy="86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59" name="Line 63"/>
            <p:cNvSpPr>
              <a:spLocks noChangeShapeType="1"/>
            </p:cNvSpPr>
            <p:nvPr/>
          </p:nvSpPr>
          <p:spPr bwMode="auto">
            <a:xfrm flipH="1" flipV="1">
              <a:off x="2564" y="1507"/>
              <a:ext cx="444" cy="4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60" name="Line 64"/>
            <p:cNvSpPr>
              <a:spLocks noChangeShapeType="1"/>
            </p:cNvSpPr>
            <p:nvPr/>
          </p:nvSpPr>
          <p:spPr bwMode="auto">
            <a:xfrm>
              <a:off x="3002" y="2000"/>
              <a:ext cx="1015" cy="32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61" name="Oval 65"/>
            <p:cNvSpPr>
              <a:spLocks noChangeArrowheads="1"/>
            </p:cNvSpPr>
            <p:nvPr/>
          </p:nvSpPr>
          <p:spPr bwMode="auto">
            <a:xfrm>
              <a:off x="2974" y="1968"/>
              <a:ext cx="54" cy="56"/>
            </a:xfrm>
            <a:prstGeom prst="ellipse">
              <a:avLst/>
            </a:prstGeom>
            <a:solidFill>
              <a:srgbClr val="BBE0E3"/>
            </a:solidFill>
            <a:ln w="9525">
              <a:solidFill>
                <a:srgbClr val="000000"/>
              </a:solidFill>
              <a:round/>
              <a:headEnd/>
              <a:tailEnd/>
            </a:ln>
          </p:spPr>
          <p:txBody>
            <a:bodyPr anchor="ctr"/>
            <a:lstStyle/>
            <a:p>
              <a:endParaRPr lang="en-US"/>
            </a:p>
          </p:txBody>
        </p:sp>
      </p:grpSp>
      <p:grpSp>
        <p:nvGrpSpPr>
          <p:cNvPr id="208962" name="Group 66"/>
          <p:cNvGrpSpPr>
            <a:grpSpLocks/>
          </p:cNvGrpSpPr>
          <p:nvPr/>
        </p:nvGrpSpPr>
        <p:grpSpPr bwMode="auto">
          <a:xfrm>
            <a:off x="4070350" y="1800225"/>
            <a:ext cx="4449763" cy="4513263"/>
            <a:chOff x="2564" y="1134"/>
            <a:chExt cx="2803" cy="2843"/>
          </a:xfrm>
        </p:grpSpPr>
        <p:sp>
          <p:nvSpPr>
            <p:cNvPr id="208963" name="Line 67"/>
            <p:cNvSpPr>
              <a:spLocks noChangeShapeType="1"/>
            </p:cNvSpPr>
            <p:nvPr/>
          </p:nvSpPr>
          <p:spPr bwMode="auto">
            <a:xfrm>
              <a:off x="3098" y="2120"/>
              <a:ext cx="919" cy="20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8964" name="Group 68"/>
            <p:cNvGrpSpPr>
              <a:grpSpLocks/>
            </p:cNvGrpSpPr>
            <p:nvPr/>
          </p:nvGrpSpPr>
          <p:grpSpPr bwMode="auto">
            <a:xfrm>
              <a:off x="2564" y="1134"/>
              <a:ext cx="2803" cy="2843"/>
              <a:chOff x="2564" y="1134"/>
              <a:chExt cx="2803" cy="2843"/>
            </a:xfrm>
          </p:grpSpPr>
          <p:sp>
            <p:nvSpPr>
              <p:cNvPr id="208965" name="Line 69"/>
              <p:cNvSpPr>
                <a:spLocks noChangeShapeType="1"/>
              </p:cNvSpPr>
              <p:nvPr/>
            </p:nvSpPr>
            <p:spPr bwMode="auto">
              <a:xfrm flipV="1">
                <a:off x="3104" y="1134"/>
                <a:ext cx="2263" cy="98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66" name="Line 70"/>
              <p:cNvSpPr>
                <a:spLocks noChangeShapeType="1"/>
              </p:cNvSpPr>
              <p:nvPr/>
            </p:nvSpPr>
            <p:spPr bwMode="auto">
              <a:xfrm flipH="1">
                <a:off x="2639" y="2120"/>
                <a:ext cx="459" cy="151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67" name="Line 71"/>
              <p:cNvSpPr>
                <a:spLocks noChangeShapeType="1"/>
              </p:cNvSpPr>
              <p:nvPr/>
            </p:nvSpPr>
            <p:spPr bwMode="auto">
              <a:xfrm>
                <a:off x="3098" y="2113"/>
                <a:ext cx="2012" cy="186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68" name="Line 72"/>
              <p:cNvSpPr>
                <a:spLocks noChangeShapeType="1"/>
              </p:cNvSpPr>
              <p:nvPr/>
            </p:nvSpPr>
            <p:spPr bwMode="auto">
              <a:xfrm flipH="1" flipV="1">
                <a:off x="2564" y="1507"/>
                <a:ext cx="552" cy="6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69" name="Oval 73"/>
              <p:cNvSpPr>
                <a:spLocks noChangeArrowheads="1"/>
              </p:cNvSpPr>
              <p:nvPr/>
            </p:nvSpPr>
            <p:spPr bwMode="auto">
              <a:xfrm>
                <a:off x="3082" y="2094"/>
                <a:ext cx="54" cy="56"/>
              </a:xfrm>
              <a:prstGeom prst="ellipse">
                <a:avLst/>
              </a:prstGeom>
              <a:solidFill>
                <a:srgbClr val="BBE0E3"/>
              </a:solidFill>
              <a:ln w="9525">
                <a:solidFill>
                  <a:srgbClr val="000000"/>
                </a:solidFill>
                <a:round/>
                <a:headEnd/>
                <a:tailEnd/>
              </a:ln>
            </p:spPr>
            <p:txBody>
              <a:bodyPr anchor="ctr"/>
              <a:lstStyle/>
              <a:p>
                <a:endParaRPr lang="en-US"/>
              </a:p>
            </p:txBody>
          </p:sp>
        </p:grpSp>
      </p:grpSp>
      <p:grpSp>
        <p:nvGrpSpPr>
          <p:cNvPr id="208970" name="Group 74"/>
          <p:cNvGrpSpPr>
            <a:grpSpLocks/>
          </p:cNvGrpSpPr>
          <p:nvPr/>
        </p:nvGrpSpPr>
        <p:grpSpPr bwMode="auto">
          <a:xfrm>
            <a:off x="4089400" y="1800225"/>
            <a:ext cx="4430713" cy="4505325"/>
            <a:chOff x="2576" y="1134"/>
            <a:chExt cx="2791" cy="2838"/>
          </a:xfrm>
        </p:grpSpPr>
        <p:sp>
          <p:nvSpPr>
            <p:cNvPr id="208971" name="Line 75"/>
            <p:cNvSpPr>
              <a:spLocks noChangeShapeType="1"/>
            </p:cNvSpPr>
            <p:nvPr/>
          </p:nvSpPr>
          <p:spPr bwMode="auto">
            <a:xfrm flipV="1">
              <a:off x="3242" y="1134"/>
              <a:ext cx="2125" cy="118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72" name="Line 76"/>
            <p:cNvSpPr>
              <a:spLocks noChangeShapeType="1"/>
            </p:cNvSpPr>
            <p:nvPr/>
          </p:nvSpPr>
          <p:spPr bwMode="auto">
            <a:xfrm flipV="1">
              <a:off x="3242" y="2310"/>
              <a:ext cx="781" cy="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73" name="Line 77"/>
            <p:cNvSpPr>
              <a:spLocks noChangeShapeType="1"/>
            </p:cNvSpPr>
            <p:nvPr/>
          </p:nvSpPr>
          <p:spPr bwMode="auto">
            <a:xfrm>
              <a:off x="3236" y="2317"/>
              <a:ext cx="1867" cy="165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74" name="Line 78"/>
            <p:cNvSpPr>
              <a:spLocks noChangeShapeType="1"/>
            </p:cNvSpPr>
            <p:nvPr/>
          </p:nvSpPr>
          <p:spPr bwMode="auto">
            <a:xfrm flipH="1">
              <a:off x="2649" y="2311"/>
              <a:ext cx="593" cy="13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75" name="Line 79"/>
            <p:cNvSpPr>
              <a:spLocks noChangeShapeType="1"/>
            </p:cNvSpPr>
            <p:nvPr/>
          </p:nvSpPr>
          <p:spPr bwMode="auto">
            <a:xfrm>
              <a:off x="2576" y="1513"/>
              <a:ext cx="673" cy="80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76" name="Oval 80"/>
            <p:cNvSpPr>
              <a:spLocks noChangeArrowheads="1"/>
            </p:cNvSpPr>
            <p:nvPr/>
          </p:nvSpPr>
          <p:spPr bwMode="auto">
            <a:xfrm>
              <a:off x="3214" y="2293"/>
              <a:ext cx="56" cy="56"/>
            </a:xfrm>
            <a:prstGeom prst="ellipse">
              <a:avLst/>
            </a:prstGeom>
            <a:solidFill>
              <a:srgbClr val="BBE0E3"/>
            </a:solidFill>
            <a:ln w="9525">
              <a:solidFill>
                <a:srgbClr val="000000"/>
              </a:solidFill>
              <a:round/>
              <a:headEnd/>
              <a:tailEnd/>
            </a:ln>
          </p:spPr>
          <p:txBody>
            <a:bodyPr anchor="ctr"/>
            <a:lstStyle/>
            <a:p>
              <a:endParaRPr lang="en-US"/>
            </a:p>
          </p:txBody>
        </p:sp>
      </p:grpSp>
      <p:grpSp>
        <p:nvGrpSpPr>
          <p:cNvPr id="208977" name="Group 81"/>
          <p:cNvGrpSpPr>
            <a:grpSpLocks/>
          </p:cNvGrpSpPr>
          <p:nvPr/>
        </p:nvGrpSpPr>
        <p:grpSpPr bwMode="auto">
          <a:xfrm>
            <a:off x="528638" y="4016375"/>
            <a:ext cx="1708150" cy="1724025"/>
            <a:chOff x="333" y="2530"/>
            <a:chExt cx="1076" cy="1086"/>
          </a:xfrm>
        </p:grpSpPr>
        <p:sp>
          <p:nvSpPr>
            <p:cNvPr id="208978" name="Freeform 82"/>
            <p:cNvSpPr>
              <a:spLocks/>
            </p:cNvSpPr>
            <p:nvPr/>
          </p:nvSpPr>
          <p:spPr bwMode="auto">
            <a:xfrm rot="1897186">
              <a:off x="547" y="2559"/>
              <a:ext cx="567" cy="851"/>
            </a:xfrm>
            <a:custGeom>
              <a:avLst/>
              <a:gdLst>
                <a:gd name="T0" fmla="*/ 723 w 987"/>
                <a:gd name="T1" fmla="*/ 747 h 1320"/>
                <a:gd name="T2" fmla="*/ 939 w 987"/>
                <a:gd name="T3" fmla="*/ 0 h 1320"/>
                <a:gd name="T4" fmla="*/ 51 w 987"/>
                <a:gd name="T5" fmla="*/ 270 h 1320"/>
                <a:gd name="T6" fmla="*/ 0 w 987"/>
                <a:gd name="T7" fmla="*/ 1245 h 1320"/>
                <a:gd name="T8" fmla="*/ 987 w 987"/>
                <a:gd name="T9" fmla="*/ 1320 h 1320"/>
                <a:gd name="T10" fmla="*/ 723 w 987"/>
                <a:gd name="T11" fmla="*/ 747 h 1320"/>
              </a:gdLst>
              <a:ahLst/>
              <a:cxnLst>
                <a:cxn ang="0">
                  <a:pos x="T0" y="T1"/>
                </a:cxn>
                <a:cxn ang="0">
                  <a:pos x="T2" y="T3"/>
                </a:cxn>
                <a:cxn ang="0">
                  <a:pos x="T4" y="T5"/>
                </a:cxn>
                <a:cxn ang="0">
                  <a:pos x="T6" y="T7"/>
                </a:cxn>
                <a:cxn ang="0">
                  <a:pos x="T8" y="T9"/>
                </a:cxn>
                <a:cxn ang="0">
                  <a:pos x="T10" y="T11"/>
                </a:cxn>
              </a:cxnLst>
              <a:rect l="0" t="0" r="r" b="b"/>
              <a:pathLst>
                <a:path w="987" h="1320">
                  <a:moveTo>
                    <a:pt x="723" y="747"/>
                  </a:moveTo>
                  <a:lnTo>
                    <a:pt x="939" y="0"/>
                  </a:lnTo>
                  <a:lnTo>
                    <a:pt x="51" y="270"/>
                  </a:lnTo>
                  <a:lnTo>
                    <a:pt x="0" y="1245"/>
                  </a:lnTo>
                  <a:lnTo>
                    <a:pt x="987" y="1320"/>
                  </a:lnTo>
                  <a:lnTo>
                    <a:pt x="723" y="747"/>
                  </a:lnTo>
                  <a:close/>
                </a:path>
              </a:pathLst>
            </a:custGeom>
            <a:noFill/>
            <a:ln w="9525">
              <a:solidFill>
                <a:srgbClr val="000000"/>
              </a:solidFill>
              <a:round/>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8979" name="Line 83"/>
            <p:cNvSpPr>
              <a:spLocks noChangeShapeType="1"/>
            </p:cNvSpPr>
            <p:nvPr/>
          </p:nvSpPr>
          <p:spPr bwMode="auto">
            <a:xfrm rot="1897186">
              <a:off x="652" y="2667"/>
              <a:ext cx="203"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80" name="Line 84"/>
            <p:cNvSpPr>
              <a:spLocks noChangeShapeType="1"/>
            </p:cNvSpPr>
            <p:nvPr/>
          </p:nvSpPr>
          <p:spPr bwMode="auto">
            <a:xfrm rot="1897186" flipH="1" flipV="1">
              <a:off x="739" y="3050"/>
              <a:ext cx="18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81" name="Line 85"/>
            <p:cNvSpPr>
              <a:spLocks noChangeShapeType="1"/>
            </p:cNvSpPr>
            <p:nvPr/>
          </p:nvSpPr>
          <p:spPr bwMode="auto">
            <a:xfrm rot="1897186" flipH="1">
              <a:off x="861" y="2645"/>
              <a:ext cx="307" cy="4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82" name="Line 86"/>
            <p:cNvSpPr>
              <a:spLocks noChangeShapeType="1"/>
            </p:cNvSpPr>
            <p:nvPr/>
          </p:nvSpPr>
          <p:spPr bwMode="auto">
            <a:xfrm rot="1897186" flipV="1">
              <a:off x="470" y="2909"/>
              <a:ext cx="229" cy="3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83" name="Line 87"/>
            <p:cNvSpPr>
              <a:spLocks noChangeShapeType="1"/>
            </p:cNvSpPr>
            <p:nvPr/>
          </p:nvSpPr>
          <p:spPr bwMode="auto">
            <a:xfrm rot="1897186">
              <a:off x="640" y="3058"/>
              <a:ext cx="323" cy="37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984" name="Freeform 88"/>
            <p:cNvSpPr>
              <a:spLocks/>
            </p:cNvSpPr>
            <p:nvPr/>
          </p:nvSpPr>
          <p:spPr bwMode="auto">
            <a:xfrm>
              <a:off x="431" y="2833"/>
              <a:ext cx="156" cy="20"/>
            </a:xfrm>
            <a:custGeom>
              <a:avLst/>
              <a:gdLst>
                <a:gd name="T0" fmla="*/ 156 w 156"/>
                <a:gd name="T1" fmla="*/ 20 h 20"/>
                <a:gd name="T2" fmla="*/ 0 w 156"/>
                <a:gd name="T3" fmla="*/ 0 h 20"/>
              </a:gdLst>
              <a:ahLst/>
              <a:cxnLst>
                <a:cxn ang="0">
                  <a:pos x="T0" y="T1"/>
                </a:cxn>
                <a:cxn ang="0">
                  <a:pos x="T2" y="T3"/>
                </a:cxn>
              </a:cxnLst>
              <a:rect l="0" t="0" r="r" b="b"/>
              <a:pathLst>
                <a:path w="156" h="20">
                  <a:moveTo>
                    <a:pt x="156" y="20"/>
                  </a:moveTo>
                  <a:lnTo>
                    <a:pt x="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8985" name="Freeform 89"/>
            <p:cNvSpPr>
              <a:spLocks/>
            </p:cNvSpPr>
            <p:nvPr/>
          </p:nvSpPr>
          <p:spPr bwMode="auto">
            <a:xfrm>
              <a:off x="1075" y="2954"/>
              <a:ext cx="312" cy="24"/>
            </a:xfrm>
            <a:custGeom>
              <a:avLst/>
              <a:gdLst>
                <a:gd name="T0" fmla="*/ 0 w 312"/>
                <a:gd name="T1" fmla="*/ 0 h 24"/>
                <a:gd name="T2" fmla="*/ 312 w 312"/>
                <a:gd name="T3" fmla="*/ 24 h 24"/>
              </a:gdLst>
              <a:ahLst/>
              <a:cxnLst>
                <a:cxn ang="0">
                  <a:pos x="T0" y="T1"/>
                </a:cxn>
                <a:cxn ang="0">
                  <a:pos x="T2" y="T3"/>
                </a:cxn>
              </a:cxnLst>
              <a:rect l="0" t="0" r="r" b="b"/>
              <a:pathLst>
                <a:path w="312" h="24">
                  <a:moveTo>
                    <a:pt x="0" y="0"/>
                  </a:moveTo>
                  <a:lnTo>
                    <a:pt x="312" y="24"/>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8986" name="Freeform 90"/>
            <p:cNvSpPr>
              <a:spLocks/>
            </p:cNvSpPr>
            <p:nvPr/>
          </p:nvSpPr>
          <p:spPr bwMode="auto">
            <a:xfrm>
              <a:off x="886" y="3298"/>
              <a:ext cx="65" cy="274"/>
            </a:xfrm>
            <a:custGeom>
              <a:avLst/>
              <a:gdLst>
                <a:gd name="T0" fmla="*/ 0 w 65"/>
                <a:gd name="T1" fmla="*/ 0 h 274"/>
                <a:gd name="T2" fmla="*/ 65 w 65"/>
                <a:gd name="T3" fmla="*/ 274 h 274"/>
              </a:gdLst>
              <a:ahLst/>
              <a:cxnLst>
                <a:cxn ang="0">
                  <a:pos x="T0" y="T1"/>
                </a:cxn>
                <a:cxn ang="0">
                  <a:pos x="T2" y="T3"/>
                </a:cxn>
              </a:cxnLst>
              <a:rect l="0" t="0" r="r" b="b"/>
              <a:pathLst>
                <a:path w="65" h="274">
                  <a:moveTo>
                    <a:pt x="0" y="0"/>
                  </a:moveTo>
                  <a:lnTo>
                    <a:pt x="65" y="274"/>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8987" name="Oval 91"/>
            <p:cNvSpPr>
              <a:spLocks noChangeArrowheads="1"/>
            </p:cNvSpPr>
            <p:nvPr/>
          </p:nvSpPr>
          <p:spPr bwMode="auto">
            <a:xfrm rot="1897186">
              <a:off x="1258" y="2749"/>
              <a:ext cx="15" cy="18"/>
            </a:xfrm>
            <a:prstGeom prst="ellipse">
              <a:avLst/>
            </a:prstGeom>
            <a:solidFill>
              <a:srgbClr val="BBE0E3"/>
            </a:solidFill>
            <a:ln w="9525">
              <a:solidFill>
                <a:srgbClr val="000000"/>
              </a:solidFill>
              <a:round/>
              <a:headEnd/>
              <a:tailEnd/>
            </a:ln>
          </p:spPr>
          <p:txBody>
            <a:bodyPr anchor="ctr"/>
            <a:lstStyle/>
            <a:p>
              <a:endParaRPr lang="en-US"/>
            </a:p>
          </p:txBody>
        </p:sp>
        <p:sp>
          <p:nvSpPr>
            <p:cNvPr id="208988" name="Oval 92"/>
            <p:cNvSpPr>
              <a:spLocks noChangeArrowheads="1"/>
            </p:cNvSpPr>
            <p:nvPr/>
          </p:nvSpPr>
          <p:spPr bwMode="auto">
            <a:xfrm rot="1897186">
              <a:off x="738" y="2624"/>
              <a:ext cx="16" cy="18"/>
            </a:xfrm>
            <a:prstGeom prst="ellipse">
              <a:avLst/>
            </a:prstGeom>
            <a:solidFill>
              <a:srgbClr val="BBE0E3"/>
            </a:solidFill>
            <a:ln w="9525">
              <a:solidFill>
                <a:srgbClr val="000000"/>
              </a:solidFill>
              <a:round/>
              <a:headEnd/>
              <a:tailEnd/>
            </a:ln>
          </p:spPr>
          <p:txBody>
            <a:bodyPr anchor="ctr"/>
            <a:lstStyle/>
            <a:p>
              <a:endParaRPr lang="en-US"/>
            </a:p>
          </p:txBody>
        </p:sp>
        <p:sp>
          <p:nvSpPr>
            <p:cNvPr id="208989" name="Oval 93"/>
            <p:cNvSpPr>
              <a:spLocks noChangeArrowheads="1"/>
            </p:cNvSpPr>
            <p:nvPr/>
          </p:nvSpPr>
          <p:spPr bwMode="auto">
            <a:xfrm rot="1897186">
              <a:off x="754" y="2990"/>
              <a:ext cx="16" cy="18"/>
            </a:xfrm>
            <a:prstGeom prst="ellipse">
              <a:avLst/>
            </a:prstGeom>
            <a:solidFill>
              <a:srgbClr val="BBE0E3"/>
            </a:solidFill>
            <a:ln w="9525">
              <a:solidFill>
                <a:srgbClr val="000000"/>
              </a:solidFill>
              <a:round/>
              <a:headEnd/>
              <a:tailEnd/>
            </a:ln>
          </p:spPr>
          <p:txBody>
            <a:bodyPr anchor="ctr"/>
            <a:lstStyle/>
            <a:p>
              <a:endParaRPr lang="en-US"/>
            </a:p>
          </p:txBody>
        </p:sp>
        <p:sp>
          <p:nvSpPr>
            <p:cNvPr id="208990" name="Oval 94"/>
            <p:cNvSpPr>
              <a:spLocks noChangeArrowheads="1"/>
            </p:cNvSpPr>
            <p:nvPr/>
          </p:nvSpPr>
          <p:spPr bwMode="auto">
            <a:xfrm rot="1897186">
              <a:off x="907" y="3092"/>
              <a:ext cx="16" cy="17"/>
            </a:xfrm>
            <a:prstGeom prst="ellipse">
              <a:avLst/>
            </a:prstGeom>
            <a:solidFill>
              <a:srgbClr val="BBE0E3"/>
            </a:solidFill>
            <a:ln w="9525">
              <a:solidFill>
                <a:srgbClr val="000000"/>
              </a:solidFill>
              <a:round/>
              <a:headEnd/>
              <a:tailEnd/>
            </a:ln>
          </p:spPr>
          <p:txBody>
            <a:bodyPr anchor="ctr"/>
            <a:lstStyle/>
            <a:p>
              <a:endParaRPr lang="en-US"/>
            </a:p>
          </p:txBody>
        </p:sp>
        <p:sp>
          <p:nvSpPr>
            <p:cNvPr id="208991" name="Oval 95"/>
            <p:cNvSpPr>
              <a:spLocks noChangeArrowheads="1"/>
            </p:cNvSpPr>
            <p:nvPr/>
          </p:nvSpPr>
          <p:spPr bwMode="auto">
            <a:xfrm rot="1897186">
              <a:off x="841" y="3488"/>
              <a:ext cx="16" cy="17"/>
            </a:xfrm>
            <a:prstGeom prst="ellipse">
              <a:avLst/>
            </a:prstGeom>
            <a:solidFill>
              <a:srgbClr val="BBE0E3"/>
            </a:solidFill>
            <a:ln w="9525">
              <a:solidFill>
                <a:srgbClr val="000000"/>
              </a:solidFill>
              <a:round/>
              <a:headEnd/>
              <a:tailEnd/>
            </a:ln>
          </p:spPr>
          <p:txBody>
            <a:bodyPr anchor="ctr"/>
            <a:lstStyle/>
            <a:p>
              <a:endParaRPr lang="en-US"/>
            </a:p>
          </p:txBody>
        </p:sp>
        <p:sp>
          <p:nvSpPr>
            <p:cNvPr id="208992" name="Oval 96"/>
            <p:cNvSpPr>
              <a:spLocks noChangeArrowheads="1"/>
            </p:cNvSpPr>
            <p:nvPr/>
          </p:nvSpPr>
          <p:spPr bwMode="auto">
            <a:xfrm rot="1897186">
              <a:off x="386" y="3142"/>
              <a:ext cx="17" cy="17"/>
            </a:xfrm>
            <a:prstGeom prst="ellipse">
              <a:avLst/>
            </a:prstGeom>
            <a:solidFill>
              <a:srgbClr val="BBE0E3"/>
            </a:solidFill>
            <a:ln w="9525">
              <a:solidFill>
                <a:srgbClr val="000000"/>
              </a:solidFill>
              <a:round/>
              <a:headEnd/>
              <a:tailEnd/>
            </a:ln>
          </p:spPr>
          <p:txBody>
            <a:bodyPr anchor="ctr"/>
            <a:lstStyle/>
            <a:p>
              <a:endParaRPr lang="en-US"/>
            </a:p>
          </p:txBody>
        </p:sp>
        <p:sp>
          <p:nvSpPr>
            <p:cNvPr id="208993" name="Freeform 97"/>
            <p:cNvSpPr>
              <a:spLocks/>
            </p:cNvSpPr>
            <p:nvPr/>
          </p:nvSpPr>
          <p:spPr bwMode="auto">
            <a:xfrm>
              <a:off x="341" y="2548"/>
              <a:ext cx="1068" cy="1068"/>
            </a:xfrm>
            <a:custGeom>
              <a:avLst/>
              <a:gdLst>
                <a:gd name="T0" fmla="*/ 5 w 1834"/>
                <a:gd name="T1" fmla="*/ 744 h 1569"/>
                <a:gd name="T2" fmla="*/ 58 w 1834"/>
                <a:gd name="T3" fmla="*/ 605 h 1569"/>
                <a:gd name="T4" fmla="*/ 92 w 1834"/>
                <a:gd name="T5" fmla="*/ 547 h 1569"/>
                <a:gd name="T6" fmla="*/ 164 w 1834"/>
                <a:gd name="T7" fmla="*/ 446 h 1569"/>
                <a:gd name="T8" fmla="*/ 202 w 1834"/>
                <a:gd name="T9" fmla="*/ 389 h 1569"/>
                <a:gd name="T10" fmla="*/ 260 w 1834"/>
                <a:gd name="T11" fmla="*/ 321 h 1569"/>
                <a:gd name="T12" fmla="*/ 409 w 1834"/>
                <a:gd name="T13" fmla="*/ 201 h 1569"/>
                <a:gd name="T14" fmla="*/ 466 w 1834"/>
                <a:gd name="T15" fmla="*/ 153 h 1569"/>
                <a:gd name="T16" fmla="*/ 509 w 1834"/>
                <a:gd name="T17" fmla="*/ 125 h 1569"/>
                <a:gd name="T18" fmla="*/ 533 w 1834"/>
                <a:gd name="T19" fmla="*/ 96 h 1569"/>
                <a:gd name="T20" fmla="*/ 577 w 1834"/>
                <a:gd name="T21" fmla="*/ 72 h 1569"/>
                <a:gd name="T22" fmla="*/ 620 w 1834"/>
                <a:gd name="T23" fmla="*/ 43 h 1569"/>
                <a:gd name="T24" fmla="*/ 802 w 1834"/>
                <a:gd name="T25" fmla="*/ 0 h 1569"/>
                <a:gd name="T26" fmla="*/ 922 w 1834"/>
                <a:gd name="T27" fmla="*/ 5 h 1569"/>
                <a:gd name="T28" fmla="*/ 1033 w 1834"/>
                <a:gd name="T29" fmla="*/ 33 h 1569"/>
                <a:gd name="T30" fmla="*/ 1081 w 1834"/>
                <a:gd name="T31" fmla="*/ 48 h 1569"/>
                <a:gd name="T32" fmla="*/ 1124 w 1834"/>
                <a:gd name="T33" fmla="*/ 62 h 1569"/>
                <a:gd name="T34" fmla="*/ 1172 w 1834"/>
                <a:gd name="T35" fmla="*/ 53 h 1569"/>
                <a:gd name="T36" fmla="*/ 1253 w 1834"/>
                <a:gd name="T37" fmla="*/ 81 h 1569"/>
                <a:gd name="T38" fmla="*/ 1306 w 1834"/>
                <a:gd name="T39" fmla="*/ 91 h 1569"/>
                <a:gd name="T40" fmla="*/ 1359 w 1834"/>
                <a:gd name="T41" fmla="*/ 110 h 1569"/>
                <a:gd name="T42" fmla="*/ 1465 w 1834"/>
                <a:gd name="T43" fmla="*/ 158 h 1569"/>
                <a:gd name="T44" fmla="*/ 1561 w 1834"/>
                <a:gd name="T45" fmla="*/ 187 h 1569"/>
                <a:gd name="T46" fmla="*/ 1623 w 1834"/>
                <a:gd name="T47" fmla="*/ 211 h 1569"/>
                <a:gd name="T48" fmla="*/ 1657 w 1834"/>
                <a:gd name="T49" fmla="*/ 230 h 1569"/>
                <a:gd name="T50" fmla="*/ 1757 w 1834"/>
                <a:gd name="T51" fmla="*/ 288 h 1569"/>
                <a:gd name="T52" fmla="*/ 1786 w 1834"/>
                <a:gd name="T53" fmla="*/ 331 h 1569"/>
                <a:gd name="T54" fmla="*/ 1810 w 1834"/>
                <a:gd name="T55" fmla="*/ 389 h 1569"/>
                <a:gd name="T56" fmla="*/ 1733 w 1834"/>
                <a:gd name="T57" fmla="*/ 854 h 1569"/>
                <a:gd name="T58" fmla="*/ 1685 w 1834"/>
                <a:gd name="T59" fmla="*/ 950 h 1569"/>
                <a:gd name="T60" fmla="*/ 1570 w 1834"/>
                <a:gd name="T61" fmla="*/ 1123 h 1569"/>
                <a:gd name="T62" fmla="*/ 1479 w 1834"/>
                <a:gd name="T63" fmla="*/ 1224 h 1569"/>
                <a:gd name="T64" fmla="*/ 1455 w 1834"/>
                <a:gd name="T65" fmla="*/ 1253 h 1569"/>
                <a:gd name="T66" fmla="*/ 1426 w 1834"/>
                <a:gd name="T67" fmla="*/ 1277 h 1569"/>
                <a:gd name="T68" fmla="*/ 1397 w 1834"/>
                <a:gd name="T69" fmla="*/ 1296 h 1569"/>
                <a:gd name="T70" fmla="*/ 1345 w 1834"/>
                <a:gd name="T71" fmla="*/ 1334 h 1569"/>
                <a:gd name="T72" fmla="*/ 1316 w 1834"/>
                <a:gd name="T73" fmla="*/ 1353 h 1569"/>
                <a:gd name="T74" fmla="*/ 1249 w 1834"/>
                <a:gd name="T75" fmla="*/ 1406 h 1569"/>
                <a:gd name="T76" fmla="*/ 1119 w 1834"/>
                <a:gd name="T77" fmla="*/ 1488 h 1569"/>
                <a:gd name="T78" fmla="*/ 1105 w 1834"/>
                <a:gd name="T79" fmla="*/ 1493 h 1569"/>
                <a:gd name="T80" fmla="*/ 1090 w 1834"/>
                <a:gd name="T81" fmla="*/ 1507 h 1569"/>
                <a:gd name="T82" fmla="*/ 1052 w 1834"/>
                <a:gd name="T83" fmla="*/ 1517 h 1569"/>
                <a:gd name="T84" fmla="*/ 961 w 1834"/>
                <a:gd name="T85" fmla="*/ 1550 h 1569"/>
                <a:gd name="T86" fmla="*/ 797 w 1834"/>
                <a:gd name="T87" fmla="*/ 1569 h 1569"/>
                <a:gd name="T88" fmla="*/ 553 w 1834"/>
                <a:gd name="T89" fmla="*/ 1517 h 1569"/>
                <a:gd name="T90" fmla="*/ 509 w 1834"/>
                <a:gd name="T91" fmla="*/ 1497 h 1569"/>
                <a:gd name="T92" fmla="*/ 437 w 1834"/>
                <a:gd name="T93" fmla="*/ 1464 h 1569"/>
                <a:gd name="T94" fmla="*/ 375 w 1834"/>
                <a:gd name="T95" fmla="*/ 1425 h 1569"/>
                <a:gd name="T96" fmla="*/ 332 w 1834"/>
                <a:gd name="T97" fmla="*/ 1392 h 1569"/>
                <a:gd name="T98" fmla="*/ 289 w 1834"/>
                <a:gd name="T99" fmla="*/ 1358 h 1569"/>
                <a:gd name="T100" fmla="*/ 279 w 1834"/>
                <a:gd name="T101" fmla="*/ 1339 h 1569"/>
                <a:gd name="T102" fmla="*/ 250 w 1834"/>
                <a:gd name="T103" fmla="*/ 1329 h 1569"/>
                <a:gd name="T104" fmla="*/ 202 w 1834"/>
                <a:gd name="T105" fmla="*/ 1286 h 1569"/>
                <a:gd name="T106" fmla="*/ 164 w 1834"/>
                <a:gd name="T107" fmla="*/ 1238 h 1569"/>
                <a:gd name="T108" fmla="*/ 106 w 1834"/>
                <a:gd name="T109" fmla="*/ 1137 h 1569"/>
                <a:gd name="T110" fmla="*/ 63 w 1834"/>
                <a:gd name="T111" fmla="*/ 1037 h 1569"/>
                <a:gd name="T112" fmla="*/ 39 w 1834"/>
                <a:gd name="T113" fmla="*/ 921 h 1569"/>
                <a:gd name="T114" fmla="*/ 25 w 1834"/>
                <a:gd name="T115" fmla="*/ 816 h 1569"/>
                <a:gd name="T116" fmla="*/ 5 w 1834"/>
                <a:gd name="T117" fmla="*/ 744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34" h="1569">
                  <a:moveTo>
                    <a:pt x="5" y="744"/>
                  </a:moveTo>
                  <a:cubicBezTo>
                    <a:pt x="15" y="695"/>
                    <a:pt x="28" y="646"/>
                    <a:pt x="58" y="605"/>
                  </a:cubicBezTo>
                  <a:cubicBezTo>
                    <a:pt x="65" y="583"/>
                    <a:pt x="76" y="562"/>
                    <a:pt x="92" y="547"/>
                  </a:cubicBezTo>
                  <a:cubicBezTo>
                    <a:pt x="104" y="515"/>
                    <a:pt x="137" y="467"/>
                    <a:pt x="164" y="446"/>
                  </a:cubicBezTo>
                  <a:cubicBezTo>
                    <a:pt x="173" y="422"/>
                    <a:pt x="191" y="411"/>
                    <a:pt x="202" y="389"/>
                  </a:cubicBezTo>
                  <a:cubicBezTo>
                    <a:pt x="217" y="359"/>
                    <a:pt x="239" y="346"/>
                    <a:pt x="260" y="321"/>
                  </a:cubicBezTo>
                  <a:cubicBezTo>
                    <a:pt x="299" y="274"/>
                    <a:pt x="352" y="225"/>
                    <a:pt x="409" y="201"/>
                  </a:cubicBezTo>
                  <a:cubicBezTo>
                    <a:pt x="428" y="182"/>
                    <a:pt x="441" y="162"/>
                    <a:pt x="466" y="153"/>
                  </a:cubicBezTo>
                  <a:cubicBezTo>
                    <a:pt x="478" y="136"/>
                    <a:pt x="489" y="131"/>
                    <a:pt x="509" y="125"/>
                  </a:cubicBezTo>
                  <a:cubicBezTo>
                    <a:pt x="514" y="120"/>
                    <a:pt x="527" y="102"/>
                    <a:pt x="533" y="96"/>
                  </a:cubicBezTo>
                  <a:cubicBezTo>
                    <a:pt x="546" y="83"/>
                    <a:pt x="563" y="83"/>
                    <a:pt x="577" y="72"/>
                  </a:cubicBezTo>
                  <a:cubicBezTo>
                    <a:pt x="593" y="58"/>
                    <a:pt x="599" y="50"/>
                    <a:pt x="620" y="43"/>
                  </a:cubicBezTo>
                  <a:cubicBezTo>
                    <a:pt x="672" y="6"/>
                    <a:pt x="741" y="8"/>
                    <a:pt x="802" y="0"/>
                  </a:cubicBezTo>
                  <a:cubicBezTo>
                    <a:pt x="842" y="2"/>
                    <a:pt x="882" y="2"/>
                    <a:pt x="922" y="5"/>
                  </a:cubicBezTo>
                  <a:cubicBezTo>
                    <a:pt x="957" y="7"/>
                    <a:pt x="998" y="26"/>
                    <a:pt x="1033" y="33"/>
                  </a:cubicBezTo>
                  <a:cubicBezTo>
                    <a:pt x="1049" y="36"/>
                    <a:pt x="1066" y="43"/>
                    <a:pt x="1081" y="48"/>
                  </a:cubicBezTo>
                  <a:cubicBezTo>
                    <a:pt x="1095" y="53"/>
                    <a:pt x="1124" y="62"/>
                    <a:pt x="1124" y="62"/>
                  </a:cubicBezTo>
                  <a:cubicBezTo>
                    <a:pt x="1140" y="60"/>
                    <a:pt x="1156" y="53"/>
                    <a:pt x="1172" y="53"/>
                  </a:cubicBezTo>
                  <a:cubicBezTo>
                    <a:pt x="1202" y="53"/>
                    <a:pt x="1227" y="71"/>
                    <a:pt x="1253" y="81"/>
                  </a:cubicBezTo>
                  <a:cubicBezTo>
                    <a:pt x="1259" y="83"/>
                    <a:pt x="1302" y="90"/>
                    <a:pt x="1306" y="91"/>
                  </a:cubicBezTo>
                  <a:cubicBezTo>
                    <a:pt x="1324" y="103"/>
                    <a:pt x="1340" y="101"/>
                    <a:pt x="1359" y="110"/>
                  </a:cubicBezTo>
                  <a:cubicBezTo>
                    <a:pt x="1395" y="126"/>
                    <a:pt x="1429" y="144"/>
                    <a:pt x="1465" y="158"/>
                  </a:cubicBezTo>
                  <a:cubicBezTo>
                    <a:pt x="1496" y="170"/>
                    <a:pt x="1529" y="176"/>
                    <a:pt x="1561" y="187"/>
                  </a:cubicBezTo>
                  <a:cubicBezTo>
                    <a:pt x="1580" y="200"/>
                    <a:pt x="1601" y="203"/>
                    <a:pt x="1623" y="211"/>
                  </a:cubicBezTo>
                  <a:cubicBezTo>
                    <a:pt x="1644" y="218"/>
                    <a:pt x="1638" y="222"/>
                    <a:pt x="1657" y="230"/>
                  </a:cubicBezTo>
                  <a:cubicBezTo>
                    <a:pt x="1694" y="246"/>
                    <a:pt x="1729" y="258"/>
                    <a:pt x="1757" y="288"/>
                  </a:cubicBezTo>
                  <a:cubicBezTo>
                    <a:pt x="1764" y="307"/>
                    <a:pt x="1772" y="317"/>
                    <a:pt x="1786" y="331"/>
                  </a:cubicBezTo>
                  <a:cubicBezTo>
                    <a:pt x="1793" y="353"/>
                    <a:pt x="1799" y="370"/>
                    <a:pt x="1810" y="389"/>
                  </a:cubicBezTo>
                  <a:cubicBezTo>
                    <a:pt x="1834" y="521"/>
                    <a:pt x="1809" y="733"/>
                    <a:pt x="1733" y="854"/>
                  </a:cubicBezTo>
                  <a:cubicBezTo>
                    <a:pt x="1723" y="890"/>
                    <a:pt x="1706" y="920"/>
                    <a:pt x="1685" y="950"/>
                  </a:cubicBezTo>
                  <a:cubicBezTo>
                    <a:pt x="1674" y="1003"/>
                    <a:pt x="1609" y="1087"/>
                    <a:pt x="1570" y="1123"/>
                  </a:cubicBezTo>
                  <a:cubicBezTo>
                    <a:pt x="1555" y="1162"/>
                    <a:pt x="1511" y="1197"/>
                    <a:pt x="1479" y="1224"/>
                  </a:cubicBezTo>
                  <a:cubicBezTo>
                    <a:pt x="1426" y="1269"/>
                    <a:pt x="1500" y="1208"/>
                    <a:pt x="1455" y="1253"/>
                  </a:cubicBezTo>
                  <a:cubicBezTo>
                    <a:pt x="1446" y="1262"/>
                    <a:pt x="1436" y="1269"/>
                    <a:pt x="1426" y="1277"/>
                  </a:cubicBezTo>
                  <a:cubicBezTo>
                    <a:pt x="1417" y="1284"/>
                    <a:pt x="1397" y="1296"/>
                    <a:pt x="1397" y="1296"/>
                  </a:cubicBezTo>
                  <a:cubicBezTo>
                    <a:pt x="1383" y="1317"/>
                    <a:pt x="1365" y="1323"/>
                    <a:pt x="1345" y="1334"/>
                  </a:cubicBezTo>
                  <a:cubicBezTo>
                    <a:pt x="1335" y="1340"/>
                    <a:pt x="1316" y="1353"/>
                    <a:pt x="1316" y="1353"/>
                  </a:cubicBezTo>
                  <a:cubicBezTo>
                    <a:pt x="1299" y="1379"/>
                    <a:pt x="1270" y="1385"/>
                    <a:pt x="1249" y="1406"/>
                  </a:cubicBezTo>
                  <a:cubicBezTo>
                    <a:pt x="1218" y="1437"/>
                    <a:pt x="1160" y="1481"/>
                    <a:pt x="1119" y="1488"/>
                  </a:cubicBezTo>
                  <a:cubicBezTo>
                    <a:pt x="1114" y="1490"/>
                    <a:pt x="1109" y="1490"/>
                    <a:pt x="1105" y="1493"/>
                  </a:cubicBezTo>
                  <a:cubicBezTo>
                    <a:pt x="1099" y="1497"/>
                    <a:pt x="1096" y="1504"/>
                    <a:pt x="1090" y="1507"/>
                  </a:cubicBezTo>
                  <a:cubicBezTo>
                    <a:pt x="1078" y="1513"/>
                    <a:pt x="1064" y="1511"/>
                    <a:pt x="1052" y="1517"/>
                  </a:cubicBezTo>
                  <a:cubicBezTo>
                    <a:pt x="1021" y="1532"/>
                    <a:pt x="995" y="1545"/>
                    <a:pt x="961" y="1550"/>
                  </a:cubicBezTo>
                  <a:cubicBezTo>
                    <a:pt x="907" y="1568"/>
                    <a:pt x="855" y="1567"/>
                    <a:pt x="797" y="1569"/>
                  </a:cubicBezTo>
                  <a:cubicBezTo>
                    <a:pt x="711" y="1562"/>
                    <a:pt x="634" y="1540"/>
                    <a:pt x="553" y="1517"/>
                  </a:cubicBezTo>
                  <a:cubicBezTo>
                    <a:pt x="540" y="1508"/>
                    <a:pt x="509" y="1497"/>
                    <a:pt x="509" y="1497"/>
                  </a:cubicBezTo>
                  <a:cubicBezTo>
                    <a:pt x="490" y="1478"/>
                    <a:pt x="463" y="1471"/>
                    <a:pt x="437" y="1464"/>
                  </a:cubicBezTo>
                  <a:cubicBezTo>
                    <a:pt x="420" y="1446"/>
                    <a:pt x="398" y="1433"/>
                    <a:pt x="375" y="1425"/>
                  </a:cubicBezTo>
                  <a:cubicBezTo>
                    <a:pt x="362" y="1407"/>
                    <a:pt x="352" y="1401"/>
                    <a:pt x="332" y="1392"/>
                  </a:cubicBezTo>
                  <a:cubicBezTo>
                    <a:pt x="318" y="1378"/>
                    <a:pt x="305" y="1369"/>
                    <a:pt x="289" y="1358"/>
                  </a:cubicBezTo>
                  <a:cubicBezTo>
                    <a:pt x="286" y="1352"/>
                    <a:pt x="285" y="1343"/>
                    <a:pt x="279" y="1339"/>
                  </a:cubicBezTo>
                  <a:cubicBezTo>
                    <a:pt x="271" y="1333"/>
                    <a:pt x="250" y="1329"/>
                    <a:pt x="250" y="1329"/>
                  </a:cubicBezTo>
                  <a:cubicBezTo>
                    <a:pt x="233" y="1312"/>
                    <a:pt x="223" y="1297"/>
                    <a:pt x="202" y="1286"/>
                  </a:cubicBezTo>
                  <a:cubicBezTo>
                    <a:pt x="197" y="1272"/>
                    <a:pt x="177" y="1247"/>
                    <a:pt x="164" y="1238"/>
                  </a:cubicBezTo>
                  <a:cubicBezTo>
                    <a:pt x="152" y="1204"/>
                    <a:pt x="126" y="1167"/>
                    <a:pt x="106" y="1137"/>
                  </a:cubicBezTo>
                  <a:cubicBezTo>
                    <a:pt x="86" y="1107"/>
                    <a:pt x="84" y="1067"/>
                    <a:pt x="63" y="1037"/>
                  </a:cubicBezTo>
                  <a:cubicBezTo>
                    <a:pt x="54" y="999"/>
                    <a:pt x="44" y="960"/>
                    <a:pt x="39" y="921"/>
                  </a:cubicBezTo>
                  <a:cubicBezTo>
                    <a:pt x="36" y="901"/>
                    <a:pt x="29" y="828"/>
                    <a:pt x="25" y="816"/>
                  </a:cubicBezTo>
                  <a:cubicBezTo>
                    <a:pt x="18" y="797"/>
                    <a:pt x="0" y="763"/>
                    <a:pt x="5" y="744"/>
                  </a:cubicBezTo>
                  <a:close/>
                </a:path>
              </a:pathLst>
            </a:custGeom>
            <a:noFill/>
            <a:ln w="57150" cap="flat" cmpd="sng">
              <a:solidFill>
                <a:srgbClr val="969696"/>
              </a:solidFill>
              <a:prstDash val="solid"/>
              <a:round/>
              <a:headEnd type="none" w="med" len="med"/>
              <a:tailEnd type="none" w="med" len="me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8994" name="Text Box 98"/>
            <p:cNvSpPr txBox="1">
              <a:spLocks noChangeArrowheads="1"/>
            </p:cNvSpPr>
            <p:nvPr/>
          </p:nvSpPr>
          <p:spPr bwMode="auto">
            <a:xfrm>
              <a:off x="333" y="2530"/>
              <a:ext cx="289" cy="19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0583" tIns="15291" rIns="30583" bIns="15291"/>
            <a:lstStyle/>
            <a:p>
              <a:pPr eaLnBrk="0" hangingPunct="0"/>
              <a:r>
                <a:rPr lang="en-US" sz="2000" i="1">
                  <a:solidFill>
                    <a:srgbClr val="333333"/>
                  </a:solidFill>
                </a:rPr>
                <a:t>M</a:t>
              </a:r>
              <a:r>
                <a:rPr lang="en-US" sz="2000" i="1" baseline="30000">
                  <a:solidFill>
                    <a:srgbClr val="333333"/>
                  </a:solidFill>
                </a:rPr>
                <a:t>2</a:t>
              </a:r>
              <a:endParaRPr lang="en-US" sz="2000">
                <a:solidFill>
                  <a:srgbClr val="333333"/>
                </a:solidFill>
                <a:effectLst>
                  <a:outerShdw blurRad="38100" dist="38100" dir="2700000" algn="tl">
                    <a:srgbClr val="C0C0C0"/>
                  </a:outerShdw>
                </a:effectLst>
              </a:endParaRPr>
            </a:p>
          </p:txBody>
        </p:sp>
      </p:grpSp>
      <p:grpSp>
        <p:nvGrpSpPr>
          <p:cNvPr id="208995" name="Group 99"/>
          <p:cNvGrpSpPr>
            <a:grpSpLocks/>
          </p:cNvGrpSpPr>
          <p:nvPr/>
        </p:nvGrpSpPr>
        <p:grpSpPr bwMode="auto">
          <a:xfrm>
            <a:off x="931863" y="4529138"/>
            <a:ext cx="774700" cy="706437"/>
            <a:chOff x="587" y="2853"/>
            <a:chExt cx="488" cy="445"/>
          </a:xfrm>
        </p:grpSpPr>
        <p:sp>
          <p:nvSpPr>
            <p:cNvPr id="208996" name="Freeform 100"/>
            <p:cNvSpPr>
              <a:spLocks/>
            </p:cNvSpPr>
            <p:nvPr/>
          </p:nvSpPr>
          <p:spPr bwMode="auto">
            <a:xfrm>
              <a:off x="587" y="2853"/>
              <a:ext cx="315" cy="146"/>
            </a:xfrm>
            <a:custGeom>
              <a:avLst/>
              <a:gdLst>
                <a:gd name="T0" fmla="*/ 315 w 315"/>
                <a:gd name="T1" fmla="*/ 146 h 146"/>
                <a:gd name="T2" fmla="*/ 254 w 315"/>
                <a:gd name="T3" fmla="*/ 104 h 146"/>
                <a:gd name="T4" fmla="*/ 160 w 315"/>
                <a:gd name="T5" fmla="*/ 56 h 146"/>
                <a:gd name="T6" fmla="*/ 0 w 315"/>
                <a:gd name="T7" fmla="*/ 0 h 146"/>
              </a:gdLst>
              <a:ahLst/>
              <a:cxnLst>
                <a:cxn ang="0">
                  <a:pos x="T0" y="T1"/>
                </a:cxn>
                <a:cxn ang="0">
                  <a:pos x="T2" y="T3"/>
                </a:cxn>
                <a:cxn ang="0">
                  <a:pos x="T4" y="T5"/>
                </a:cxn>
                <a:cxn ang="0">
                  <a:pos x="T6" y="T7"/>
                </a:cxn>
              </a:cxnLst>
              <a:rect l="0" t="0" r="r" b="b"/>
              <a:pathLst>
                <a:path w="315" h="146">
                  <a:moveTo>
                    <a:pt x="315" y="146"/>
                  </a:moveTo>
                  <a:lnTo>
                    <a:pt x="254" y="104"/>
                  </a:lnTo>
                  <a:lnTo>
                    <a:pt x="160" y="56"/>
                  </a:lnTo>
                  <a:lnTo>
                    <a:pt x="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8997" name="Freeform 101"/>
            <p:cNvSpPr>
              <a:spLocks/>
            </p:cNvSpPr>
            <p:nvPr/>
          </p:nvSpPr>
          <p:spPr bwMode="auto">
            <a:xfrm>
              <a:off x="913" y="2954"/>
              <a:ext cx="162" cy="48"/>
            </a:xfrm>
            <a:custGeom>
              <a:avLst/>
              <a:gdLst>
                <a:gd name="T0" fmla="*/ 0 w 162"/>
                <a:gd name="T1" fmla="*/ 48 h 48"/>
                <a:gd name="T2" fmla="*/ 162 w 162"/>
                <a:gd name="T3" fmla="*/ 0 h 48"/>
              </a:gdLst>
              <a:ahLst/>
              <a:cxnLst>
                <a:cxn ang="0">
                  <a:pos x="T0" y="T1"/>
                </a:cxn>
                <a:cxn ang="0">
                  <a:pos x="T2" y="T3"/>
                </a:cxn>
              </a:cxnLst>
              <a:rect l="0" t="0" r="r" b="b"/>
              <a:pathLst>
                <a:path w="162" h="48">
                  <a:moveTo>
                    <a:pt x="0" y="48"/>
                  </a:moveTo>
                  <a:lnTo>
                    <a:pt x="162"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8998" name="Freeform 102"/>
            <p:cNvSpPr>
              <a:spLocks/>
            </p:cNvSpPr>
            <p:nvPr/>
          </p:nvSpPr>
          <p:spPr bwMode="auto">
            <a:xfrm>
              <a:off x="885" y="3000"/>
              <a:ext cx="28" cy="298"/>
            </a:xfrm>
            <a:custGeom>
              <a:avLst/>
              <a:gdLst>
                <a:gd name="T0" fmla="*/ 28 w 28"/>
                <a:gd name="T1" fmla="*/ 0 h 298"/>
                <a:gd name="T2" fmla="*/ 0 w 28"/>
                <a:gd name="T3" fmla="*/ 93 h 298"/>
                <a:gd name="T4" fmla="*/ 1 w 28"/>
                <a:gd name="T5" fmla="*/ 298 h 298"/>
              </a:gdLst>
              <a:ahLst/>
              <a:cxnLst>
                <a:cxn ang="0">
                  <a:pos x="T0" y="T1"/>
                </a:cxn>
                <a:cxn ang="0">
                  <a:pos x="T2" y="T3"/>
                </a:cxn>
                <a:cxn ang="0">
                  <a:pos x="T4" y="T5"/>
                </a:cxn>
              </a:cxnLst>
              <a:rect l="0" t="0" r="r" b="b"/>
              <a:pathLst>
                <a:path w="28" h="298">
                  <a:moveTo>
                    <a:pt x="28" y="0"/>
                  </a:moveTo>
                  <a:lnTo>
                    <a:pt x="0" y="93"/>
                  </a:lnTo>
                  <a:lnTo>
                    <a:pt x="1" y="298"/>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8999" name="Oval 103"/>
            <p:cNvSpPr>
              <a:spLocks noChangeArrowheads="1"/>
            </p:cNvSpPr>
            <p:nvPr/>
          </p:nvSpPr>
          <p:spPr bwMode="auto">
            <a:xfrm rot="1897186">
              <a:off x="901" y="2992"/>
              <a:ext cx="15" cy="18"/>
            </a:xfrm>
            <a:prstGeom prst="ellipse">
              <a:avLst/>
            </a:prstGeom>
            <a:solidFill>
              <a:srgbClr val="BBE0E3"/>
            </a:solidFill>
            <a:ln w="9525">
              <a:solidFill>
                <a:srgbClr val="00CC00"/>
              </a:solidFill>
              <a:round/>
              <a:headEnd/>
              <a:tailEnd/>
            </a:ln>
          </p:spPr>
          <p:txBody>
            <a:bodyPr anchor="ctr"/>
            <a:lstStyle/>
            <a:p>
              <a:endParaRPr lang="en-US"/>
            </a:p>
          </p:txBody>
        </p:sp>
      </p:grpSp>
      <p:grpSp>
        <p:nvGrpSpPr>
          <p:cNvPr id="209000" name="Group 104"/>
          <p:cNvGrpSpPr>
            <a:grpSpLocks/>
          </p:cNvGrpSpPr>
          <p:nvPr/>
        </p:nvGrpSpPr>
        <p:grpSpPr bwMode="auto">
          <a:xfrm>
            <a:off x="936625" y="4530725"/>
            <a:ext cx="755650" cy="695325"/>
            <a:chOff x="590" y="2854"/>
            <a:chExt cx="476" cy="438"/>
          </a:xfrm>
        </p:grpSpPr>
        <p:sp>
          <p:nvSpPr>
            <p:cNvPr id="209001" name="Freeform 105"/>
            <p:cNvSpPr>
              <a:spLocks/>
            </p:cNvSpPr>
            <p:nvPr/>
          </p:nvSpPr>
          <p:spPr bwMode="auto">
            <a:xfrm>
              <a:off x="590" y="2854"/>
              <a:ext cx="266" cy="194"/>
            </a:xfrm>
            <a:custGeom>
              <a:avLst/>
              <a:gdLst>
                <a:gd name="T0" fmla="*/ 266 w 266"/>
                <a:gd name="T1" fmla="*/ 194 h 194"/>
                <a:gd name="T2" fmla="*/ 224 w 266"/>
                <a:gd name="T3" fmla="*/ 186 h 194"/>
                <a:gd name="T4" fmla="*/ 176 w 266"/>
                <a:gd name="T5" fmla="*/ 164 h 194"/>
                <a:gd name="T6" fmla="*/ 150 w 266"/>
                <a:gd name="T7" fmla="*/ 152 h 194"/>
                <a:gd name="T8" fmla="*/ 0 w 266"/>
                <a:gd name="T9" fmla="*/ 0 h 194"/>
              </a:gdLst>
              <a:ahLst/>
              <a:cxnLst>
                <a:cxn ang="0">
                  <a:pos x="T0" y="T1"/>
                </a:cxn>
                <a:cxn ang="0">
                  <a:pos x="T2" y="T3"/>
                </a:cxn>
                <a:cxn ang="0">
                  <a:pos x="T4" y="T5"/>
                </a:cxn>
                <a:cxn ang="0">
                  <a:pos x="T6" y="T7"/>
                </a:cxn>
                <a:cxn ang="0">
                  <a:pos x="T8" y="T9"/>
                </a:cxn>
              </a:cxnLst>
              <a:rect l="0" t="0" r="r" b="b"/>
              <a:pathLst>
                <a:path w="266" h="194">
                  <a:moveTo>
                    <a:pt x="266" y="194"/>
                  </a:moveTo>
                  <a:lnTo>
                    <a:pt x="224" y="186"/>
                  </a:lnTo>
                  <a:lnTo>
                    <a:pt x="176" y="164"/>
                  </a:lnTo>
                  <a:lnTo>
                    <a:pt x="150" y="152"/>
                  </a:lnTo>
                  <a:lnTo>
                    <a:pt x="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02" name="Freeform 106"/>
            <p:cNvSpPr>
              <a:spLocks/>
            </p:cNvSpPr>
            <p:nvPr/>
          </p:nvSpPr>
          <p:spPr bwMode="auto">
            <a:xfrm>
              <a:off x="858" y="2954"/>
              <a:ext cx="208" cy="96"/>
            </a:xfrm>
            <a:custGeom>
              <a:avLst/>
              <a:gdLst>
                <a:gd name="T0" fmla="*/ 0 w 208"/>
                <a:gd name="T1" fmla="*/ 96 h 96"/>
                <a:gd name="T2" fmla="*/ 208 w 208"/>
                <a:gd name="T3" fmla="*/ 0 h 96"/>
              </a:gdLst>
              <a:ahLst/>
              <a:cxnLst>
                <a:cxn ang="0">
                  <a:pos x="T0" y="T1"/>
                </a:cxn>
                <a:cxn ang="0">
                  <a:pos x="T2" y="T3"/>
                </a:cxn>
              </a:cxnLst>
              <a:rect l="0" t="0" r="r" b="b"/>
              <a:pathLst>
                <a:path w="208" h="96">
                  <a:moveTo>
                    <a:pt x="0" y="96"/>
                  </a:moveTo>
                  <a:lnTo>
                    <a:pt x="208"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03" name="Freeform 107"/>
            <p:cNvSpPr>
              <a:spLocks/>
            </p:cNvSpPr>
            <p:nvPr/>
          </p:nvSpPr>
          <p:spPr bwMode="auto">
            <a:xfrm>
              <a:off x="856" y="3050"/>
              <a:ext cx="26" cy="242"/>
            </a:xfrm>
            <a:custGeom>
              <a:avLst/>
              <a:gdLst>
                <a:gd name="T0" fmla="*/ 2 w 26"/>
                <a:gd name="T1" fmla="*/ 0 h 242"/>
                <a:gd name="T2" fmla="*/ 0 w 26"/>
                <a:gd name="T3" fmla="*/ 16 h 242"/>
                <a:gd name="T4" fmla="*/ 26 w 26"/>
                <a:gd name="T5" fmla="*/ 242 h 242"/>
              </a:gdLst>
              <a:ahLst/>
              <a:cxnLst>
                <a:cxn ang="0">
                  <a:pos x="T0" y="T1"/>
                </a:cxn>
                <a:cxn ang="0">
                  <a:pos x="T2" y="T3"/>
                </a:cxn>
                <a:cxn ang="0">
                  <a:pos x="T4" y="T5"/>
                </a:cxn>
              </a:cxnLst>
              <a:rect l="0" t="0" r="r" b="b"/>
              <a:pathLst>
                <a:path w="26" h="242">
                  <a:moveTo>
                    <a:pt x="2" y="0"/>
                  </a:moveTo>
                  <a:lnTo>
                    <a:pt x="0" y="16"/>
                  </a:lnTo>
                  <a:lnTo>
                    <a:pt x="26" y="242"/>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04" name="Oval 108"/>
            <p:cNvSpPr>
              <a:spLocks noChangeArrowheads="1"/>
            </p:cNvSpPr>
            <p:nvPr/>
          </p:nvSpPr>
          <p:spPr bwMode="auto">
            <a:xfrm rot="1897186">
              <a:off x="849" y="3041"/>
              <a:ext cx="15" cy="18"/>
            </a:xfrm>
            <a:prstGeom prst="ellipse">
              <a:avLst/>
            </a:prstGeom>
            <a:solidFill>
              <a:srgbClr val="BBE0E3"/>
            </a:solidFill>
            <a:ln w="9525">
              <a:solidFill>
                <a:srgbClr val="00CC00"/>
              </a:solidFill>
              <a:round/>
              <a:headEnd/>
              <a:tailEnd/>
            </a:ln>
          </p:spPr>
          <p:txBody>
            <a:bodyPr anchor="ctr"/>
            <a:lstStyle/>
            <a:p>
              <a:endParaRPr lang="en-US"/>
            </a:p>
          </p:txBody>
        </p:sp>
      </p:grpSp>
      <p:grpSp>
        <p:nvGrpSpPr>
          <p:cNvPr id="209005" name="Group 109"/>
          <p:cNvGrpSpPr>
            <a:grpSpLocks/>
          </p:cNvGrpSpPr>
          <p:nvPr/>
        </p:nvGrpSpPr>
        <p:grpSpPr bwMode="auto">
          <a:xfrm>
            <a:off x="936625" y="4530725"/>
            <a:ext cx="755650" cy="695325"/>
            <a:chOff x="590" y="2854"/>
            <a:chExt cx="476" cy="438"/>
          </a:xfrm>
        </p:grpSpPr>
        <p:sp>
          <p:nvSpPr>
            <p:cNvPr id="209006" name="Freeform 110"/>
            <p:cNvSpPr>
              <a:spLocks/>
            </p:cNvSpPr>
            <p:nvPr/>
          </p:nvSpPr>
          <p:spPr bwMode="auto">
            <a:xfrm>
              <a:off x="590" y="2854"/>
              <a:ext cx="235" cy="252"/>
            </a:xfrm>
            <a:custGeom>
              <a:avLst/>
              <a:gdLst>
                <a:gd name="T0" fmla="*/ 235 w 235"/>
                <a:gd name="T1" fmla="*/ 245 h 252"/>
                <a:gd name="T2" fmla="*/ 186 w 235"/>
                <a:gd name="T3" fmla="*/ 252 h 252"/>
                <a:gd name="T4" fmla="*/ 84 w 235"/>
                <a:gd name="T5" fmla="*/ 180 h 252"/>
                <a:gd name="T6" fmla="*/ 0 w 235"/>
                <a:gd name="T7" fmla="*/ 0 h 252"/>
              </a:gdLst>
              <a:ahLst/>
              <a:cxnLst>
                <a:cxn ang="0">
                  <a:pos x="T0" y="T1"/>
                </a:cxn>
                <a:cxn ang="0">
                  <a:pos x="T2" y="T3"/>
                </a:cxn>
                <a:cxn ang="0">
                  <a:pos x="T4" y="T5"/>
                </a:cxn>
                <a:cxn ang="0">
                  <a:pos x="T6" y="T7"/>
                </a:cxn>
              </a:cxnLst>
              <a:rect l="0" t="0" r="r" b="b"/>
              <a:pathLst>
                <a:path w="235" h="252">
                  <a:moveTo>
                    <a:pt x="235" y="245"/>
                  </a:moveTo>
                  <a:lnTo>
                    <a:pt x="186" y="252"/>
                  </a:lnTo>
                  <a:lnTo>
                    <a:pt x="84" y="180"/>
                  </a:lnTo>
                  <a:lnTo>
                    <a:pt x="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07" name="Freeform 111"/>
            <p:cNvSpPr>
              <a:spLocks/>
            </p:cNvSpPr>
            <p:nvPr/>
          </p:nvSpPr>
          <p:spPr bwMode="auto">
            <a:xfrm>
              <a:off x="824" y="2954"/>
              <a:ext cx="242" cy="147"/>
            </a:xfrm>
            <a:custGeom>
              <a:avLst/>
              <a:gdLst>
                <a:gd name="T0" fmla="*/ 0 w 242"/>
                <a:gd name="T1" fmla="*/ 147 h 147"/>
                <a:gd name="T2" fmla="*/ 56 w 242"/>
                <a:gd name="T3" fmla="*/ 124 h 147"/>
                <a:gd name="T4" fmla="*/ 242 w 242"/>
                <a:gd name="T5" fmla="*/ 0 h 147"/>
              </a:gdLst>
              <a:ahLst/>
              <a:cxnLst>
                <a:cxn ang="0">
                  <a:pos x="T0" y="T1"/>
                </a:cxn>
                <a:cxn ang="0">
                  <a:pos x="T2" y="T3"/>
                </a:cxn>
                <a:cxn ang="0">
                  <a:pos x="T4" y="T5"/>
                </a:cxn>
              </a:cxnLst>
              <a:rect l="0" t="0" r="r" b="b"/>
              <a:pathLst>
                <a:path w="242" h="147">
                  <a:moveTo>
                    <a:pt x="0" y="147"/>
                  </a:moveTo>
                  <a:lnTo>
                    <a:pt x="56" y="124"/>
                  </a:lnTo>
                  <a:lnTo>
                    <a:pt x="242"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08" name="Freeform 112"/>
            <p:cNvSpPr>
              <a:spLocks/>
            </p:cNvSpPr>
            <p:nvPr/>
          </p:nvSpPr>
          <p:spPr bwMode="auto">
            <a:xfrm>
              <a:off x="825" y="3099"/>
              <a:ext cx="57" cy="193"/>
            </a:xfrm>
            <a:custGeom>
              <a:avLst/>
              <a:gdLst>
                <a:gd name="T0" fmla="*/ 0 w 57"/>
                <a:gd name="T1" fmla="*/ 0 h 193"/>
                <a:gd name="T2" fmla="*/ 57 w 57"/>
                <a:gd name="T3" fmla="*/ 193 h 193"/>
              </a:gdLst>
              <a:ahLst/>
              <a:cxnLst>
                <a:cxn ang="0">
                  <a:pos x="T0" y="T1"/>
                </a:cxn>
                <a:cxn ang="0">
                  <a:pos x="T2" y="T3"/>
                </a:cxn>
              </a:cxnLst>
              <a:rect l="0" t="0" r="r" b="b"/>
              <a:pathLst>
                <a:path w="57" h="193">
                  <a:moveTo>
                    <a:pt x="0" y="0"/>
                  </a:moveTo>
                  <a:lnTo>
                    <a:pt x="57" y="193"/>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09" name="Oval 113"/>
            <p:cNvSpPr>
              <a:spLocks noChangeArrowheads="1"/>
            </p:cNvSpPr>
            <p:nvPr/>
          </p:nvSpPr>
          <p:spPr bwMode="auto">
            <a:xfrm rot="1897186">
              <a:off x="818" y="3091"/>
              <a:ext cx="15" cy="18"/>
            </a:xfrm>
            <a:prstGeom prst="ellipse">
              <a:avLst/>
            </a:prstGeom>
            <a:solidFill>
              <a:srgbClr val="BBE0E3"/>
            </a:solidFill>
            <a:ln w="9525">
              <a:solidFill>
                <a:srgbClr val="00CC00"/>
              </a:solidFill>
              <a:round/>
              <a:headEnd/>
              <a:tailEnd/>
            </a:ln>
          </p:spPr>
          <p:txBody>
            <a:bodyPr anchor="ctr"/>
            <a:lstStyle/>
            <a:p>
              <a:endParaRPr lang="en-US"/>
            </a:p>
          </p:txBody>
        </p:sp>
      </p:grpSp>
      <p:grpSp>
        <p:nvGrpSpPr>
          <p:cNvPr id="209010" name="Group 114"/>
          <p:cNvGrpSpPr>
            <a:grpSpLocks/>
          </p:cNvGrpSpPr>
          <p:nvPr/>
        </p:nvGrpSpPr>
        <p:grpSpPr bwMode="auto">
          <a:xfrm>
            <a:off x="936625" y="4530725"/>
            <a:ext cx="755650" cy="695325"/>
            <a:chOff x="590" y="2854"/>
            <a:chExt cx="476" cy="438"/>
          </a:xfrm>
        </p:grpSpPr>
        <p:sp>
          <p:nvSpPr>
            <p:cNvPr id="209011" name="Freeform 115"/>
            <p:cNvSpPr>
              <a:spLocks/>
            </p:cNvSpPr>
            <p:nvPr/>
          </p:nvSpPr>
          <p:spPr bwMode="auto">
            <a:xfrm>
              <a:off x="590" y="2854"/>
              <a:ext cx="255" cy="221"/>
            </a:xfrm>
            <a:custGeom>
              <a:avLst/>
              <a:gdLst>
                <a:gd name="T0" fmla="*/ 255 w 255"/>
                <a:gd name="T1" fmla="*/ 221 h 221"/>
                <a:gd name="T2" fmla="*/ 182 w 255"/>
                <a:gd name="T3" fmla="*/ 200 h 221"/>
                <a:gd name="T4" fmla="*/ 116 w 255"/>
                <a:gd name="T5" fmla="*/ 164 h 221"/>
                <a:gd name="T6" fmla="*/ 0 w 255"/>
                <a:gd name="T7" fmla="*/ 0 h 221"/>
              </a:gdLst>
              <a:ahLst/>
              <a:cxnLst>
                <a:cxn ang="0">
                  <a:pos x="T0" y="T1"/>
                </a:cxn>
                <a:cxn ang="0">
                  <a:pos x="T2" y="T3"/>
                </a:cxn>
                <a:cxn ang="0">
                  <a:pos x="T4" y="T5"/>
                </a:cxn>
                <a:cxn ang="0">
                  <a:pos x="T6" y="T7"/>
                </a:cxn>
              </a:cxnLst>
              <a:rect l="0" t="0" r="r" b="b"/>
              <a:pathLst>
                <a:path w="255" h="221">
                  <a:moveTo>
                    <a:pt x="255" y="221"/>
                  </a:moveTo>
                  <a:lnTo>
                    <a:pt x="182" y="200"/>
                  </a:lnTo>
                  <a:lnTo>
                    <a:pt x="116" y="164"/>
                  </a:lnTo>
                  <a:lnTo>
                    <a:pt x="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12" name="Freeform 116"/>
            <p:cNvSpPr>
              <a:spLocks/>
            </p:cNvSpPr>
            <p:nvPr/>
          </p:nvSpPr>
          <p:spPr bwMode="auto">
            <a:xfrm>
              <a:off x="840" y="2954"/>
              <a:ext cx="226" cy="121"/>
            </a:xfrm>
            <a:custGeom>
              <a:avLst/>
              <a:gdLst>
                <a:gd name="T0" fmla="*/ 0 w 226"/>
                <a:gd name="T1" fmla="*/ 121 h 121"/>
                <a:gd name="T2" fmla="*/ 226 w 226"/>
                <a:gd name="T3" fmla="*/ 0 h 121"/>
              </a:gdLst>
              <a:ahLst/>
              <a:cxnLst>
                <a:cxn ang="0">
                  <a:pos x="T0" y="T1"/>
                </a:cxn>
                <a:cxn ang="0">
                  <a:pos x="T2" y="T3"/>
                </a:cxn>
              </a:cxnLst>
              <a:rect l="0" t="0" r="r" b="b"/>
              <a:pathLst>
                <a:path w="226" h="121">
                  <a:moveTo>
                    <a:pt x="0" y="121"/>
                  </a:moveTo>
                  <a:lnTo>
                    <a:pt x="226"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13" name="Freeform 117"/>
            <p:cNvSpPr>
              <a:spLocks/>
            </p:cNvSpPr>
            <p:nvPr/>
          </p:nvSpPr>
          <p:spPr bwMode="auto">
            <a:xfrm>
              <a:off x="843" y="3075"/>
              <a:ext cx="39" cy="217"/>
            </a:xfrm>
            <a:custGeom>
              <a:avLst/>
              <a:gdLst>
                <a:gd name="T0" fmla="*/ 0 w 39"/>
                <a:gd name="T1" fmla="*/ 0 h 217"/>
                <a:gd name="T2" fmla="*/ 39 w 39"/>
                <a:gd name="T3" fmla="*/ 217 h 217"/>
              </a:gdLst>
              <a:ahLst/>
              <a:cxnLst>
                <a:cxn ang="0">
                  <a:pos x="T0" y="T1"/>
                </a:cxn>
                <a:cxn ang="0">
                  <a:pos x="T2" y="T3"/>
                </a:cxn>
              </a:cxnLst>
              <a:rect l="0" t="0" r="r" b="b"/>
              <a:pathLst>
                <a:path w="39" h="217">
                  <a:moveTo>
                    <a:pt x="0" y="0"/>
                  </a:moveTo>
                  <a:lnTo>
                    <a:pt x="39" y="217"/>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14" name="Oval 118"/>
            <p:cNvSpPr>
              <a:spLocks noChangeArrowheads="1"/>
            </p:cNvSpPr>
            <p:nvPr/>
          </p:nvSpPr>
          <p:spPr bwMode="auto">
            <a:xfrm rot="1897186">
              <a:off x="836" y="3066"/>
              <a:ext cx="15" cy="18"/>
            </a:xfrm>
            <a:prstGeom prst="ellipse">
              <a:avLst/>
            </a:prstGeom>
            <a:solidFill>
              <a:srgbClr val="BBE0E3"/>
            </a:solidFill>
            <a:ln w="9525">
              <a:solidFill>
                <a:srgbClr val="00CC00"/>
              </a:solidFill>
              <a:round/>
              <a:headEnd/>
              <a:tailEnd/>
            </a:ln>
          </p:spPr>
          <p:txBody>
            <a:bodyPr anchor="ctr"/>
            <a:lstStyle/>
            <a:p>
              <a:endParaRPr lang="en-US"/>
            </a:p>
          </p:txBody>
        </p:sp>
      </p:grpSp>
      <p:grpSp>
        <p:nvGrpSpPr>
          <p:cNvPr id="209015" name="Group 119"/>
          <p:cNvGrpSpPr>
            <a:grpSpLocks/>
          </p:cNvGrpSpPr>
          <p:nvPr/>
        </p:nvGrpSpPr>
        <p:grpSpPr bwMode="auto">
          <a:xfrm>
            <a:off x="933450" y="4530725"/>
            <a:ext cx="755650" cy="695325"/>
            <a:chOff x="590" y="2854"/>
            <a:chExt cx="476" cy="438"/>
          </a:xfrm>
        </p:grpSpPr>
        <p:sp>
          <p:nvSpPr>
            <p:cNvPr id="209016" name="Freeform 120"/>
            <p:cNvSpPr>
              <a:spLocks/>
            </p:cNvSpPr>
            <p:nvPr/>
          </p:nvSpPr>
          <p:spPr bwMode="auto">
            <a:xfrm>
              <a:off x="590" y="2854"/>
              <a:ext cx="290" cy="212"/>
            </a:xfrm>
            <a:custGeom>
              <a:avLst/>
              <a:gdLst>
                <a:gd name="T0" fmla="*/ 290 w 290"/>
                <a:gd name="T1" fmla="*/ 210 h 212"/>
                <a:gd name="T2" fmla="*/ 272 w 290"/>
                <a:gd name="T3" fmla="*/ 212 h 212"/>
                <a:gd name="T4" fmla="*/ 170 w 290"/>
                <a:gd name="T5" fmla="*/ 164 h 212"/>
                <a:gd name="T6" fmla="*/ 148 w 290"/>
                <a:gd name="T7" fmla="*/ 152 h 212"/>
                <a:gd name="T8" fmla="*/ 0 w 290"/>
                <a:gd name="T9" fmla="*/ 0 h 212"/>
              </a:gdLst>
              <a:ahLst/>
              <a:cxnLst>
                <a:cxn ang="0">
                  <a:pos x="T0" y="T1"/>
                </a:cxn>
                <a:cxn ang="0">
                  <a:pos x="T2" y="T3"/>
                </a:cxn>
                <a:cxn ang="0">
                  <a:pos x="T4" y="T5"/>
                </a:cxn>
                <a:cxn ang="0">
                  <a:pos x="T6" y="T7"/>
                </a:cxn>
                <a:cxn ang="0">
                  <a:pos x="T8" y="T9"/>
                </a:cxn>
              </a:cxnLst>
              <a:rect l="0" t="0" r="r" b="b"/>
              <a:pathLst>
                <a:path w="290" h="212">
                  <a:moveTo>
                    <a:pt x="290" y="210"/>
                  </a:moveTo>
                  <a:lnTo>
                    <a:pt x="272" y="212"/>
                  </a:lnTo>
                  <a:lnTo>
                    <a:pt x="170" y="164"/>
                  </a:lnTo>
                  <a:lnTo>
                    <a:pt x="148" y="152"/>
                  </a:lnTo>
                  <a:lnTo>
                    <a:pt x="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17" name="Freeform 121"/>
            <p:cNvSpPr>
              <a:spLocks/>
            </p:cNvSpPr>
            <p:nvPr/>
          </p:nvSpPr>
          <p:spPr bwMode="auto">
            <a:xfrm>
              <a:off x="882" y="2954"/>
              <a:ext cx="184" cy="106"/>
            </a:xfrm>
            <a:custGeom>
              <a:avLst/>
              <a:gdLst>
                <a:gd name="T0" fmla="*/ 0 w 184"/>
                <a:gd name="T1" fmla="*/ 106 h 106"/>
                <a:gd name="T2" fmla="*/ 184 w 184"/>
                <a:gd name="T3" fmla="*/ 0 h 106"/>
              </a:gdLst>
              <a:ahLst/>
              <a:cxnLst>
                <a:cxn ang="0">
                  <a:pos x="T0" y="T1"/>
                </a:cxn>
                <a:cxn ang="0">
                  <a:pos x="T2" y="T3"/>
                </a:cxn>
              </a:cxnLst>
              <a:rect l="0" t="0" r="r" b="b"/>
              <a:pathLst>
                <a:path w="184" h="106">
                  <a:moveTo>
                    <a:pt x="0" y="106"/>
                  </a:moveTo>
                  <a:lnTo>
                    <a:pt x="184"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18" name="Freeform 122"/>
            <p:cNvSpPr>
              <a:spLocks/>
            </p:cNvSpPr>
            <p:nvPr/>
          </p:nvSpPr>
          <p:spPr bwMode="auto">
            <a:xfrm>
              <a:off x="878" y="3062"/>
              <a:ext cx="4" cy="230"/>
            </a:xfrm>
            <a:custGeom>
              <a:avLst/>
              <a:gdLst>
                <a:gd name="T0" fmla="*/ 2 w 4"/>
                <a:gd name="T1" fmla="*/ 0 h 230"/>
                <a:gd name="T2" fmla="*/ 0 w 4"/>
                <a:gd name="T3" fmla="*/ 20 h 230"/>
                <a:gd name="T4" fmla="*/ 4 w 4"/>
                <a:gd name="T5" fmla="*/ 230 h 230"/>
              </a:gdLst>
              <a:ahLst/>
              <a:cxnLst>
                <a:cxn ang="0">
                  <a:pos x="T0" y="T1"/>
                </a:cxn>
                <a:cxn ang="0">
                  <a:pos x="T2" y="T3"/>
                </a:cxn>
                <a:cxn ang="0">
                  <a:pos x="T4" y="T5"/>
                </a:cxn>
              </a:cxnLst>
              <a:rect l="0" t="0" r="r" b="b"/>
              <a:pathLst>
                <a:path w="4" h="230">
                  <a:moveTo>
                    <a:pt x="2" y="0"/>
                  </a:moveTo>
                  <a:lnTo>
                    <a:pt x="0" y="20"/>
                  </a:lnTo>
                  <a:lnTo>
                    <a:pt x="4" y="23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19" name="Oval 123"/>
            <p:cNvSpPr>
              <a:spLocks noChangeArrowheads="1"/>
            </p:cNvSpPr>
            <p:nvPr/>
          </p:nvSpPr>
          <p:spPr bwMode="auto">
            <a:xfrm rot="1897186">
              <a:off x="871" y="3056"/>
              <a:ext cx="15" cy="18"/>
            </a:xfrm>
            <a:prstGeom prst="ellipse">
              <a:avLst/>
            </a:prstGeom>
            <a:solidFill>
              <a:srgbClr val="BBE0E3"/>
            </a:solidFill>
            <a:ln w="9525">
              <a:solidFill>
                <a:srgbClr val="00CC00"/>
              </a:solidFill>
              <a:round/>
              <a:headEnd/>
              <a:tailEnd/>
            </a:ln>
          </p:spPr>
          <p:txBody>
            <a:bodyPr anchor="ctr"/>
            <a:lstStyle/>
            <a:p>
              <a:endParaRPr lang="en-US"/>
            </a:p>
          </p:txBody>
        </p:sp>
      </p:grpSp>
      <p:grpSp>
        <p:nvGrpSpPr>
          <p:cNvPr id="209020" name="Group 124"/>
          <p:cNvGrpSpPr>
            <a:grpSpLocks/>
          </p:cNvGrpSpPr>
          <p:nvPr/>
        </p:nvGrpSpPr>
        <p:grpSpPr bwMode="auto">
          <a:xfrm>
            <a:off x="936625" y="4529138"/>
            <a:ext cx="755650" cy="695325"/>
            <a:chOff x="590" y="2854"/>
            <a:chExt cx="476" cy="438"/>
          </a:xfrm>
        </p:grpSpPr>
        <p:sp>
          <p:nvSpPr>
            <p:cNvPr id="209021" name="Freeform 125"/>
            <p:cNvSpPr>
              <a:spLocks/>
            </p:cNvSpPr>
            <p:nvPr/>
          </p:nvSpPr>
          <p:spPr bwMode="auto">
            <a:xfrm>
              <a:off x="590" y="2854"/>
              <a:ext cx="230" cy="238"/>
            </a:xfrm>
            <a:custGeom>
              <a:avLst/>
              <a:gdLst>
                <a:gd name="T0" fmla="*/ 230 w 230"/>
                <a:gd name="T1" fmla="*/ 238 h 238"/>
                <a:gd name="T2" fmla="*/ 184 w 230"/>
                <a:gd name="T3" fmla="*/ 232 h 238"/>
                <a:gd name="T4" fmla="*/ 94 w 230"/>
                <a:gd name="T5" fmla="*/ 172 h 238"/>
                <a:gd name="T6" fmla="*/ 0 w 230"/>
                <a:gd name="T7" fmla="*/ 0 h 238"/>
              </a:gdLst>
              <a:ahLst/>
              <a:cxnLst>
                <a:cxn ang="0">
                  <a:pos x="T0" y="T1"/>
                </a:cxn>
                <a:cxn ang="0">
                  <a:pos x="T2" y="T3"/>
                </a:cxn>
                <a:cxn ang="0">
                  <a:pos x="T4" y="T5"/>
                </a:cxn>
                <a:cxn ang="0">
                  <a:pos x="T6" y="T7"/>
                </a:cxn>
              </a:cxnLst>
              <a:rect l="0" t="0" r="r" b="b"/>
              <a:pathLst>
                <a:path w="230" h="238">
                  <a:moveTo>
                    <a:pt x="230" y="238"/>
                  </a:moveTo>
                  <a:lnTo>
                    <a:pt x="184" y="232"/>
                  </a:lnTo>
                  <a:lnTo>
                    <a:pt x="94" y="172"/>
                  </a:lnTo>
                  <a:lnTo>
                    <a:pt x="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22" name="Freeform 126"/>
            <p:cNvSpPr>
              <a:spLocks/>
            </p:cNvSpPr>
            <p:nvPr/>
          </p:nvSpPr>
          <p:spPr bwMode="auto">
            <a:xfrm>
              <a:off x="826" y="2954"/>
              <a:ext cx="240" cy="138"/>
            </a:xfrm>
            <a:custGeom>
              <a:avLst/>
              <a:gdLst>
                <a:gd name="T0" fmla="*/ 0 w 240"/>
                <a:gd name="T1" fmla="*/ 138 h 138"/>
                <a:gd name="T2" fmla="*/ 30 w 240"/>
                <a:gd name="T3" fmla="*/ 110 h 138"/>
                <a:gd name="T4" fmla="*/ 240 w 240"/>
                <a:gd name="T5" fmla="*/ 0 h 138"/>
              </a:gdLst>
              <a:ahLst/>
              <a:cxnLst>
                <a:cxn ang="0">
                  <a:pos x="T0" y="T1"/>
                </a:cxn>
                <a:cxn ang="0">
                  <a:pos x="T2" y="T3"/>
                </a:cxn>
                <a:cxn ang="0">
                  <a:pos x="T4" y="T5"/>
                </a:cxn>
              </a:cxnLst>
              <a:rect l="0" t="0" r="r" b="b"/>
              <a:pathLst>
                <a:path w="240" h="138">
                  <a:moveTo>
                    <a:pt x="0" y="138"/>
                  </a:moveTo>
                  <a:lnTo>
                    <a:pt x="30" y="110"/>
                  </a:lnTo>
                  <a:lnTo>
                    <a:pt x="24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23" name="Freeform 127"/>
            <p:cNvSpPr>
              <a:spLocks/>
            </p:cNvSpPr>
            <p:nvPr/>
          </p:nvSpPr>
          <p:spPr bwMode="auto">
            <a:xfrm>
              <a:off x="824" y="3094"/>
              <a:ext cx="58" cy="198"/>
            </a:xfrm>
            <a:custGeom>
              <a:avLst/>
              <a:gdLst>
                <a:gd name="T0" fmla="*/ 0 w 58"/>
                <a:gd name="T1" fmla="*/ 0 h 198"/>
                <a:gd name="T2" fmla="*/ 58 w 58"/>
                <a:gd name="T3" fmla="*/ 198 h 198"/>
              </a:gdLst>
              <a:ahLst/>
              <a:cxnLst>
                <a:cxn ang="0">
                  <a:pos x="T0" y="T1"/>
                </a:cxn>
                <a:cxn ang="0">
                  <a:pos x="T2" y="T3"/>
                </a:cxn>
              </a:cxnLst>
              <a:rect l="0" t="0" r="r" b="b"/>
              <a:pathLst>
                <a:path w="58" h="198">
                  <a:moveTo>
                    <a:pt x="0" y="0"/>
                  </a:moveTo>
                  <a:lnTo>
                    <a:pt x="58" y="198"/>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24" name="Oval 128"/>
            <p:cNvSpPr>
              <a:spLocks noChangeArrowheads="1"/>
            </p:cNvSpPr>
            <p:nvPr/>
          </p:nvSpPr>
          <p:spPr bwMode="auto">
            <a:xfrm rot="1897186">
              <a:off x="818" y="3083"/>
              <a:ext cx="15" cy="18"/>
            </a:xfrm>
            <a:prstGeom prst="ellipse">
              <a:avLst/>
            </a:prstGeom>
            <a:solidFill>
              <a:srgbClr val="BBE0E3"/>
            </a:solidFill>
            <a:ln w="9525">
              <a:solidFill>
                <a:srgbClr val="00CC00"/>
              </a:solidFill>
              <a:round/>
              <a:headEnd/>
              <a:tailEnd/>
            </a:ln>
          </p:spPr>
          <p:txBody>
            <a:bodyPr anchor="ctr"/>
            <a:lstStyle/>
            <a:p>
              <a:endParaRPr lang="en-US"/>
            </a:p>
          </p:txBody>
        </p:sp>
      </p:grpSp>
      <p:grpSp>
        <p:nvGrpSpPr>
          <p:cNvPr id="209025" name="Group 129"/>
          <p:cNvGrpSpPr>
            <a:grpSpLocks/>
          </p:cNvGrpSpPr>
          <p:nvPr/>
        </p:nvGrpSpPr>
        <p:grpSpPr bwMode="auto">
          <a:xfrm>
            <a:off x="939800" y="4522788"/>
            <a:ext cx="755650" cy="695325"/>
            <a:chOff x="592" y="2849"/>
            <a:chExt cx="476" cy="438"/>
          </a:xfrm>
        </p:grpSpPr>
        <p:sp>
          <p:nvSpPr>
            <p:cNvPr id="209026" name="Freeform 130"/>
            <p:cNvSpPr>
              <a:spLocks/>
            </p:cNvSpPr>
            <p:nvPr/>
          </p:nvSpPr>
          <p:spPr bwMode="auto">
            <a:xfrm>
              <a:off x="592" y="2849"/>
              <a:ext cx="178" cy="295"/>
            </a:xfrm>
            <a:custGeom>
              <a:avLst/>
              <a:gdLst>
                <a:gd name="T0" fmla="*/ 178 w 178"/>
                <a:gd name="T1" fmla="*/ 295 h 295"/>
                <a:gd name="T2" fmla="*/ 84 w 178"/>
                <a:gd name="T3" fmla="*/ 174 h 295"/>
                <a:gd name="T4" fmla="*/ 0 w 178"/>
                <a:gd name="T5" fmla="*/ 0 h 295"/>
              </a:gdLst>
              <a:ahLst/>
              <a:cxnLst>
                <a:cxn ang="0">
                  <a:pos x="T0" y="T1"/>
                </a:cxn>
                <a:cxn ang="0">
                  <a:pos x="T2" y="T3"/>
                </a:cxn>
                <a:cxn ang="0">
                  <a:pos x="T4" y="T5"/>
                </a:cxn>
              </a:cxnLst>
              <a:rect l="0" t="0" r="r" b="b"/>
              <a:pathLst>
                <a:path w="178" h="295">
                  <a:moveTo>
                    <a:pt x="178" y="295"/>
                  </a:moveTo>
                  <a:lnTo>
                    <a:pt x="84" y="174"/>
                  </a:lnTo>
                  <a:lnTo>
                    <a:pt x="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27" name="Freeform 131"/>
            <p:cNvSpPr>
              <a:spLocks/>
            </p:cNvSpPr>
            <p:nvPr/>
          </p:nvSpPr>
          <p:spPr bwMode="auto">
            <a:xfrm>
              <a:off x="768" y="2949"/>
              <a:ext cx="300" cy="195"/>
            </a:xfrm>
            <a:custGeom>
              <a:avLst/>
              <a:gdLst>
                <a:gd name="T0" fmla="*/ 0 w 300"/>
                <a:gd name="T1" fmla="*/ 195 h 195"/>
                <a:gd name="T2" fmla="*/ 12 w 300"/>
                <a:gd name="T3" fmla="*/ 176 h 195"/>
                <a:gd name="T4" fmla="*/ 94 w 300"/>
                <a:gd name="T5" fmla="*/ 110 h 195"/>
                <a:gd name="T6" fmla="*/ 300 w 300"/>
                <a:gd name="T7" fmla="*/ 0 h 195"/>
              </a:gdLst>
              <a:ahLst/>
              <a:cxnLst>
                <a:cxn ang="0">
                  <a:pos x="T0" y="T1"/>
                </a:cxn>
                <a:cxn ang="0">
                  <a:pos x="T2" y="T3"/>
                </a:cxn>
                <a:cxn ang="0">
                  <a:pos x="T4" y="T5"/>
                </a:cxn>
                <a:cxn ang="0">
                  <a:pos x="T6" y="T7"/>
                </a:cxn>
              </a:cxnLst>
              <a:rect l="0" t="0" r="r" b="b"/>
              <a:pathLst>
                <a:path w="300" h="195">
                  <a:moveTo>
                    <a:pt x="0" y="195"/>
                  </a:moveTo>
                  <a:lnTo>
                    <a:pt x="12" y="176"/>
                  </a:lnTo>
                  <a:lnTo>
                    <a:pt x="94" y="110"/>
                  </a:lnTo>
                  <a:lnTo>
                    <a:pt x="30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28" name="Freeform 132"/>
            <p:cNvSpPr>
              <a:spLocks/>
            </p:cNvSpPr>
            <p:nvPr/>
          </p:nvSpPr>
          <p:spPr bwMode="auto">
            <a:xfrm>
              <a:off x="767" y="3144"/>
              <a:ext cx="117" cy="143"/>
            </a:xfrm>
            <a:custGeom>
              <a:avLst/>
              <a:gdLst>
                <a:gd name="T0" fmla="*/ 0 w 117"/>
                <a:gd name="T1" fmla="*/ 0 h 143"/>
                <a:gd name="T2" fmla="*/ 19 w 117"/>
                <a:gd name="T3" fmla="*/ 23 h 143"/>
                <a:gd name="T4" fmla="*/ 117 w 117"/>
                <a:gd name="T5" fmla="*/ 143 h 143"/>
              </a:gdLst>
              <a:ahLst/>
              <a:cxnLst>
                <a:cxn ang="0">
                  <a:pos x="T0" y="T1"/>
                </a:cxn>
                <a:cxn ang="0">
                  <a:pos x="T2" y="T3"/>
                </a:cxn>
                <a:cxn ang="0">
                  <a:pos x="T4" y="T5"/>
                </a:cxn>
              </a:cxnLst>
              <a:rect l="0" t="0" r="r" b="b"/>
              <a:pathLst>
                <a:path w="117" h="143">
                  <a:moveTo>
                    <a:pt x="0" y="0"/>
                  </a:moveTo>
                  <a:lnTo>
                    <a:pt x="19" y="23"/>
                  </a:lnTo>
                  <a:lnTo>
                    <a:pt x="117" y="143"/>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9029" name="Oval 133"/>
            <p:cNvSpPr>
              <a:spLocks noChangeArrowheads="1"/>
            </p:cNvSpPr>
            <p:nvPr/>
          </p:nvSpPr>
          <p:spPr bwMode="auto">
            <a:xfrm rot="1897186">
              <a:off x="762" y="3135"/>
              <a:ext cx="15" cy="18"/>
            </a:xfrm>
            <a:prstGeom prst="ellipse">
              <a:avLst/>
            </a:prstGeom>
            <a:solidFill>
              <a:srgbClr val="BBE0E3"/>
            </a:solidFill>
            <a:ln w="9525">
              <a:solidFill>
                <a:srgbClr val="00CC00"/>
              </a:solidFill>
              <a:round/>
              <a:headEnd/>
              <a:tailEnd/>
            </a:ln>
          </p:spPr>
          <p:txBody>
            <a:bodyPr anchor="ctr"/>
            <a:lstStyle/>
            <a:p>
              <a:endParaRPr lang="en-US"/>
            </a:p>
          </p:txBody>
        </p:sp>
      </p:grpSp>
      <p:grpSp>
        <p:nvGrpSpPr>
          <p:cNvPr id="209030" name="Group 134"/>
          <p:cNvGrpSpPr>
            <a:grpSpLocks/>
          </p:cNvGrpSpPr>
          <p:nvPr/>
        </p:nvGrpSpPr>
        <p:grpSpPr bwMode="auto">
          <a:xfrm>
            <a:off x="773113" y="1865313"/>
            <a:ext cx="1260475" cy="1341437"/>
            <a:chOff x="487" y="1175"/>
            <a:chExt cx="794" cy="845"/>
          </a:xfrm>
        </p:grpSpPr>
        <p:sp>
          <p:nvSpPr>
            <p:cNvPr id="209031" name="Freeform 135"/>
            <p:cNvSpPr>
              <a:spLocks/>
            </p:cNvSpPr>
            <p:nvPr/>
          </p:nvSpPr>
          <p:spPr bwMode="auto">
            <a:xfrm>
              <a:off x="724" y="1582"/>
              <a:ext cx="191" cy="78"/>
            </a:xfrm>
            <a:custGeom>
              <a:avLst/>
              <a:gdLst>
                <a:gd name="T0" fmla="*/ 0 w 327"/>
                <a:gd name="T1" fmla="*/ 137 h 137"/>
                <a:gd name="T2" fmla="*/ 198 w 327"/>
                <a:gd name="T3" fmla="*/ 32 h 137"/>
                <a:gd name="T4" fmla="*/ 327 w 327"/>
                <a:gd name="T5" fmla="*/ 0 h 137"/>
              </a:gdLst>
              <a:ahLst/>
              <a:cxnLst>
                <a:cxn ang="0">
                  <a:pos x="T0" y="T1"/>
                </a:cxn>
                <a:cxn ang="0">
                  <a:pos x="T2" y="T3"/>
                </a:cxn>
                <a:cxn ang="0">
                  <a:pos x="T4" y="T5"/>
                </a:cxn>
              </a:cxnLst>
              <a:rect l="0" t="0" r="r" b="b"/>
              <a:pathLst>
                <a:path w="327" h="137">
                  <a:moveTo>
                    <a:pt x="0" y="137"/>
                  </a:moveTo>
                  <a:lnTo>
                    <a:pt x="198" y="32"/>
                  </a:lnTo>
                  <a:lnTo>
                    <a:pt x="327" y="0"/>
                  </a:lnTo>
                </a:path>
              </a:pathLst>
            </a:custGeom>
            <a:noFill/>
            <a:ln w="9525">
              <a:solidFill>
                <a:srgbClr val="000000"/>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sp>
          <p:nvSpPr>
            <p:cNvPr id="209032" name="Freeform 136"/>
            <p:cNvSpPr>
              <a:spLocks/>
            </p:cNvSpPr>
            <p:nvPr/>
          </p:nvSpPr>
          <p:spPr bwMode="auto">
            <a:xfrm>
              <a:off x="723" y="1660"/>
              <a:ext cx="558" cy="300"/>
            </a:xfrm>
            <a:custGeom>
              <a:avLst/>
              <a:gdLst>
                <a:gd name="T0" fmla="*/ 0 w 957"/>
                <a:gd name="T1" fmla="*/ 0 h 525"/>
                <a:gd name="T2" fmla="*/ 957 w 957"/>
                <a:gd name="T3" fmla="*/ 525 h 525"/>
              </a:gdLst>
              <a:ahLst/>
              <a:cxnLst>
                <a:cxn ang="0">
                  <a:pos x="T0" y="T1"/>
                </a:cxn>
                <a:cxn ang="0">
                  <a:pos x="T2" y="T3"/>
                </a:cxn>
              </a:cxnLst>
              <a:rect l="0" t="0" r="r" b="b"/>
              <a:pathLst>
                <a:path w="957" h="525">
                  <a:moveTo>
                    <a:pt x="0" y="0"/>
                  </a:moveTo>
                  <a:lnTo>
                    <a:pt x="957" y="525"/>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033" name="Freeform 137"/>
            <p:cNvSpPr>
              <a:spLocks/>
            </p:cNvSpPr>
            <p:nvPr/>
          </p:nvSpPr>
          <p:spPr bwMode="auto">
            <a:xfrm>
              <a:off x="655" y="1658"/>
              <a:ext cx="68" cy="362"/>
            </a:xfrm>
            <a:custGeom>
              <a:avLst/>
              <a:gdLst>
                <a:gd name="T0" fmla="*/ 116 w 116"/>
                <a:gd name="T1" fmla="*/ 0 h 634"/>
                <a:gd name="T2" fmla="*/ 0 w 116"/>
                <a:gd name="T3" fmla="*/ 634 h 634"/>
              </a:gdLst>
              <a:ahLst/>
              <a:cxnLst>
                <a:cxn ang="0">
                  <a:pos x="T0" y="T1"/>
                </a:cxn>
                <a:cxn ang="0">
                  <a:pos x="T2" y="T3"/>
                </a:cxn>
              </a:cxnLst>
              <a:rect l="0" t="0" r="r" b="b"/>
              <a:pathLst>
                <a:path w="116" h="634">
                  <a:moveTo>
                    <a:pt x="116" y="0"/>
                  </a:moveTo>
                  <a:lnTo>
                    <a:pt x="0" y="63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034" name="Freeform 138"/>
            <p:cNvSpPr>
              <a:spLocks/>
            </p:cNvSpPr>
            <p:nvPr/>
          </p:nvSpPr>
          <p:spPr bwMode="auto">
            <a:xfrm>
              <a:off x="487" y="1476"/>
              <a:ext cx="241" cy="186"/>
            </a:xfrm>
            <a:custGeom>
              <a:avLst/>
              <a:gdLst>
                <a:gd name="T0" fmla="*/ 241 w 241"/>
                <a:gd name="T1" fmla="*/ 186 h 186"/>
                <a:gd name="T2" fmla="*/ 135 w 241"/>
                <a:gd name="T3" fmla="*/ 148 h 186"/>
                <a:gd name="T4" fmla="*/ 0 w 241"/>
                <a:gd name="T5" fmla="*/ 0 h 186"/>
              </a:gdLst>
              <a:ahLst/>
              <a:cxnLst>
                <a:cxn ang="0">
                  <a:pos x="T0" y="T1"/>
                </a:cxn>
                <a:cxn ang="0">
                  <a:pos x="T2" y="T3"/>
                </a:cxn>
                <a:cxn ang="0">
                  <a:pos x="T4" y="T5"/>
                </a:cxn>
              </a:cxnLst>
              <a:rect l="0" t="0" r="r" b="b"/>
              <a:pathLst>
                <a:path w="241" h="186">
                  <a:moveTo>
                    <a:pt x="241" y="186"/>
                  </a:moveTo>
                  <a:lnTo>
                    <a:pt x="135" y="14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sp>
          <p:nvSpPr>
            <p:cNvPr id="209035" name="Oval 139"/>
            <p:cNvSpPr>
              <a:spLocks noChangeArrowheads="1"/>
            </p:cNvSpPr>
            <p:nvPr/>
          </p:nvSpPr>
          <p:spPr bwMode="auto">
            <a:xfrm>
              <a:off x="716" y="1651"/>
              <a:ext cx="16" cy="16"/>
            </a:xfrm>
            <a:prstGeom prst="ellipse">
              <a:avLst/>
            </a:prstGeom>
            <a:solidFill>
              <a:srgbClr val="BBE0E3"/>
            </a:solidFill>
            <a:ln w="9525">
              <a:solidFill>
                <a:srgbClr val="000000"/>
              </a:solidFill>
              <a:round/>
              <a:headEnd/>
              <a:tailEnd/>
            </a:ln>
          </p:spPr>
          <p:txBody>
            <a:bodyPr anchor="ctr"/>
            <a:lstStyle/>
            <a:p>
              <a:endParaRPr lang="en-US"/>
            </a:p>
          </p:txBody>
        </p:sp>
        <p:sp>
          <p:nvSpPr>
            <p:cNvPr id="209036" name="Freeform 140"/>
            <p:cNvSpPr>
              <a:spLocks/>
            </p:cNvSpPr>
            <p:nvPr/>
          </p:nvSpPr>
          <p:spPr bwMode="auto">
            <a:xfrm>
              <a:off x="723" y="1175"/>
              <a:ext cx="435" cy="492"/>
            </a:xfrm>
            <a:custGeom>
              <a:avLst/>
              <a:gdLst>
                <a:gd name="T0" fmla="*/ 435 w 435"/>
                <a:gd name="T1" fmla="*/ 0 h 492"/>
                <a:gd name="T2" fmla="*/ 33 w 435"/>
                <a:gd name="T3" fmla="*/ 425 h 492"/>
                <a:gd name="T4" fmla="*/ 0 w 435"/>
                <a:gd name="T5" fmla="*/ 492 h 492"/>
              </a:gdLst>
              <a:ahLst/>
              <a:cxnLst>
                <a:cxn ang="0">
                  <a:pos x="T0" y="T1"/>
                </a:cxn>
                <a:cxn ang="0">
                  <a:pos x="T2" y="T3"/>
                </a:cxn>
                <a:cxn ang="0">
                  <a:pos x="T4" y="T5"/>
                </a:cxn>
              </a:cxnLst>
              <a:rect l="0" t="0" r="r" b="b"/>
              <a:pathLst>
                <a:path w="435" h="492">
                  <a:moveTo>
                    <a:pt x="435" y="0"/>
                  </a:moveTo>
                  <a:lnTo>
                    <a:pt x="33" y="425"/>
                  </a:lnTo>
                  <a:lnTo>
                    <a:pt x="0" y="492"/>
                  </a:lnTo>
                </a:path>
              </a:pathLst>
            </a:custGeom>
            <a:noFill/>
            <a:ln w="9525">
              <a:solidFill>
                <a:srgbClr val="000000"/>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grpSp>
      <p:grpSp>
        <p:nvGrpSpPr>
          <p:cNvPr id="209037" name="Group 141"/>
          <p:cNvGrpSpPr>
            <a:grpSpLocks/>
          </p:cNvGrpSpPr>
          <p:nvPr/>
        </p:nvGrpSpPr>
        <p:grpSpPr bwMode="auto">
          <a:xfrm>
            <a:off x="768350" y="1857375"/>
            <a:ext cx="1260475" cy="1352550"/>
            <a:chOff x="484" y="1170"/>
            <a:chExt cx="794" cy="852"/>
          </a:xfrm>
        </p:grpSpPr>
        <p:sp>
          <p:nvSpPr>
            <p:cNvPr id="209038" name="Line 142"/>
            <p:cNvSpPr>
              <a:spLocks noChangeShapeType="1"/>
            </p:cNvSpPr>
            <p:nvPr/>
          </p:nvSpPr>
          <p:spPr bwMode="auto">
            <a:xfrm>
              <a:off x="484" y="1474"/>
              <a:ext cx="206" cy="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39" name="Line 143"/>
            <p:cNvSpPr>
              <a:spLocks noChangeShapeType="1"/>
            </p:cNvSpPr>
            <p:nvPr/>
          </p:nvSpPr>
          <p:spPr bwMode="auto">
            <a:xfrm flipV="1">
              <a:off x="690" y="1170"/>
              <a:ext cx="472" cy="4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40" name="Freeform 144"/>
            <p:cNvSpPr>
              <a:spLocks/>
            </p:cNvSpPr>
            <p:nvPr/>
          </p:nvSpPr>
          <p:spPr bwMode="auto">
            <a:xfrm>
              <a:off x="686" y="1578"/>
              <a:ext cx="232" cy="20"/>
            </a:xfrm>
            <a:custGeom>
              <a:avLst/>
              <a:gdLst>
                <a:gd name="T0" fmla="*/ 0 w 232"/>
                <a:gd name="T1" fmla="*/ 0 h 20"/>
                <a:gd name="T2" fmla="*/ 86 w 232"/>
                <a:gd name="T3" fmla="*/ 12 h 20"/>
                <a:gd name="T4" fmla="*/ 164 w 232"/>
                <a:gd name="T5" fmla="*/ 20 h 20"/>
                <a:gd name="T6" fmla="*/ 232 w 232"/>
                <a:gd name="T7" fmla="*/ 4 h 20"/>
              </a:gdLst>
              <a:ahLst/>
              <a:cxnLst>
                <a:cxn ang="0">
                  <a:pos x="T0" y="T1"/>
                </a:cxn>
                <a:cxn ang="0">
                  <a:pos x="T2" y="T3"/>
                </a:cxn>
                <a:cxn ang="0">
                  <a:pos x="T4" y="T5"/>
                </a:cxn>
                <a:cxn ang="0">
                  <a:pos x="T6" y="T7"/>
                </a:cxn>
              </a:cxnLst>
              <a:rect l="0" t="0" r="r" b="b"/>
              <a:pathLst>
                <a:path w="232" h="20">
                  <a:moveTo>
                    <a:pt x="0" y="0"/>
                  </a:moveTo>
                  <a:lnTo>
                    <a:pt x="86" y="12"/>
                  </a:lnTo>
                  <a:lnTo>
                    <a:pt x="164" y="20"/>
                  </a:lnTo>
                  <a:lnTo>
                    <a:pt x="232" y="4"/>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41" name="Freeform 145"/>
            <p:cNvSpPr>
              <a:spLocks/>
            </p:cNvSpPr>
            <p:nvPr/>
          </p:nvSpPr>
          <p:spPr bwMode="auto">
            <a:xfrm>
              <a:off x="692" y="1580"/>
              <a:ext cx="586" cy="376"/>
            </a:xfrm>
            <a:custGeom>
              <a:avLst/>
              <a:gdLst>
                <a:gd name="T0" fmla="*/ 0 w 586"/>
                <a:gd name="T1" fmla="*/ 0 h 376"/>
                <a:gd name="T2" fmla="*/ 20 w 586"/>
                <a:gd name="T3" fmla="*/ 22 h 376"/>
                <a:gd name="T4" fmla="*/ 586 w 586"/>
                <a:gd name="T5" fmla="*/ 376 h 376"/>
              </a:gdLst>
              <a:ahLst/>
              <a:cxnLst>
                <a:cxn ang="0">
                  <a:pos x="T0" y="T1"/>
                </a:cxn>
                <a:cxn ang="0">
                  <a:pos x="T2" y="T3"/>
                </a:cxn>
                <a:cxn ang="0">
                  <a:pos x="T4" y="T5"/>
                </a:cxn>
              </a:cxnLst>
              <a:rect l="0" t="0" r="r" b="b"/>
              <a:pathLst>
                <a:path w="586" h="376">
                  <a:moveTo>
                    <a:pt x="0" y="0"/>
                  </a:moveTo>
                  <a:lnTo>
                    <a:pt x="20" y="22"/>
                  </a:lnTo>
                  <a:lnTo>
                    <a:pt x="586" y="376"/>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42" name="Freeform 146"/>
            <p:cNvSpPr>
              <a:spLocks/>
            </p:cNvSpPr>
            <p:nvPr/>
          </p:nvSpPr>
          <p:spPr bwMode="auto">
            <a:xfrm>
              <a:off x="654" y="1580"/>
              <a:ext cx="34" cy="442"/>
            </a:xfrm>
            <a:custGeom>
              <a:avLst/>
              <a:gdLst>
                <a:gd name="T0" fmla="*/ 34 w 34"/>
                <a:gd name="T1" fmla="*/ 0 h 442"/>
                <a:gd name="T2" fmla="*/ 28 w 34"/>
                <a:gd name="T3" fmla="*/ 32 h 442"/>
                <a:gd name="T4" fmla="*/ 0 w 34"/>
                <a:gd name="T5" fmla="*/ 442 h 442"/>
              </a:gdLst>
              <a:ahLst/>
              <a:cxnLst>
                <a:cxn ang="0">
                  <a:pos x="T0" y="T1"/>
                </a:cxn>
                <a:cxn ang="0">
                  <a:pos x="T2" y="T3"/>
                </a:cxn>
                <a:cxn ang="0">
                  <a:pos x="T4" y="T5"/>
                </a:cxn>
              </a:cxnLst>
              <a:rect l="0" t="0" r="r" b="b"/>
              <a:pathLst>
                <a:path w="34" h="442">
                  <a:moveTo>
                    <a:pt x="34" y="0"/>
                  </a:moveTo>
                  <a:lnTo>
                    <a:pt x="28" y="32"/>
                  </a:lnTo>
                  <a:lnTo>
                    <a:pt x="0" y="44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43" name="Oval 147"/>
            <p:cNvSpPr>
              <a:spLocks noChangeArrowheads="1"/>
            </p:cNvSpPr>
            <p:nvPr/>
          </p:nvSpPr>
          <p:spPr bwMode="auto">
            <a:xfrm>
              <a:off x="683" y="1573"/>
              <a:ext cx="16" cy="16"/>
            </a:xfrm>
            <a:prstGeom prst="ellipse">
              <a:avLst/>
            </a:prstGeom>
            <a:solidFill>
              <a:srgbClr val="BBE0E3"/>
            </a:solidFill>
            <a:ln w="9525">
              <a:solidFill>
                <a:srgbClr val="000000"/>
              </a:solidFill>
              <a:round/>
              <a:headEnd/>
              <a:tailEnd/>
            </a:ln>
          </p:spPr>
          <p:txBody>
            <a:bodyPr anchor="ctr"/>
            <a:lstStyle/>
            <a:p>
              <a:endParaRPr lang="en-US"/>
            </a:p>
          </p:txBody>
        </p:sp>
      </p:grpSp>
      <p:grpSp>
        <p:nvGrpSpPr>
          <p:cNvPr id="209044" name="Group 148"/>
          <p:cNvGrpSpPr>
            <a:grpSpLocks/>
          </p:cNvGrpSpPr>
          <p:nvPr/>
        </p:nvGrpSpPr>
        <p:grpSpPr bwMode="auto">
          <a:xfrm>
            <a:off x="771525" y="1860550"/>
            <a:ext cx="1260475" cy="1352550"/>
            <a:chOff x="580" y="1264"/>
            <a:chExt cx="794" cy="852"/>
          </a:xfrm>
        </p:grpSpPr>
        <p:sp>
          <p:nvSpPr>
            <p:cNvPr id="209045" name="Freeform 149"/>
            <p:cNvSpPr>
              <a:spLocks/>
            </p:cNvSpPr>
            <p:nvPr/>
          </p:nvSpPr>
          <p:spPr bwMode="auto">
            <a:xfrm>
              <a:off x="580" y="1568"/>
              <a:ext cx="192" cy="76"/>
            </a:xfrm>
            <a:custGeom>
              <a:avLst/>
              <a:gdLst>
                <a:gd name="T0" fmla="*/ 0 w 192"/>
                <a:gd name="T1" fmla="*/ 0 h 76"/>
                <a:gd name="T2" fmla="*/ 192 w 192"/>
                <a:gd name="T3" fmla="*/ 76 h 76"/>
              </a:gdLst>
              <a:ahLst/>
              <a:cxnLst>
                <a:cxn ang="0">
                  <a:pos x="T0" y="T1"/>
                </a:cxn>
                <a:cxn ang="0">
                  <a:pos x="T2" y="T3"/>
                </a:cxn>
              </a:cxnLst>
              <a:rect l="0" t="0" r="r" b="b"/>
              <a:pathLst>
                <a:path w="192" h="76">
                  <a:moveTo>
                    <a:pt x="0" y="0"/>
                  </a:moveTo>
                  <a:lnTo>
                    <a:pt x="192" y="76"/>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46" name="Freeform 150"/>
            <p:cNvSpPr>
              <a:spLocks/>
            </p:cNvSpPr>
            <p:nvPr/>
          </p:nvSpPr>
          <p:spPr bwMode="auto">
            <a:xfrm>
              <a:off x="772" y="1264"/>
              <a:ext cx="486" cy="386"/>
            </a:xfrm>
            <a:custGeom>
              <a:avLst/>
              <a:gdLst>
                <a:gd name="T0" fmla="*/ 0 w 486"/>
                <a:gd name="T1" fmla="*/ 386 h 386"/>
                <a:gd name="T2" fmla="*/ 486 w 486"/>
                <a:gd name="T3" fmla="*/ 0 h 386"/>
              </a:gdLst>
              <a:ahLst/>
              <a:cxnLst>
                <a:cxn ang="0">
                  <a:pos x="T0" y="T1"/>
                </a:cxn>
                <a:cxn ang="0">
                  <a:pos x="T2" y="T3"/>
                </a:cxn>
              </a:cxnLst>
              <a:rect l="0" t="0" r="r" b="b"/>
              <a:pathLst>
                <a:path w="486" h="386">
                  <a:moveTo>
                    <a:pt x="0" y="386"/>
                  </a:moveTo>
                  <a:lnTo>
                    <a:pt x="486"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47" name="Freeform 151"/>
            <p:cNvSpPr>
              <a:spLocks/>
            </p:cNvSpPr>
            <p:nvPr/>
          </p:nvSpPr>
          <p:spPr bwMode="auto">
            <a:xfrm>
              <a:off x="770" y="1648"/>
              <a:ext cx="244" cy="28"/>
            </a:xfrm>
            <a:custGeom>
              <a:avLst/>
              <a:gdLst>
                <a:gd name="T0" fmla="*/ 0 w 244"/>
                <a:gd name="T1" fmla="*/ 0 h 28"/>
                <a:gd name="T2" fmla="*/ 180 w 244"/>
                <a:gd name="T3" fmla="*/ 6 h 28"/>
                <a:gd name="T4" fmla="*/ 244 w 244"/>
                <a:gd name="T5" fmla="*/ 28 h 28"/>
              </a:gdLst>
              <a:ahLst/>
              <a:cxnLst>
                <a:cxn ang="0">
                  <a:pos x="T0" y="T1"/>
                </a:cxn>
                <a:cxn ang="0">
                  <a:pos x="T2" y="T3"/>
                </a:cxn>
                <a:cxn ang="0">
                  <a:pos x="T4" y="T5"/>
                </a:cxn>
              </a:cxnLst>
              <a:rect l="0" t="0" r="r" b="b"/>
              <a:pathLst>
                <a:path w="244" h="28">
                  <a:moveTo>
                    <a:pt x="0" y="0"/>
                  </a:moveTo>
                  <a:lnTo>
                    <a:pt x="180" y="6"/>
                  </a:lnTo>
                  <a:lnTo>
                    <a:pt x="244" y="28"/>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48" name="Freeform 152"/>
            <p:cNvSpPr>
              <a:spLocks/>
            </p:cNvSpPr>
            <p:nvPr/>
          </p:nvSpPr>
          <p:spPr bwMode="auto">
            <a:xfrm>
              <a:off x="770" y="1644"/>
              <a:ext cx="604" cy="406"/>
            </a:xfrm>
            <a:custGeom>
              <a:avLst/>
              <a:gdLst>
                <a:gd name="T0" fmla="*/ 0 w 604"/>
                <a:gd name="T1" fmla="*/ 0 h 406"/>
                <a:gd name="T2" fmla="*/ 50 w 604"/>
                <a:gd name="T3" fmla="*/ 50 h 406"/>
                <a:gd name="T4" fmla="*/ 604 w 604"/>
                <a:gd name="T5" fmla="*/ 406 h 406"/>
              </a:gdLst>
              <a:ahLst/>
              <a:cxnLst>
                <a:cxn ang="0">
                  <a:pos x="T0" y="T1"/>
                </a:cxn>
                <a:cxn ang="0">
                  <a:pos x="T2" y="T3"/>
                </a:cxn>
                <a:cxn ang="0">
                  <a:pos x="T4" y="T5"/>
                </a:cxn>
              </a:cxnLst>
              <a:rect l="0" t="0" r="r" b="b"/>
              <a:pathLst>
                <a:path w="604" h="406">
                  <a:moveTo>
                    <a:pt x="0" y="0"/>
                  </a:moveTo>
                  <a:lnTo>
                    <a:pt x="50" y="50"/>
                  </a:lnTo>
                  <a:lnTo>
                    <a:pt x="604" y="406"/>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49" name="Freeform 153"/>
            <p:cNvSpPr>
              <a:spLocks/>
            </p:cNvSpPr>
            <p:nvPr/>
          </p:nvSpPr>
          <p:spPr bwMode="auto">
            <a:xfrm>
              <a:off x="750" y="1648"/>
              <a:ext cx="24" cy="468"/>
            </a:xfrm>
            <a:custGeom>
              <a:avLst/>
              <a:gdLst>
                <a:gd name="T0" fmla="*/ 24 w 24"/>
                <a:gd name="T1" fmla="*/ 0 h 468"/>
                <a:gd name="T2" fmla="*/ 6 w 24"/>
                <a:gd name="T3" fmla="*/ 66 h 468"/>
                <a:gd name="T4" fmla="*/ 0 w 24"/>
                <a:gd name="T5" fmla="*/ 468 h 468"/>
              </a:gdLst>
              <a:ahLst/>
              <a:cxnLst>
                <a:cxn ang="0">
                  <a:pos x="T0" y="T1"/>
                </a:cxn>
                <a:cxn ang="0">
                  <a:pos x="T2" y="T3"/>
                </a:cxn>
                <a:cxn ang="0">
                  <a:pos x="T4" y="T5"/>
                </a:cxn>
              </a:cxnLst>
              <a:rect l="0" t="0" r="r" b="b"/>
              <a:pathLst>
                <a:path w="24" h="468">
                  <a:moveTo>
                    <a:pt x="24" y="0"/>
                  </a:moveTo>
                  <a:lnTo>
                    <a:pt x="6" y="66"/>
                  </a:lnTo>
                  <a:lnTo>
                    <a:pt x="0" y="468"/>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50" name="Oval 154"/>
            <p:cNvSpPr>
              <a:spLocks noChangeArrowheads="1"/>
            </p:cNvSpPr>
            <p:nvPr/>
          </p:nvSpPr>
          <p:spPr bwMode="auto">
            <a:xfrm>
              <a:off x="764" y="1640"/>
              <a:ext cx="16" cy="16"/>
            </a:xfrm>
            <a:prstGeom prst="ellipse">
              <a:avLst/>
            </a:prstGeom>
            <a:solidFill>
              <a:srgbClr val="BBE0E3"/>
            </a:solidFill>
            <a:ln w="9525">
              <a:solidFill>
                <a:srgbClr val="000000"/>
              </a:solidFill>
              <a:round/>
              <a:headEnd/>
              <a:tailEnd/>
            </a:ln>
          </p:spPr>
          <p:txBody>
            <a:bodyPr anchor="ctr"/>
            <a:lstStyle/>
            <a:p>
              <a:endParaRPr lang="en-US"/>
            </a:p>
          </p:txBody>
        </p:sp>
      </p:grpSp>
      <p:grpSp>
        <p:nvGrpSpPr>
          <p:cNvPr id="209051" name="Group 155"/>
          <p:cNvGrpSpPr>
            <a:grpSpLocks/>
          </p:cNvGrpSpPr>
          <p:nvPr/>
        </p:nvGrpSpPr>
        <p:grpSpPr bwMode="auto">
          <a:xfrm>
            <a:off x="771525" y="1860550"/>
            <a:ext cx="1260475" cy="1352550"/>
            <a:chOff x="580" y="1264"/>
            <a:chExt cx="794" cy="852"/>
          </a:xfrm>
        </p:grpSpPr>
        <p:sp>
          <p:nvSpPr>
            <p:cNvPr id="209052" name="Freeform 156"/>
            <p:cNvSpPr>
              <a:spLocks/>
            </p:cNvSpPr>
            <p:nvPr/>
          </p:nvSpPr>
          <p:spPr bwMode="auto">
            <a:xfrm>
              <a:off x="580" y="1568"/>
              <a:ext cx="162" cy="22"/>
            </a:xfrm>
            <a:custGeom>
              <a:avLst/>
              <a:gdLst>
                <a:gd name="T0" fmla="*/ 0 w 162"/>
                <a:gd name="T1" fmla="*/ 0 h 22"/>
                <a:gd name="T2" fmla="*/ 162 w 162"/>
                <a:gd name="T3" fmla="*/ 22 h 22"/>
              </a:gdLst>
              <a:ahLst/>
              <a:cxnLst>
                <a:cxn ang="0">
                  <a:pos x="T0" y="T1"/>
                </a:cxn>
                <a:cxn ang="0">
                  <a:pos x="T2" y="T3"/>
                </a:cxn>
              </a:cxnLst>
              <a:rect l="0" t="0" r="r" b="b"/>
              <a:pathLst>
                <a:path w="162" h="22">
                  <a:moveTo>
                    <a:pt x="0" y="0"/>
                  </a:moveTo>
                  <a:lnTo>
                    <a:pt x="162" y="2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53" name="Freeform 157"/>
            <p:cNvSpPr>
              <a:spLocks/>
            </p:cNvSpPr>
            <p:nvPr/>
          </p:nvSpPr>
          <p:spPr bwMode="auto">
            <a:xfrm>
              <a:off x="742" y="1264"/>
              <a:ext cx="516" cy="326"/>
            </a:xfrm>
            <a:custGeom>
              <a:avLst/>
              <a:gdLst>
                <a:gd name="T0" fmla="*/ 0 w 516"/>
                <a:gd name="T1" fmla="*/ 326 h 326"/>
                <a:gd name="T2" fmla="*/ 516 w 516"/>
                <a:gd name="T3" fmla="*/ 0 h 326"/>
              </a:gdLst>
              <a:ahLst/>
              <a:cxnLst>
                <a:cxn ang="0">
                  <a:pos x="T0" y="T1"/>
                </a:cxn>
                <a:cxn ang="0">
                  <a:pos x="T2" y="T3"/>
                </a:cxn>
              </a:cxnLst>
              <a:rect l="0" t="0" r="r" b="b"/>
              <a:pathLst>
                <a:path w="516" h="326">
                  <a:moveTo>
                    <a:pt x="0" y="326"/>
                  </a:moveTo>
                  <a:lnTo>
                    <a:pt x="516"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54" name="Freeform 158"/>
            <p:cNvSpPr>
              <a:spLocks/>
            </p:cNvSpPr>
            <p:nvPr/>
          </p:nvSpPr>
          <p:spPr bwMode="auto">
            <a:xfrm>
              <a:off x="742" y="1588"/>
              <a:ext cx="272" cy="88"/>
            </a:xfrm>
            <a:custGeom>
              <a:avLst/>
              <a:gdLst>
                <a:gd name="T0" fmla="*/ 0 w 272"/>
                <a:gd name="T1" fmla="*/ 0 h 88"/>
                <a:gd name="T2" fmla="*/ 216 w 272"/>
                <a:gd name="T3" fmla="*/ 58 h 88"/>
                <a:gd name="T4" fmla="*/ 272 w 272"/>
                <a:gd name="T5" fmla="*/ 88 h 88"/>
              </a:gdLst>
              <a:ahLst/>
              <a:cxnLst>
                <a:cxn ang="0">
                  <a:pos x="T0" y="T1"/>
                </a:cxn>
                <a:cxn ang="0">
                  <a:pos x="T2" y="T3"/>
                </a:cxn>
                <a:cxn ang="0">
                  <a:pos x="T4" y="T5"/>
                </a:cxn>
              </a:cxnLst>
              <a:rect l="0" t="0" r="r" b="b"/>
              <a:pathLst>
                <a:path w="272" h="88">
                  <a:moveTo>
                    <a:pt x="0" y="0"/>
                  </a:moveTo>
                  <a:lnTo>
                    <a:pt x="216" y="58"/>
                  </a:lnTo>
                  <a:lnTo>
                    <a:pt x="272" y="88"/>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55" name="Freeform 159"/>
            <p:cNvSpPr>
              <a:spLocks/>
            </p:cNvSpPr>
            <p:nvPr/>
          </p:nvSpPr>
          <p:spPr bwMode="auto">
            <a:xfrm>
              <a:off x="742" y="1588"/>
              <a:ext cx="632" cy="462"/>
            </a:xfrm>
            <a:custGeom>
              <a:avLst/>
              <a:gdLst>
                <a:gd name="T0" fmla="*/ 0 w 632"/>
                <a:gd name="T1" fmla="*/ 0 h 462"/>
                <a:gd name="T2" fmla="*/ 90 w 632"/>
                <a:gd name="T3" fmla="*/ 104 h 462"/>
                <a:gd name="T4" fmla="*/ 632 w 632"/>
                <a:gd name="T5" fmla="*/ 462 h 462"/>
              </a:gdLst>
              <a:ahLst/>
              <a:cxnLst>
                <a:cxn ang="0">
                  <a:pos x="T0" y="T1"/>
                </a:cxn>
                <a:cxn ang="0">
                  <a:pos x="T2" y="T3"/>
                </a:cxn>
                <a:cxn ang="0">
                  <a:pos x="T4" y="T5"/>
                </a:cxn>
              </a:cxnLst>
              <a:rect l="0" t="0" r="r" b="b"/>
              <a:pathLst>
                <a:path w="632" h="462">
                  <a:moveTo>
                    <a:pt x="0" y="0"/>
                  </a:moveTo>
                  <a:lnTo>
                    <a:pt x="90" y="104"/>
                  </a:lnTo>
                  <a:lnTo>
                    <a:pt x="632" y="46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56" name="Freeform 160"/>
            <p:cNvSpPr>
              <a:spLocks/>
            </p:cNvSpPr>
            <p:nvPr/>
          </p:nvSpPr>
          <p:spPr bwMode="auto">
            <a:xfrm>
              <a:off x="728" y="1592"/>
              <a:ext cx="22" cy="524"/>
            </a:xfrm>
            <a:custGeom>
              <a:avLst/>
              <a:gdLst>
                <a:gd name="T0" fmla="*/ 14 w 22"/>
                <a:gd name="T1" fmla="*/ 0 h 524"/>
                <a:gd name="T2" fmla="*/ 0 w 22"/>
                <a:gd name="T3" fmla="*/ 122 h 524"/>
                <a:gd name="T4" fmla="*/ 22 w 22"/>
                <a:gd name="T5" fmla="*/ 524 h 524"/>
              </a:gdLst>
              <a:ahLst/>
              <a:cxnLst>
                <a:cxn ang="0">
                  <a:pos x="T0" y="T1"/>
                </a:cxn>
                <a:cxn ang="0">
                  <a:pos x="T2" y="T3"/>
                </a:cxn>
                <a:cxn ang="0">
                  <a:pos x="T4" y="T5"/>
                </a:cxn>
              </a:cxnLst>
              <a:rect l="0" t="0" r="r" b="b"/>
              <a:pathLst>
                <a:path w="22" h="524">
                  <a:moveTo>
                    <a:pt x="14" y="0"/>
                  </a:moveTo>
                  <a:lnTo>
                    <a:pt x="0" y="122"/>
                  </a:lnTo>
                  <a:lnTo>
                    <a:pt x="22" y="524"/>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57" name="Oval 161"/>
            <p:cNvSpPr>
              <a:spLocks noChangeArrowheads="1"/>
            </p:cNvSpPr>
            <p:nvPr/>
          </p:nvSpPr>
          <p:spPr bwMode="auto">
            <a:xfrm>
              <a:off x="735" y="1584"/>
              <a:ext cx="16" cy="16"/>
            </a:xfrm>
            <a:prstGeom prst="ellipse">
              <a:avLst/>
            </a:prstGeom>
            <a:solidFill>
              <a:srgbClr val="BBE0E3"/>
            </a:solidFill>
            <a:ln w="9525">
              <a:solidFill>
                <a:srgbClr val="000000"/>
              </a:solidFill>
              <a:round/>
              <a:headEnd/>
              <a:tailEnd/>
            </a:ln>
          </p:spPr>
          <p:txBody>
            <a:bodyPr anchor="ctr"/>
            <a:lstStyle/>
            <a:p>
              <a:endParaRPr lang="en-US"/>
            </a:p>
          </p:txBody>
        </p:sp>
      </p:grpSp>
      <p:grpSp>
        <p:nvGrpSpPr>
          <p:cNvPr id="209058" name="Group 162"/>
          <p:cNvGrpSpPr>
            <a:grpSpLocks/>
          </p:cNvGrpSpPr>
          <p:nvPr/>
        </p:nvGrpSpPr>
        <p:grpSpPr bwMode="auto">
          <a:xfrm>
            <a:off x="771525" y="1851025"/>
            <a:ext cx="1260475" cy="1352550"/>
            <a:chOff x="582" y="1268"/>
            <a:chExt cx="794" cy="852"/>
          </a:xfrm>
        </p:grpSpPr>
        <p:sp>
          <p:nvSpPr>
            <p:cNvPr id="209059" name="Freeform 163"/>
            <p:cNvSpPr>
              <a:spLocks/>
            </p:cNvSpPr>
            <p:nvPr/>
          </p:nvSpPr>
          <p:spPr bwMode="auto">
            <a:xfrm>
              <a:off x="582" y="1572"/>
              <a:ext cx="138" cy="92"/>
            </a:xfrm>
            <a:custGeom>
              <a:avLst/>
              <a:gdLst>
                <a:gd name="T0" fmla="*/ 0 w 138"/>
                <a:gd name="T1" fmla="*/ 0 h 92"/>
                <a:gd name="T2" fmla="*/ 138 w 138"/>
                <a:gd name="T3" fmla="*/ 92 h 92"/>
              </a:gdLst>
              <a:ahLst/>
              <a:cxnLst>
                <a:cxn ang="0">
                  <a:pos x="T0" y="T1"/>
                </a:cxn>
                <a:cxn ang="0">
                  <a:pos x="T2" y="T3"/>
                </a:cxn>
              </a:cxnLst>
              <a:rect l="0" t="0" r="r" b="b"/>
              <a:pathLst>
                <a:path w="138" h="92">
                  <a:moveTo>
                    <a:pt x="0" y="0"/>
                  </a:moveTo>
                  <a:lnTo>
                    <a:pt x="138" y="9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60" name="Freeform 164"/>
            <p:cNvSpPr>
              <a:spLocks/>
            </p:cNvSpPr>
            <p:nvPr/>
          </p:nvSpPr>
          <p:spPr bwMode="auto">
            <a:xfrm>
              <a:off x="716" y="1268"/>
              <a:ext cx="544" cy="396"/>
            </a:xfrm>
            <a:custGeom>
              <a:avLst/>
              <a:gdLst>
                <a:gd name="T0" fmla="*/ 0 w 544"/>
                <a:gd name="T1" fmla="*/ 396 h 396"/>
                <a:gd name="T2" fmla="*/ 544 w 544"/>
                <a:gd name="T3" fmla="*/ 0 h 396"/>
              </a:gdLst>
              <a:ahLst/>
              <a:cxnLst>
                <a:cxn ang="0">
                  <a:pos x="T0" y="T1"/>
                </a:cxn>
                <a:cxn ang="0">
                  <a:pos x="T2" y="T3"/>
                </a:cxn>
              </a:cxnLst>
              <a:rect l="0" t="0" r="r" b="b"/>
              <a:pathLst>
                <a:path w="544" h="396">
                  <a:moveTo>
                    <a:pt x="0" y="396"/>
                  </a:moveTo>
                  <a:lnTo>
                    <a:pt x="544"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61" name="Freeform 165"/>
            <p:cNvSpPr>
              <a:spLocks/>
            </p:cNvSpPr>
            <p:nvPr/>
          </p:nvSpPr>
          <p:spPr bwMode="auto">
            <a:xfrm>
              <a:off x="714" y="1662"/>
              <a:ext cx="302" cy="22"/>
            </a:xfrm>
            <a:custGeom>
              <a:avLst/>
              <a:gdLst>
                <a:gd name="T0" fmla="*/ 0 w 302"/>
                <a:gd name="T1" fmla="*/ 0 h 22"/>
                <a:gd name="T2" fmla="*/ 174 w 302"/>
                <a:gd name="T3" fmla="*/ 20 h 22"/>
                <a:gd name="T4" fmla="*/ 220 w 302"/>
                <a:gd name="T5" fmla="*/ 22 h 22"/>
                <a:gd name="T6" fmla="*/ 302 w 302"/>
                <a:gd name="T7" fmla="*/ 18 h 22"/>
              </a:gdLst>
              <a:ahLst/>
              <a:cxnLst>
                <a:cxn ang="0">
                  <a:pos x="T0" y="T1"/>
                </a:cxn>
                <a:cxn ang="0">
                  <a:pos x="T2" y="T3"/>
                </a:cxn>
                <a:cxn ang="0">
                  <a:pos x="T4" y="T5"/>
                </a:cxn>
                <a:cxn ang="0">
                  <a:pos x="T6" y="T7"/>
                </a:cxn>
              </a:cxnLst>
              <a:rect l="0" t="0" r="r" b="b"/>
              <a:pathLst>
                <a:path w="302" h="22">
                  <a:moveTo>
                    <a:pt x="0" y="0"/>
                  </a:moveTo>
                  <a:lnTo>
                    <a:pt x="174" y="20"/>
                  </a:lnTo>
                  <a:lnTo>
                    <a:pt x="220" y="22"/>
                  </a:lnTo>
                  <a:lnTo>
                    <a:pt x="302" y="18"/>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62" name="Freeform 166"/>
            <p:cNvSpPr>
              <a:spLocks/>
            </p:cNvSpPr>
            <p:nvPr/>
          </p:nvSpPr>
          <p:spPr bwMode="auto">
            <a:xfrm>
              <a:off x="718" y="1664"/>
              <a:ext cx="658" cy="390"/>
            </a:xfrm>
            <a:custGeom>
              <a:avLst/>
              <a:gdLst>
                <a:gd name="T0" fmla="*/ 0 w 658"/>
                <a:gd name="T1" fmla="*/ 0 h 390"/>
                <a:gd name="T2" fmla="*/ 42 w 658"/>
                <a:gd name="T3" fmla="*/ 44 h 390"/>
                <a:gd name="T4" fmla="*/ 658 w 658"/>
                <a:gd name="T5" fmla="*/ 390 h 390"/>
              </a:gdLst>
              <a:ahLst/>
              <a:cxnLst>
                <a:cxn ang="0">
                  <a:pos x="T0" y="T1"/>
                </a:cxn>
                <a:cxn ang="0">
                  <a:pos x="T2" y="T3"/>
                </a:cxn>
                <a:cxn ang="0">
                  <a:pos x="T4" y="T5"/>
                </a:cxn>
              </a:cxnLst>
              <a:rect l="0" t="0" r="r" b="b"/>
              <a:pathLst>
                <a:path w="658" h="390">
                  <a:moveTo>
                    <a:pt x="0" y="0"/>
                  </a:moveTo>
                  <a:lnTo>
                    <a:pt x="42" y="44"/>
                  </a:lnTo>
                  <a:lnTo>
                    <a:pt x="658" y="39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63" name="Freeform 167"/>
            <p:cNvSpPr>
              <a:spLocks/>
            </p:cNvSpPr>
            <p:nvPr/>
          </p:nvSpPr>
          <p:spPr bwMode="auto">
            <a:xfrm>
              <a:off x="710" y="1664"/>
              <a:ext cx="42" cy="456"/>
            </a:xfrm>
            <a:custGeom>
              <a:avLst/>
              <a:gdLst>
                <a:gd name="T0" fmla="*/ 6 w 42"/>
                <a:gd name="T1" fmla="*/ 0 h 456"/>
                <a:gd name="T2" fmla="*/ 0 w 42"/>
                <a:gd name="T3" fmla="*/ 56 h 456"/>
                <a:gd name="T4" fmla="*/ 42 w 42"/>
                <a:gd name="T5" fmla="*/ 456 h 456"/>
              </a:gdLst>
              <a:ahLst/>
              <a:cxnLst>
                <a:cxn ang="0">
                  <a:pos x="T0" y="T1"/>
                </a:cxn>
                <a:cxn ang="0">
                  <a:pos x="T2" y="T3"/>
                </a:cxn>
                <a:cxn ang="0">
                  <a:pos x="T4" y="T5"/>
                </a:cxn>
              </a:cxnLst>
              <a:rect l="0" t="0" r="r" b="b"/>
              <a:pathLst>
                <a:path w="42" h="456">
                  <a:moveTo>
                    <a:pt x="6" y="0"/>
                  </a:moveTo>
                  <a:lnTo>
                    <a:pt x="0" y="56"/>
                  </a:lnTo>
                  <a:lnTo>
                    <a:pt x="42" y="456"/>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64" name="Oval 168"/>
            <p:cNvSpPr>
              <a:spLocks noChangeArrowheads="1"/>
            </p:cNvSpPr>
            <p:nvPr/>
          </p:nvSpPr>
          <p:spPr bwMode="auto">
            <a:xfrm>
              <a:off x="710" y="1656"/>
              <a:ext cx="16" cy="16"/>
            </a:xfrm>
            <a:prstGeom prst="ellipse">
              <a:avLst/>
            </a:prstGeom>
            <a:solidFill>
              <a:srgbClr val="BBE0E3"/>
            </a:solidFill>
            <a:ln w="9525">
              <a:solidFill>
                <a:srgbClr val="000000"/>
              </a:solidFill>
              <a:round/>
              <a:headEnd/>
              <a:tailEnd/>
            </a:ln>
          </p:spPr>
          <p:txBody>
            <a:bodyPr anchor="ctr"/>
            <a:lstStyle/>
            <a:p>
              <a:endParaRPr lang="en-US"/>
            </a:p>
          </p:txBody>
        </p:sp>
      </p:grpSp>
      <p:grpSp>
        <p:nvGrpSpPr>
          <p:cNvPr id="209065" name="Group 169"/>
          <p:cNvGrpSpPr>
            <a:grpSpLocks/>
          </p:cNvGrpSpPr>
          <p:nvPr/>
        </p:nvGrpSpPr>
        <p:grpSpPr bwMode="auto">
          <a:xfrm>
            <a:off x="777875" y="1860550"/>
            <a:ext cx="1260475" cy="1352550"/>
            <a:chOff x="580" y="1264"/>
            <a:chExt cx="794" cy="852"/>
          </a:xfrm>
        </p:grpSpPr>
        <p:sp>
          <p:nvSpPr>
            <p:cNvPr id="209066" name="Freeform 170"/>
            <p:cNvSpPr>
              <a:spLocks/>
            </p:cNvSpPr>
            <p:nvPr/>
          </p:nvSpPr>
          <p:spPr bwMode="auto">
            <a:xfrm>
              <a:off x="580" y="1568"/>
              <a:ext cx="292" cy="44"/>
            </a:xfrm>
            <a:custGeom>
              <a:avLst/>
              <a:gdLst>
                <a:gd name="T0" fmla="*/ 0 w 292"/>
                <a:gd name="T1" fmla="*/ 0 h 44"/>
                <a:gd name="T2" fmla="*/ 292 w 292"/>
                <a:gd name="T3" fmla="*/ 44 h 44"/>
              </a:gdLst>
              <a:ahLst/>
              <a:cxnLst>
                <a:cxn ang="0">
                  <a:pos x="T0" y="T1"/>
                </a:cxn>
                <a:cxn ang="0">
                  <a:pos x="T2" y="T3"/>
                </a:cxn>
              </a:cxnLst>
              <a:rect l="0" t="0" r="r" b="b"/>
              <a:pathLst>
                <a:path w="292" h="44">
                  <a:moveTo>
                    <a:pt x="0" y="0"/>
                  </a:moveTo>
                  <a:lnTo>
                    <a:pt x="292" y="44"/>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67" name="Freeform 171"/>
            <p:cNvSpPr>
              <a:spLocks/>
            </p:cNvSpPr>
            <p:nvPr/>
          </p:nvSpPr>
          <p:spPr bwMode="auto">
            <a:xfrm>
              <a:off x="872" y="1264"/>
              <a:ext cx="386" cy="346"/>
            </a:xfrm>
            <a:custGeom>
              <a:avLst/>
              <a:gdLst>
                <a:gd name="T0" fmla="*/ 0 w 386"/>
                <a:gd name="T1" fmla="*/ 346 h 346"/>
                <a:gd name="T2" fmla="*/ 386 w 386"/>
                <a:gd name="T3" fmla="*/ 0 h 346"/>
              </a:gdLst>
              <a:ahLst/>
              <a:cxnLst>
                <a:cxn ang="0">
                  <a:pos x="T0" y="T1"/>
                </a:cxn>
                <a:cxn ang="0">
                  <a:pos x="T2" y="T3"/>
                </a:cxn>
              </a:cxnLst>
              <a:rect l="0" t="0" r="r" b="b"/>
              <a:pathLst>
                <a:path w="386" h="346">
                  <a:moveTo>
                    <a:pt x="0" y="346"/>
                  </a:moveTo>
                  <a:lnTo>
                    <a:pt x="386"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68" name="Freeform 172"/>
            <p:cNvSpPr>
              <a:spLocks/>
            </p:cNvSpPr>
            <p:nvPr/>
          </p:nvSpPr>
          <p:spPr bwMode="auto">
            <a:xfrm>
              <a:off x="870" y="1608"/>
              <a:ext cx="144" cy="68"/>
            </a:xfrm>
            <a:custGeom>
              <a:avLst/>
              <a:gdLst>
                <a:gd name="T0" fmla="*/ 0 w 144"/>
                <a:gd name="T1" fmla="*/ 0 h 68"/>
                <a:gd name="T2" fmla="*/ 100 w 144"/>
                <a:gd name="T3" fmla="*/ 34 h 68"/>
                <a:gd name="T4" fmla="*/ 144 w 144"/>
                <a:gd name="T5" fmla="*/ 68 h 68"/>
              </a:gdLst>
              <a:ahLst/>
              <a:cxnLst>
                <a:cxn ang="0">
                  <a:pos x="T0" y="T1"/>
                </a:cxn>
                <a:cxn ang="0">
                  <a:pos x="T2" y="T3"/>
                </a:cxn>
                <a:cxn ang="0">
                  <a:pos x="T4" y="T5"/>
                </a:cxn>
              </a:cxnLst>
              <a:rect l="0" t="0" r="r" b="b"/>
              <a:pathLst>
                <a:path w="144" h="68">
                  <a:moveTo>
                    <a:pt x="0" y="0"/>
                  </a:moveTo>
                  <a:lnTo>
                    <a:pt x="100" y="34"/>
                  </a:lnTo>
                  <a:lnTo>
                    <a:pt x="144" y="68"/>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69" name="Freeform 173"/>
            <p:cNvSpPr>
              <a:spLocks/>
            </p:cNvSpPr>
            <p:nvPr/>
          </p:nvSpPr>
          <p:spPr bwMode="auto">
            <a:xfrm>
              <a:off x="868" y="1610"/>
              <a:ext cx="506" cy="440"/>
            </a:xfrm>
            <a:custGeom>
              <a:avLst/>
              <a:gdLst>
                <a:gd name="T0" fmla="*/ 0 w 506"/>
                <a:gd name="T1" fmla="*/ 0 h 440"/>
                <a:gd name="T2" fmla="*/ 66 w 506"/>
                <a:gd name="T3" fmla="*/ 58 h 440"/>
                <a:gd name="T4" fmla="*/ 82 w 506"/>
                <a:gd name="T5" fmla="*/ 84 h 440"/>
                <a:gd name="T6" fmla="*/ 506 w 506"/>
                <a:gd name="T7" fmla="*/ 440 h 440"/>
              </a:gdLst>
              <a:ahLst/>
              <a:cxnLst>
                <a:cxn ang="0">
                  <a:pos x="T0" y="T1"/>
                </a:cxn>
                <a:cxn ang="0">
                  <a:pos x="T2" y="T3"/>
                </a:cxn>
                <a:cxn ang="0">
                  <a:pos x="T4" y="T5"/>
                </a:cxn>
                <a:cxn ang="0">
                  <a:pos x="T6" y="T7"/>
                </a:cxn>
              </a:cxnLst>
              <a:rect l="0" t="0" r="r" b="b"/>
              <a:pathLst>
                <a:path w="506" h="440">
                  <a:moveTo>
                    <a:pt x="0" y="0"/>
                  </a:moveTo>
                  <a:lnTo>
                    <a:pt x="66" y="58"/>
                  </a:lnTo>
                  <a:lnTo>
                    <a:pt x="82" y="84"/>
                  </a:lnTo>
                  <a:lnTo>
                    <a:pt x="506" y="44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70" name="Freeform 174"/>
            <p:cNvSpPr>
              <a:spLocks/>
            </p:cNvSpPr>
            <p:nvPr/>
          </p:nvSpPr>
          <p:spPr bwMode="auto">
            <a:xfrm>
              <a:off x="750" y="1610"/>
              <a:ext cx="124" cy="506"/>
            </a:xfrm>
            <a:custGeom>
              <a:avLst/>
              <a:gdLst>
                <a:gd name="T0" fmla="*/ 124 w 124"/>
                <a:gd name="T1" fmla="*/ 0 h 506"/>
                <a:gd name="T2" fmla="*/ 74 w 124"/>
                <a:gd name="T3" fmla="*/ 86 h 506"/>
                <a:gd name="T4" fmla="*/ 0 w 124"/>
                <a:gd name="T5" fmla="*/ 506 h 506"/>
              </a:gdLst>
              <a:ahLst/>
              <a:cxnLst>
                <a:cxn ang="0">
                  <a:pos x="T0" y="T1"/>
                </a:cxn>
                <a:cxn ang="0">
                  <a:pos x="T2" y="T3"/>
                </a:cxn>
                <a:cxn ang="0">
                  <a:pos x="T4" y="T5"/>
                </a:cxn>
              </a:cxnLst>
              <a:rect l="0" t="0" r="r" b="b"/>
              <a:pathLst>
                <a:path w="124" h="506">
                  <a:moveTo>
                    <a:pt x="124" y="0"/>
                  </a:moveTo>
                  <a:lnTo>
                    <a:pt x="74" y="86"/>
                  </a:lnTo>
                  <a:lnTo>
                    <a:pt x="0" y="506"/>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71" name="Oval 175"/>
            <p:cNvSpPr>
              <a:spLocks noChangeArrowheads="1"/>
            </p:cNvSpPr>
            <p:nvPr/>
          </p:nvSpPr>
          <p:spPr bwMode="auto">
            <a:xfrm>
              <a:off x="863" y="1603"/>
              <a:ext cx="16" cy="16"/>
            </a:xfrm>
            <a:prstGeom prst="ellipse">
              <a:avLst/>
            </a:prstGeom>
            <a:solidFill>
              <a:srgbClr val="BBE0E3"/>
            </a:solidFill>
            <a:ln w="9525">
              <a:solidFill>
                <a:srgbClr val="000000"/>
              </a:solidFill>
              <a:round/>
              <a:headEnd/>
              <a:tailEnd/>
            </a:ln>
          </p:spPr>
          <p:txBody>
            <a:bodyPr anchor="ctr"/>
            <a:lstStyle/>
            <a:p>
              <a:endParaRPr lang="en-US"/>
            </a:p>
          </p:txBody>
        </p:sp>
      </p:grpSp>
      <p:grpSp>
        <p:nvGrpSpPr>
          <p:cNvPr id="209072" name="Group 176"/>
          <p:cNvGrpSpPr>
            <a:grpSpLocks/>
          </p:cNvGrpSpPr>
          <p:nvPr/>
        </p:nvGrpSpPr>
        <p:grpSpPr bwMode="auto">
          <a:xfrm>
            <a:off x="768350" y="1857375"/>
            <a:ext cx="1260475" cy="1352550"/>
            <a:chOff x="580" y="1264"/>
            <a:chExt cx="794" cy="852"/>
          </a:xfrm>
        </p:grpSpPr>
        <p:sp>
          <p:nvSpPr>
            <p:cNvPr id="209073" name="Freeform 177"/>
            <p:cNvSpPr>
              <a:spLocks/>
            </p:cNvSpPr>
            <p:nvPr/>
          </p:nvSpPr>
          <p:spPr bwMode="auto">
            <a:xfrm>
              <a:off x="580" y="1568"/>
              <a:ext cx="236" cy="62"/>
            </a:xfrm>
            <a:custGeom>
              <a:avLst/>
              <a:gdLst>
                <a:gd name="T0" fmla="*/ 0 w 236"/>
                <a:gd name="T1" fmla="*/ 0 h 62"/>
                <a:gd name="T2" fmla="*/ 236 w 236"/>
                <a:gd name="T3" fmla="*/ 62 h 62"/>
              </a:gdLst>
              <a:ahLst/>
              <a:cxnLst>
                <a:cxn ang="0">
                  <a:pos x="T0" y="T1"/>
                </a:cxn>
                <a:cxn ang="0">
                  <a:pos x="T2" y="T3"/>
                </a:cxn>
              </a:cxnLst>
              <a:rect l="0" t="0" r="r" b="b"/>
              <a:pathLst>
                <a:path w="236" h="62">
                  <a:moveTo>
                    <a:pt x="0" y="0"/>
                  </a:moveTo>
                  <a:lnTo>
                    <a:pt x="236" y="6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74" name="Freeform 178"/>
            <p:cNvSpPr>
              <a:spLocks/>
            </p:cNvSpPr>
            <p:nvPr/>
          </p:nvSpPr>
          <p:spPr bwMode="auto">
            <a:xfrm>
              <a:off x="814" y="1264"/>
              <a:ext cx="444" cy="366"/>
            </a:xfrm>
            <a:custGeom>
              <a:avLst/>
              <a:gdLst>
                <a:gd name="T0" fmla="*/ 0 w 444"/>
                <a:gd name="T1" fmla="*/ 366 h 366"/>
                <a:gd name="T2" fmla="*/ 444 w 444"/>
                <a:gd name="T3" fmla="*/ 0 h 366"/>
              </a:gdLst>
              <a:ahLst/>
              <a:cxnLst>
                <a:cxn ang="0">
                  <a:pos x="T0" y="T1"/>
                </a:cxn>
                <a:cxn ang="0">
                  <a:pos x="T2" y="T3"/>
                </a:cxn>
              </a:cxnLst>
              <a:rect l="0" t="0" r="r" b="b"/>
              <a:pathLst>
                <a:path w="444" h="366">
                  <a:moveTo>
                    <a:pt x="0" y="366"/>
                  </a:moveTo>
                  <a:lnTo>
                    <a:pt x="444"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75" name="Freeform 179"/>
            <p:cNvSpPr>
              <a:spLocks/>
            </p:cNvSpPr>
            <p:nvPr/>
          </p:nvSpPr>
          <p:spPr bwMode="auto">
            <a:xfrm>
              <a:off x="814" y="1634"/>
              <a:ext cx="200" cy="42"/>
            </a:xfrm>
            <a:custGeom>
              <a:avLst/>
              <a:gdLst>
                <a:gd name="T0" fmla="*/ 0 w 200"/>
                <a:gd name="T1" fmla="*/ 0 h 42"/>
                <a:gd name="T2" fmla="*/ 134 w 200"/>
                <a:gd name="T3" fmla="*/ 16 h 42"/>
                <a:gd name="T4" fmla="*/ 200 w 200"/>
                <a:gd name="T5" fmla="*/ 42 h 42"/>
              </a:gdLst>
              <a:ahLst/>
              <a:cxnLst>
                <a:cxn ang="0">
                  <a:pos x="T0" y="T1"/>
                </a:cxn>
                <a:cxn ang="0">
                  <a:pos x="T2" y="T3"/>
                </a:cxn>
                <a:cxn ang="0">
                  <a:pos x="T4" y="T5"/>
                </a:cxn>
              </a:cxnLst>
              <a:rect l="0" t="0" r="r" b="b"/>
              <a:pathLst>
                <a:path w="200" h="42">
                  <a:moveTo>
                    <a:pt x="0" y="0"/>
                  </a:moveTo>
                  <a:lnTo>
                    <a:pt x="134" y="16"/>
                  </a:lnTo>
                  <a:lnTo>
                    <a:pt x="200" y="4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76" name="Freeform 180"/>
            <p:cNvSpPr>
              <a:spLocks/>
            </p:cNvSpPr>
            <p:nvPr/>
          </p:nvSpPr>
          <p:spPr bwMode="auto">
            <a:xfrm>
              <a:off x="814" y="1632"/>
              <a:ext cx="560" cy="418"/>
            </a:xfrm>
            <a:custGeom>
              <a:avLst/>
              <a:gdLst>
                <a:gd name="T0" fmla="*/ 0 w 560"/>
                <a:gd name="T1" fmla="*/ 0 h 418"/>
                <a:gd name="T2" fmla="*/ 84 w 560"/>
                <a:gd name="T3" fmla="*/ 48 h 418"/>
                <a:gd name="T4" fmla="*/ 560 w 560"/>
                <a:gd name="T5" fmla="*/ 418 h 418"/>
              </a:gdLst>
              <a:ahLst/>
              <a:cxnLst>
                <a:cxn ang="0">
                  <a:pos x="T0" y="T1"/>
                </a:cxn>
                <a:cxn ang="0">
                  <a:pos x="T2" y="T3"/>
                </a:cxn>
                <a:cxn ang="0">
                  <a:pos x="T4" y="T5"/>
                </a:cxn>
              </a:cxnLst>
              <a:rect l="0" t="0" r="r" b="b"/>
              <a:pathLst>
                <a:path w="560" h="418">
                  <a:moveTo>
                    <a:pt x="0" y="0"/>
                  </a:moveTo>
                  <a:lnTo>
                    <a:pt x="84" y="48"/>
                  </a:lnTo>
                  <a:lnTo>
                    <a:pt x="560" y="418"/>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77" name="Freeform 181"/>
            <p:cNvSpPr>
              <a:spLocks/>
            </p:cNvSpPr>
            <p:nvPr/>
          </p:nvSpPr>
          <p:spPr bwMode="auto">
            <a:xfrm>
              <a:off x="750" y="1630"/>
              <a:ext cx="66" cy="486"/>
            </a:xfrm>
            <a:custGeom>
              <a:avLst/>
              <a:gdLst>
                <a:gd name="T0" fmla="*/ 66 w 66"/>
                <a:gd name="T1" fmla="*/ 0 h 486"/>
                <a:gd name="T2" fmla="*/ 40 w 66"/>
                <a:gd name="T3" fmla="*/ 76 h 486"/>
                <a:gd name="T4" fmla="*/ 0 w 66"/>
                <a:gd name="T5" fmla="*/ 486 h 486"/>
              </a:gdLst>
              <a:ahLst/>
              <a:cxnLst>
                <a:cxn ang="0">
                  <a:pos x="T0" y="T1"/>
                </a:cxn>
                <a:cxn ang="0">
                  <a:pos x="T2" y="T3"/>
                </a:cxn>
                <a:cxn ang="0">
                  <a:pos x="T4" y="T5"/>
                </a:cxn>
              </a:cxnLst>
              <a:rect l="0" t="0" r="r" b="b"/>
              <a:pathLst>
                <a:path w="66" h="486">
                  <a:moveTo>
                    <a:pt x="66" y="0"/>
                  </a:moveTo>
                  <a:lnTo>
                    <a:pt x="40" y="76"/>
                  </a:lnTo>
                  <a:lnTo>
                    <a:pt x="0" y="486"/>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078" name="Oval 182"/>
            <p:cNvSpPr>
              <a:spLocks noChangeArrowheads="1"/>
            </p:cNvSpPr>
            <p:nvPr/>
          </p:nvSpPr>
          <p:spPr bwMode="auto">
            <a:xfrm>
              <a:off x="808" y="1624"/>
              <a:ext cx="16" cy="16"/>
            </a:xfrm>
            <a:prstGeom prst="ellipse">
              <a:avLst/>
            </a:prstGeom>
            <a:solidFill>
              <a:srgbClr val="BBE0E3"/>
            </a:solidFill>
            <a:ln w="9525">
              <a:solidFill>
                <a:srgbClr val="000000"/>
              </a:solidFill>
              <a:round/>
              <a:headEnd/>
              <a:tailEnd/>
            </a:ln>
          </p:spPr>
          <p:txBody>
            <a:bodyPr anchor="ctr"/>
            <a:lstStyle/>
            <a:p>
              <a:endParaRPr lang="en-US"/>
            </a:p>
          </p:txBody>
        </p:sp>
      </p:grpSp>
    </p:spTree>
    <p:custDataLst>
      <p:tags r:id="rId1"/>
    </p:custDataLst>
  </p:cSld>
  <p:clrMapOvr>
    <a:masterClrMapping/>
  </p:clrMapOvr>
  <p:transition advTm="4512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1000"/>
                                  </p:stCondLst>
                                  <p:childTnLst>
                                    <p:set>
                                      <p:cBhvr>
                                        <p:cTn id="6" dur="1" fill="hold">
                                          <p:stCondLst>
                                            <p:cond delay="0"/>
                                          </p:stCondLst>
                                        </p:cTn>
                                        <p:tgtEl>
                                          <p:spTgt spid="208970"/>
                                        </p:tgtEl>
                                        <p:attrNameLst>
                                          <p:attrName>style.visibility</p:attrName>
                                        </p:attrNameLst>
                                      </p:cBhvr>
                                      <p:to>
                                        <p:strVal val="hidden"/>
                                      </p:to>
                                    </p:set>
                                  </p:childTnLst>
                                </p:cTn>
                              </p:par>
                              <p:par>
                                <p:cTn id="7" presetID="1" presetClass="exit" presetSubtype="0" fill="hold" nodeType="withEffect">
                                  <p:stCondLst>
                                    <p:cond delay="1000"/>
                                  </p:stCondLst>
                                  <p:childTnLst>
                                    <p:set>
                                      <p:cBhvr>
                                        <p:cTn id="8" dur="1" fill="hold">
                                          <p:stCondLst>
                                            <p:cond delay="0"/>
                                          </p:stCondLst>
                                        </p:cTn>
                                        <p:tgtEl>
                                          <p:spTgt spid="208995"/>
                                        </p:tgtEl>
                                        <p:attrNameLst>
                                          <p:attrName>style.visibility</p:attrName>
                                        </p:attrNameLst>
                                      </p:cBhvr>
                                      <p:to>
                                        <p:strVal val="hidden"/>
                                      </p:to>
                                    </p:set>
                                  </p:childTnLst>
                                </p:cTn>
                              </p:par>
                              <p:par>
                                <p:cTn id="9" presetID="1" presetClass="exit" presetSubtype="0" fill="hold" nodeType="withEffect">
                                  <p:stCondLst>
                                    <p:cond delay="1000"/>
                                  </p:stCondLst>
                                  <p:childTnLst>
                                    <p:set>
                                      <p:cBhvr>
                                        <p:cTn id="10" dur="1" fill="hold">
                                          <p:stCondLst>
                                            <p:cond delay="0"/>
                                          </p:stCondLst>
                                        </p:cTn>
                                        <p:tgtEl>
                                          <p:spTgt spid="209030"/>
                                        </p:tgtEl>
                                        <p:attrNameLst>
                                          <p:attrName>style.visibility</p:attrName>
                                        </p:attrNameLst>
                                      </p:cBhvr>
                                      <p:to>
                                        <p:strVal val="hidden"/>
                                      </p:to>
                                    </p:set>
                                  </p:childTnLst>
                                </p:cTn>
                              </p:par>
                              <p:par>
                                <p:cTn id="11" presetID="1" presetClass="entr" presetSubtype="0" fill="hold" nodeType="withEffect">
                                  <p:stCondLst>
                                    <p:cond delay="1000"/>
                                  </p:stCondLst>
                                  <p:childTnLst>
                                    <p:set>
                                      <p:cBhvr>
                                        <p:cTn id="12" dur="1" fill="hold">
                                          <p:stCondLst>
                                            <p:cond delay="0"/>
                                          </p:stCondLst>
                                        </p:cTn>
                                        <p:tgtEl>
                                          <p:spTgt spid="208962"/>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209000"/>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209037"/>
                                        </p:tgtEl>
                                        <p:attrNameLst>
                                          <p:attrName>style.visibility</p:attrName>
                                        </p:attrNameLst>
                                      </p:cBhvr>
                                      <p:to>
                                        <p:strVal val="visible"/>
                                      </p:to>
                                    </p:set>
                                  </p:childTnLst>
                                </p:cTn>
                              </p:par>
                              <p:par>
                                <p:cTn id="17" presetID="1" presetClass="exit" presetSubtype="0" fill="hold" nodeType="withEffect">
                                  <p:stCondLst>
                                    <p:cond delay="2000"/>
                                  </p:stCondLst>
                                  <p:childTnLst>
                                    <p:set>
                                      <p:cBhvr>
                                        <p:cTn id="18" dur="1" fill="hold">
                                          <p:stCondLst>
                                            <p:cond delay="0"/>
                                          </p:stCondLst>
                                        </p:cTn>
                                        <p:tgtEl>
                                          <p:spTgt spid="208962"/>
                                        </p:tgtEl>
                                        <p:attrNameLst>
                                          <p:attrName>style.visibility</p:attrName>
                                        </p:attrNameLst>
                                      </p:cBhvr>
                                      <p:to>
                                        <p:strVal val="hidden"/>
                                      </p:to>
                                    </p:set>
                                  </p:childTnLst>
                                </p:cTn>
                              </p:par>
                              <p:par>
                                <p:cTn id="19" presetID="1" presetClass="exit" presetSubtype="0" fill="hold" nodeType="withEffect">
                                  <p:stCondLst>
                                    <p:cond delay="2000"/>
                                  </p:stCondLst>
                                  <p:childTnLst>
                                    <p:set>
                                      <p:cBhvr>
                                        <p:cTn id="20" dur="1" fill="hold">
                                          <p:stCondLst>
                                            <p:cond delay="0"/>
                                          </p:stCondLst>
                                        </p:cTn>
                                        <p:tgtEl>
                                          <p:spTgt spid="209000"/>
                                        </p:tgtEl>
                                        <p:attrNameLst>
                                          <p:attrName>style.visibility</p:attrName>
                                        </p:attrNameLst>
                                      </p:cBhvr>
                                      <p:to>
                                        <p:strVal val="hidden"/>
                                      </p:to>
                                    </p:set>
                                  </p:childTnLst>
                                </p:cTn>
                              </p:par>
                              <p:par>
                                <p:cTn id="21" presetID="1" presetClass="exit" presetSubtype="0" fill="hold" nodeType="withEffect">
                                  <p:stCondLst>
                                    <p:cond delay="2000"/>
                                  </p:stCondLst>
                                  <p:childTnLst>
                                    <p:set>
                                      <p:cBhvr>
                                        <p:cTn id="22" dur="1" fill="hold">
                                          <p:stCondLst>
                                            <p:cond delay="0"/>
                                          </p:stCondLst>
                                        </p:cTn>
                                        <p:tgtEl>
                                          <p:spTgt spid="209037"/>
                                        </p:tgtEl>
                                        <p:attrNameLst>
                                          <p:attrName>style.visibility</p:attrName>
                                        </p:attrNameLst>
                                      </p:cBhvr>
                                      <p:to>
                                        <p:strVal val="hidden"/>
                                      </p:to>
                                    </p:set>
                                  </p:childTnLst>
                                </p:cTn>
                              </p:par>
                              <p:par>
                                <p:cTn id="23" presetID="1" presetClass="entr" presetSubtype="0" fill="hold" nodeType="withEffect">
                                  <p:stCondLst>
                                    <p:cond delay="2000"/>
                                  </p:stCondLst>
                                  <p:childTnLst>
                                    <p:set>
                                      <p:cBhvr>
                                        <p:cTn id="24" dur="1" fill="hold">
                                          <p:stCondLst>
                                            <p:cond delay="0"/>
                                          </p:stCondLst>
                                        </p:cTn>
                                        <p:tgtEl>
                                          <p:spTgt spid="208948"/>
                                        </p:tgtEl>
                                        <p:attrNameLst>
                                          <p:attrName>style.visibility</p:attrName>
                                        </p:attrNameLst>
                                      </p:cBhvr>
                                      <p:to>
                                        <p:strVal val="visible"/>
                                      </p:to>
                                    </p:set>
                                  </p:childTnLst>
                                </p:cTn>
                              </p:par>
                              <p:par>
                                <p:cTn id="25" presetID="1" presetClass="entr" presetSubtype="0" fill="hold" nodeType="withEffect">
                                  <p:stCondLst>
                                    <p:cond delay="2000"/>
                                  </p:stCondLst>
                                  <p:childTnLst>
                                    <p:set>
                                      <p:cBhvr>
                                        <p:cTn id="26" dur="1" fill="hold">
                                          <p:stCondLst>
                                            <p:cond delay="0"/>
                                          </p:stCondLst>
                                        </p:cTn>
                                        <p:tgtEl>
                                          <p:spTgt spid="209020"/>
                                        </p:tgtEl>
                                        <p:attrNameLst>
                                          <p:attrName>style.visibility</p:attrName>
                                        </p:attrNameLst>
                                      </p:cBhvr>
                                      <p:to>
                                        <p:strVal val="visible"/>
                                      </p:to>
                                    </p:set>
                                  </p:childTnLst>
                                </p:cTn>
                              </p:par>
                              <p:par>
                                <p:cTn id="27" presetID="1" presetClass="entr" presetSubtype="0" fill="hold" nodeType="withEffect">
                                  <p:stCondLst>
                                    <p:cond delay="2000"/>
                                  </p:stCondLst>
                                  <p:childTnLst>
                                    <p:set>
                                      <p:cBhvr>
                                        <p:cTn id="28" dur="1" fill="hold">
                                          <p:stCondLst>
                                            <p:cond delay="0"/>
                                          </p:stCondLst>
                                        </p:cTn>
                                        <p:tgtEl>
                                          <p:spTgt spid="209051"/>
                                        </p:tgtEl>
                                        <p:attrNameLst>
                                          <p:attrName>style.visibility</p:attrName>
                                        </p:attrNameLst>
                                      </p:cBhvr>
                                      <p:to>
                                        <p:strVal val="visible"/>
                                      </p:to>
                                    </p:set>
                                  </p:childTnLst>
                                </p:cTn>
                              </p:par>
                              <p:par>
                                <p:cTn id="29" presetID="1" presetClass="exit" presetSubtype="0" fill="hold" nodeType="withEffect">
                                  <p:stCondLst>
                                    <p:cond delay="3000"/>
                                  </p:stCondLst>
                                  <p:childTnLst>
                                    <p:set>
                                      <p:cBhvr>
                                        <p:cTn id="30" dur="1" fill="hold">
                                          <p:stCondLst>
                                            <p:cond delay="0"/>
                                          </p:stCondLst>
                                        </p:cTn>
                                        <p:tgtEl>
                                          <p:spTgt spid="208948"/>
                                        </p:tgtEl>
                                        <p:attrNameLst>
                                          <p:attrName>style.visibility</p:attrName>
                                        </p:attrNameLst>
                                      </p:cBhvr>
                                      <p:to>
                                        <p:strVal val="hidden"/>
                                      </p:to>
                                    </p:set>
                                  </p:childTnLst>
                                </p:cTn>
                              </p:par>
                              <p:par>
                                <p:cTn id="31" presetID="1" presetClass="exit" presetSubtype="0" fill="hold" nodeType="withEffect">
                                  <p:stCondLst>
                                    <p:cond delay="3000"/>
                                  </p:stCondLst>
                                  <p:childTnLst>
                                    <p:set>
                                      <p:cBhvr>
                                        <p:cTn id="32" dur="1" fill="hold">
                                          <p:stCondLst>
                                            <p:cond delay="0"/>
                                          </p:stCondLst>
                                        </p:cTn>
                                        <p:tgtEl>
                                          <p:spTgt spid="209020"/>
                                        </p:tgtEl>
                                        <p:attrNameLst>
                                          <p:attrName>style.visibility</p:attrName>
                                        </p:attrNameLst>
                                      </p:cBhvr>
                                      <p:to>
                                        <p:strVal val="hidden"/>
                                      </p:to>
                                    </p:set>
                                  </p:childTnLst>
                                </p:cTn>
                              </p:par>
                              <p:par>
                                <p:cTn id="33" presetID="1" presetClass="exit" presetSubtype="0" fill="hold" nodeType="withEffect">
                                  <p:stCondLst>
                                    <p:cond delay="3000"/>
                                  </p:stCondLst>
                                  <p:childTnLst>
                                    <p:set>
                                      <p:cBhvr>
                                        <p:cTn id="34" dur="1" fill="hold">
                                          <p:stCondLst>
                                            <p:cond delay="0"/>
                                          </p:stCondLst>
                                        </p:cTn>
                                        <p:tgtEl>
                                          <p:spTgt spid="209051"/>
                                        </p:tgtEl>
                                        <p:attrNameLst>
                                          <p:attrName>style.visibility</p:attrName>
                                        </p:attrNameLst>
                                      </p:cBhvr>
                                      <p:to>
                                        <p:strVal val="hidden"/>
                                      </p:to>
                                    </p:set>
                                  </p:childTnLst>
                                </p:cTn>
                              </p:par>
                              <p:par>
                                <p:cTn id="35" presetID="1" presetClass="entr" presetSubtype="0" fill="hold" nodeType="withEffect">
                                  <p:stCondLst>
                                    <p:cond delay="3000"/>
                                  </p:stCondLst>
                                  <p:childTnLst>
                                    <p:set>
                                      <p:cBhvr>
                                        <p:cTn id="36" dur="1" fill="hold">
                                          <p:stCondLst>
                                            <p:cond delay="0"/>
                                          </p:stCondLst>
                                        </p:cTn>
                                        <p:tgtEl>
                                          <p:spTgt spid="208955"/>
                                        </p:tgtEl>
                                        <p:attrNameLst>
                                          <p:attrName>style.visibility</p:attrName>
                                        </p:attrNameLst>
                                      </p:cBhvr>
                                      <p:to>
                                        <p:strVal val="visible"/>
                                      </p:to>
                                    </p:set>
                                  </p:childTnLst>
                                </p:cTn>
                              </p:par>
                              <p:par>
                                <p:cTn id="37" presetID="1" presetClass="entr" presetSubtype="0" fill="hold" nodeType="withEffect">
                                  <p:stCondLst>
                                    <p:cond delay="3000"/>
                                  </p:stCondLst>
                                  <p:childTnLst>
                                    <p:set>
                                      <p:cBhvr>
                                        <p:cTn id="38" dur="1" fill="hold">
                                          <p:stCondLst>
                                            <p:cond delay="0"/>
                                          </p:stCondLst>
                                        </p:cTn>
                                        <p:tgtEl>
                                          <p:spTgt spid="209010"/>
                                        </p:tgtEl>
                                        <p:attrNameLst>
                                          <p:attrName>style.visibility</p:attrName>
                                        </p:attrNameLst>
                                      </p:cBhvr>
                                      <p:to>
                                        <p:strVal val="visible"/>
                                      </p:to>
                                    </p:set>
                                  </p:childTnLst>
                                </p:cTn>
                              </p:par>
                              <p:par>
                                <p:cTn id="39" presetID="1" presetClass="entr" presetSubtype="0" fill="hold" nodeType="withEffect">
                                  <p:stCondLst>
                                    <p:cond delay="3000"/>
                                  </p:stCondLst>
                                  <p:childTnLst>
                                    <p:set>
                                      <p:cBhvr>
                                        <p:cTn id="40" dur="1" fill="hold">
                                          <p:stCondLst>
                                            <p:cond delay="0"/>
                                          </p:stCondLst>
                                        </p:cTn>
                                        <p:tgtEl>
                                          <p:spTgt spid="209044"/>
                                        </p:tgtEl>
                                        <p:attrNameLst>
                                          <p:attrName>style.visibility</p:attrName>
                                        </p:attrNameLst>
                                      </p:cBhvr>
                                      <p:to>
                                        <p:strVal val="visible"/>
                                      </p:to>
                                    </p:set>
                                  </p:childTnLst>
                                </p:cTn>
                              </p:par>
                              <p:par>
                                <p:cTn id="41" presetID="1" presetClass="exit" presetSubtype="0" fill="hold" grpId="0" nodeType="withEffect">
                                  <p:stCondLst>
                                    <p:cond delay="4000"/>
                                  </p:stCondLst>
                                  <p:childTnLst>
                                    <p:set>
                                      <p:cBhvr>
                                        <p:cTn id="42" dur="1" fill="hold">
                                          <p:stCondLst>
                                            <p:cond delay="0"/>
                                          </p:stCondLst>
                                        </p:cTn>
                                        <p:tgtEl>
                                          <p:spTgt spid="208913"/>
                                        </p:tgtEl>
                                        <p:attrNameLst>
                                          <p:attrName>style.visibility</p:attrName>
                                        </p:attrNameLst>
                                      </p:cBhvr>
                                      <p:to>
                                        <p:strVal val="hidden"/>
                                      </p:to>
                                    </p:set>
                                  </p:childTnLst>
                                </p:cTn>
                              </p:par>
                              <p:par>
                                <p:cTn id="43" presetID="1" presetClass="entr" presetSubtype="0" fill="hold" grpId="0" nodeType="withEffect">
                                  <p:stCondLst>
                                    <p:cond delay="4000"/>
                                  </p:stCondLst>
                                  <p:childTnLst>
                                    <p:set>
                                      <p:cBhvr>
                                        <p:cTn id="44" dur="1" fill="hold">
                                          <p:stCondLst>
                                            <p:cond delay="0"/>
                                          </p:stCondLst>
                                        </p:cTn>
                                        <p:tgtEl>
                                          <p:spTgt spid="208914"/>
                                        </p:tgtEl>
                                        <p:attrNameLst>
                                          <p:attrName>style.visibility</p:attrName>
                                        </p:attrNameLst>
                                      </p:cBhvr>
                                      <p:to>
                                        <p:strVal val="visible"/>
                                      </p:to>
                                    </p:set>
                                  </p:childTnLst>
                                </p:cTn>
                              </p:par>
                              <p:par>
                                <p:cTn id="45" presetID="1" presetClass="exit" presetSubtype="0" fill="hold" nodeType="withEffect">
                                  <p:stCondLst>
                                    <p:cond delay="5000"/>
                                  </p:stCondLst>
                                  <p:childTnLst>
                                    <p:set>
                                      <p:cBhvr>
                                        <p:cTn id="46" dur="1" fill="hold">
                                          <p:stCondLst>
                                            <p:cond delay="0"/>
                                          </p:stCondLst>
                                        </p:cTn>
                                        <p:tgtEl>
                                          <p:spTgt spid="208955"/>
                                        </p:tgtEl>
                                        <p:attrNameLst>
                                          <p:attrName>style.visibility</p:attrName>
                                        </p:attrNameLst>
                                      </p:cBhvr>
                                      <p:to>
                                        <p:strVal val="hidden"/>
                                      </p:to>
                                    </p:set>
                                  </p:childTnLst>
                                </p:cTn>
                              </p:par>
                              <p:par>
                                <p:cTn id="47" presetID="1" presetClass="exit" presetSubtype="0" fill="hold" nodeType="withEffect">
                                  <p:stCondLst>
                                    <p:cond delay="5000"/>
                                  </p:stCondLst>
                                  <p:childTnLst>
                                    <p:set>
                                      <p:cBhvr>
                                        <p:cTn id="48" dur="1" fill="hold">
                                          <p:stCondLst>
                                            <p:cond delay="0"/>
                                          </p:stCondLst>
                                        </p:cTn>
                                        <p:tgtEl>
                                          <p:spTgt spid="209010"/>
                                        </p:tgtEl>
                                        <p:attrNameLst>
                                          <p:attrName>style.visibility</p:attrName>
                                        </p:attrNameLst>
                                      </p:cBhvr>
                                      <p:to>
                                        <p:strVal val="hidden"/>
                                      </p:to>
                                    </p:set>
                                  </p:childTnLst>
                                </p:cTn>
                              </p:par>
                              <p:par>
                                <p:cTn id="49" presetID="1" presetClass="exit" presetSubtype="0" fill="hold" nodeType="withEffect">
                                  <p:stCondLst>
                                    <p:cond delay="5000"/>
                                  </p:stCondLst>
                                  <p:childTnLst>
                                    <p:set>
                                      <p:cBhvr>
                                        <p:cTn id="50" dur="1" fill="hold">
                                          <p:stCondLst>
                                            <p:cond delay="0"/>
                                          </p:stCondLst>
                                        </p:cTn>
                                        <p:tgtEl>
                                          <p:spTgt spid="209044"/>
                                        </p:tgtEl>
                                        <p:attrNameLst>
                                          <p:attrName>style.visibility</p:attrName>
                                        </p:attrNameLst>
                                      </p:cBhvr>
                                      <p:to>
                                        <p:strVal val="hidden"/>
                                      </p:to>
                                    </p:set>
                                  </p:childTnLst>
                                </p:cTn>
                              </p:par>
                              <p:par>
                                <p:cTn id="51" presetID="1" presetClass="entr" presetSubtype="0" fill="hold" nodeType="withEffect">
                                  <p:stCondLst>
                                    <p:cond delay="5000"/>
                                  </p:stCondLst>
                                  <p:childTnLst>
                                    <p:set>
                                      <p:cBhvr>
                                        <p:cTn id="52" dur="1" fill="hold">
                                          <p:stCondLst>
                                            <p:cond delay="0"/>
                                          </p:stCondLst>
                                        </p:cTn>
                                        <p:tgtEl>
                                          <p:spTgt spid="208915"/>
                                        </p:tgtEl>
                                        <p:attrNameLst>
                                          <p:attrName>style.visibility</p:attrName>
                                        </p:attrNameLst>
                                      </p:cBhvr>
                                      <p:to>
                                        <p:strVal val="visible"/>
                                      </p:to>
                                    </p:set>
                                  </p:childTnLst>
                                </p:cTn>
                              </p:par>
                              <p:par>
                                <p:cTn id="53" presetID="1" presetClass="entr" presetSubtype="0" fill="hold" nodeType="withEffect">
                                  <p:stCondLst>
                                    <p:cond delay="5000"/>
                                  </p:stCondLst>
                                  <p:childTnLst>
                                    <p:set>
                                      <p:cBhvr>
                                        <p:cTn id="54" dur="1" fill="hold">
                                          <p:stCondLst>
                                            <p:cond delay="0"/>
                                          </p:stCondLst>
                                        </p:cTn>
                                        <p:tgtEl>
                                          <p:spTgt spid="209015"/>
                                        </p:tgtEl>
                                        <p:attrNameLst>
                                          <p:attrName>style.visibility</p:attrName>
                                        </p:attrNameLst>
                                      </p:cBhvr>
                                      <p:to>
                                        <p:strVal val="visible"/>
                                      </p:to>
                                    </p:set>
                                  </p:childTnLst>
                                </p:cTn>
                              </p:par>
                              <p:par>
                                <p:cTn id="55" presetID="1" presetClass="entr" presetSubtype="0" fill="hold" nodeType="withEffect">
                                  <p:stCondLst>
                                    <p:cond delay="5000"/>
                                  </p:stCondLst>
                                  <p:childTnLst>
                                    <p:set>
                                      <p:cBhvr>
                                        <p:cTn id="56" dur="1" fill="hold">
                                          <p:stCondLst>
                                            <p:cond delay="0"/>
                                          </p:stCondLst>
                                        </p:cTn>
                                        <p:tgtEl>
                                          <p:spTgt spid="209058"/>
                                        </p:tgtEl>
                                        <p:attrNameLst>
                                          <p:attrName>style.visibility</p:attrName>
                                        </p:attrNameLst>
                                      </p:cBhvr>
                                      <p:to>
                                        <p:strVal val="visible"/>
                                      </p:to>
                                    </p:set>
                                  </p:childTnLst>
                                </p:cTn>
                              </p:par>
                              <p:par>
                                <p:cTn id="57" presetID="1" presetClass="exit" presetSubtype="0" fill="hold" nodeType="withEffect">
                                  <p:stCondLst>
                                    <p:cond delay="6000"/>
                                  </p:stCondLst>
                                  <p:childTnLst>
                                    <p:set>
                                      <p:cBhvr>
                                        <p:cTn id="58" dur="1" fill="hold">
                                          <p:stCondLst>
                                            <p:cond delay="0"/>
                                          </p:stCondLst>
                                        </p:cTn>
                                        <p:tgtEl>
                                          <p:spTgt spid="208915"/>
                                        </p:tgtEl>
                                        <p:attrNameLst>
                                          <p:attrName>style.visibility</p:attrName>
                                        </p:attrNameLst>
                                      </p:cBhvr>
                                      <p:to>
                                        <p:strVal val="hidden"/>
                                      </p:to>
                                    </p:set>
                                  </p:childTnLst>
                                </p:cTn>
                              </p:par>
                              <p:par>
                                <p:cTn id="59" presetID="1" presetClass="exit" presetSubtype="0" fill="hold" nodeType="withEffect">
                                  <p:stCondLst>
                                    <p:cond delay="6000"/>
                                  </p:stCondLst>
                                  <p:childTnLst>
                                    <p:set>
                                      <p:cBhvr>
                                        <p:cTn id="60" dur="1" fill="hold">
                                          <p:stCondLst>
                                            <p:cond delay="0"/>
                                          </p:stCondLst>
                                        </p:cTn>
                                        <p:tgtEl>
                                          <p:spTgt spid="209015"/>
                                        </p:tgtEl>
                                        <p:attrNameLst>
                                          <p:attrName>style.visibility</p:attrName>
                                        </p:attrNameLst>
                                      </p:cBhvr>
                                      <p:to>
                                        <p:strVal val="hidden"/>
                                      </p:to>
                                    </p:set>
                                  </p:childTnLst>
                                </p:cTn>
                              </p:par>
                              <p:par>
                                <p:cTn id="61" presetID="1" presetClass="exit" presetSubtype="0" fill="hold" nodeType="withEffect">
                                  <p:stCondLst>
                                    <p:cond delay="6000"/>
                                  </p:stCondLst>
                                  <p:childTnLst>
                                    <p:set>
                                      <p:cBhvr>
                                        <p:cTn id="62" dur="1" fill="hold">
                                          <p:stCondLst>
                                            <p:cond delay="0"/>
                                          </p:stCondLst>
                                        </p:cTn>
                                        <p:tgtEl>
                                          <p:spTgt spid="209058"/>
                                        </p:tgtEl>
                                        <p:attrNameLst>
                                          <p:attrName>style.visibility</p:attrName>
                                        </p:attrNameLst>
                                      </p:cBhvr>
                                      <p:to>
                                        <p:strVal val="hidden"/>
                                      </p:to>
                                    </p:set>
                                  </p:childTnLst>
                                </p:cTn>
                              </p:par>
                              <p:par>
                                <p:cTn id="63" presetID="1" presetClass="entr" presetSubtype="0" fill="hold" nodeType="withEffect">
                                  <p:stCondLst>
                                    <p:cond delay="6000"/>
                                  </p:stCondLst>
                                  <p:childTnLst>
                                    <p:set>
                                      <p:cBhvr>
                                        <p:cTn id="64" dur="1" fill="hold">
                                          <p:stCondLst>
                                            <p:cond delay="0"/>
                                          </p:stCondLst>
                                        </p:cTn>
                                        <p:tgtEl>
                                          <p:spTgt spid="208922"/>
                                        </p:tgtEl>
                                        <p:attrNameLst>
                                          <p:attrName>style.visibility</p:attrName>
                                        </p:attrNameLst>
                                      </p:cBhvr>
                                      <p:to>
                                        <p:strVal val="visible"/>
                                      </p:to>
                                    </p:set>
                                  </p:childTnLst>
                                </p:cTn>
                              </p:par>
                              <p:par>
                                <p:cTn id="65" presetID="1" presetClass="entr" presetSubtype="0" fill="hold" nodeType="withEffect">
                                  <p:stCondLst>
                                    <p:cond delay="6000"/>
                                  </p:stCondLst>
                                  <p:childTnLst>
                                    <p:set>
                                      <p:cBhvr>
                                        <p:cTn id="66" dur="1" fill="hold">
                                          <p:stCondLst>
                                            <p:cond delay="0"/>
                                          </p:stCondLst>
                                        </p:cTn>
                                        <p:tgtEl>
                                          <p:spTgt spid="209025"/>
                                        </p:tgtEl>
                                        <p:attrNameLst>
                                          <p:attrName>style.visibility</p:attrName>
                                        </p:attrNameLst>
                                      </p:cBhvr>
                                      <p:to>
                                        <p:strVal val="visible"/>
                                      </p:to>
                                    </p:set>
                                  </p:childTnLst>
                                </p:cTn>
                              </p:par>
                              <p:par>
                                <p:cTn id="67" presetID="1" presetClass="entr" presetSubtype="0" fill="hold" nodeType="withEffect">
                                  <p:stCondLst>
                                    <p:cond delay="6000"/>
                                  </p:stCondLst>
                                  <p:childTnLst>
                                    <p:set>
                                      <p:cBhvr>
                                        <p:cTn id="68" dur="1" fill="hold">
                                          <p:stCondLst>
                                            <p:cond delay="0"/>
                                          </p:stCondLst>
                                        </p:cTn>
                                        <p:tgtEl>
                                          <p:spTgt spid="209065"/>
                                        </p:tgtEl>
                                        <p:attrNameLst>
                                          <p:attrName>style.visibility</p:attrName>
                                        </p:attrNameLst>
                                      </p:cBhvr>
                                      <p:to>
                                        <p:strVal val="visible"/>
                                      </p:to>
                                    </p:set>
                                  </p:childTnLst>
                                </p:cTn>
                              </p:par>
                              <p:par>
                                <p:cTn id="69" presetID="1" presetClass="exit" presetSubtype="0" fill="hold" nodeType="withEffect">
                                  <p:stCondLst>
                                    <p:cond delay="7000"/>
                                  </p:stCondLst>
                                  <p:childTnLst>
                                    <p:set>
                                      <p:cBhvr>
                                        <p:cTn id="70" dur="1" fill="hold">
                                          <p:stCondLst>
                                            <p:cond delay="0"/>
                                          </p:stCondLst>
                                        </p:cTn>
                                        <p:tgtEl>
                                          <p:spTgt spid="208922"/>
                                        </p:tgtEl>
                                        <p:attrNameLst>
                                          <p:attrName>style.visibility</p:attrName>
                                        </p:attrNameLst>
                                      </p:cBhvr>
                                      <p:to>
                                        <p:strVal val="hidden"/>
                                      </p:to>
                                    </p:set>
                                  </p:childTnLst>
                                </p:cTn>
                              </p:par>
                              <p:par>
                                <p:cTn id="71" presetID="1" presetClass="exit" presetSubtype="0" fill="hold" nodeType="withEffect">
                                  <p:stCondLst>
                                    <p:cond delay="7000"/>
                                  </p:stCondLst>
                                  <p:childTnLst>
                                    <p:set>
                                      <p:cBhvr>
                                        <p:cTn id="72" dur="1" fill="hold">
                                          <p:stCondLst>
                                            <p:cond delay="0"/>
                                          </p:stCondLst>
                                        </p:cTn>
                                        <p:tgtEl>
                                          <p:spTgt spid="209025"/>
                                        </p:tgtEl>
                                        <p:attrNameLst>
                                          <p:attrName>style.visibility</p:attrName>
                                        </p:attrNameLst>
                                      </p:cBhvr>
                                      <p:to>
                                        <p:strVal val="hidden"/>
                                      </p:to>
                                    </p:set>
                                  </p:childTnLst>
                                </p:cTn>
                              </p:par>
                              <p:par>
                                <p:cTn id="73" presetID="1" presetClass="exit" presetSubtype="0" fill="hold" nodeType="withEffect">
                                  <p:stCondLst>
                                    <p:cond delay="7000"/>
                                  </p:stCondLst>
                                  <p:childTnLst>
                                    <p:set>
                                      <p:cBhvr>
                                        <p:cTn id="74" dur="1" fill="hold">
                                          <p:stCondLst>
                                            <p:cond delay="0"/>
                                          </p:stCondLst>
                                        </p:cTn>
                                        <p:tgtEl>
                                          <p:spTgt spid="209065"/>
                                        </p:tgtEl>
                                        <p:attrNameLst>
                                          <p:attrName>style.visibility</p:attrName>
                                        </p:attrNameLst>
                                      </p:cBhvr>
                                      <p:to>
                                        <p:strVal val="hidden"/>
                                      </p:to>
                                    </p:set>
                                  </p:childTnLst>
                                </p:cTn>
                              </p:par>
                              <p:par>
                                <p:cTn id="75" presetID="1" presetClass="entr" presetSubtype="0" fill="hold" nodeType="withEffect">
                                  <p:stCondLst>
                                    <p:cond delay="7000"/>
                                  </p:stCondLst>
                                  <p:childTnLst>
                                    <p:set>
                                      <p:cBhvr>
                                        <p:cTn id="76" dur="1" fill="hold">
                                          <p:stCondLst>
                                            <p:cond delay="0"/>
                                          </p:stCondLst>
                                        </p:cTn>
                                        <p:tgtEl>
                                          <p:spTgt spid="208929"/>
                                        </p:tgtEl>
                                        <p:attrNameLst>
                                          <p:attrName>style.visibility</p:attrName>
                                        </p:attrNameLst>
                                      </p:cBhvr>
                                      <p:to>
                                        <p:strVal val="visible"/>
                                      </p:to>
                                    </p:set>
                                  </p:childTnLst>
                                </p:cTn>
                              </p:par>
                              <p:par>
                                <p:cTn id="77" presetID="1" presetClass="entr" presetSubtype="0" fill="hold" nodeType="withEffect">
                                  <p:stCondLst>
                                    <p:cond delay="7000"/>
                                  </p:stCondLst>
                                  <p:childTnLst>
                                    <p:set>
                                      <p:cBhvr>
                                        <p:cTn id="78" dur="1" fill="hold">
                                          <p:stCondLst>
                                            <p:cond delay="0"/>
                                          </p:stCondLst>
                                        </p:cTn>
                                        <p:tgtEl>
                                          <p:spTgt spid="209005"/>
                                        </p:tgtEl>
                                        <p:attrNameLst>
                                          <p:attrName>style.visibility</p:attrName>
                                        </p:attrNameLst>
                                      </p:cBhvr>
                                      <p:to>
                                        <p:strVal val="visible"/>
                                      </p:to>
                                    </p:set>
                                  </p:childTnLst>
                                </p:cTn>
                              </p:par>
                              <p:par>
                                <p:cTn id="79" presetID="1" presetClass="entr" presetSubtype="0" fill="hold" nodeType="withEffect">
                                  <p:stCondLst>
                                    <p:cond delay="7000"/>
                                  </p:stCondLst>
                                  <p:childTnLst>
                                    <p:set>
                                      <p:cBhvr>
                                        <p:cTn id="80" dur="1" fill="hold">
                                          <p:stCondLst>
                                            <p:cond delay="0"/>
                                          </p:stCondLst>
                                        </p:cTn>
                                        <p:tgtEl>
                                          <p:spTgt spid="2090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13" grpId="0" animBg="1"/>
      <p:bldP spid="2089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84" name="Picture 28" descr="cow_init"/>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838200" y="1828800"/>
            <a:ext cx="3341688" cy="3341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3085" name="Picture 29" descr="horse_init"/>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181600" y="1600200"/>
            <a:ext cx="3341688" cy="3341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3086" name="Picture 30" descr="arrow_h"/>
          <p:cNvPicPr>
            <a:picLocks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114800" y="3276600"/>
            <a:ext cx="1316038"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3098" name="Picture 42" descr="cow_ba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271838"/>
            <a:ext cx="30956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73088" name="Picture 32" descr="c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938213"/>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99" name="Picture 43" descr="horse_bas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3271838"/>
            <a:ext cx="30956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73089" name="Picture 33" descr="hors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762000"/>
            <a:ext cx="3043238" cy="3043238"/>
          </a:xfrm>
          <a:prstGeom prst="rect">
            <a:avLst/>
          </a:prstGeom>
          <a:noFill/>
          <a:extLst>
            <a:ext uri="{909E8E84-426E-40DD-AFC4-6F175D3DCCD1}">
              <a14:hiddenFill xmlns:a14="http://schemas.microsoft.com/office/drawing/2010/main">
                <a:solidFill>
                  <a:srgbClr val="FFFFFF"/>
                </a:solidFill>
              </a14:hiddenFill>
            </a:ext>
          </a:extLst>
        </p:spPr>
      </p:pic>
      <p:pic>
        <p:nvPicPr>
          <p:cNvPr id="173100" name="Picture 44" descr="arrow_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925" y="4795838"/>
            <a:ext cx="981075" cy="228600"/>
          </a:xfrm>
          <a:prstGeom prst="rect">
            <a:avLst/>
          </a:prstGeom>
          <a:noFill/>
          <a:extLst>
            <a:ext uri="{909E8E84-426E-40DD-AFC4-6F175D3DCCD1}">
              <a14:hiddenFill xmlns:a14="http://schemas.microsoft.com/office/drawing/2010/main">
                <a:solidFill>
                  <a:srgbClr val="FFFFFF"/>
                </a:solidFill>
              </a14:hiddenFill>
            </a:ext>
          </a:extLst>
        </p:spPr>
      </p:pic>
      <p:pic>
        <p:nvPicPr>
          <p:cNvPr id="173102" name="Picture 46" descr="arro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0" y="3271838"/>
            <a:ext cx="228600" cy="733425"/>
          </a:xfrm>
          <a:prstGeom prst="rect">
            <a:avLst/>
          </a:prstGeom>
          <a:noFill/>
          <a:extLst>
            <a:ext uri="{909E8E84-426E-40DD-AFC4-6F175D3DCCD1}">
              <a14:hiddenFill xmlns:a14="http://schemas.microsoft.com/office/drawing/2010/main">
                <a:solidFill>
                  <a:srgbClr val="FFFFFF"/>
                </a:solidFill>
              </a14:hiddenFill>
            </a:ext>
          </a:extLst>
        </p:spPr>
      </p:pic>
      <p:pic>
        <p:nvPicPr>
          <p:cNvPr id="173103" name="Picture 47" descr="arro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8400" y="3195638"/>
            <a:ext cx="228600" cy="733425"/>
          </a:xfrm>
          <a:prstGeom prst="rect">
            <a:avLst/>
          </a:prstGeom>
          <a:noFill/>
          <a:extLst>
            <a:ext uri="{909E8E84-426E-40DD-AFC4-6F175D3DCCD1}">
              <a14:hiddenFill xmlns:a14="http://schemas.microsoft.com/office/drawing/2010/main">
                <a:solidFill>
                  <a:srgbClr val="FFFFFF"/>
                </a:solidFill>
              </a14:hiddenFill>
            </a:ext>
          </a:extLst>
        </p:spPr>
      </p:pic>
      <p:pic>
        <p:nvPicPr>
          <p:cNvPr id="173143" name="Picture 87" descr="arrow_h"/>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925" y="2205038"/>
            <a:ext cx="9810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Rectangle 2"/>
          <p:cNvSpPr>
            <a:spLocks noGrp="1" noChangeArrowheads="1"/>
          </p:cNvSpPr>
          <p:nvPr>
            <p:ph type="title" sz="quarter"/>
          </p:nvPr>
        </p:nvSpPr>
        <p:spPr/>
        <p:txBody>
          <a:bodyPr/>
          <a:lstStyle/>
          <a:p>
            <a:r>
              <a:rPr lang="en-US">
                <a:solidFill>
                  <a:schemeClr val="accent2"/>
                </a:solidFill>
              </a:rPr>
              <a:t>Introduction</a:t>
            </a:r>
          </a:p>
        </p:txBody>
      </p:sp>
      <p:pic>
        <p:nvPicPr>
          <p:cNvPr id="173106" name="Picture 50" descr="cross_trans"/>
          <p:cNvPicPr>
            <a:picLocks noChangeAspect="1" noChangeArrowheads="1"/>
          </p:cNvPicPr>
          <p:nvPr>
            <p:ph sz="quarter" idx="4"/>
          </p:nvPr>
        </p:nvPicPr>
        <p:blipFill>
          <a:blip r:embed="rId11">
            <a:extLst>
              <a:ext uri="{28A0092B-C50C-407E-A947-70E740481C1C}">
                <a14:useLocalDpi xmlns:a14="http://schemas.microsoft.com/office/drawing/2010/main" val="0"/>
              </a:ext>
            </a:extLst>
          </a:blip>
          <a:srcRect/>
          <a:stretch>
            <a:fillRect/>
          </a:stretch>
        </p:blipFill>
        <p:spPr>
          <a:xfrm>
            <a:off x="436563" y="3549650"/>
            <a:ext cx="7989887" cy="269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3170" name="Text Box 114"/>
          <p:cNvSpPr txBox="1">
            <a:spLocks noChangeArrowheads="1"/>
          </p:cNvSpPr>
          <p:nvPr/>
        </p:nvSpPr>
        <p:spPr bwMode="auto">
          <a:xfrm>
            <a:off x="1600200" y="0"/>
            <a:ext cx="5867400"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sz="3200"/>
              <a:t>No intermediate domain</a:t>
            </a:r>
          </a:p>
          <a:p>
            <a:pPr lvl="1">
              <a:buFont typeface="Arial" charset="0"/>
              <a:buChar char="–"/>
            </a:pPr>
            <a:r>
              <a:rPr lang="en-US" sz="2800"/>
              <a:t>Reduced distortion</a:t>
            </a:r>
          </a:p>
          <a:p>
            <a:pPr lvl="1">
              <a:buFont typeface="Arial" charset="0"/>
              <a:buChar char="–"/>
            </a:pPr>
            <a:r>
              <a:rPr lang="en-US" sz="2800"/>
              <a:t>Natural alignment of features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7308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7308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7308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730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308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3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30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30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309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30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31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310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310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7310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314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7305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73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P spid="17317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reeform 2"/>
          <p:cNvSpPr>
            <a:spLocks/>
          </p:cNvSpPr>
          <p:nvPr/>
        </p:nvSpPr>
        <p:spPr bwMode="auto">
          <a:xfrm>
            <a:off x="1200150" y="4376738"/>
            <a:ext cx="809625" cy="385762"/>
          </a:xfrm>
          <a:custGeom>
            <a:avLst/>
            <a:gdLst>
              <a:gd name="T0" fmla="*/ 0 w 510"/>
              <a:gd name="T1" fmla="*/ 243 h 243"/>
              <a:gd name="T2" fmla="*/ 312 w 510"/>
              <a:gd name="T3" fmla="*/ 195 h 243"/>
              <a:gd name="T4" fmla="*/ 510 w 510"/>
              <a:gd name="T5" fmla="*/ 0 h 243"/>
              <a:gd name="T6" fmla="*/ 0 w 510"/>
              <a:gd name="T7" fmla="*/ 243 h 243"/>
            </a:gdLst>
            <a:ahLst/>
            <a:cxnLst>
              <a:cxn ang="0">
                <a:pos x="T0" y="T1"/>
              </a:cxn>
              <a:cxn ang="0">
                <a:pos x="T2" y="T3"/>
              </a:cxn>
              <a:cxn ang="0">
                <a:pos x="T4" y="T5"/>
              </a:cxn>
              <a:cxn ang="0">
                <a:pos x="T6" y="T7"/>
              </a:cxn>
            </a:cxnLst>
            <a:rect l="0" t="0" r="r" b="b"/>
            <a:pathLst>
              <a:path w="510" h="243">
                <a:moveTo>
                  <a:pt x="0" y="243"/>
                </a:moveTo>
                <a:lnTo>
                  <a:pt x="312" y="195"/>
                </a:lnTo>
                <a:lnTo>
                  <a:pt x="510" y="0"/>
                </a:lnTo>
                <a:lnTo>
                  <a:pt x="0" y="243"/>
                </a:lnTo>
                <a:close/>
              </a:path>
            </a:pathLst>
          </a:custGeom>
          <a:solidFill>
            <a:srgbClr val="FF0000">
              <a:alpha val="64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47" name="Line 3"/>
          <p:cNvSpPr>
            <a:spLocks noChangeShapeType="1"/>
          </p:cNvSpPr>
          <p:nvPr/>
        </p:nvSpPr>
        <p:spPr bwMode="auto">
          <a:xfrm flipV="1">
            <a:off x="5029200" y="1800225"/>
            <a:ext cx="3490913" cy="12207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948" name="Line 4"/>
          <p:cNvSpPr>
            <a:spLocks noChangeShapeType="1"/>
          </p:cNvSpPr>
          <p:nvPr/>
        </p:nvSpPr>
        <p:spPr bwMode="auto">
          <a:xfrm flipH="1" flipV="1">
            <a:off x="4070350" y="2392363"/>
            <a:ext cx="962025" cy="63341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949" name="Line 5"/>
          <p:cNvSpPr>
            <a:spLocks noChangeShapeType="1"/>
          </p:cNvSpPr>
          <p:nvPr/>
        </p:nvSpPr>
        <p:spPr bwMode="auto">
          <a:xfrm flipH="1">
            <a:off x="4189413" y="3013075"/>
            <a:ext cx="841375" cy="275113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950" name="Line 6"/>
          <p:cNvSpPr>
            <a:spLocks noChangeShapeType="1"/>
          </p:cNvSpPr>
          <p:nvPr/>
        </p:nvSpPr>
        <p:spPr bwMode="auto">
          <a:xfrm>
            <a:off x="5032375" y="3011488"/>
            <a:ext cx="3079750" cy="330200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951" name="Line 7"/>
          <p:cNvSpPr>
            <a:spLocks noChangeShapeType="1"/>
          </p:cNvSpPr>
          <p:nvPr/>
        </p:nvSpPr>
        <p:spPr bwMode="auto">
          <a:xfrm>
            <a:off x="5030788" y="3017838"/>
            <a:ext cx="1346200" cy="67151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952" name="Freeform 8"/>
          <p:cNvSpPr>
            <a:spLocks/>
          </p:cNvSpPr>
          <p:nvPr/>
        </p:nvSpPr>
        <p:spPr bwMode="auto">
          <a:xfrm>
            <a:off x="1133475" y="1843088"/>
            <a:ext cx="714375" cy="600075"/>
          </a:xfrm>
          <a:custGeom>
            <a:avLst/>
            <a:gdLst>
              <a:gd name="T0" fmla="*/ 0 w 450"/>
              <a:gd name="T1" fmla="*/ 378 h 378"/>
              <a:gd name="T2" fmla="*/ 426 w 450"/>
              <a:gd name="T3" fmla="*/ 147 h 378"/>
              <a:gd name="T4" fmla="*/ 450 w 450"/>
              <a:gd name="T5" fmla="*/ 0 h 378"/>
              <a:gd name="T6" fmla="*/ 0 w 450"/>
              <a:gd name="T7" fmla="*/ 378 h 378"/>
            </a:gdLst>
            <a:ahLst/>
            <a:cxnLst>
              <a:cxn ang="0">
                <a:pos x="T0" y="T1"/>
              </a:cxn>
              <a:cxn ang="0">
                <a:pos x="T2" y="T3"/>
              </a:cxn>
              <a:cxn ang="0">
                <a:pos x="T4" y="T5"/>
              </a:cxn>
              <a:cxn ang="0">
                <a:pos x="T6" y="T7"/>
              </a:cxn>
            </a:cxnLst>
            <a:rect l="0" t="0" r="r" b="b"/>
            <a:pathLst>
              <a:path w="450" h="378">
                <a:moveTo>
                  <a:pt x="0" y="378"/>
                </a:moveTo>
                <a:lnTo>
                  <a:pt x="426" y="147"/>
                </a:lnTo>
                <a:lnTo>
                  <a:pt x="450" y="0"/>
                </a:lnTo>
                <a:lnTo>
                  <a:pt x="0" y="378"/>
                </a:lnTo>
                <a:close/>
              </a:path>
            </a:pathLst>
          </a:custGeom>
          <a:solidFill>
            <a:srgbClr val="FF0000">
              <a:alpha val="64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53" name="Freeform 9"/>
          <p:cNvSpPr>
            <a:spLocks/>
          </p:cNvSpPr>
          <p:nvPr/>
        </p:nvSpPr>
        <p:spPr bwMode="auto">
          <a:xfrm>
            <a:off x="5005388" y="1790700"/>
            <a:ext cx="3552825" cy="1233488"/>
          </a:xfrm>
          <a:custGeom>
            <a:avLst/>
            <a:gdLst>
              <a:gd name="T0" fmla="*/ 0 w 2238"/>
              <a:gd name="T1" fmla="*/ 777 h 777"/>
              <a:gd name="T2" fmla="*/ 1503 w 2238"/>
              <a:gd name="T3" fmla="*/ 642 h 777"/>
              <a:gd name="T4" fmla="*/ 2238 w 2238"/>
              <a:gd name="T5" fmla="*/ 0 h 777"/>
              <a:gd name="T6" fmla="*/ 0 w 2238"/>
              <a:gd name="T7" fmla="*/ 777 h 777"/>
            </a:gdLst>
            <a:ahLst/>
            <a:cxnLst>
              <a:cxn ang="0">
                <a:pos x="T0" y="T1"/>
              </a:cxn>
              <a:cxn ang="0">
                <a:pos x="T2" y="T3"/>
              </a:cxn>
              <a:cxn ang="0">
                <a:pos x="T4" y="T5"/>
              </a:cxn>
              <a:cxn ang="0">
                <a:pos x="T6" y="T7"/>
              </a:cxn>
            </a:cxnLst>
            <a:rect l="0" t="0" r="r" b="b"/>
            <a:pathLst>
              <a:path w="2238" h="777">
                <a:moveTo>
                  <a:pt x="0" y="777"/>
                </a:moveTo>
                <a:lnTo>
                  <a:pt x="1503" y="642"/>
                </a:lnTo>
                <a:lnTo>
                  <a:pt x="2238" y="0"/>
                </a:lnTo>
                <a:lnTo>
                  <a:pt x="0" y="777"/>
                </a:lnTo>
                <a:close/>
              </a:path>
            </a:pathLst>
          </a:custGeom>
          <a:solidFill>
            <a:srgbClr val="FF0000">
              <a:alpha val="64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54" name="Rectangle 10"/>
          <p:cNvSpPr>
            <a:spLocks noGrp="1" noChangeArrowheads="1"/>
          </p:cNvSpPr>
          <p:nvPr>
            <p:ph type="title"/>
          </p:nvPr>
        </p:nvSpPr>
        <p:spPr>
          <a:noFill/>
        </p:spPr>
        <p:txBody>
          <a:bodyPr/>
          <a:lstStyle/>
          <a:p>
            <a:r>
              <a:rPr lang="en-US" sz="4000">
                <a:solidFill>
                  <a:schemeClr val="accent2"/>
                </a:solidFill>
              </a:rPr>
              <a:t>Stretch Evaluation</a:t>
            </a:r>
          </a:p>
        </p:txBody>
      </p:sp>
      <p:sp>
        <p:nvSpPr>
          <p:cNvPr id="210955" name="Rectangle 11"/>
          <p:cNvSpPr>
            <a:spLocks noChangeArrowheads="1"/>
          </p:cNvSpPr>
          <p:nvPr/>
        </p:nvSpPr>
        <p:spPr bwMode="auto">
          <a:xfrm>
            <a:off x="0" y="3167063"/>
            <a:ext cx="9144000" cy="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0956" name="Freeform 12"/>
          <p:cNvSpPr>
            <a:spLocks/>
          </p:cNvSpPr>
          <p:nvPr/>
        </p:nvSpPr>
        <p:spPr bwMode="auto">
          <a:xfrm>
            <a:off x="5843588" y="2813050"/>
            <a:ext cx="1524000" cy="722313"/>
          </a:xfrm>
          <a:custGeom>
            <a:avLst/>
            <a:gdLst>
              <a:gd name="T0" fmla="*/ 0 w 452"/>
              <a:gd name="T1" fmla="*/ 208 h 208"/>
              <a:gd name="T2" fmla="*/ 452 w 452"/>
              <a:gd name="T3" fmla="*/ 0 h 208"/>
            </a:gdLst>
            <a:ahLst/>
            <a:cxnLst>
              <a:cxn ang="0">
                <a:pos x="T0" y="T1"/>
              </a:cxn>
              <a:cxn ang="0">
                <a:pos x="T2" y="T3"/>
              </a:cxn>
            </a:cxnLst>
            <a:rect l="0" t="0" r="r" b="b"/>
            <a:pathLst>
              <a:path w="452" h="208">
                <a:moveTo>
                  <a:pt x="0" y="208"/>
                </a:moveTo>
                <a:lnTo>
                  <a:pt x="452" y="0"/>
                </a:lnTo>
              </a:path>
            </a:pathLst>
          </a:custGeom>
          <a:noFill/>
          <a:ln w="9525">
            <a:solidFill>
              <a:srgbClr val="00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0957" name="Freeform 13"/>
          <p:cNvSpPr>
            <a:spLocks/>
          </p:cNvSpPr>
          <p:nvPr/>
        </p:nvSpPr>
        <p:spPr bwMode="auto">
          <a:xfrm>
            <a:off x="4110038" y="3389313"/>
            <a:ext cx="1708150" cy="131762"/>
          </a:xfrm>
          <a:custGeom>
            <a:avLst/>
            <a:gdLst>
              <a:gd name="T0" fmla="*/ 520 w 520"/>
              <a:gd name="T1" fmla="*/ 40 h 40"/>
              <a:gd name="T2" fmla="*/ 0 w 520"/>
              <a:gd name="T3" fmla="*/ 0 h 40"/>
            </a:gdLst>
            <a:ahLst/>
            <a:cxnLst>
              <a:cxn ang="0">
                <a:pos x="T0" y="T1"/>
              </a:cxn>
              <a:cxn ang="0">
                <a:pos x="T2" y="T3"/>
              </a:cxn>
            </a:cxnLst>
            <a:rect l="0" t="0" r="r" b="b"/>
            <a:pathLst>
              <a:path w="520" h="40">
                <a:moveTo>
                  <a:pt x="520" y="40"/>
                </a:moveTo>
                <a:lnTo>
                  <a:pt x="0" y="0"/>
                </a:lnTo>
              </a:path>
            </a:pathLst>
          </a:custGeom>
          <a:noFill/>
          <a:ln w="9525">
            <a:solidFill>
              <a:srgbClr val="00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0958" name="Freeform 14"/>
          <p:cNvSpPr>
            <a:spLocks/>
          </p:cNvSpPr>
          <p:nvPr/>
        </p:nvSpPr>
        <p:spPr bwMode="auto">
          <a:xfrm>
            <a:off x="5843588" y="3535363"/>
            <a:ext cx="1419225" cy="1455737"/>
          </a:xfrm>
          <a:custGeom>
            <a:avLst/>
            <a:gdLst>
              <a:gd name="T0" fmla="*/ 0 w 432"/>
              <a:gd name="T1" fmla="*/ 0 h 444"/>
              <a:gd name="T2" fmla="*/ 432 w 432"/>
              <a:gd name="T3" fmla="*/ 444 h 444"/>
            </a:gdLst>
            <a:ahLst/>
            <a:cxnLst>
              <a:cxn ang="0">
                <a:pos x="T0" y="T1"/>
              </a:cxn>
              <a:cxn ang="0">
                <a:pos x="T2" y="T3"/>
              </a:cxn>
            </a:cxnLst>
            <a:rect l="0" t="0" r="r" b="b"/>
            <a:pathLst>
              <a:path w="432" h="444">
                <a:moveTo>
                  <a:pt x="0" y="0"/>
                </a:moveTo>
                <a:lnTo>
                  <a:pt x="432" y="444"/>
                </a:lnTo>
              </a:path>
            </a:pathLst>
          </a:custGeom>
          <a:noFill/>
          <a:ln w="9525">
            <a:solidFill>
              <a:srgbClr val="00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0959" name="Freeform 15"/>
          <p:cNvSpPr>
            <a:spLocks/>
          </p:cNvSpPr>
          <p:nvPr/>
        </p:nvSpPr>
        <p:spPr bwMode="auto">
          <a:xfrm>
            <a:off x="4084638" y="1800225"/>
            <a:ext cx="4473575" cy="4525963"/>
          </a:xfrm>
          <a:custGeom>
            <a:avLst/>
            <a:gdLst>
              <a:gd name="T0" fmla="*/ 708 w 1364"/>
              <a:gd name="T1" fmla="*/ 572 h 1380"/>
              <a:gd name="T2" fmla="*/ 1364 w 1364"/>
              <a:gd name="T3" fmla="*/ 0 h 1380"/>
              <a:gd name="T4" fmla="*/ 0 w 1364"/>
              <a:gd name="T5" fmla="*/ 184 h 1380"/>
              <a:gd name="T6" fmla="*/ 36 w 1364"/>
              <a:gd name="T7" fmla="*/ 1212 h 1380"/>
              <a:gd name="T8" fmla="*/ 1232 w 1364"/>
              <a:gd name="T9" fmla="*/ 1380 h 1380"/>
              <a:gd name="T10" fmla="*/ 708 w 1364"/>
              <a:gd name="T11" fmla="*/ 572 h 1380"/>
            </a:gdLst>
            <a:ahLst/>
            <a:cxnLst>
              <a:cxn ang="0">
                <a:pos x="T0" y="T1"/>
              </a:cxn>
              <a:cxn ang="0">
                <a:pos x="T2" y="T3"/>
              </a:cxn>
              <a:cxn ang="0">
                <a:pos x="T4" y="T5"/>
              </a:cxn>
              <a:cxn ang="0">
                <a:pos x="T6" y="T7"/>
              </a:cxn>
              <a:cxn ang="0">
                <a:pos x="T8" y="T9"/>
              </a:cxn>
              <a:cxn ang="0">
                <a:pos x="T10" y="T11"/>
              </a:cxn>
            </a:cxnLst>
            <a:rect l="0" t="0" r="r" b="b"/>
            <a:pathLst>
              <a:path w="1364" h="1380">
                <a:moveTo>
                  <a:pt x="708" y="572"/>
                </a:moveTo>
                <a:lnTo>
                  <a:pt x="1364" y="0"/>
                </a:lnTo>
                <a:lnTo>
                  <a:pt x="0" y="184"/>
                </a:lnTo>
                <a:lnTo>
                  <a:pt x="36" y="1212"/>
                </a:lnTo>
                <a:lnTo>
                  <a:pt x="1232" y="1380"/>
                </a:lnTo>
                <a:lnTo>
                  <a:pt x="708" y="572"/>
                </a:lnTo>
                <a:close/>
              </a:path>
            </a:pathLst>
          </a:custGeom>
          <a:noFill/>
          <a:ln w="9525">
            <a:solidFill>
              <a:srgbClr val="000000"/>
            </a:solidFill>
            <a:round/>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0960" name="Text Box 16"/>
          <p:cNvSpPr txBox="1">
            <a:spLocks noChangeArrowheads="1"/>
          </p:cNvSpPr>
          <p:nvPr/>
        </p:nvSpPr>
        <p:spPr bwMode="auto">
          <a:xfrm>
            <a:off x="3948113" y="1593850"/>
            <a:ext cx="590550" cy="444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7609" tIns="18805" rIns="37609" bIns="18805"/>
          <a:lstStyle/>
          <a:p>
            <a:pPr eaLnBrk="0" hangingPunct="0"/>
            <a:r>
              <a:rPr lang="en-US" sz="2400" i="1">
                <a:solidFill>
                  <a:srgbClr val="808080"/>
                </a:solidFill>
              </a:rPr>
              <a:t>R</a:t>
            </a:r>
            <a:r>
              <a:rPr lang="en-US" sz="2400" i="1" baseline="30000">
                <a:solidFill>
                  <a:srgbClr val="808080"/>
                </a:solidFill>
              </a:rPr>
              <a:t>2</a:t>
            </a:r>
            <a:endParaRPr lang="en-US" sz="2400">
              <a:effectLst>
                <a:outerShdw blurRad="38100" dist="38100" dir="2700000" algn="tl">
                  <a:srgbClr val="C0C0C0"/>
                </a:outerShdw>
              </a:effectLst>
            </a:endParaRPr>
          </a:p>
        </p:txBody>
      </p:sp>
      <p:sp>
        <p:nvSpPr>
          <p:cNvPr id="210961" name="Text Box 17"/>
          <p:cNvSpPr txBox="1">
            <a:spLocks noChangeArrowheads="1"/>
          </p:cNvSpPr>
          <p:nvPr/>
        </p:nvSpPr>
        <p:spPr bwMode="auto">
          <a:xfrm>
            <a:off x="3910013" y="1593850"/>
            <a:ext cx="481012" cy="444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7609" tIns="18805" rIns="37609" bIns="18805"/>
          <a:lstStyle/>
          <a:p>
            <a:pPr eaLnBrk="0" hangingPunct="0"/>
            <a:r>
              <a:rPr lang="en-US" sz="2400" i="1">
                <a:solidFill>
                  <a:srgbClr val="808080"/>
                </a:solidFill>
              </a:rPr>
              <a:t>I</a:t>
            </a:r>
            <a:endParaRPr lang="en-US" sz="2400">
              <a:effectLst>
                <a:outerShdw blurRad="38100" dist="38100" dir="2700000" algn="tl">
                  <a:srgbClr val="C0C0C0"/>
                </a:outerShdw>
              </a:effectLst>
            </a:endParaRPr>
          </a:p>
        </p:txBody>
      </p:sp>
      <p:sp>
        <p:nvSpPr>
          <p:cNvPr id="210962" name="Line 18"/>
          <p:cNvSpPr>
            <a:spLocks noChangeShapeType="1"/>
          </p:cNvSpPr>
          <p:nvPr/>
        </p:nvSpPr>
        <p:spPr bwMode="auto">
          <a:xfrm>
            <a:off x="5843588" y="3535363"/>
            <a:ext cx="533400" cy="153987"/>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63" name="Line 19"/>
          <p:cNvSpPr>
            <a:spLocks noChangeShapeType="1"/>
          </p:cNvSpPr>
          <p:nvPr/>
        </p:nvSpPr>
        <p:spPr bwMode="auto">
          <a:xfrm flipH="1" flipV="1">
            <a:off x="5476875" y="3495675"/>
            <a:ext cx="1785938" cy="147955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64" name="Line 20"/>
          <p:cNvSpPr>
            <a:spLocks noChangeShapeType="1"/>
          </p:cNvSpPr>
          <p:nvPr/>
        </p:nvSpPr>
        <p:spPr bwMode="auto">
          <a:xfrm flipV="1">
            <a:off x="4189413" y="3495675"/>
            <a:ext cx="1287462" cy="2268538"/>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65" name="Line 21"/>
          <p:cNvSpPr>
            <a:spLocks noChangeShapeType="1"/>
          </p:cNvSpPr>
          <p:nvPr/>
        </p:nvSpPr>
        <p:spPr bwMode="auto">
          <a:xfrm flipH="1">
            <a:off x="4121150" y="3025775"/>
            <a:ext cx="911225" cy="363538"/>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66" name="Line 22"/>
          <p:cNvSpPr>
            <a:spLocks noChangeShapeType="1"/>
          </p:cNvSpPr>
          <p:nvPr/>
        </p:nvSpPr>
        <p:spPr bwMode="auto">
          <a:xfrm flipH="1">
            <a:off x="5029200" y="2813050"/>
            <a:ext cx="2338388" cy="212725"/>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67" name="Line 23"/>
          <p:cNvSpPr>
            <a:spLocks noChangeShapeType="1"/>
          </p:cNvSpPr>
          <p:nvPr/>
        </p:nvSpPr>
        <p:spPr bwMode="auto">
          <a:xfrm>
            <a:off x="5024438" y="3006725"/>
            <a:ext cx="804862" cy="523875"/>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68" name="Freeform 24"/>
          <p:cNvSpPr>
            <a:spLocks/>
          </p:cNvSpPr>
          <p:nvPr/>
        </p:nvSpPr>
        <p:spPr bwMode="auto">
          <a:xfrm>
            <a:off x="771525" y="1855788"/>
            <a:ext cx="1263650" cy="1355725"/>
          </a:xfrm>
          <a:custGeom>
            <a:avLst/>
            <a:gdLst>
              <a:gd name="T0" fmla="*/ 910 w 1696"/>
              <a:gd name="T1" fmla="*/ 894 h 1852"/>
              <a:gd name="T2" fmla="*/ 1384 w 1696"/>
              <a:gd name="T3" fmla="*/ 324 h 1852"/>
              <a:gd name="T4" fmla="*/ 1447 w 1696"/>
              <a:gd name="T5" fmla="*/ 0 h 1852"/>
              <a:gd name="T6" fmla="*/ 0 w 1696"/>
              <a:gd name="T7" fmla="*/ 662 h 1852"/>
              <a:gd name="T8" fmla="*/ 1 w 1696"/>
              <a:gd name="T9" fmla="*/ 1051 h 1852"/>
              <a:gd name="T10" fmla="*/ 357 w 1696"/>
              <a:gd name="T11" fmla="*/ 1852 h 1852"/>
              <a:gd name="T12" fmla="*/ 1696 w 1696"/>
              <a:gd name="T13" fmla="*/ 1711 h 1852"/>
              <a:gd name="T14" fmla="*/ 1577 w 1696"/>
              <a:gd name="T15" fmla="*/ 1443 h 1852"/>
              <a:gd name="T16" fmla="*/ 910 w 1696"/>
              <a:gd name="T17" fmla="*/ 894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6" h="1852">
                <a:moveTo>
                  <a:pt x="910" y="894"/>
                </a:moveTo>
                <a:lnTo>
                  <a:pt x="1384" y="324"/>
                </a:lnTo>
                <a:lnTo>
                  <a:pt x="1447" y="0"/>
                </a:lnTo>
                <a:lnTo>
                  <a:pt x="0" y="662"/>
                </a:lnTo>
                <a:lnTo>
                  <a:pt x="1" y="1051"/>
                </a:lnTo>
                <a:lnTo>
                  <a:pt x="357" y="1852"/>
                </a:lnTo>
                <a:lnTo>
                  <a:pt x="1696" y="1711"/>
                </a:lnTo>
                <a:lnTo>
                  <a:pt x="1577" y="1443"/>
                </a:lnTo>
                <a:lnTo>
                  <a:pt x="910" y="894"/>
                </a:lnTo>
                <a:close/>
              </a:path>
            </a:pathLst>
          </a:custGeom>
          <a:noFill/>
          <a:ln w="9525">
            <a:solidFill>
              <a:srgbClr val="000000"/>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sp>
        <p:nvSpPr>
          <p:cNvPr id="210969" name="Oval 25"/>
          <p:cNvSpPr>
            <a:spLocks noChangeArrowheads="1"/>
          </p:cNvSpPr>
          <p:nvPr/>
        </p:nvSpPr>
        <p:spPr bwMode="auto">
          <a:xfrm>
            <a:off x="1304925" y="2497138"/>
            <a:ext cx="25400" cy="25400"/>
          </a:xfrm>
          <a:prstGeom prst="ellipse">
            <a:avLst/>
          </a:prstGeom>
          <a:solidFill>
            <a:srgbClr val="BBE0E3"/>
          </a:solidFill>
          <a:ln w="9525">
            <a:solidFill>
              <a:srgbClr val="00CC00"/>
            </a:solidFill>
            <a:round/>
            <a:headEnd/>
            <a:tailEnd/>
          </a:ln>
        </p:spPr>
        <p:txBody>
          <a:bodyPr anchor="ctr"/>
          <a:lstStyle/>
          <a:p>
            <a:endParaRPr lang="en-US"/>
          </a:p>
        </p:txBody>
      </p:sp>
      <p:sp>
        <p:nvSpPr>
          <p:cNvPr id="210970" name="Freeform 26"/>
          <p:cNvSpPr>
            <a:spLocks/>
          </p:cNvSpPr>
          <p:nvPr/>
        </p:nvSpPr>
        <p:spPr bwMode="auto">
          <a:xfrm>
            <a:off x="1311275" y="1925638"/>
            <a:ext cx="663575" cy="582612"/>
          </a:xfrm>
          <a:custGeom>
            <a:avLst/>
            <a:gdLst>
              <a:gd name="T0" fmla="*/ 0 w 744"/>
              <a:gd name="T1" fmla="*/ 643 h 643"/>
              <a:gd name="T2" fmla="*/ 744 w 744"/>
              <a:gd name="T3" fmla="*/ 0 h 643"/>
            </a:gdLst>
            <a:ahLst/>
            <a:cxnLst>
              <a:cxn ang="0">
                <a:pos x="T0" y="T1"/>
              </a:cxn>
              <a:cxn ang="0">
                <a:pos x="T2" y="T3"/>
              </a:cxn>
            </a:cxnLst>
            <a:rect l="0" t="0" r="r" b="b"/>
            <a:pathLst>
              <a:path w="744" h="643">
                <a:moveTo>
                  <a:pt x="0" y="643"/>
                </a:moveTo>
                <a:lnTo>
                  <a:pt x="744" y="0"/>
                </a:lnTo>
              </a:path>
            </a:pathLst>
          </a:custGeom>
          <a:noFill/>
          <a:ln w="9525">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971" name="Freeform 27"/>
          <p:cNvSpPr>
            <a:spLocks/>
          </p:cNvSpPr>
          <p:nvPr/>
        </p:nvSpPr>
        <p:spPr bwMode="auto">
          <a:xfrm>
            <a:off x="568325" y="2508250"/>
            <a:ext cx="742950" cy="153988"/>
          </a:xfrm>
          <a:custGeom>
            <a:avLst/>
            <a:gdLst>
              <a:gd name="T0" fmla="*/ 835 w 835"/>
              <a:gd name="T1" fmla="*/ 0 h 168"/>
              <a:gd name="T2" fmla="*/ 0 w 835"/>
              <a:gd name="T3" fmla="*/ 168 h 168"/>
            </a:gdLst>
            <a:ahLst/>
            <a:cxnLst>
              <a:cxn ang="0">
                <a:pos x="T0" y="T1"/>
              </a:cxn>
              <a:cxn ang="0">
                <a:pos x="T2" y="T3"/>
              </a:cxn>
            </a:cxnLst>
            <a:rect l="0" t="0" r="r" b="b"/>
            <a:pathLst>
              <a:path w="835" h="168">
                <a:moveTo>
                  <a:pt x="835" y="0"/>
                </a:moveTo>
                <a:lnTo>
                  <a:pt x="0" y="168"/>
                </a:lnTo>
              </a:path>
            </a:pathLst>
          </a:custGeom>
          <a:noFill/>
          <a:ln w="9525">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972" name="Freeform 28"/>
          <p:cNvSpPr>
            <a:spLocks/>
          </p:cNvSpPr>
          <p:nvPr/>
        </p:nvSpPr>
        <p:spPr bwMode="auto">
          <a:xfrm>
            <a:off x="1311275" y="2508250"/>
            <a:ext cx="844550" cy="547688"/>
          </a:xfrm>
          <a:custGeom>
            <a:avLst/>
            <a:gdLst>
              <a:gd name="T0" fmla="*/ 0 w 946"/>
              <a:gd name="T1" fmla="*/ 0 h 595"/>
              <a:gd name="T2" fmla="*/ 946 w 946"/>
              <a:gd name="T3" fmla="*/ 595 h 595"/>
            </a:gdLst>
            <a:ahLst/>
            <a:cxnLst>
              <a:cxn ang="0">
                <a:pos x="T0" y="T1"/>
              </a:cxn>
              <a:cxn ang="0">
                <a:pos x="T2" y="T3"/>
              </a:cxn>
            </a:cxnLst>
            <a:rect l="0" t="0" r="r" b="b"/>
            <a:pathLst>
              <a:path w="946" h="595">
                <a:moveTo>
                  <a:pt x="0" y="0"/>
                </a:moveTo>
                <a:lnTo>
                  <a:pt x="946" y="595"/>
                </a:lnTo>
              </a:path>
            </a:pathLst>
          </a:custGeom>
          <a:noFill/>
          <a:ln w="9525">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973" name="Text Box 29"/>
          <p:cNvSpPr txBox="1">
            <a:spLocks noChangeArrowheads="1"/>
          </p:cNvSpPr>
          <p:nvPr/>
        </p:nvSpPr>
        <p:spPr bwMode="auto">
          <a:xfrm>
            <a:off x="615950" y="1695450"/>
            <a:ext cx="546100" cy="33813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0583" tIns="15291" rIns="30583" bIns="15291"/>
          <a:lstStyle/>
          <a:p>
            <a:pPr eaLnBrk="0" hangingPunct="0"/>
            <a:r>
              <a:rPr lang="en-US" sz="2000" i="1">
                <a:solidFill>
                  <a:srgbClr val="00CC00"/>
                </a:solidFill>
              </a:rPr>
              <a:t>M</a:t>
            </a:r>
            <a:r>
              <a:rPr lang="en-US" sz="2000" i="1" baseline="30000">
                <a:solidFill>
                  <a:srgbClr val="00CC00"/>
                </a:solidFill>
              </a:rPr>
              <a:t>1</a:t>
            </a:r>
            <a:endParaRPr lang="en-US" sz="2000">
              <a:effectLst>
                <a:outerShdw blurRad="38100" dist="38100" dir="2700000" algn="tl">
                  <a:srgbClr val="C0C0C0"/>
                </a:outerShdw>
              </a:effectLst>
            </a:endParaRPr>
          </a:p>
        </p:txBody>
      </p:sp>
      <p:sp>
        <p:nvSpPr>
          <p:cNvPr id="210974" name="Line 30"/>
          <p:cNvSpPr>
            <a:spLocks noChangeShapeType="1"/>
          </p:cNvSpPr>
          <p:nvPr/>
        </p:nvSpPr>
        <p:spPr bwMode="auto">
          <a:xfrm flipH="1">
            <a:off x="768350" y="2439988"/>
            <a:ext cx="368300" cy="182562"/>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75" name="Line 31"/>
          <p:cNvSpPr>
            <a:spLocks noChangeShapeType="1"/>
          </p:cNvSpPr>
          <p:nvPr/>
        </p:nvSpPr>
        <p:spPr bwMode="auto">
          <a:xfrm flipH="1">
            <a:off x="1141413" y="2081213"/>
            <a:ext cx="661987" cy="36195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76" name="Line 32"/>
          <p:cNvSpPr>
            <a:spLocks noChangeShapeType="1"/>
          </p:cNvSpPr>
          <p:nvPr/>
        </p:nvSpPr>
        <p:spPr bwMode="auto">
          <a:xfrm flipH="1" flipV="1">
            <a:off x="1138238" y="2439988"/>
            <a:ext cx="176212" cy="65087"/>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77" name="Line 33"/>
          <p:cNvSpPr>
            <a:spLocks noChangeShapeType="1"/>
          </p:cNvSpPr>
          <p:nvPr/>
        </p:nvSpPr>
        <p:spPr bwMode="auto">
          <a:xfrm flipH="1">
            <a:off x="1316038" y="2505075"/>
            <a:ext cx="136525" cy="1588"/>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78" name="Line 34"/>
          <p:cNvSpPr>
            <a:spLocks noChangeShapeType="1"/>
          </p:cNvSpPr>
          <p:nvPr/>
        </p:nvSpPr>
        <p:spPr bwMode="auto">
          <a:xfrm flipH="1" flipV="1">
            <a:off x="1268413" y="2514600"/>
            <a:ext cx="677862" cy="40640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79" name="Line 35"/>
          <p:cNvSpPr>
            <a:spLocks noChangeShapeType="1"/>
          </p:cNvSpPr>
          <p:nvPr/>
        </p:nvSpPr>
        <p:spPr bwMode="auto">
          <a:xfrm flipV="1">
            <a:off x="1044575" y="2511425"/>
            <a:ext cx="223838" cy="708025"/>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80" name="Line 36"/>
          <p:cNvSpPr>
            <a:spLocks noChangeShapeType="1"/>
          </p:cNvSpPr>
          <p:nvPr/>
        </p:nvSpPr>
        <p:spPr bwMode="auto">
          <a:xfrm flipH="1" flipV="1">
            <a:off x="939800" y="4537075"/>
            <a:ext cx="273050" cy="230188"/>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81" name="Line 37"/>
          <p:cNvSpPr>
            <a:spLocks noChangeShapeType="1"/>
          </p:cNvSpPr>
          <p:nvPr/>
        </p:nvSpPr>
        <p:spPr bwMode="auto">
          <a:xfrm flipH="1">
            <a:off x="1206500" y="4687888"/>
            <a:ext cx="485775" cy="68262"/>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82" name="Line 38"/>
          <p:cNvSpPr>
            <a:spLocks noChangeShapeType="1"/>
          </p:cNvSpPr>
          <p:nvPr/>
        </p:nvSpPr>
        <p:spPr bwMode="auto">
          <a:xfrm flipH="1" flipV="1">
            <a:off x="1206500" y="4765675"/>
            <a:ext cx="95250" cy="141288"/>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83" name="Line 39"/>
          <p:cNvSpPr>
            <a:spLocks noChangeShapeType="1"/>
          </p:cNvSpPr>
          <p:nvPr/>
        </p:nvSpPr>
        <p:spPr bwMode="auto">
          <a:xfrm flipH="1" flipV="1">
            <a:off x="1304925" y="4918075"/>
            <a:ext cx="142875" cy="4763"/>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84" name="Line 40"/>
          <p:cNvSpPr>
            <a:spLocks noChangeShapeType="1"/>
          </p:cNvSpPr>
          <p:nvPr/>
        </p:nvSpPr>
        <p:spPr bwMode="auto">
          <a:xfrm flipH="1" flipV="1">
            <a:off x="1241425" y="4940300"/>
            <a:ext cx="155575" cy="290513"/>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85" name="Line 41"/>
          <p:cNvSpPr>
            <a:spLocks noChangeShapeType="1"/>
          </p:cNvSpPr>
          <p:nvPr/>
        </p:nvSpPr>
        <p:spPr bwMode="auto">
          <a:xfrm flipH="1">
            <a:off x="628650" y="4938713"/>
            <a:ext cx="606425" cy="61912"/>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0986" name="Oval 42"/>
          <p:cNvSpPr>
            <a:spLocks noChangeArrowheads="1"/>
          </p:cNvSpPr>
          <p:nvPr/>
        </p:nvSpPr>
        <p:spPr bwMode="auto">
          <a:xfrm>
            <a:off x="4989513" y="2973388"/>
            <a:ext cx="88900" cy="90487"/>
          </a:xfrm>
          <a:prstGeom prst="ellipse">
            <a:avLst/>
          </a:prstGeom>
          <a:solidFill>
            <a:srgbClr val="BBE0E3"/>
          </a:solidFill>
          <a:ln w="9525">
            <a:solidFill>
              <a:srgbClr val="000000"/>
            </a:solidFill>
            <a:round/>
            <a:headEnd/>
            <a:tailEnd/>
          </a:ln>
        </p:spPr>
        <p:txBody>
          <a:bodyPr anchor="ctr"/>
          <a:lstStyle/>
          <a:p>
            <a:endParaRPr lang="en-US"/>
          </a:p>
        </p:txBody>
      </p:sp>
      <p:sp>
        <p:nvSpPr>
          <p:cNvPr id="210987" name="Oval 43"/>
          <p:cNvSpPr>
            <a:spLocks noChangeArrowheads="1"/>
          </p:cNvSpPr>
          <p:nvPr/>
        </p:nvSpPr>
        <p:spPr bwMode="auto">
          <a:xfrm>
            <a:off x="6376988" y="3640138"/>
            <a:ext cx="88900" cy="88900"/>
          </a:xfrm>
          <a:prstGeom prst="ellipse">
            <a:avLst/>
          </a:prstGeom>
          <a:solidFill>
            <a:srgbClr val="BBE0E3"/>
          </a:solidFill>
          <a:ln w="9525">
            <a:solidFill>
              <a:srgbClr val="000000"/>
            </a:solidFill>
            <a:round/>
            <a:headEnd/>
            <a:tailEnd/>
          </a:ln>
        </p:spPr>
        <p:txBody>
          <a:bodyPr anchor="ctr"/>
          <a:lstStyle/>
          <a:p>
            <a:endParaRPr lang="en-US"/>
          </a:p>
        </p:txBody>
      </p:sp>
      <p:sp>
        <p:nvSpPr>
          <p:cNvPr id="210988" name="Oval 44"/>
          <p:cNvSpPr>
            <a:spLocks noChangeArrowheads="1"/>
          </p:cNvSpPr>
          <p:nvPr/>
        </p:nvSpPr>
        <p:spPr bwMode="auto">
          <a:xfrm>
            <a:off x="5788025" y="3495675"/>
            <a:ext cx="87313" cy="88900"/>
          </a:xfrm>
          <a:prstGeom prst="ellipse">
            <a:avLst/>
          </a:prstGeom>
          <a:solidFill>
            <a:srgbClr val="BBE0E3"/>
          </a:solidFill>
          <a:ln w="9525">
            <a:solidFill>
              <a:srgbClr val="00CC00"/>
            </a:solidFill>
            <a:round/>
            <a:headEnd/>
            <a:tailEnd/>
          </a:ln>
        </p:spPr>
        <p:txBody>
          <a:bodyPr anchor="ctr"/>
          <a:lstStyle/>
          <a:p>
            <a:endParaRPr lang="en-US"/>
          </a:p>
        </p:txBody>
      </p:sp>
      <p:sp>
        <p:nvSpPr>
          <p:cNvPr id="210989" name="Oval 45"/>
          <p:cNvSpPr>
            <a:spLocks noChangeArrowheads="1"/>
          </p:cNvSpPr>
          <p:nvPr/>
        </p:nvSpPr>
        <p:spPr bwMode="auto">
          <a:xfrm>
            <a:off x="8061325" y="6267450"/>
            <a:ext cx="88900" cy="88900"/>
          </a:xfrm>
          <a:prstGeom prst="ellipse">
            <a:avLst/>
          </a:prstGeom>
          <a:solidFill>
            <a:srgbClr val="BBE0E3"/>
          </a:solidFill>
          <a:ln w="9525">
            <a:solidFill>
              <a:srgbClr val="000000"/>
            </a:solidFill>
            <a:round/>
            <a:headEnd/>
            <a:tailEnd/>
          </a:ln>
        </p:spPr>
        <p:txBody>
          <a:bodyPr anchor="ctr"/>
          <a:lstStyle/>
          <a:p>
            <a:endParaRPr lang="en-US"/>
          </a:p>
        </p:txBody>
      </p:sp>
      <p:sp>
        <p:nvSpPr>
          <p:cNvPr id="210990" name="Oval 46"/>
          <p:cNvSpPr>
            <a:spLocks noChangeArrowheads="1"/>
          </p:cNvSpPr>
          <p:nvPr/>
        </p:nvSpPr>
        <p:spPr bwMode="auto">
          <a:xfrm>
            <a:off x="4151313" y="5726113"/>
            <a:ext cx="88900" cy="90487"/>
          </a:xfrm>
          <a:prstGeom prst="ellipse">
            <a:avLst/>
          </a:prstGeom>
          <a:solidFill>
            <a:srgbClr val="BBE0E3"/>
          </a:solidFill>
          <a:ln w="9525">
            <a:solidFill>
              <a:srgbClr val="000000"/>
            </a:solidFill>
            <a:round/>
            <a:headEnd/>
            <a:tailEnd/>
          </a:ln>
        </p:spPr>
        <p:txBody>
          <a:bodyPr anchor="ctr"/>
          <a:lstStyle/>
          <a:p>
            <a:endParaRPr lang="en-US"/>
          </a:p>
        </p:txBody>
      </p:sp>
      <p:sp>
        <p:nvSpPr>
          <p:cNvPr id="210991" name="Oval 47"/>
          <p:cNvSpPr>
            <a:spLocks noChangeArrowheads="1"/>
          </p:cNvSpPr>
          <p:nvPr/>
        </p:nvSpPr>
        <p:spPr bwMode="auto">
          <a:xfrm>
            <a:off x="4035425" y="2362200"/>
            <a:ext cx="85725" cy="88900"/>
          </a:xfrm>
          <a:prstGeom prst="ellipse">
            <a:avLst/>
          </a:prstGeom>
          <a:solidFill>
            <a:srgbClr val="BBE0E3"/>
          </a:solidFill>
          <a:ln w="9525">
            <a:solidFill>
              <a:srgbClr val="000000"/>
            </a:solidFill>
            <a:round/>
            <a:headEnd/>
            <a:tailEnd/>
          </a:ln>
        </p:spPr>
        <p:txBody>
          <a:bodyPr anchor="ctr"/>
          <a:lstStyle/>
          <a:p>
            <a:endParaRPr lang="en-US"/>
          </a:p>
        </p:txBody>
      </p:sp>
      <p:sp>
        <p:nvSpPr>
          <p:cNvPr id="210992" name="Oval 48"/>
          <p:cNvSpPr>
            <a:spLocks noChangeArrowheads="1"/>
          </p:cNvSpPr>
          <p:nvPr/>
        </p:nvSpPr>
        <p:spPr bwMode="auto">
          <a:xfrm>
            <a:off x="8504238" y="1762125"/>
            <a:ext cx="88900" cy="85725"/>
          </a:xfrm>
          <a:prstGeom prst="ellipse">
            <a:avLst/>
          </a:prstGeom>
          <a:solidFill>
            <a:srgbClr val="BBE0E3"/>
          </a:solidFill>
          <a:ln w="9525">
            <a:solidFill>
              <a:srgbClr val="000000"/>
            </a:solidFill>
            <a:round/>
            <a:headEnd/>
            <a:tailEnd/>
          </a:ln>
        </p:spPr>
        <p:txBody>
          <a:bodyPr anchor="ctr"/>
          <a:lstStyle/>
          <a:p>
            <a:endParaRPr lang="en-US"/>
          </a:p>
        </p:txBody>
      </p:sp>
      <p:grpSp>
        <p:nvGrpSpPr>
          <p:cNvPr id="210993" name="Group 49"/>
          <p:cNvGrpSpPr>
            <a:grpSpLocks/>
          </p:cNvGrpSpPr>
          <p:nvPr/>
        </p:nvGrpSpPr>
        <p:grpSpPr bwMode="auto">
          <a:xfrm>
            <a:off x="528638" y="4016375"/>
            <a:ext cx="1708150" cy="1724025"/>
            <a:chOff x="333" y="2530"/>
            <a:chExt cx="1076" cy="1086"/>
          </a:xfrm>
        </p:grpSpPr>
        <p:sp>
          <p:nvSpPr>
            <p:cNvPr id="210994" name="Freeform 50"/>
            <p:cNvSpPr>
              <a:spLocks/>
            </p:cNvSpPr>
            <p:nvPr/>
          </p:nvSpPr>
          <p:spPr bwMode="auto">
            <a:xfrm rot="1897186">
              <a:off x="547" y="2559"/>
              <a:ext cx="567" cy="851"/>
            </a:xfrm>
            <a:custGeom>
              <a:avLst/>
              <a:gdLst>
                <a:gd name="T0" fmla="*/ 723 w 987"/>
                <a:gd name="T1" fmla="*/ 747 h 1320"/>
                <a:gd name="T2" fmla="*/ 939 w 987"/>
                <a:gd name="T3" fmla="*/ 0 h 1320"/>
                <a:gd name="T4" fmla="*/ 51 w 987"/>
                <a:gd name="T5" fmla="*/ 270 h 1320"/>
                <a:gd name="T6" fmla="*/ 0 w 987"/>
                <a:gd name="T7" fmla="*/ 1245 h 1320"/>
                <a:gd name="T8" fmla="*/ 987 w 987"/>
                <a:gd name="T9" fmla="*/ 1320 h 1320"/>
                <a:gd name="T10" fmla="*/ 723 w 987"/>
                <a:gd name="T11" fmla="*/ 747 h 1320"/>
              </a:gdLst>
              <a:ahLst/>
              <a:cxnLst>
                <a:cxn ang="0">
                  <a:pos x="T0" y="T1"/>
                </a:cxn>
                <a:cxn ang="0">
                  <a:pos x="T2" y="T3"/>
                </a:cxn>
                <a:cxn ang="0">
                  <a:pos x="T4" y="T5"/>
                </a:cxn>
                <a:cxn ang="0">
                  <a:pos x="T6" y="T7"/>
                </a:cxn>
                <a:cxn ang="0">
                  <a:pos x="T8" y="T9"/>
                </a:cxn>
                <a:cxn ang="0">
                  <a:pos x="T10" y="T11"/>
                </a:cxn>
              </a:cxnLst>
              <a:rect l="0" t="0" r="r" b="b"/>
              <a:pathLst>
                <a:path w="987" h="1320">
                  <a:moveTo>
                    <a:pt x="723" y="747"/>
                  </a:moveTo>
                  <a:lnTo>
                    <a:pt x="939" y="0"/>
                  </a:lnTo>
                  <a:lnTo>
                    <a:pt x="51" y="270"/>
                  </a:lnTo>
                  <a:lnTo>
                    <a:pt x="0" y="1245"/>
                  </a:lnTo>
                  <a:lnTo>
                    <a:pt x="987" y="1320"/>
                  </a:lnTo>
                  <a:lnTo>
                    <a:pt x="723" y="747"/>
                  </a:lnTo>
                  <a:close/>
                </a:path>
              </a:pathLst>
            </a:custGeom>
            <a:noFill/>
            <a:ln w="9525">
              <a:solidFill>
                <a:srgbClr val="000000"/>
              </a:solidFill>
              <a:round/>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0995" name="Line 51"/>
            <p:cNvSpPr>
              <a:spLocks noChangeShapeType="1"/>
            </p:cNvSpPr>
            <p:nvPr/>
          </p:nvSpPr>
          <p:spPr bwMode="auto">
            <a:xfrm rot="1897186">
              <a:off x="652" y="2667"/>
              <a:ext cx="203"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996" name="Line 52"/>
            <p:cNvSpPr>
              <a:spLocks noChangeShapeType="1"/>
            </p:cNvSpPr>
            <p:nvPr/>
          </p:nvSpPr>
          <p:spPr bwMode="auto">
            <a:xfrm rot="1897186" flipH="1" flipV="1">
              <a:off x="739" y="3050"/>
              <a:ext cx="18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997" name="Line 53"/>
            <p:cNvSpPr>
              <a:spLocks noChangeShapeType="1"/>
            </p:cNvSpPr>
            <p:nvPr/>
          </p:nvSpPr>
          <p:spPr bwMode="auto">
            <a:xfrm rot="1897186" flipH="1">
              <a:off x="861" y="2645"/>
              <a:ext cx="307" cy="4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998" name="Line 54"/>
            <p:cNvSpPr>
              <a:spLocks noChangeShapeType="1"/>
            </p:cNvSpPr>
            <p:nvPr/>
          </p:nvSpPr>
          <p:spPr bwMode="auto">
            <a:xfrm rot="1897186" flipV="1">
              <a:off x="470" y="2909"/>
              <a:ext cx="229" cy="3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999" name="Line 55"/>
            <p:cNvSpPr>
              <a:spLocks noChangeShapeType="1"/>
            </p:cNvSpPr>
            <p:nvPr/>
          </p:nvSpPr>
          <p:spPr bwMode="auto">
            <a:xfrm rot="1897186">
              <a:off x="640" y="3058"/>
              <a:ext cx="323" cy="37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1000" name="Freeform 56"/>
            <p:cNvSpPr>
              <a:spLocks/>
            </p:cNvSpPr>
            <p:nvPr/>
          </p:nvSpPr>
          <p:spPr bwMode="auto">
            <a:xfrm>
              <a:off x="431" y="2833"/>
              <a:ext cx="156" cy="20"/>
            </a:xfrm>
            <a:custGeom>
              <a:avLst/>
              <a:gdLst>
                <a:gd name="T0" fmla="*/ 156 w 156"/>
                <a:gd name="T1" fmla="*/ 20 h 20"/>
                <a:gd name="T2" fmla="*/ 0 w 156"/>
                <a:gd name="T3" fmla="*/ 0 h 20"/>
              </a:gdLst>
              <a:ahLst/>
              <a:cxnLst>
                <a:cxn ang="0">
                  <a:pos x="T0" y="T1"/>
                </a:cxn>
                <a:cxn ang="0">
                  <a:pos x="T2" y="T3"/>
                </a:cxn>
              </a:cxnLst>
              <a:rect l="0" t="0" r="r" b="b"/>
              <a:pathLst>
                <a:path w="156" h="20">
                  <a:moveTo>
                    <a:pt x="156" y="20"/>
                  </a:moveTo>
                  <a:lnTo>
                    <a:pt x="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1001" name="Freeform 57"/>
            <p:cNvSpPr>
              <a:spLocks/>
            </p:cNvSpPr>
            <p:nvPr/>
          </p:nvSpPr>
          <p:spPr bwMode="auto">
            <a:xfrm>
              <a:off x="1075" y="2954"/>
              <a:ext cx="312" cy="24"/>
            </a:xfrm>
            <a:custGeom>
              <a:avLst/>
              <a:gdLst>
                <a:gd name="T0" fmla="*/ 0 w 312"/>
                <a:gd name="T1" fmla="*/ 0 h 24"/>
                <a:gd name="T2" fmla="*/ 312 w 312"/>
                <a:gd name="T3" fmla="*/ 24 h 24"/>
              </a:gdLst>
              <a:ahLst/>
              <a:cxnLst>
                <a:cxn ang="0">
                  <a:pos x="T0" y="T1"/>
                </a:cxn>
                <a:cxn ang="0">
                  <a:pos x="T2" y="T3"/>
                </a:cxn>
              </a:cxnLst>
              <a:rect l="0" t="0" r="r" b="b"/>
              <a:pathLst>
                <a:path w="312" h="24">
                  <a:moveTo>
                    <a:pt x="0" y="0"/>
                  </a:moveTo>
                  <a:lnTo>
                    <a:pt x="312" y="24"/>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1002" name="Freeform 58"/>
            <p:cNvSpPr>
              <a:spLocks/>
            </p:cNvSpPr>
            <p:nvPr/>
          </p:nvSpPr>
          <p:spPr bwMode="auto">
            <a:xfrm>
              <a:off x="886" y="3298"/>
              <a:ext cx="65" cy="274"/>
            </a:xfrm>
            <a:custGeom>
              <a:avLst/>
              <a:gdLst>
                <a:gd name="T0" fmla="*/ 0 w 65"/>
                <a:gd name="T1" fmla="*/ 0 h 274"/>
                <a:gd name="T2" fmla="*/ 65 w 65"/>
                <a:gd name="T3" fmla="*/ 274 h 274"/>
              </a:gdLst>
              <a:ahLst/>
              <a:cxnLst>
                <a:cxn ang="0">
                  <a:pos x="T0" y="T1"/>
                </a:cxn>
                <a:cxn ang="0">
                  <a:pos x="T2" y="T3"/>
                </a:cxn>
              </a:cxnLst>
              <a:rect l="0" t="0" r="r" b="b"/>
              <a:pathLst>
                <a:path w="65" h="274">
                  <a:moveTo>
                    <a:pt x="0" y="0"/>
                  </a:moveTo>
                  <a:lnTo>
                    <a:pt x="65" y="274"/>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1003" name="Oval 59"/>
            <p:cNvSpPr>
              <a:spLocks noChangeArrowheads="1"/>
            </p:cNvSpPr>
            <p:nvPr/>
          </p:nvSpPr>
          <p:spPr bwMode="auto">
            <a:xfrm rot="1897186">
              <a:off x="1258" y="2749"/>
              <a:ext cx="15" cy="18"/>
            </a:xfrm>
            <a:prstGeom prst="ellipse">
              <a:avLst/>
            </a:prstGeom>
            <a:solidFill>
              <a:srgbClr val="BBE0E3"/>
            </a:solidFill>
            <a:ln w="9525">
              <a:solidFill>
                <a:srgbClr val="000000"/>
              </a:solidFill>
              <a:round/>
              <a:headEnd/>
              <a:tailEnd/>
            </a:ln>
          </p:spPr>
          <p:txBody>
            <a:bodyPr anchor="ctr"/>
            <a:lstStyle/>
            <a:p>
              <a:endParaRPr lang="en-US"/>
            </a:p>
          </p:txBody>
        </p:sp>
        <p:sp>
          <p:nvSpPr>
            <p:cNvPr id="211004" name="Oval 60"/>
            <p:cNvSpPr>
              <a:spLocks noChangeArrowheads="1"/>
            </p:cNvSpPr>
            <p:nvPr/>
          </p:nvSpPr>
          <p:spPr bwMode="auto">
            <a:xfrm rot="1897186">
              <a:off x="738" y="2624"/>
              <a:ext cx="16" cy="18"/>
            </a:xfrm>
            <a:prstGeom prst="ellipse">
              <a:avLst/>
            </a:prstGeom>
            <a:solidFill>
              <a:srgbClr val="BBE0E3"/>
            </a:solidFill>
            <a:ln w="9525">
              <a:solidFill>
                <a:srgbClr val="000000"/>
              </a:solidFill>
              <a:round/>
              <a:headEnd/>
              <a:tailEnd/>
            </a:ln>
          </p:spPr>
          <p:txBody>
            <a:bodyPr anchor="ctr"/>
            <a:lstStyle/>
            <a:p>
              <a:endParaRPr lang="en-US"/>
            </a:p>
          </p:txBody>
        </p:sp>
        <p:sp>
          <p:nvSpPr>
            <p:cNvPr id="211005" name="Oval 61"/>
            <p:cNvSpPr>
              <a:spLocks noChangeArrowheads="1"/>
            </p:cNvSpPr>
            <p:nvPr/>
          </p:nvSpPr>
          <p:spPr bwMode="auto">
            <a:xfrm rot="1897186">
              <a:off x="754" y="2990"/>
              <a:ext cx="16" cy="18"/>
            </a:xfrm>
            <a:prstGeom prst="ellipse">
              <a:avLst/>
            </a:prstGeom>
            <a:solidFill>
              <a:srgbClr val="BBE0E3"/>
            </a:solidFill>
            <a:ln w="9525">
              <a:solidFill>
                <a:srgbClr val="000000"/>
              </a:solidFill>
              <a:round/>
              <a:headEnd/>
              <a:tailEnd/>
            </a:ln>
          </p:spPr>
          <p:txBody>
            <a:bodyPr anchor="ctr"/>
            <a:lstStyle/>
            <a:p>
              <a:endParaRPr lang="en-US"/>
            </a:p>
          </p:txBody>
        </p:sp>
        <p:sp>
          <p:nvSpPr>
            <p:cNvPr id="211006" name="Oval 62"/>
            <p:cNvSpPr>
              <a:spLocks noChangeArrowheads="1"/>
            </p:cNvSpPr>
            <p:nvPr/>
          </p:nvSpPr>
          <p:spPr bwMode="auto">
            <a:xfrm rot="1897186">
              <a:off x="907" y="3092"/>
              <a:ext cx="16" cy="17"/>
            </a:xfrm>
            <a:prstGeom prst="ellipse">
              <a:avLst/>
            </a:prstGeom>
            <a:solidFill>
              <a:srgbClr val="BBE0E3"/>
            </a:solidFill>
            <a:ln w="9525">
              <a:solidFill>
                <a:srgbClr val="000000"/>
              </a:solidFill>
              <a:round/>
              <a:headEnd/>
              <a:tailEnd/>
            </a:ln>
          </p:spPr>
          <p:txBody>
            <a:bodyPr anchor="ctr"/>
            <a:lstStyle/>
            <a:p>
              <a:endParaRPr lang="en-US"/>
            </a:p>
          </p:txBody>
        </p:sp>
        <p:sp>
          <p:nvSpPr>
            <p:cNvPr id="211007" name="Oval 63"/>
            <p:cNvSpPr>
              <a:spLocks noChangeArrowheads="1"/>
            </p:cNvSpPr>
            <p:nvPr/>
          </p:nvSpPr>
          <p:spPr bwMode="auto">
            <a:xfrm rot="1897186">
              <a:off x="841" y="3488"/>
              <a:ext cx="16" cy="17"/>
            </a:xfrm>
            <a:prstGeom prst="ellipse">
              <a:avLst/>
            </a:prstGeom>
            <a:solidFill>
              <a:srgbClr val="BBE0E3"/>
            </a:solidFill>
            <a:ln w="9525">
              <a:solidFill>
                <a:srgbClr val="000000"/>
              </a:solidFill>
              <a:round/>
              <a:headEnd/>
              <a:tailEnd/>
            </a:ln>
          </p:spPr>
          <p:txBody>
            <a:bodyPr anchor="ctr"/>
            <a:lstStyle/>
            <a:p>
              <a:endParaRPr lang="en-US"/>
            </a:p>
          </p:txBody>
        </p:sp>
        <p:sp>
          <p:nvSpPr>
            <p:cNvPr id="211008" name="Oval 64"/>
            <p:cNvSpPr>
              <a:spLocks noChangeArrowheads="1"/>
            </p:cNvSpPr>
            <p:nvPr/>
          </p:nvSpPr>
          <p:spPr bwMode="auto">
            <a:xfrm rot="1897186">
              <a:off x="386" y="3142"/>
              <a:ext cx="17" cy="17"/>
            </a:xfrm>
            <a:prstGeom prst="ellipse">
              <a:avLst/>
            </a:prstGeom>
            <a:solidFill>
              <a:srgbClr val="BBE0E3"/>
            </a:solidFill>
            <a:ln w="9525">
              <a:solidFill>
                <a:srgbClr val="000000"/>
              </a:solidFill>
              <a:round/>
              <a:headEnd/>
              <a:tailEnd/>
            </a:ln>
          </p:spPr>
          <p:txBody>
            <a:bodyPr anchor="ctr"/>
            <a:lstStyle/>
            <a:p>
              <a:endParaRPr lang="en-US"/>
            </a:p>
          </p:txBody>
        </p:sp>
        <p:sp>
          <p:nvSpPr>
            <p:cNvPr id="211009" name="Freeform 65"/>
            <p:cNvSpPr>
              <a:spLocks/>
            </p:cNvSpPr>
            <p:nvPr/>
          </p:nvSpPr>
          <p:spPr bwMode="auto">
            <a:xfrm>
              <a:off x="341" y="2548"/>
              <a:ext cx="1068" cy="1068"/>
            </a:xfrm>
            <a:custGeom>
              <a:avLst/>
              <a:gdLst>
                <a:gd name="T0" fmla="*/ 5 w 1834"/>
                <a:gd name="T1" fmla="*/ 744 h 1569"/>
                <a:gd name="T2" fmla="*/ 58 w 1834"/>
                <a:gd name="T3" fmla="*/ 605 h 1569"/>
                <a:gd name="T4" fmla="*/ 92 w 1834"/>
                <a:gd name="T5" fmla="*/ 547 h 1569"/>
                <a:gd name="T6" fmla="*/ 164 w 1834"/>
                <a:gd name="T7" fmla="*/ 446 h 1569"/>
                <a:gd name="T8" fmla="*/ 202 w 1834"/>
                <a:gd name="T9" fmla="*/ 389 h 1569"/>
                <a:gd name="T10" fmla="*/ 260 w 1834"/>
                <a:gd name="T11" fmla="*/ 321 h 1569"/>
                <a:gd name="T12" fmla="*/ 409 w 1834"/>
                <a:gd name="T13" fmla="*/ 201 h 1569"/>
                <a:gd name="T14" fmla="*/ 466 w 1834"/>
                <a:gd name="T15" fmla="*/ 153 h 1569"/>
                <a:gd name="T16" fmla="*/ 509 w 1834"/>
                <a:gd name="T17" fmla="*/ 125 h 1569"/>
                <a:gd name="T18" fmla="*/ 533 w 1834"/>
                <a:gd name="T19" fmla="*/ 96 h 1569"/>
                <a:gd name="T20" fmla="*/ 577 w 1834"/>
                <a:gd name="T21" fmla="*/ 72 h 1569"/>
                <a:gd name="T22" fmla="*/ 620 w 1834"/>
                <a:gd name="T23" fmla="*/ 43 h 1569"/>
                <a:gd name="T24" fmla="*/ 802 w 1834"/>
                <a:gd name="T25" fmla="*/ 0 h 1569"/>
                <a:gd name="T26" fmla="*/ 922 w 1834"/>
                <a:gd name="T27" fmla="*/ 5 h 1569"/>
                <a:gd name="T28" fmla="*/ 1033 w 1834"/>
                <a:gd name="T29" fmla="*/ 33 h 1569"/>
                <a:gd name="T30" fmla="*/ 1081 w 1834"/>
                <a:gd name="T31" fmla="*/ 48 h 1569"/>
                <a:gd name="T32" fmla="*/ 1124 w 1834"/>
                <a:gd name="T33" fmla="*/ 62 h 1569"/>
                <a:gd name="T34" fmla="*/ 1172 w 1834"/>
                <a:gd name="T35" fmla="*/ 53 h 1569"/>
                <a:gd name="T36" fmla="*/ 1253 w 1834"/>
                <a:gd name="T37" fmla="*/ 81 h 1569"/>
                <a:gd name="T38" fmla="*/ 1306 w 1834"/>
                <a:gd name="T39" fmla="*/ 91 h 1569"/>
                <a:gd name="T40" fmla="*/ 1359 w 1834"/>
                <a:gd name="T41" fmla="*/ 110 h 1569"/>
                <a:gd name="T42" fmla="*/ 1465 w 1834"/>
                <a:gd name="T43" fmla="*/ 158 h 1569"/>
                <a:gd name="T44" fmla="*/ 1561 w 1834"/>
                <a:gd name="T45" fmla="*/ 187 h 1569"/>
                <a:gd name="T46" fmla="*/ 1623 w 1834"/>
                <a:gd name="T47" fmla="*/ 211 h 1569"/>
                <a:gd name="T48" fmla="*/ 1657 w 1834"/>
                <a:gd name="T49" fmla="*/ 230 h 1569"/>
                <a:gd name="T50" fmla="*/ 1757 w 1834"/>
                <a:gd name="T51" fmla="*/ 288 h 1569"/>
                <a:gd name="T52" fmla="*/ 1786 w 1834"/>
                <a:gd name="T53" fmla="*/ 331 h 1569"/>
                <a:gd name="T54" fmla="*/ 1810 w 1834"/>
                <a:gd name="T55" fmla="*/ 389 h 1569"/>
                <a:gd name="T56" fmla="*/ 1733 w 1834"/>
                <a:gd name="T57" fmla="*/ 854 h 1569"/>
                <a:gd name="T58" fmla="*/ 1685 w 1834"/>
                <a:gd name="T59" fmla="*/ 950 h 1569"/>
                <a:gd name="T60" fmla="*/ 1570 w 1834"/>
                <a:gd name="T61" fmla="*/ 1123 h 1569"/>
                <a:gd name="T62" fmla="*/ 1479 w 1834"/>
                <a:gd name="T63" fmla="*/ 1224 h 1569"/>
                <a:gd name="T64" fmla="*/ 1455 w 1834"/>
                <a:gd name="T65" fmla="*/ 1253 h 1569"/>
                <a:gd name="T66" fmla="*/ 1426 w 1834"/>
                <a:gd name="T67" fmla="*/ 1277 h 1569"/>
                <a:gd name="T68" fmla="*/ 1397 w 1834"/>
                <a:gd name="T69" fmla="*/ 1296 h 1569"/>
                <a:gd name="T70" fmla="*/ 1345 w 1834"/>
                <a:gd name="T71" fmla="*/ 1334 h 1569"/>
                <a:gd name="T72" fmla="*/ 1316 w 1834"/>
                <a:gd name="T73" fmla="*/ 1353 h 1569"/>
                <a:gd name="T74" fmla="*/ 1249 w 1834"/>
                <a:gd name="T75" fmla="*/ 1406 h 1569"/>
                <a:gd name="T76" fmla="*/ 1119 w 1834"/>
                <a:gd name="T77" fmla="*/ 1488 h 1569"/>
                <a:gd name="T78" fmla="*/ 1105 w 1834"/>
                <a:gd name="T79" fmla="*/ 1493 h 1569"/>
                <a:gd name="T80" fmla="*/ 1090 w 1834"/>
                <a:gd name="T81" fmla="*/ 1507 h 1569"/>
                <a:gd name="T82" fmla="*/ 1052 w 1834"/>
                <a:gd name="T83" fmla="*/ 1517 h 1569"/>
                <a:gd name="T84" fmla="*/ 961 w 1834"/>
                <a:gd name="T85" fmla="*/ 1550 h 1569"/>
                <a:gd name="T86" fmla="*/ 797 w 1834"/>
                <a:gd name="T87" fmla="*/ 1569 h 1569"/>
                <a:gd name="T88" fmla="*/ 553 w 1834"/>
                <a:gd name="T89" fmla="*/ 1517 h 1569"/>
                <a:gd name="T90" fmla="*/ 509 w 1834"/>
                <a:gd name="T91" fmla="*/ 1497 h 1569"/>
                <a:gd name="T92" fmla="*/ 437 w 1834"/>
                <a:gd name="T93" fmla="*/ 1464 h 1569"/>
                <a:gd name="T94" fmla="*/ 375 w 1834"/>
                <a:gd name="T95" fmla="*/ 1425 h 1569"/>
                <a:gd name="T96" fmla="*/ 332 w 1834"/>
                <a:gd name="T97" fmla="*/ 1392 h 1569"/>
                <a:gd name="T98" fmla="*/ 289 w 1834"/>
                <a:gd name="T99" fmla="*/ 1358 h 1569"/>
                <a:gd name="T100" fmla="*/ 279 w 1834"/>
                <a:gd name="T101" fmla="*/ 1339 h 1569"/>
                <a:gd name="T102" fmla="*/ 250 w 1834"/>
                <a:gd name="T103" fmla="*/ 1329 h 1569"/>
                <a:gd name="T104" fmla="*/ 202 w 1834"/>
                <a:gd name="T105" fmla="*/ 1286 h 1569"/>
                <a:gd name="T106" fmla="*/ 164 w 1834"/>
                <a:gd name="T107" fmla="*/ 1238 h 1569"/>
                <a:gd name="T108" fmla="*/ 106 w 1834"/>
                <a:gd name="T109" fmla="*/ 1137 h 1569"/>
                <a:gd name="T110" fmla="*/ 63 w 1834"/>
                <a:gd name="T111" fmla="*/ 1037 h 1569"/>
                <a:gd name="T112" fmla="*/ 39 w 1834"/>
                <a:gd name="T113" fmla="*/ 921 h 1569"/>
                <a:gd name="T114" fmla="*/ 25 w 1834"/>
                <a:gd name="T115" fmla="*/ 816 h 1569"/>
                <a:gd name="T116" fmla="*/ 5 w 1834"/>
                <a:gd name="T117" fmla="*/ 744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34" h="1569">
                  <a:moveTo>
                    <a:pt x="5" y="744"/>
                  </a:moveTo>
                  <a:cubicBezTo>
                    <a:pt x="15" y="695"/>
                    <a:pt x="28" y="646"/>
                    <a:pt x="58" y="605"/>
                  </a:cubicBezTo>
                  <a:cubicBezTo>
                    <a:pt x="65" y="583"/>
                    <a:pt x="76" y="562"/>
                    <a:pt x="92" y="547"/>
                  </a:cubicBezTo>
                  <a:cubicBezTo>
                    <a:pt x="104" y="515"/>
                    <a:pt x="137" y="467"/>
                    <a:pt x="164" y="446"/>
                  </a:cubicBezTo>
                  <a:cubicBezTo>
                    <a:pt x="173" y="422"/>
                    <a:pt x="191" y="411"/>
                    <a:pt x="202" y="389"/>
                  </a:cubicBezTo>
                  <a:cubicBezTo>
                    <a:pt x="217" y="359"/>
                    <a:pt x="239" y="346"/>
                    <a:pt x="260" y="321"/>
                  </a:cubicBezTo>
                  <a:cubicBezTo>
                    <a:pt x="299" y="274"/>
                    <a:pt x="352" y="225"/>
                    <a:pt x="409" y="201"/>
                  </a:cubicBezTo>
                  <a:cubicBezTo>
                    <a:pt x="428" y="182"/>
                    <a:pt x="441" y="162"/>
                    <a:pt x="466" y="153"/>
                  </a:cubicBezTo>
                  <a:cubicBezTo>
                    <a:pt x="478" y="136"/>
                    <a:pt x="489" y="131"/>
                    <a:pt x="509" y="125"/>
                  </a:cubicBezTo>
                  <a:cubicBezTo>
                    <a:pt x="514" y="120"/>
                    <a:pt x="527" y="102"/>
                    <a:pt x="533" y="96"/>
                  </a:cubicBezTo>
                  <a:cubicBezTo>
                    <a:pt x="546" y="83"/>
                    <a:pt x="563" y="83"/>
                    <a:pt x="577" y="72"/>
                  </a:cubicBezTo>
                  <a:cubicBezTo>
                    <a:pt x="593" y="58"/>
                    <a:pt x="599" y="50"/>
                    <a:pt x="620" y="43"/>
                  </a:cubicBezTo>
                  <a:cubicBezTo>
                    <a:pt x="672" y="6"/>
                    <a:pt x="741" y="8"/>
                    <a:pt x="802" y="0"/>
                  </a:cubicBezTo>
                  <a:cubicBezTo>
                    <a:pt x="842" y="2"/>
                    <a:pt x="882" y="2"/>
                    <a:pt x="922" y="5"/>
                  </a:cubicBezTo>
                  <a:cubicBezTo>
                    <a:pt x="957" y="7"/>
                    <a:pt x="998" y="26"/>
                    <a:pt x="1033" y="33"/>
                  </a:cubicBezTo>
                  <a:cubicBezTo>
                    <a:pt x="1049" y="36"/>
                    <a:pt x="1066" y="43"/>
                    <a:pt x="1081" y="48"/>
                  </a:cubicBezTo>
                  <a:cubicBezTo>
                    <a:pt x="1095" y="53"/>
                    <a:pt x="1124" y="62"/>
                    <a:pt x="1124" y="62"/>
                  </a:cubicBezTo>
                  <a:cubicBezTo>
                    <a:pt x="1140" y="60"/>
                    <a:pt x="1156" y="53"/>
                    <a:pt x="1172" y="53"/>
                  </a:cubicBezTo>
                  <a:cubicBezTo>
                    <a:pt x="1202" y="53"/>
                    <a:pt x="1227" y="71"/>
                    <a:pt x="1253" y="81"/>
                  </a:cubicBezTo>
                  <a:cubicBezTo>
                    <a:pt x="1259" y="83"/>
                    <a:pt x="1302" y="90"/>
                    <a:pt x="1306" y="91"/>
                  </a:cubicBezTo>
                  <a:cubicBezTo>
                    <a:pt x="1324" y="103"/>
                    <a:pt x="1340" y="101"/>
                    <a:pt x="1359" y="110"/>
                  </a:cubicBezTo>
                  <a:cubicBezTo>
                    <a:pt x="1395" y="126"/>
                    <a:pt x="1429" y="144"/>
                    <a:pt x="1465" y="158"/>
                  </a:cubicBezTo>
                  <a:cubicBezTo>
                    <a:pt x="1496" y="170"/>
                    <a:pt x="1529" y="176"/>
                    <a:pt x="1561" y="187"/>
                  </a:cubicBezTo>
                  <a:cubicBezTo>
                    <a:pt x="1580" y="200"/>
                    <a:pt x="1601" y="203"/>
                    <a:pt x="1623" y="211"/>
                  </a:cubicBezTo>
                  <a:cubicBezTo>
                    <a:pt x="1644" y="218"/>
                    <a:pt x="1638" y="222"/>
                    <a:pt x="1657" y="230"/>
                  </a:cubicBezTo>
                  <a:cubicBezTo>
                    <a:pt x="1694" y="246"/>
                    <a:pt x="1729" y="258"/>
                    <a:pt x="1757" y="288"/>
                  </a:cubicBezTo>
                  <a:cubicBezTo>
                    <a:pt x="1764" y="307"/>
                    <a:pt x="1772" y="317"/>
                    <a:pt x="1786" y="331"/>
                  </a:cubicBezTo>
                  <a:cubicBezTo>
                    <a:pt x="1793" y="353"/>
                    <a:pt x="1799" y="370"/>
                    <a:pt x="1810" y="389"/>
                  </a:cubicBezTo>
                  <a:cubicBezTo>
                    <a:pt x="1834" y="521"/>
                    <a:pt x="1809" y="733"/>
                    <a:pt x="1733" y="854"/>
                  </a:cubicBezTo>
                  <a:cubicBezTo>
                    <a:pt x="1723" y="890"/>
                    <a:pt x="1706" y="920"/>
                    <a:pt x="1685" y="950"/>
                  </a:cubicBezTo>
                  <a:cubicBezTo>
                    <a:pt x="1674" y="1003"/>
                    <a:pt x="1609" y="1087"/>
                    <a:pt x="1570" y="1123"/>
                  </a:cubicBezTo>
                  <a:cubicBezTo>
                    <a:pt x="1555" y="1162"/>
                    <a:pt x="1511" y="1197"/>
                    <a:pt x="1479" y="1224"/>
                  </a:cubicBezTo>
                  <a:cubicBezTo>
                    <a:pt x="1426" y="1269"/>
                    <a:pt x="1500" y="1208"/>
                    <a:pt x="1455" y="1253"/>
                  </a:cubicBezTo>
                  <a:cubicBezTo>
                    <a:pt x="1446" y="1262"/>
                    <a:pt x="1436" y="1269"/>
                    <a:pt x="1426" y="1277"/>
                  </a:cubicBezTo>
                  <a:cubicBezTo>
                    <a:pt x="1417" y="1284"/>
                    <a:pt x="1397" y="1296"/>
                    <a:pt x="1397" y="1296"/>
                  </a:cubicBezTo>
                  <a:cubicBezTo>
                    <a:pt x="1383" y="1317"/>
                    <a:pt x="1365" y="1323"/>
                    <a:pt x="1345" y="1334"/>
                  </a:cubicBezTo>
                  <a:cubicBezTo>
                    <a:pt x="1335" y="1340"/>
                    <a:pt x="1316" y="1353"/>
                    <a:pt x="1316" y="1353"/>
                  </a:cubicBezTo>
                  <a:cubicBezTo>
                    <a:pt x="1299" y="1379"/>
                    <a:pt x="1270" y="1385"/>
                    <a:pt x="1249" y="1406"/>
                  </a:cubicBezTo>
                  <a:cubicBezTo>
                    <a:pt x="1218" y="1437"/>
                    <a:pt x="1160" y="1481"/>
                    <a:pt x="1119" y="1488"/>
                  </a:cubicBezTo>
                  <a:cubicBezTo>
                    <a:pt x="1114" y="1490"/>
                    <a:pt x="1109" y="1490"/>
                    <a:pt x="1105" y="1493"/>
                  </a:cubicBezTo>
                  <a:cubicBezTo>
                    <a:pt x="1099" y="1497"/>
                    <a:pt x="1096" y="1504"/>
                    <a:pt x="1090" y="1507"/>
                  </a:cubicBezTo>
                  <a:cubicBezTo>
                    <a:pt x="1078" y="1513"/>
                    <a:pt x="1064" y="1511"/>
                    <a:pt x="1052" y="1517"/>
                  </a:cubicBezTo>
                  <a:cubicBezTo>
                    <a:pt x="1021" y="1532"/>
                    <a:pt x="995" y="1545"/>
                    <a:pt x="961" y="1550"/>
                  </a:cubicBezTo>
                  <a:cubicBezTo>
                    <a:pt x="907" y="1568"/>
                    <a:pt x="855" y="1567"/>
                    <a:pt x="797" y="1569"/>
                  </a:cubicBezTo>
                  <a:cubicBezTo>
                    <a:pt x="711" y="1562"/>
                    <a:pt x="634" y="1540"/>
                    <a:pt x="553" y="1517"/>
                  </a:cubicBezTo>
                  <a:cubicBezTo>
                    <a:pt x="540" y="1508"/>
                    <a:pt x="509" y="1497"/>
                    <a:pt x="509" y="1497"/>
                  </a:cubicBezTo>
                  <a:cubicBezTo>
                    <a:pt x="490" y="1478"/>
                    <a:pt x="463" y="1471"/>
                    <a:pt x="437" y="1464"/>
                  </a:cubicBezTo>
                  <a:cubicBezTo>
                    <a:pt x="420" y="1446"/>
                    <a:pt x="398" y="1433"/>
                    <a:pt x="375" y="1425"/>
                  </a:cubicBezTo>
                  <a:cubicBezTo>
                    <a:pt x="362" y="1407"/>
                    <a:pt x="352" y="1401"/>
                    <a:pt x="332" y="1392"/>
                  </a:cubicBezTo>
                  <a:cubicBezTo>
                    <a:pt x="318" y="1378"/>
                    <a:pt x="305" y="1369"/>
                    <a:pt x="289" y="1358"/>
                  </a:cubicBezTo>
                  <a:cubicBezTo>
                    <a:pt x="286" y="1352"/>
                    <a:pt x="285" y="1343"/>
                    <a:pt x="279" y="1339"/>
                  </a:cubicBezTo>
                  <a:cubicBezTo>
                    <a:pt x="271" y="1333"/>
                    <a:pt x="250" y="1329"/>
                    <a:pt x="250" y="1329"/>
                  </a:cubicBezTo>
                  <a:cubicBezTo>
                    <a:pt x="233" y="1312"/>
                    <a:pt x="223" y="1297"/>
                    <a:pt x="202" y="1286"/>
                  </a:cubicBezTo>
                  <a:cubicBezTo>
                    <a:pt x="197" y="1272"/>
                    <a:pt x="177" y="1247"/>
                    <a:pt x="164" y="1238"/>
                  </a:cubicBezTo>
                  <a:cubicBezTo>
                    <a:pt x="152" y="1204"/>
                    <a:pt x="126" y="1167"/>
                    <a:pt x="106" y="1137"/>
                  </a:cubicBezTo>
                  <a:cubicBezTo>
                    <a:pt x="86" y="1107"/>
                    <a:pt x="84" y="1067"/>
                    <a:pt x="63" y="1037"/>
                  </a:cubicBezTo>
                  <a:cubicBezTo>
                    <a:pt x="54" y="999"/>
                    <a:pt x="44" y="960"/>
                    <a:pt x="39" y="921"/>
                  </a:cubicBezTo>
                  <a:cubicBezTo>
                    <a:pt x="36" y="901"/>
                    <a:pt x="29" y="828"/>
                    <a:pt x="25" y="816"/>
                  </a:cubicBezTo>
                  <a:cubicBezTo>
                    <a:pt x="18" y="797"/>
                    <a:pt x="0" y="763"/>
                    <a:pt x="5" y="744"/>
                  </a:cubicBezTo>
                  <a:close/>
                </a:path>
              </a:pathLst>
            </a:custGeom>
            <a:noFill/>
            <a:ln w="57150" cap="flat" cmpd="sng">
              <a:solidFill>
                <a:srgbClr val="969696"/>
              </a:solidFill>
              <a:prstDash val="solid"/>
              <a:round/>
              <a:headEnd type="none" w="med" len="med"/>
              <a:tailEnd type="none" w="med" len="me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1010" name="Text Box 66"/>
            <p:cNvSpPr txBox="1">
              <a:spLocks noChangeArrowheads="1"/>
            </p:cNvSpPr>
            <p:nvPr/>
          </p:nvSpPr>
          <p:spPr bwMode="auto">
            <a:xfrm>
              <a:off x="333" y="2530"/>
              <a:ext cx="289" cy="19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30583" tIns="15291" rIns="30583" bIns="15291"/>
            <a:lstStyle/>
            <a:p>
              <a:pPr eaLnBrk="0" hangingPunct="0"/>
              <a:r>
                <a:rPr lang="en-US" sz="2000" i="1">
                  <a:solidFill>
                    <a:srgbClr val="333333"/>
                  </a:solidFill>
                </a:rPr>
                <a:t>M</a:t>
              </a:r>
              <a:r>
                <a:rPr lang="en-US" sz="2000" i="1" baseline="30000">
                  <a:solidFill>
                    <a:srgbClr val="333333"/>
                  </a:solidFill>
                </a:rPr>
                <a:t>2</a:t>
              </a:r>
              <a:endParaRPr lang="en-US" sz="2000">
                <a:solidFill>
                  <a:srgbClr val="333333"/>
                </a:solidFill>
                <a:effectLst>
                  <a:outerShdw blurRad="38100" dist="38100" dir="2700000" algn="tl">
                    <a:srgbClr val="C0C0C0"/>
                  </a:outerShdw>
                </a:effectLst>
              </a:endParaRPr>
            </a:p>
          </p:txBody>
        </p:sp>
        <p:grpSp>
          <p:nvGrpSpPr>
            <p:cNvPr id="211011" name="Group 67"/>
            <p:cNvGrpSpPr>
              <a:grpSpLocks/>
            </p:cNvGrpSpPr>
            <p:nvPr/>
          </p:nvGrpSpPr>
          <p:grpSpPr bwMode="auto">
            <a:xfrm>
              <a:off x="590" y="2854"/>
              <a:ext cx="476" cy="438"/>
              <a:chOff x="590" y="2854"/>
              <a:chExt cx="476" cy="438"/>
            </a:xfrm>
          </p:grpSpPr>
          <p:sp>
            <p:nvSpPr>
              <p:cNvPr id="211012" name="Freeform 68"/>
              <p:cNvSpPr>
                <a:spLocks/>
              </p:cNvSpPr>
              <p:nvPr/>
            </p:nvSpPr>
            <p:spPr bwMode="auto">
              <a:xfrm>
                <a:off x="590" y="2854"/>
                <a:ext cx="235" cy="252"/>
              </a:xfrm>
              <a:custGeom>
                <a:avLst/>
                <a:gdLst>
                  <a:gd name="T0" fmla="*/ 235 w 235"/>
                  <a:gd name="T1" fmla="*/ 245 h 252"/>
                  <a:gd name="T2" fmla="*/ 186 w 235"/>
                  <a:gd name="T3" fmla="*/ 252 h 252"/>
                  <a:gd name="T4" fmla="*/ 84 w 235"/>
                  <a:gd name="T5" fmla="*/ 180 h 252"/>
                  <a:gd name="T6" fmla="*/ 0 w 235"/>
                  <a:gd name="T7" fmla="*/ 0 h 252"/>
                </a:gdLst>
                <a:ahLst/>
                <a:cxnLst>
                  <a:cxn ang="0">
                    <a:pos x="T0" y="T1"/>
                  </a:cxn>
                  <a:cxn ang="0">
                    <a:pos x="T2" y="T3"/>
                  </a:cxn>
                  <a:cxn ang="0">
                    <a:pos x="T4" y="T5"/>
                  </a:cxn>
                  <a:cxn ang="0">
                    <a:pos x="T6" y="T7"/>
                  </a:cxn>
                </a:cxnLst>
                <a:rect l="0" t="0" r="r" b="b"/>
                <a:pathLst>
                  <a:path w="235" h="252">
                    <a:moveTo>
                      <a:pt x="235" y="245"/>
                    </a:moveTo>
                    <a:lnTo>
                      <a:pt x="186" y="252"/>
                    </a:lnTo>
                    <a:lnTo>
                      <a:pt x="84" y="180"/>
                    </a:lnTo>
                    <a:lnTo>
                      <a:pt x="0"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1013" name="Freeform 69"/>
              <p:cNvSpPr>
                <a:spLocks/>
              </p:cNvSpPr>
              <p:nvPr/>
            </p:nvSpPr>
            <p:spPr bwMode="auto">
              <a:xfrm>
                <a:off x="824" y="2954"/>
                <a:ext cx="242" cy="147"/>
              </a:xfrm>
              <a:custGeom>
                <a:avLst/>
                <a:gdLst>
                  <a:gd name="T0" fmla="*/ 0 w 242"/>
                  <a:gd name="T1" fmla="*/ 147 h 147"/>
                  <a:gd name="T2" fmla="*/ 56 w 242"/>
                  <a:gd name="T3" fmla="*/ 124 h 147"/>
                  <a:gd name="T4" fmla="*/ 242 w 242"/>
                  <a:gd name="T5" fmla="*/ 0 h 147"/>
                </a:gdLst>
                <a:ahLst/>
                <a:cxnLst>
                  <a:cxn ang="0">
                    <a:pos x="T0" y="T1"/>
                  </a:cxn>
                  <a:cxn ang="0">
                    <a:pos x="T2" y="T3"/>
                  </a:cxn>
                  <a:cxn ang="0">
                    <a:pos x="T4" y="T5"/>
                  </a:cxn>
                </a:cxnLst>
                <a:rect l="0" t="0" r="r" b="b"/>
                <a:pathLst>
                  <a:path w="242" h="147">
                    <a:moveTo>
                      <a:pt x="0" y="147"/>
                    </a:moveTo>
                    <a:lnTo>
                      <a:pt x="56" y="124"/>
                    </a:lnTo>
                    <a:lnTo>
                      <a:pt x="242" y="0"/>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1014" name="Freeform 70"/>
              <p:cNvSpPr>
                <a:spLocks/>
              </p:cNvSpPr>
              <p:nvPr/>
            </p:nvSpPr>
            <p:spPr bwMode="auto">
              <a:xfrm>
                <a:off x="825" y="3099"/>
                <a:ext cx="57" cy="193"/>
              </a:xfrm>
              <a:custGeom>
                <a:avLst/>
                <a:gdLst>
                  <a:gd name="T0" fmla="*/ 0 w 57"/>
                  <a:gd name="T1" fmla="*/ 0 h 193"/>
                  <a:gd name="T2" fmla="*/ 57 w 57"/>
                  <a:gd name="T3" fmla="*/ 193 h 193"/>
                </a:gdLst>
                <a:ahLst/>
                <a:cxnLst>
                  <a:cxn ang="0">
                    <a:pos x="T0" y="T1"/>
                  </a:cxn>
                  <a:cxn ang="0">
                    <a:pos x="T2" y="T3"/>
                  </a:cxn>
                </a:cxnLst>
                <a:rect l="0" t="0" r="r" b="b"/>
                <a:pathLst>
                  <a:path w="57" h="193">
                    <a:moveTo>
                      <a:pt x="0" y="0"/>
                    </a:moveTo>
                    <a:lnTo>
                      <a:pt x="57" y="193"/>
                    </a:lnTo>
                  </a:path>
                </a:pathLst>
              </a:custGeom>
              <a:noFill/>
              <a:ln w="9525">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1015" name="Oval 71"/>
              <p:cNvSpPr>
                <a:spLocks noChangeArrowheads="1"/>
              </p:cNvSpPr>
              <p:nvPr/>
            </p:nvSpPr>
            <p:spPr bwMode="auto">
              <a:xfrm rot="1897186">
                <a:off x="818" y="3091"/>
                <a:ext cx="15" cy="18"/>
              </a:xfrm>
              <a:prstGeom prst="ellipse">
                <a:avLst/>
              </a:prstGeom>
              <a:solidFill>
                <a:srgbClr val="BBE0E3"/>
              </a:solidFill>
              <a:ln w="9525">
                <a:solidFill>
                  <a:srgbClr val="00CC00"/>
                </a:solidFill>
                <a:round/>
                <a:headEnd/>
                <a:tailEnd/>
              </a:ln>
            </p:spPr>
            <p:txBody>
              <a:bodyPr anchor="ctr"/>
              <a:lstStyle/>
              <a:p>
                <a:endParaRPr lang="en-US"/>
              </a:p>
            </p:txBody>
          </p:sp>
        </p:grpSp>
      </p:grpSp>
      <p:sp>
        <p:nvSpPr>
          <p:cNvPr id="211016" name="Freeform 72"/>
          <p:cNvSpPr>
            <a:spLocks/>
          </p:cNvSpPr>
          <p:nvPr/>
        </p:nvSpPr>
        <p:spPr bwMode="auto">
          <a:xfrm>
            <a:off x="573088" y="1684338"/>
            <a:ext cx="1619250" cy="1673225"/>
          </a:xfrm>
          <a:custGeom>
            <a:avLst/>
            <a:gdLst>
              <a:gd name="T0" fmla="*/ 0 w 1819"/>
              <a:gd name="T1" fmla="*/ 1061 h 1815"/>
              <a:gd name="T2" fmla="*/ 33 w 1819"/>
              <a:gd name="T3" fmla="*/ 912 h 1815"/>
              <a:gd name="T4" fmla="*/ 72 w 1819"/>
              <a:gd name="T5" fmla="*/ 763 h 1815"/>
              <a:gd name="T6" fmla="*/ 196 w 1819"/>
              <a:gd name="T7" fmla="*/ 519 h 1815"/>
              <a:gd name="T8" fmla="*/ 216 w 1819"/>
              <a:gd name="T9" fmla="*/ 490 h 1815"/>
              <a:gd name="T10" fmla="*/ 283 w 1819"/>
              <a:gd name="T11" fmla="*/ 403 h 1815"/>
              <a:gd name="T12" fmla="*/ 350 w 1819"/>
              <a:gd name="T13" fmla="*/ 331 h 1815"/>
              <a:gd name="T14" fmla="*/ 393 w 1819"/>
              <a:gd name="T15" fmla="*/ 283 h 1815"/>
              <a:gd name="T16" fmla="*/ 537 w 1819"/>
              <a:gd name="T17" fmla="*/ 187 h 1815"/>
              <a:gd name="T18" fmla="*/ 638 w 1819"/>
              <a:gd name="T19" fmla="*/ 135 h 1815"/>
              <a:gd name="T20" fmla="*/ 768 w 1819"/>
              <a:gd name="T21" fmla="*/ 82 h 1815"/>
              <a:gd name="T22" fmla="*/ 916 w 1819"/>
              <a:gd name="T23" fmla="*/ 29 h 1815"/>
              <a:gd name="T24" fmla="*/ 1075 w 1819"/>
              <a:gd name="T25" fmla="*/ 0 h 1815"/>
              <a:gd name="T26" fmla="*/ 1324 w 1819"/>
              <a:gd name="T27" fmla="*/ 24 h 1815"/>
              <a:gd name="T28" fmla="*/ 1401 w 1819"/>
              <a:gd name="T29" fmla="*/ 43 h 1815"/>
              <a:gd name="T30" fmla="*/ 1444 w 1819"/>
              <a:gd name="T31" fmla="*/ 58 h 1815"/>
              <a:gd name="T32" fmla="*/ 1473 w 1819"/>
              <a:gd name="T33" fmla="*/ 77 h 1815"/>
              <a:gd name="T34" fmla="*/ 1478 w 1819"/>
              <a:gd name="T35" fmla="*/ 91 h 1815"/>
              <a:gd name="T36" fmla="*/ 1512 w 1819"/>
              <a:gd name="T37" fmla="*/ 135 h 1815"/>
              <a:gd name="T38" fmla="*/ 1531 w 1819"/>
              <a:gd name="T39" fmla="*/ 163 h 1815"/>
              <a:gd name="T40" fmla="*/ 1564 w 1819"/>
              <a:gd name="T41" fmla="*/ 231 h 1815"/>
              <a:gd name="T42" fmla="*/ 1598 w 1819"/>
              <a:gd name="T43" fmla="*/ 331 h 1815"/>
              <a:gd name="T44" fmla="*/ 1660 w 1819"/>
              <a:gd name="T45" fmla="*/ 663 h 1815"/>
              <a:gd name="T46" fmla="*/ 1699 w 1819"/>
              <a:gd name="T47" fmla="*/ 859 h 1815"/>
              <a:gd name="T48" fmla="*/ 1728 w 1819"/>
              <a:gd name="T49" fmla="*/ 907 h 1815"/>
              <a:gd name="T50" fmla="*/ 1776 w 1819"/>
              <a:gd name="T51" fmla="*/ 1027 h 1815"/>
              <a:gd name="T52" fmla="*/ 1790 w 1819"/>
              <a:gd name="T53" fmla="*/ 1080 h 1815"/>
              <a:gd name="T54" fmla="*/ 1800 w 1819"/>
              <a:gd name="T55" fmla="*/ 1109 h 1815"/>
              <a:gd name="T56" fmla="*/ 1819 w 1819"/>
              <a:gd name="T57" fmla="*/ 1243 h 1815"/>
              <a:gd name="T58" fmla="*/ 1761 w 1819"/>
              <a:gd name="T59" fmla="*/ 1531 h 1815"/>
              <a:gd name="T60" fmla="*/ 1660 w 1819"/>
              <a:gd name="T61" fmla="*/ 1651 h 1815"/>
              <a:gd name="T62" fmla="*/ 1272 w 1819"/>
              <a:gd name="T63" fmla="*/ 1752 h 1815"/>
              <a:gd name="T64" fmla="*/ 1166 w 1819"/>
              <a:gd name="T65" fmla="*/ 1762 h 1815"/>
              <a:gd name="T66" fmla="*/ 1137 w 1819"/>
              <a:gd name="T67" fmla="*/ 1767 h 1815"/>
              <a:gd name="T68" fmla="*/ 1051 w 1819"/>
              <a:gd name="T69" fmla="*/ 1776 h 1815"/>
              <a:gd name="T70" fmla="*/ 782 w 1819"/>
              <a:gd name="T71" fmla="*/ 1815 h 1815"/>
              <a:gd name="T72" fmla="*/ 600 w 1819"/>
              <a:gd name="T73" fmla="*/ 1810 h 1815"/>
              <a:gd name="T74" fmla="*/ 360 w 1819"/>
              <a:gd name="T75" fmla="*/ 1699 h 1815"/>
              <a:gd name="T76" fmla="*/ 316 w 1819"/>
              <a:gd name="T77" fmla="*/ 1656 h 1815"/>
              <a:gd name="T78" fmla="*/ 283 w 1819"/>
              <a:gd name="T79" fmla="*/ 1613 h 1815"/>
              <a:gd name="T80" fmla="*/ 268 w 1819"/>
              <a:gd name="T81" fmla="*/ 1599 h 1815"/>
              <a:gd name="T82" fmla="*/ 235 w 1819"/>
              <a:gd name="T83" fmla="*/ 1555 h 1815"/>
              <a:gd name="T84" fmla="*/ 201 w 1819"/>
              <a:gd name="T85" fmla="*/ 1498 h 1815"/>
              <a:gd name="T86" fmla="*/ 110 w 1819"/>
              <a:gd name="T87" fmla="*/ 1363 h 1815"/>
              <a:gd name="T88" fmla="*/ 100 w 1819"/>
              <a:gd name="T89" fmla="*/ 1335 h 1815"/>
              <a:gd name="T90" fmla="*/ 52 w 1819"/>
              <a:gd name="T91" fmla="*/ 1243 h 1815"/>
              <a:gd name="T92" fmla="*/ 14 w 1819"/>
              <a:gd name="T93" fmla="*/ 1157 h 1815"/>
              <a:gd name="T94" fmla="*/ 0 w 1819"/>
              <a:gd name="T95" fmla="*/ 1061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19" h="1815">
                <a:moveTo>
                  <a:pt x="0" y="1061"/>
                </a:moveTo>
                <a:cubicBezTo>
                  <a:pt x="7" y="1010"/>
                  <a:pt x="22" y="962"/>
                  <a:pt x="33" y="912"/>
                </a:cubicBezTo>
                <a:cubicBezTo>
                  <a:pt x="44" y="863"/>
                  <a:pt x="44" y="806"/>
                  <a:pt x="72" y="763"/>
                </a:cubicBezTo>
                <a:cubicBezTo>
                  <a:pt x="96" y="674"/>
                  <a:pt x="141" y="593"/>
                  <a:pt x="196" y="519"/>
                </a:cubicBezTo>
                <a:cubicBezTo>
                  <a:pt x="205" y="491"/>
                  <a:pt x="194" y="516"/>
                  <a:pt x="216" y="490"/>
                </a:cubicBezTo>
                <a:cubicBezTo>
                  <a:pt x="239" y="462"/>
                  <a:pt x="252" y="424"/>
                  <a:pt x="283" y="403"/>
                </a:cubicBezTo>
                <a:cubicBezTo>
                  <a:pt x="294" y="372"/>
                  <a:pt x="328" y="353"/>
                  <a:pt x="350" y="331"/>
                </a:cubicBezTo>
                <a:cubicBezTo>
                  <a:pt x="374" y="307"/>
                  <a:pt x="343" y="313"/>
                  <a:pt x="393" y="283"/>
                </a:cubicBezTo>
                <a:cubicBezTo>
                  <a:pt x="443" y="253"/>
                  <a:pt x="486" y="215"/>
                  <a:pt x="537" y="187"/>
                </a:cubicBezTo>
                <a:cubicBezTo>
                  <a:pt x="570" y="169"/>
                  <a:pt x="601" y="143"/>
                  <a:pt x="638" y="135"/>
                </a:cubicBezTo>
                <a:cubicBezTo>
                  <a:pt x="676" y="108"/>
                  <a:pt x="724" y="96"/>
                  <a:pt x="768" y="82"/>
                </a:cubicBezTo>
                <a:cubicBezTo>
                  <a:pt x="818" y="66"/>
                  <a:pt x="867" y="47"/>
                  <a:pt x="916" y="29"/>
                </a:cubicBezTo>
                <a:cubicBezTo>
                  <a:pt x="965" y="11"/>
                  <a:pt x="1024" y="7"/>
                  <a:pt x="1075" y="0"/>
                </a:cubicBezTo>
                <a:cubicBezTo>
                  <a:pt x="1161" y="4"/>
                  <a:pt x="1239" y="11"/>
                  <a:pt x="1324" y="24"/>
                </a:cubicBezTo>
                <a:cubicBezTo>
                  <a:pt x="1347" y="28"/>
                  <a:pt x="1379" y="36"/>
                  <a:pt x="1401" y="43"/>
                </a:cubicBezTo>
                <a:cubicBezTo>
                  <a:pt x="1415" y="48"/>
                  <a:pt x="1444" y="58"/>
                  <a:pt x="1444" y="58"/>
                </a:cubicBezTo>
                <a:cubicBezTo>
                  <a:pt x="1452" y="66"/>
                  <a:pt x="1465" y="69"/>
                  <a:pt x="1473" y="77"/>
                </a:cubicBezTo>
                <a:cubicBezTo>
                  <a:pt x="1477" y="81"/>
                  <a:pt x="1475" y="87"/>
                  <a:pt x="1478" y="91"/>
                </a:cubicBezTo>
                <a:cubicBezTo>
                  <a:pt x="1488" y="107"/>
                  <a:pt x="1502" y="120"/>
                  <a:pt x="1512" y="135"/>
                </a:cubicBezTo>
                <a:cubicBezTo>
                  <a:pt x="1518" y="144"/>
                  <a:pt x="1531" y="163"/>
                  <a:pt x="1531" y="163"/>
                </a:cubicBezTo>
                <a:cubicBezTo>
                  <a:pt x="1537" y="188"/>
                  <a:pt x="1551" y="209"/>
                  <a:pt x="1564" y="231"/>
                </a:cubicBezTo>
                <a:cubicBezTo>
                  <a:pt x="1570" y="261"/>
                  <a:pt x="1580" y="305"/>
                  <a:pt x="1598" y="331"/>
                </a:cubicBezTo>
                <a:cubicBezTo>
                  <a:pt x="1617" y="442"/>
                  <a:pt x="1644" y="552"/>
                  <a:pt x="1660" y="663"/>
                </a:cubicBezTo>
                <a:cubicBezTo>
                  <a:pt x="1669" y="725"/>
                  <a:pt x="1671" y="802"/>
                  <a:pt x="1699" y="859"/>
                </a:cubicBezTo>
                <a:cubicBezTo>
                  <a:pt x="1707" y="876"/>
                  <a:pt x="1720" y="890"/>
                  <a:pt x="1728" y="907"/>
                </a:cubicBezTo>
                <a:cubicBezTo>
                  <a:pt x="1747" y="946"/>
                  <a:pt x="1760" y="988"/>
                  <a:pt x="1776" y="1027"/>
                </a:cubicBezTo>
                <a:cubicBezTo>
                  <a:pt x="1783" y="1044"/>
                  <a:pt x="1785" y="1063"/>
                  <a:pt x="1790" y="1080"/>
                </a:cubicBezTo>
                <a:cubicBezTo>
                  <a:pt x="1793" y="1090"/>
                  <a:pt x="1800" y="1109"/>
                  <a:pt x="1800" y="1109"/>
                </a:cubicBezTo>
                <a:cubicBezTo>
                  <a:pt x="1805" y="1154"/>
                  <a:pt x="1814" y="1198"/>
                  <a:pt x="1819" y="1243"/>
                </a:cubicBezTo>
                <a:cubicBezTo>
                  <a:pt x="1814" y="1318"/>
                  <a:pt x="1808" y="1465"/>
                  <a:pt x="1761" y="1531"/>
                </a:cubicBezTo>
                <a:cubicBezTo>
                  <a:pt x="1747" y="1573"/>
                  <a:pt x="1704" y="1639"/>
                  <a:pt x="1660" y="1651"/>
                </a:cubicBezTo>
                <a:cubicBezTo>
                  <a:pt x="1569" y="1723"/>
                  <a:pt x="1383" y="1739"/>
                  <a:pt x="1272" y="1752"/>
                </a:cubicBezTo>
                <a:cubicBezTo>
                  <a:pt x="1237" y="1756"/>
                  <a:pt x="1201" y="1756"/>
                  <a:pt x="1166" y="1762"/>
                </a:cubicBezTo>
                <a:cubicBezTo>
                  <a:pt x="1156" y="1764"/>
                  <a:pt x="1147" y="1766"/>
                  <a:pt x="1137" y="1767"/>
                </a:cubicBezTo>
                <a:cubicBezTo>
                  <a:pt x="1108" y="1770"/>
                  <a:pt x="1051" y="1776"/>
                  <a:pt x="1051" y="1776"/>
                </a:cubicBezTo>
                <a:cubicBezTo>
                  <a:pt x="969" y="1803"/>
                  <a:pt x="867" y="1808"/>
                  <a:pt x="782" y="1815"/>
                </a:cubicBezTo>
                <a:cubicBezTo>
                  <a:pt x="721" y="1813"/>
                  <a:pt x="661" y="1812"/>
                  <a:pt x="600" y="1810"/>
                </a:cubicBezTo>
                <a:cubicBezTo>
                  <a:pt x="497" y="1806"/>
                  <a:pt x="428" y="1772"/>
                  <a:pt x="360" y="1699"/>
                </a:cubicBezTo>
                <a:cubicBezTo>
                  <a:pt x="352" y="1678"/>
                  <a:pt x="334" y="1670"/>
                  <a:pt x="316" y="1656"/>
                </a:cubicBezTo>
                <a:cubicBezTo>
                  <a:pt x="308" y="1629"/>
                  <a:pt x="315" y="1644"/>
                  <a:pt x="283" y="1613"/>
                </a:cubicBezTo>
                <a:cubicBezTo>
                  <a:pt x="278" y="1608"/>
                  <a:pt x="268" y="1599"/>
                  <a:pt x="268" y="1599"/>
                </a:cubicBezTo>
                <a:cubicBezTo>
                  <a:pt x="262" y="1578"/>
                  <a:pt x="252" y="1567"/>
                  <a:pt x="235" y="1555"/>
                </a:cubicBezTo>
                <a:cubicBezTo>
                  <a:pt x="227" y="1534"/>
                  <a:pt x="213" y="1517"/>
                  <a:pt x="201" y="1498"/>
                </a:cubicBezTo>
                <a:cubicBezTo>
                  <a:pt x="171" y="1453"/>
                  <a:pt x="140" y="1408"/>
                  <a:pt x="110" y="1363"/>
                </a:cubicBezTo>
                <a:cubicBezTo>
                  <a:pt x="105" y="1355"/>
                  <a:pt x="106" y="1343"/>
                  <a:pt x="100" y="1335"/>
                </a:cubicBezTo>
                <a:cubicBezTo>
                  <a:pt x="80" y="1306"/>
                  <a:pt x="72" y="1272"/>
                  <a:pt x="52" y="1243"/>
                </a:cubicBezTo>
                <a:cubicBezTo>
                  <a:pt x="45" y="1217"/>
                  <a:pt x="29" y="1179"/>
                  <a:pt x="14" y="1157"/>
                </a:cubicBezTo>
                <a:cubicBezTo>
                  <a:pt x="7" y="1124"/>
                  <a:pt x="0" y="1096"/>
                  <a:pt x="0" y="1061"/>
                </a:cubicBezTo>
                <a:close/>
              </a:path>
            </a:pathLst>
          </a:custGeom>
          <a:noFill/>
          <a:ln w="47625">
            <a:solidFill>
              <a:srgbClr val="7FFF7F"/>
            </a:solidFill>
            <a:round/>
            <a:headEnd/>
            <a:tailEnd/>
          </a:ln>
          <a:extLst>
            <a:ext uri="{909E8E84-426E-40DD-AFC4-6F175D3DCCD1}">
              <a14:hiddenFill xmlns:a14="http://schemas.microsoft.com/office/drawing/2010/main">
                <a:solidFill>
                  <a:srgbClr val="BBE0E3"/>
                </a:solidFill>
              </a14:hiddenFill>
            </a:ext>
          </a:extLst>
        </p:spPr>
        <p:txBody>
          <a:bodyPr/>
          <a:lstStyle/>
          <a:p>
            <a:endParaRPr lang="en-US"/>
          </a:p>
        </p:txBody>
      </p:sp>
      <p:sp>
        <p:nvSpPr>
          <p:cNvPr id="211017" name="Oval 73"/>
          <p:cNvSpPr>
            <a:spLocks noChangeArrowheads="1"/>
          </p:cNvSpPr>
          <p:nvPr/>
        </p:nvSpPr>
        <p:spPr bwMode="auto">
          <a:xfrm>
            <a:off x="1835150" y="1846263"/>
            <a:ext cx="25400" cy="25400"/>
          </a:xfrm>
          <a:prstGeom prst="ellipse">
            <a:avLst/>
          </a:prstGeom>
          <a:solidFill>
            <a:srgbClr val="BBE0E3"/>
          </a:solidFill>
          <a:ln w="9525">
            <a:solidFill>
              <a:srgbClr val="000000"/>
            </a:solidFill>
            <a:round/>
            <a:headEnd/>
            <a:tailEnd/>
          </a:ln>
        </p:spPr>
        <p:txBody>
          <a:bodyPr anchor="ctr"/>
          <a:lstStyle/>
          <a:p>
            <a:endParaRPr lang="en-US"/>
          </a:p>
        </p:txBody>
      </p:sp>
      <p:grpSp>
        <p:nvGrpSpPr>
          <p:cNvPr id="211018" name="Group 74"/>
          <p:cNvGrpSpPr>
            <a:grpSpLocks/>
          </p:cNvGrpSpPr>
          <p:nvPr/>
        </p:nvGrpSpPr>
        <p:grpSpPr bwMode="auto">
          <a:xfrm>
            <a:off x="768350" y="1857375"/>
            <a:ext cx="1260475" cy="1352550"/>
            <a:chOff x="580" y="1264"/>
            <a:chExt cx="794" cy="852"/>
          </a:xfrm>
        </p:grpSpPr>
        <p:sp>
          <p:nvSpPr>
            <p:cNvPr id="211019" name="Freeform 75"/>
            <p:cNvSpPr>
              <a:spLocks/>
            </p:cNvSpPr>
            <p:nvPr/>
          </p:nvSpPr>
          <p:spPr bwMode="auto">
            <a:xfrm>
              <a:off x="580" y="1568"/>
              <a:ext cx="236" cy="62"/>
            </a:xfrm>
            <a:custGeom>
              <a:avLst/>
              <a:gdLst>
                <a:gd name="T0" fmla="*/ 0 w 236"/>
                <a:gd name="T1" fmla="*/ 0 h 62"/>
                <a:gd name="T2" fmla="*/ 236 w 236"/>
                <a:gd name="T3" fmla="*/ 62 h 62"/>
              </a:gdLst>
              <a:ahLst/>
              <a:cxnLst>
                <a:cxn ang="0">
                  <a:pos x="T0" y="T1"/>
                </a:cxn>
                <a:cxn ang="0">
                  <a:pos x="T2" y="T3"/>
                </a:cxn>
              </a:cxnLst>
              <a:rect l="0" t="0" r="r" b="b"/>
              <a:pathLst>
                <a:path w="236" h="62">
                  <a:moveTo>
                    <a:pt x="0" y="0"/>
                  </a:moveTo>
                  <a:lnTo>
                    <a:pt x="236" y="6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1020" name="Freeform 76"/>
            <p:cNvSpPr>
              <a:spLocks/>
            </p:cNvSpPr>
            <p:nvPr/>
          </p:nvSpPr>
          <p:spPr bwMode="auto">
            <a:xfrm>
              <a:off x="814" y="1264"/>
              <a:ext cx="444" cy="366"/>
            </a:xfrm>
            <a:custGeom>
              <a:avLst/>
              <a:gdLst>
                <a:gd name="T0" fmla="*/ 0 w 444"/>
                <a:gd name="T1" fmla="*/ 366 h 366"/>
                <a:gd name="T2" fmla="*/ 444 w 444"/>
                <a:gd name="T3" fmla="*/ 0 h 366"/>
              </a:gdLst>
              <a:ahLst/>
              <a:cxnLst>
                <a:cxn ang="0">
                  <a:pos x="T0" y="T1"/>
                </a:cxn>
                <a:cxn ang="0">
                  <a:pos x="T2" y="T3"/>
                </a:cxn>
              </a:cxnLst>
              <a:rect l="0" t="0" r="r" b="b"/>
              <a:pathLst>
                <a:path w="444" h="366">
                  <a:moveTo>
                    <a:pt x="0" y="366"/>
                  </a:moveTo>
                  <a:lnTo>
                    <a:pt x="444"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1021" name="Freeform 77"/>
            <p:cNvSpPr>
              <a:spLocks/>
            </p:cNvSpPr>
            <p:nvPr/>
          </p:nvSpPr>
          <p:spPr bwMode="auto">
            <a:xfrm>
              <a:off x="814" y="1634"/>
              <a:ext cx="200" cy="42"/>
            </a:xfrm>
            <a:custGeom>
              <a:avLst/>
              <a:gdLst>
                <a:gd name="T0" fmla="*/ 0 w 200"/>
                <a:gd name="T1" fmla="*/ 0 h 42"/>
                <a:gd name="T2" fmla="*/ 134 w 200"/>
                <a:gd name="T3" fmla="*/ 16 h 42"/>
                <a:gd name="T4" fmla="*/ 200 w 200"/>
                <a:gd name="T5" fmla="*/ 42 h 42"/>
              </a:gdLst>
              <a:ahLst/>
              <a:cxnLst>
                <a:cxn ang="0">
                  <a:pos x="T0" y="T1"/>
                </a:cxn>
                <a:cxn ang="0">
                  <a:pos x="T2" y="T3"/>
                </a:cxn>
                <a:cxn ang="0">
                  <a:pos x="T4" y="T5"/>
                </a:cxn>
              </a:cxnLst>
              <a:rect l="0" t="0" r="r" b="b"/>
              <a:pathLst>
                <a:path w="200" h="42">
                  <a:moveTo>
                    <a:pt x="0" y="0"/>
                  </a:moveTo>
                  <a:lnTo>
                    <a:pt x="134" y="16"/>
                  </a:lnTo>
                  <a:lnTo>
                    <a:pt x="200" y="42"/>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1022" name="Freeform 78"/>
            <p:cNvSpPr>
              <a:spLocks/>
            </p:cNvSpPr>
            <p:nvPr/>
          </p:nvSpPr>
          <p:spPr bwMode="auto">
            <a:xfrm>
              <a:off x="814" y="1632"/>
              <a:ext cx="560" cy="418"/>
            </a:xfrm>
            <a:custGeom>
              <a:avLst/>
              <a:gdLst>
                <a:gd name="T0" fmla="*/ 0 w 560"/>
                <a:gd name="T1" fmla="*/ 0 h 418"/>
                <a:gd name="T2" fmla="*/ 84 w 560"/>
                <a:gd name="T3" fmla="*/ 48 h 418"/>
                <a:gd name="T4" fmla="*/ 560 w 560"/>
                <a:gd name="T5" fmla="*/ 418 h 418"/>
              </a:gdLst>
              <a:ahLst/>
              <a:cxnLst>
                <a:cxn ang="0">
                  <a:pos x="T0" y="T1"/>
                </a:cxn>
                <a:cxn ang="0">
                  <a:pos x="T2" y="T3"/>
                </a:cxn>
                <a:cxn ang="0">
                  <a:pos x="T4" y="T5"/>
                </a:cxn>
              </a:cxnLst>
              <a:rect l="0" t="0" r="r" b="b"/>
              <a:pathLst>
                <a:path w="560" h="418">
                  <a:moveTo>
                    <a:pt x="0" y="0"/>
                  </a:moveTo>
                  <a:lnTo>
                    <a:pt x="84" y="48"/>
                  </a:lnTo>
                  <a:lnTo>
                    <a:pt x="560" y="418"/>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1023" name="Freeform 79"/>
            <p:cNvSpPr>
              <a:spLocks/>
            </p:cNvSpPr>
            <p:nvPr/>
          </p:nvSpPr>
          <p:spPr bwMode="auto">
            <a:xfrm>
              <a:off x="750" y="1630"/>
              <a:ext cx="66" cy="486"/>
            </a:xfrm>
            <a:custGeom>
              <a:avLst/>
              <a:gdLst>
                <a:gd name="T0" fmla="*/ 66 w 66"/>
                <a:gd name="T1" fmla="*/ 0 h 486"/>
                <a:gd name="T2" fmla="*/ 40 w 66"/>
                <a:gd name="T3" fmla="*/ 76 h 486"/>
                <a:gd name="T4" fmla="*/ 0 w 66"/>
                <a:gd name="T5" fmla="*/ 486 h 486"/>
              </a:gdLst>
              <a:ahLst/>
              <a:cxnLst>
                <a:cxn ang="0">
                  <a:pos x="T0" y="T1"/>
                </a:cxn>
                <a:cxn ang="0">
                  <a:pos x="T2" y="T3"/>
                </a:cxn>
                <a:cxn ang="0">
                  <a:pos x="T4" y="T5"/>
                </a:cxn>
              </a:cxnLst>
              <a:rect l="0" t="0" r="r" b="b"/>
              <a:pathLst>
                <a:path w="66" h="486">
                  <a:moveTo>
                    <a:pt x="66" y="0"/>
                  </a:moveTo>
                  <a:lnTo>
                    <a:pt x="40" y="76"/>
                  </a:lnTo>
                  <a:lnTo>
                    <a:pt x="0" y="486"/>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1024" name="Oval 80"/>
            <p:cNvSpPr>
              <a:spLocks noChangeArrowheads="1"/>
            </p:cNvSpPr>
            <p:nvPr/>
          </p:nvSpPr>
          <p:spPr bwMode="auto">
            <a:xfrm>
              <a:off x="808" y="1624"/>
              <a:ext cx="16" cy="16"/>
            </a:xfrm>
            <a:prstGeom prst="ellipse">
              <a:avLst/>
            </a:prstGeom>
            <a:solidFill>
              <a:srgbClr val="BBE0E3"/>
            </a:solidFill>
            <a:ln w="9525">
              <a:solidFill>
                <a:srgbClr val="000000"/>
              </a:solidFill>
              <a:round/>
              <a:headEnd/>
              <a:tailEnd/>
            </a:ln>
          </p:spPr>
          <p:txBody>
            <a:bodyPr anchor="ctr"/>
            <a:lstStyle/>
            <a:p>
              <a:endParaRPr lang="en-US"/>
            </a:p>
          </p:txBody>
        </p:sp>
      </p:grpSp>
      <p:sp>
        <p:nvSpPr>
          <p:cNvPr id="211025" name="Oval 81"/>
          <p:cNvSpPr>
            <a:spLocks noChangeArrowheads="1"/>
          </p:cNvSpPr>
          <p:nvPr/>
        </p:nvSpPr>
        <p:spPr bwMode="auto">
          <a:xfrm>
            <a:off x="1025525" y="3198813"/>
            <a:ext cx="25400" cy="23812"/>
          </a:xfrm>
          <a:prstGeom prst="ellipse">
            <a:avLst/>
          </a:prstGeom>
          <a:solidFill>
            <a:srgbClr val="BBE0E3"/>
          </a:solidFill>
          <a:ln w="9525">
            <a:solidFill>
              <a:srgbClr val="000000"/>
            </a:solidFill>
            <a:round/>
            <a:headEnd/>
            <a:tailEnd/>
          </a:ln>
        </p:spPr>
        <p:txBody>
          <a:bodyPr anchor="ctr"/>
          <a:lstStyle/>
          <a:p>
            <a:endParaRPr lang="en-US"/>
          </a:p>
        </p:txBody>
      </p:sp>
      <p:sp>
        <p:nvSpPr>
          <p:cNvPr id="211026" name="Oval 82"/>
          <p:cNvSpPr>
            <a:spLocks noChangeArrowheads="1"/>
          </p:cNvSpPr>
          <p:nvPr/>
        </p:nvSpPr>
        <p:spPr bwMode="auto">
          <a:xfrm>
            <a:off x="1443038" y="2497138"/>
            <a:ext cx="23812" cy="25400"/>
          </a:xfrm>
          <a:prstGeom prst="ellipse">
            <a:avLst/>
          </a:prstGeom>
          <a:solidFill>
            <a:srgbClr val="BBE0E3"/>
          </a:solidFill>
          <a:ln w="9525">
            <a:solidFill>
              <a:srgbClr val="000000"/>
            </a:solidFill>
            <a:round/>
            <a:headEnd/>
            <a:tailEnd/>
          </a:ln>
        </p:spPr>
        <p:txBody>
          <a:bodyPr anchor="ctr"/>
          <a:lstStyle/>
          <a:p>
            <a:endParaRPr lang="en-US"/>
          </a:p>
        </p:txBody>
      </p:sp>
      <p:sp>
        <p:nvSpPr>
          <p:cNvPr id="211027" name="Oval 83"/>
          <p:cNvSpPr>
            <a:spLocks noChangeArrowheads="1"/>
          </p:cNvSpPr>
          <p:nvPr/>
        </p:nvSpPr>
        <p:spPr bwMode="auto">
          <a:xfrm>
            <a:off x="2020888" y="3095625"/>
            <a:ext cx="25400" cy="25400"/>
          </a:xfrm>
          <a:prstGeom prst="ellipse">
            <a:avLst/>
          </a:prstGeom>
          <a:solidFill>
            <a:srgbClr val="BBE0E3"/>
          </a:solidFill>
          <a:ln w="9525">
            <a:solidFill>
              <a:srgbClr val="000000"/>
            </a:solidFill>
            <a:round/>
            <a:headEnd/>
            <a:tailEnd/>
          </a:ln>
        </p:spPr>
        <p:txBody>
          <a:bodyPr anchor="ctr"/>
          <a:lstStyle/>
          <a:p>
            <a:endParaRPr lang="en-US"/>
          </a:p>
        </p:txBody>
      </p:sp>
      <p:sp>
        <p:nvSpPr>
          <p:cNvPr id="211028" name="Oval 84"/>
          <p:cNvSpPr>
            <a:spLocks noChangeArrowheads="1"/>
          </p:cNvSpPr>
          <p:nvPr/>
        </p:nvSpPr>
        <p:spPr bwMode="auto">
          <a:xfrm>
            <a:off x="758825" y="2328863"/>
            <a:ext cx="25400" cy="25400"/>
          </a:xfrm>
          <a:prstGeom prst="ellipse">
            <a:avLst/>
          </a:prstGeom>
          <a:solidFill>
            <a:srgbClr val="BBE0E3"/>
          </a:solidFill>
          <a:ln w="9525">
            <a:solidFill>
              <a:srgbClr val="000000"/>
            </a:solidFill>
            <a:round/>
            <a:headEnd/>
            <a:tailEnd/>
          </a:ln>
        </p:spPr>
        <p:txBody>
          <a:bodyPr anchor="ctr"/>
          <a:lstStyle/>
          <a:p>
            <a:endParaRPr lang="en-US"/>
          </a:p>
        </p:txBody>
      </p:sp>
    </p:spTree>
  </p:cSld>
  <p:clrMapOvr>
    <a:masterClrMapping/>
  </p:clrMapOvr>
  <p:transition advTm="117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09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09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09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09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09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09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09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09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09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097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09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09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09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098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09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098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098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095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095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0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animBg="1"/>
      <p:bldP spid="210952" grpId="0" animBg="1"/>
      <p:bldP spid="210953" grpId="0" animBg="1"/>
      <p:bldP spid="210962" grpId="0" animBg="1"/>
      <p:bldP spid="210963" grpId="0" animBg="1"/>
      <p:bldP spid="210964" grpId="0" animBg="1"/>
      <p:bldP spid="210965" grpId="0" animBg="1"/>
      <p:bldP spid="210966" grpId="0" animBg="1"/>
      <p:bldP spid="210967" grpId="0" animBg="1"/>
      <p:bldP spid="210974" grpId="0" animBg="1"/>
      <p:bldP spid="210975" grpId="0" animBg="1"/>
      <p:bldP spid="210976" grpId="0" animBg="1"/>
      <p:bldP spid="210977" grpId="0" animBg="1"/>
      <p:bldP spid="210978" grpId="0" animBg="1"/>
      <p:bldP spid="210979" grpId="0" animBg="1"/>
      <p:bldP spid="210980" grpId="0" animBg="1"/>
      <p:bldP spid="210981" grpId="0" animBg="1"/>
      <p:bldP spid="210982" grpId="0" animBg="1"/>
      <p:bldP spid="210983" grpId="0" animBg="1"/>
      <p:bldP spid="210984" grpId="0" animBg="1"/>
      <p:bldP spid="21098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0"/>
            <a:ext cx="8229600" cy="669925"/>
          </a:xfrm>
          <a:noFill/>
        </p:spPr>
        <p:txBody>
          <a:bodyPr/>
          <a:lstStyle/>
          <a:p>
            <a:r>
              <a:rPr lang="en-US" sz="4000">
                <a:solidFill>
                  <a:schemeClr val="accent2"/>
                </a:solidFill>
              </a:rPr>
              <a:t>Stretch Metric</a:t>
            </a:r>
          </a:p>
        </p:txBody>
      </p:sp>
      <p:sp>
        <p:nvSpPr>
          <p:cNvPr id="212995" name="Rectangle 3"/>
          <p:cNvSpPr>
            <a:spLocks noGrp="1" noChangeArrowheads="1"/>
          </p:cNvSpPr>
          <p:nvPr>
            <p:ph type="body" sz="half" idx="1"/>
          </p:nvPr>
        </p:nvSpPr>
        <p:spPr>
          <a:xfrm>
            <a:off x="152400" y="838200"/>
            <a:ext cx="8740775" cy="1208088"/>
          </a:xfrm>
        </p:spPr>
        <p:txBody>
          <a:bodyPr/>
          <a:lstStyle/>
          <a:p>
            <a:r>
              <a:rPr lang="en-US" sz="2800"/>
              <a:t>Automatically encourages feature correspondence</a:t>
            </a:r>
          </a:p>
        </p:txBody>
      </p:sp>
      <p:sp>
        <p:nvSpPr>
          <p:cNvPr id="212996" name="Text Box 4"/>
          <p:cNvSpPr txBox="1">
            <a:spLocks noChangeArrowheads="1"/>
          </p:cNvSpPr>
          <p:nvPr/>
        </p:nvSpPr>
        <p:spPr bwMode="auto">
          <a:xfrm>
            <a:off x="6291263" y="1462088"/>
            <a:ext cx="1311275" cy="5191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800"/>
              <a:t>Stretch</a:t>
            </a:r>
          </a:p>
        </p:txBody>
      </p:sp>
      <p:sp>
        <p:nvSpPr>
          <p:cNvPr id="212997" name="Text Box 5"/>
          <p:cNvSpPr txBox="1">
            <a:spLocks noChangeArrowheads="1"/>
          </p:cNvSpPr>
          <p:nvPr/>
        </p:nvSpPr>
        <p:spPr bwMode="auto">
          <a:xfrm>
            <a:off x="1443038" y="1462088"/>
            <a:ext cx="2209800" cy="5191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a:t>Conformal</a:t>
            </a:r>
          </a:p>
        </p:txBody>
      </p:sp>
      <p:pic>
        <p:nvPicPr>
          <p:cNvPr id="212998" name="StretchConformal.wmv">
            <a:hlinkClick r:id="" action="ppaction://media"/>
          </p:cNvPr>
          <p:cNvPicPr>
            <a:picLocks noChangeAspect="1" noChangeArrowheads="1"/>
          </p:cNvPicPr>
          <p:nvPr>
            <p:ph sz="half" idx="2"/>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76200" y="1924050"/>
            <a:ext cx="8929688" cy="40195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advTm="4310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466" fill="hold"/>
                                        <p:tgtEl>
                                          <p:spTgt spid="21299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12998"/>
                </p:tgtEl>
              </p:cMediaNode>
            </p:video>
            <p:seq concurrent="1" nextAc="seek">
              <p:cTn id="8" restart="whenNotActive" fill="hold" evtFilter="cancelBubble" nodeType="interactiveSeq">
                <p:stCondLst>
                  <p:cond evt="onClick" delay="0">
                    <p:tgtEl>
                      <p:spTgt spid="21299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12998"/>
                                        </p:tgtEl>
                                      </p:cBhvr>
                                    </p:cmd>
                                  </p:childTnLst>
                                </p:cTn>
                              </p:par>
                            </p:childTnLst>
                          </p:cTn>
                        </p:par>
                      </p:childTnLst>
                    </p:cTn>
                  </p:par>
                </p:childTnLst>
              </p:cTn>
              <p:nextCondLst>
                <p:cond evt="onClick" delay="0">
                  <p:tgtEl>
                    <p:spTgt spid="21299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mt1"/>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57200" y="1600200"/>
            <a:ext cx="8226425" cy="3775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43" name="Picture 3" descr="m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24000"/>
            <a:ext cx="8229600" cy="3729038"/>
          </a:xfrm>
          <a:prstGeom prst="rect">
            <a:avLst/>
          </a:prstGeom>
          <a:noFill/>
          <a:extLst>
            <a:ext uri="{909E8E84-426E-40DD-AFC4-6F175D3DCCD1}">
              <a14:hiddenFill xmlns:a14="http://schemas.microsoft.com/office/drawing/2010/main">
                <a:solidFill>
                  <a:srgbClr val="FFFFFF"/>
                </a:solidFill>
              </a14:hiddenFill>
            </a:ext>
          </a:extLst>
        </p:spPr>
      </p:pic>
      <p:sp>
        <p:nvSpPr>
          <p:cNvPr id="215044" name="Rectangle 4"/>
          <p:cNvSpPr>
            <a:spLocks noGrp="1" noChangeArrowheads="1"/>
          </p:cNvSpPr>
          <p:nvPr>
            <p:ph type="title"/>
          </p:nvPr>
        </p:nvSpPr>
        <p:spPr>
          <a:noFill/>
        </p:spPr>
        <p:txBody>
          <a:bodyPr/>
          <a:lstStyle/>
          <a:p>
            <a:r>
              <a:rPr lang="en-US" sz="4000">
                <a:solidFill>
                  <a:schemeClr val="accent2"/>
                </a:solidFill>
              </a:rPr>
              <a:t>Results: Inter-Surface Mapping</a:t>
            </a:r>
          </a:p>
        </p:txBody>
      </p:sp>
    </p:spTree>
    <p:custDataLst>
      <p:tags r:id="rId1"/>
    </p:custDataLst>
  </p:cSld>
  <p:clrMapOvr>
    <a:masterClrMapping/>
  </p:clrMapOvr>
  <p:transition advTm="504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1504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5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sz="quarter"/>
          </p:nvPr>
        </p:nvSpPr>
        <p:spPr>
          <a:noFill/>
        </p:spPr>
        <p:txBody>
          <a:bodyPr/>
          <a:lstStyle/>
          <a:p>
            <a:r>
              <a:rPr lang="en-US" sz="4000">
                <a:solidFill>
                  <a:schemeClr val="accent2"/>
                </a:solidFill>
              </a:rPr>
              <a:t>Results: Inter-Surface Mapping</a:t>
            </a:r>
          </a:p>
        </p:txBody>
      </p:sp>
      <p:pic>
        <p:nvPicPr>
          <p:cNvPr id="217091" name="Picture 3" descr="bound2"/>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l="16000" r="17599"/>
          <a:stretch>
            <a:fillRect/>
          </a:stretch>
        </p:blipFill>
        <p:spPr>
          <a:xfrm>
            <a:off x="241300" y="1800225"/>
            <a:ext cx="1828800" cy="2741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7092" name="Picture 4" descr="bound2"/>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l="14400" t="1601" r="16000" b="1601"/>
          <a:stretch>
            <a:fillRect/>
          </a:stretch>
        </p:blipFill>
        <p:spPr>
          <a:xfrm>
            <a:off x="2076450" y="1797050"/>
            <a:ext cx="1974850" cy="2746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7093" name="Picture 5" descr="bound2"/>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l="14400" t="3200" r="14400" b="3200"/>
          <a:stretch>
            <a:fillRect/>
          </a:stretch>
        </p:blipFill>
        <p:spPr>
          <a:xfrm>
            <a:off x="4068763" y="1798638"/>
            <a:ext cx="2065337" cy="274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7094" name="Picture 6" descr="eyedistortion2"/>
          <p:cNvPicPr>
            <a:picLocks noChangeAspect="1" noChangeArrowheads="1"/>
          </p:cNvPicPr>
          <p:nvPr>
            <p:ph sz="quarter" idx="4"/>
          </p:nvPr>
        </p:nvPicPr>
        <p:blipFill>
          <a:blip r:embed="rId6">
            <a:extLst>
              <a:ext uri="{28A0092B-C50C-407E-A947-70E740481C1C}">
                <a14:useLocalDpi xmlns:a14="http://schemas.microsoft.com/office/drawing/2010/main" val="0"/>
              </a:ext>
            </a:extLst>
          </a:blip>
          <a:srcRect t="3200" b="16000"/>
          <a:stretch>
            <a:fillRect/>
          </a:stretch>
        </p:blipFill>
        <p:spPr>
          <a:xfrm>
            <a:off x="6121400" y="1800225"/>
            <a:ext cx="2741613" cy="2741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7095" name="Text Box 7"/>
          <p:cNvSpPr txBox="1">
            <a:spLocks noChangeArrowheads="1"/>
          </p:cNvSpPr>
          <p:nvPr/>
        </p:nvSpPr>
        <p:spPr bwMode="auto">
          <a:xfrm>
            <a:off x="228600" y="5238750"/>
            <a:ext cx="8686800" cy="6413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3600"/>
              <a:t>Low distortion around hard constraints </a:t>
            </a:r>
          </a:p>
        </p:txBody>
      </p:sp>
    </p:spTree>
  </p:cSld>
  <p:clrMapOvr>
    <a:masterClrMapping/>
  </p:clrMapOvr>
  <p:transition advTm="64047"/>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fd8"/>
          <p:cNvPicPr>
            <a:picLocks noChangeAspect="1" noChangeArrowheads="1"/>
          </p:cNvPicPr>
          <p:nvPr>
            <p:ph sz="quarter" idx="1"/>
          </p:nvPr>
        </p:nvPicPr>
        <p:blipFill>
          <a:blip r:embed="rId4">
            <a:extLst>
              <a:ext uri="{28A0092B-C50C-407E-A947-70E740481C1C}">
                <a14:useLocalDpi xmlns:a14="http://schemas.microsoft.com/office/drawing/2010/main" val="0"/>
              </a:ext>
            </a:extLst>
          </a:blip>
          <a:srcRect b="16000"/>
          <a:stretch>
            <a:fillRect/>
          </a:stretch>
        </p:blipFill>
        <p:spPr>
          <a:xfrm>
            <a:off x="152400" y="1308100"/>
            <a:ext cx="4668838"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9139" name="Picture 3" descr="fd8"/>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l="1759" r="5119"/>
          <a:stretch>
            <a:fillRect/>
          </a:stretch>
        </p:blipFill>
        <p:spPr>
          <a:xfrm>
            <a:off x="4887913" y="1074738"/>
            <a:ext cx="4013200" cy="4259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9140" name="Rectangle 4"/>
          <p:cNvSpPr>
            <a:spLocks noGrp="1" noChangeArrowheads="1"/>
          </p:cNvSpPr>
          <p:nvPr>
            <p:ph type="title" sz="quarter"/>
          </p:nvPr>
        </p:nvSpPr>
        <p:spPr>
          <a:noFill/>
        </p:spPr>
        <p:txBody>
          <a:bodyPr/>
          <a:lstStyle/>
          <a:p>
            <a:r>
              <a:rPr lang="en-US" sz="4000">
                <a:solidFill>
                  <a:schemeClr val="accent2"/>
                </a:solidFill>
              </a:rPr>
              <a:t>Results: Inter-Surface Mapping</a:t>
            </a:r>
          </a:p>
        </p:txBody>
      </p:sp>
      <p:pic>
        <p:nvPicPr>
          <p:cNvPr id="219141" name="Picture 5" descr="fd8"/>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l="-2414" r="305"/>
          <a:stretch>
            <a:fillRect/>
          </a:stretch>
        </p:blipFill>
        <p:spPr>
          <a:xfrm>
            <a:off x="4521200" y="933450"/>
            <a:ext cx="4546600" cy="4400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9142" name="Picture 6" descr="fd8"/>
          <p:cNvPicPr>
            <a:picLocks noChangeArrowheads="1"/>
          </p:cNvPicPr>
          <p:nvPr>
            <p:ph sz="quarter" idx="4"/>
          </p:nvPr>
        </p:nvPicPr>
        <p:blipFill>
          <a:blip r:embed="rId7">
            <a:extLst>
              <a:ext uri="{28A0092B-C50C-407E-A947-70E740481C1C}">
                <a14:useLocalDpi xmlns:a14="http://schemas.microsoft.com/office/drawing/2010/main" val="0"/>
              </a:ext>
            </a:extLst>
          </a:blip>
          <a:srcRect l="-3413" t="960" r="2721" b="6560"/>
          <a:stretch>
            <a:fillRect/>
          </a:stretch>
        </p:blipFill>
        <p:spPr>
          <a:xfrm>
            <a:off x="152400" y="1066800"/>
            <a:ext cx="4495800" cy="4167188"/>
          </a:xfrm>
          <a:solidFill>
            <a:schemeClr val="bg1"/>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9143" name="Text Box 7"/>
          <p:cNvSpPr txBox="1">
            <a:spLocks noChangeArrowheads="1"/>
          </p:cNvSpPr>
          <p:nvPr/>
        </p:nvSpPr>
        <p:spPr bwMode="auto">
          <a:xfrm>
            <a:off x="760413" y="5562600"/>
            <a:ext cx="7773987" cy="6413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3600"/>
              <a:t>Arbitrary genus  </a:t>
            </a:r>
            <a:r>
              <a:rPr lang="en-US" sz="2400"/>
              <a:t>(genus 2; 8 user feature points)</a:t>
            </a:r>
          </a:p>
        </p:txBody>
      </p:sp>
    </p:spTree>
    <p:custDataLst>
      <p:tags r:id="rId1"/>
    </p:custDataLst>
  </p:cSld>
  <p:clrMapOvr>
    <a:masterClrMapping/>
  </p:clrMapOvr>
  <p:transition advTm="399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91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z="4000">
                <a:solidFill>
                  <a:schemeClr val="accent2"/>
                </a:solidFill>
              </a:rPr>
              <a:t>Additional Applications</a:t>
            </a:r>
          </a:p>
        </p:txBody>
      </p:sp>
      <p:sp>
        <p:nvSpPr>
          <p:cNvPr id="221187" name="Text Box 3"/>
          <p:cNvSpPr txBox="1">
            <a:spLocks noChangeArrowheads="1"/>
          </p:cNvSpPr>
          <p:nvPr/>
        </p:nvSpPr>
        <p:spPr bwMode="auto">
          <a:xfrm>
            <a:off x="3654425" y="1477963"/>
            <a:ext cx="50339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t>Simplicial parameterization</a:t>
            </a:r>
          </a:p>
        </p:txBody>
      </p:sp>
      <p:sp>
        <p:nvSpPr>
          <p:cNvPr id="221188" name="Text Box 4"/>
          <p:cNvSpPr txBox="1">
            <a:spLocks noChangeArrowheads="1"/>
          </p:cNvSpPr>
          <p:nvPr/>
        </p:nvSpPr>
        <p:spPr bwMode="auto">
          <a:xfrm>
            <a:off x="3654425" y="3243263"/>
            <a:ext cx="51006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t>Spherical geometry images</a:t>
            </a:r>
          </a:p>
        </p:txBody>
      </p:sp>
      <p:sp>
        <p:nvSpPr>
          <p:cNvPr id="221189" name="Text Box 5"/>
          <p:cNvSpPr txBox="1">
            <a:spLocks noChangeArrowheads="1"/>
          </p:cNvSpPr>
          <p:nvPr/>
        </p:nvSpPr>
        <p:spPr bwMode="auto">
          <a:xfrm>
            <a:off x="3654425" y="5059363"/>
            <a:ext cx="4873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t>Toroidal geometry images</a:t>
            </a:r>
          </a:p>
        </p:txBody>
      </p:sp>
      <p:pic>
        <p:nvPicPr>
          <p:cNvPr id="221190" name="Picture 6" descr="bunny"/>
          <p:cNvPicPr>
            <a:picLocks noChangeAspect="1" noChangeArrowheads="1"/>
          </p:cNvPicPr>
          <p:nvPr>
            <p:ph idx="1"/>
          </p:nvPr>
        </p:nvPicPr>
        <p:blipFill>
          <a:blip r:embed="rId4">
            <a:extLst>
              <a:ext uri="{28A0092B-C50C-407E-A947-70E740481C1C}">
                <a14:useLocalDpi xmlns:a14="http://schemas.microsoft.com/office/drawing/2010/main" val="0"/>
              </a:ext>
            </a:extLst>
          </a:blip>
          <a:srcRect l="4347" t="4347" r="4347" b="13043"/>
          <a:stretch>
            <a:fillRect/>
          </a:stretch>
        </p:blipFill>
        <p:spPr>
          <a:xfrm>
            <a:off x="685800" y="936625"/>
            <a:ext cx="1577975" cy="157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21191" name="Object 7"/>
          <p:cNvGraphicFramePr>
            <a:graphicFrameLocks noChangeAspect="1"/>
          </p:cNvGraphicFramePr>
          <p:nvPr/>
        </p:nvGraphicFramePr>
        <p:xfrm>
          <a:off x="736600" y="4622800"/>
          <a:ext cx="1473200" cy="1524000"/>
        </p:xfrm>
        <a:graphic>
          <a:graphicData uri="http://schemas.openxmlformats.org/presentationml/2006/ole">
            <mc:AlternateContent xmlns:mc="http://schemas.openxmlformats.org/markup-compatibility/2006">
              <mc:Choice xmlns:v="urn:schemas-microsoft-com:vml" Requires="v">
                <p:oleObj spid="_x0000_s221196" name="Picture" r:id="rId5" imgW="1544998" imgH="1648358" progId="Word.Picture.8">
                  <p:embed/>
                </p:oleObj>
              </mc:Choice>
              <mc:Fallback>
                <p:oleObj name="Picture" r:id="rId5" imgW="1544998" imgH="1648358" progId="Word.Picture.8">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l="-3175" t="-1761" r="-2380" b="3325"/>
                      <a:stretch>
                        <a:fillRect/>
                      </a:stretch>
                    </p:blipFill>
                    <p:spPr bwMode="auto">
                      <a:xfrm>
                        <a:off x="736600" y="4622800"/>
                        <a:ext cx="1473200" cy="152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1192" name="Picture 8" descr="oc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833688"/>
            <a:ext cx="1447800" cy="1433512"/>
          </a:xfrm>
          <a:prstGeom prst="rect">
            <a:avLst/>
          </a:prstGeom>
          <a:noFill/>
          <a:extLst>
            <a:ext uri="{909E8E84-426E-40DD-AFC4-6F175D3DCCD1}">
              <a14:hiddenFill xmlns:a14="http://schemas.microsoft.com/office/drawing/2010/main">
                <a:solidFill>
                  <a:srgbClr val="FFFFFF"/>
                </a:solidFill>
              </a14:hiddenFill>
            </a:ext>
          </a:extLst>
        </p:spPr>
      </p:pic>
      <p:sp>
        <p:nvSpPr>
          <p:cNvPr id="221193" name="Line 9"/>
          <p:cNvSpPr>
            <a:spLocks noChangeShapeType="1"/>
          </p:cNvSpPr>
          <p:nvPr/>
        </p:nvSpPr>
        <p:spPr bwMode="auto">
          <a:xfrm>
            <a:off x="2644775" y="1752600"/>
            <a:ext cx="60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1194" name="Line 10"/>
          <p:cNvSpPr>
            <a:spLocks noChangeShapeType="1"/>
          </p:cNvSpPr>
          <p:nvPr/>
        </p:nvSpPr>
        <p:spPr bwMode="auto">
          <a:xfrm>
            <a:off x="2644775" y="3556000"/>
            <a:ext cx="60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1195" name="Line 11"/>
          <p:cNvSpPr>
            <a:spLocks noChangeShapeType="1"/>
          </p:cNvSpPr>
          <p:nvPr/>
        </p:nvSpPr>
        <p:spPr bwMode="auto">
          <a:xfrm>
            <a:off x="2644775" y="5384800"/>
            <a:ext cx="60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david"/>
          <p:cNvPicPr>
            <a:picLocks noChangeAspect="1" noChangeArrowheads="1"/>
          </p:cNvPicPr>
          <p:nvPr>
            <p:ph idx="1"/>
          </p:nvPr>
        </p:nvPicPr>
        <p:blipFill>
          <a:blip r:embed="rId4">
            <a:grayscl/>
            <a:extLst>
              <a:ext uri="{28A0092B-C50C-407E-A947-70E740481C1C}">
                <a14:useLocalDpi xmlns:a14="http://schemas.microsoft.com/office/drawing/2010/main" val="0"/>
              </a:ext>
            </a:extLst>
          </a:blip>
          <a:srcRect/>
          <a:stretch>
            <a:fillRect/>
          </a:stretch>
        </p:blipFill>
        <p:spPr>
          <a:xfrm>
            <a:off x="1676400" y="1358900"/>
            <a:ext cx="7315200" cy="3898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3235" name="Picture 3" descr="david"/>
          <p:cNvPicPr>
            <a:picLocks noChangeAspect="1" noChangeArrowheads="1"/>
          </p:cNvPicPr>
          <p:nvPr/>
        </p:nvPicPr>
        <p:blipFill>
          <a:blip r:embed="rId5">
            <a:extLst>
              <a:ext uri="{28A0092B-C50C-407E-A947-70E740481C1C}">
                <a14:useLocalDpi xmlns:a14="http://schemas.microsoft.com/office/drawing/2010/main" val="0"/>
              </a:ext>
            </a:extLst>
          </a:blip>
          <a:srcRect l="12903" t="9677" r="9677" b="6451"/>
          <a:stretch>
            <a:fillRect/>
          </a:stretch>
        </p:blipFill>
        <p:spPr bwMode="auto">
          <a:xfrm>
            <a:off x="422275" y="1462088"/>
            <a:ext cx="1406525" cy="1524000"/>
          </a:xfrm>
          <a:prstGeom prst="rect">
            <a:avLst/>
          </a:prstGeom>
          <a:noFill/>
          <a:extLst>
            <a:ext uri="{909E8E84-426E-40DD-AFC4-6F175D3DCCD1}">
              <a14:hiddenFill xmlns:a14="http://schemas.microsoft.com/office/drawing/2010/main">
                <a:solidFill>
                  <a:srgbClr val="FFFFFF"/>
                </a:solidFill>
              </a14:hiddenFill>
            </a:ext>
          </a:extLst>
        </p:spPr>
      </p:pic>
      <p:sp>
        <p:nvSpPr>
          <p:cNvPr id="223236" name="Rectangle 4"/>
          <p:cNvSpPr>
            <a:spLocks noGrp="1" noChangeArrowheads="1"/>
          </p:cNvSpPr>
          <p:nvPr>
            <p:ph type="title"/>
          </p:nvPr>
        </p:nvSpPr>
        <p:spPr>
          <a:xfrm>
            <a:off x="381000" y="0"/>
            <a:ext cx="8458200" cy="1143000"/>
          </a:xfrm>
          <a:noFill/>
        </p:spPr>
        <p:txBody>
          <a:bodyPr/>
          <a:lstStyle/>
          <a:p>
            <a:r>
              <a:rPr lang="en-US" sz="4000">
                <a:solidFill>
                  <a:schemeClr val="accent2"/>
                </a:solidFill>
              </a:rPr>
              <a:t>Results: Simplicial Parameterization</a:t>
            </a:r>
          </a:p>
        </p:txBody>
      </p:sp>
      <p:sp>
        <p:nvSpPr>
          <p:cNvPr id="223237" name="Text Box 5"/>
          <p:cNvSpPr txBox="1">
            <a:spLocks noChangeArrowheads="1"/>
          </p:cNvSpPr>
          <p:nvPr/>
        </p:nvSpPr>
        <p:spPr bwMode="auto">
          <a:xfrm>
            <a:off x="1447800" y="5257800"/>
            <a:ext cx="3962400" cy="519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a:t>[Khodakovsky et al ’03]</a:t>
            </a:r>
          </a:p>
        </p:txBody>
      </p:sp>
      <p:sp>
        <p:nvSpPr>
          <p:cNvPr id="223238" name="Text Box 6"/>
          <p:cNvSpPr txBox="1">
            <a:spLocks noChangeArrowheads="1"/>
          </p:cNvSpPr>
          <p:nvPr/>
        </p:nvSpPr>
        <p:spPr bwMode="auto">
          <a:xfrm>
            <a:off x="6553200" y="5257800"/>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Ours</a:t>
            </a:r>
          </a:p>
        </p:txBody>
      </p:sp>
      <p:sp>
        <p:nvSpPr>
          <p:cNvPr id="223239" name="Text Box 7"/>
          <p:cNvSpPr txBox="1">
            <a:spLocks noChangeArrowheads="1"/>
          </p:cNvSpPr>
          <p:nvPr/>
        </p:nvSpPr>
        <p:spPr bwMode="auto">
          <a:xfrm>
            <a:off x="685800" y="2986088"/>
            <a:ext cx="458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M</a:t>
            </a:r>
            <a:r>
              <a:rPr lang="en-US" baseline="30000"/>
              <a:t>1</a:t>
            </a:r>
          </a:p>
        </p:txBody>
      </p:sp>
      <p:pic>
        <p:nvPicPr>
          <p:cNvPr id="223240" name="Picture 8" descr="bun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447800"/>
            <a:ext cx="7467600" cy="3751263"/>
          </a:xfrm>
          <a:prstGeom prst="rect">
            <a:avLst/>
          </a:prstGeom>
          <a:noFill/>
          <a:extLst>
            <a:ext uri="{909E8E84-426E-40DD-AFC4-6F175D3DCCD1}">
              <a14:hiddenFill xmlns:a14="http://schemas.microsoft.com/office/drawing/2010/main">
                <a:solidFill>
                  <a:srgbClr val="FFFFFF"/>
                </a:solidFill>
              </a14:hiddenFill>
            </a:ext>
          </a:extLst>
        </p:spPr>
      </p:pic>
      <p:pic>
        <p:nvPicPr>
          <p:cNvPr id="223241" name="Picture 9" descr="bunny"/>
          <p:cNvPicPr>
            <a:picLocks noChangeAspect="1" noChangeArrowheads="1"/>
          </p:cNvPicPr>
          <p:nvPr/>
        </p:nvPicPr>
        <p:blipFill>
          <a:blip r:embed="rId7">
            <a:extLst>
              <a:ext uri="{28A0092B-C50C-407E-A947-70E740481C1C}">
                <a14:useLocalDpi xmlns:a14="http://schemas.microsoft.com/office/drawing/2010/main" val="0"/>
              </a:ext>
            </a:extLst>
          </a:blip>
          <a:srcRect l="4347" t="4347" r="4347" b="13043"/>
          <a:stretch>
            <a:fillRect/>
          </a:stretch>
        </p:blipFill>
        <p:spPr bwMode="auto">
          <a:xfrm>
            <a:off x="152400" y="1524000"/>
            <a:ext cx="1600200" cy="1447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91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2323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2323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232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3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noFill/>
        </p:spPr>
        <p:txBody>
          <a:bodyPr/>
          <a:lstStyle/>
          <a:p>
            <a:r>
              <a:rPr lang="en-US" sz="3600">
                <a:solidFill>
                  <a:schemeClr val="accent2"/>
                </a:solidFill>
              </a:rPr>
              <a:t>Results: Octahedral Parameterization</a:t>
            </a:r>
          </a:p>
        </p:txBody>
      </p:sp>
      <p:sp>
        <p:nvSpPr>
          <p:cNvPr id="225283" name="Rectangle 3"/>
          <p:cNvSpPr>
            <a:spLocks noGrp="1" noChangeArrowheads="1"/>
          </p:cNvSpPr>
          <p:nvPr>
            <p:ph type="body" sz="half" idx="1"/>
          </p:nvPr>
        </p:nvSpPr>
        <p:spPr>
          <a:xfrm>
            <a:off x="838200" y="5257800"/>
            <a:ext cx="8153400" cy="1219200"/>
          </a:xfrm>
          <a:noFill/>
          <a:ln/>
        </p:spPr>
        <p:txBody>
          <a:bodyPr/>
          <a:lstStyle/>
          <a:p>
            <a:r>
              <a:rPr lang="en-US"/>
              <a:t>better parametrization efficiency</a:t>
            </a:r>
          </a:p>
          <a:p>
            <a:r>
              <a:rPr lang="en-US"/>
              <a:t>more accurate remesh</a:t>
            </a:r>
          </a:p>
        </p:txBody>
      </p:sp>
      <p:pic>
        <p:nvPicPr>
          <p:cNvPr id="225284" name="Picture 4" descr="venus"/>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52400" y="1219200"/>
            <a:ext cx="1600200" cy="160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285" name="Line 5"/>
          <p:cNvSpPr>
            <a:spLocks noChangeShapeType="1"/>
          </p:cNvSpPr>
          <p:nvPr/>
        </p:nvSpPr>
        <p:spPr bwMode="auto">
          <a:xfrm>
            <a:off x="1847850" y="2035175"/>
            <a:ext cx="334963"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5286" name="Line 6"/>
          <p:cNvSpPr>
            <a:spLocks noChangeShapeType="1"/>
          </p:cNvSpPr>
          <p:nvPr/>
        </p:nvSpPr>
        <p:spPr bwMode="auto">
          <a:xfrm flipV="1">
            <a:off x="4048125" y="2057400"/>
            <a:ext cx="60007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5287" name="Line 7"/>
          <p:cNvSpPr>
            <a:spLocks noChangeShapeType="1"/>
          </p:cNvSpPr>
          <p:nvPr/>
        </p:nvSpPr>
        <p:spPr bwMode="auto">
          <a:xfrm>
            <a:off x="1847850" y="4217988"/>
            <a:ext cx="334963"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5288" name="Line 8"/>
          <p:cNvSpPr>
            <a:spLocks noChangeShapeType="1"/>
          </p:cNvSpPr>
          <p:nvPr/>
        </p:nvSpPr>
        <p:spPr bwMode="auto">
          <a:xfrm>
            <a:off x="4267200" y="4217988"/>
            <a:ext cx="288925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5289" name="Rectangle 9"/>
          <p:cNvSpPr>
            <a:spLocks noChangeArrowheads="1"/>
          </p:cNvSpPr>
          <p:nvPr/>
        </p:nvSpPr>
        <p:spPr bwMode="auto">
          <a:xfrm>
            <a:off x="2976563" y="2933700"/>
            <a:ext cx="2949575"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[Praun and Hoppe 2003]</a:t>
            </a:r>
          </a:p>
        </p:txBody>
      </p:sp>
      <p:pic>
        <p:nvPicPr>
          <p:cNvPr id="225290" name="Picture 10" descr="ven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066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25291" name="Picture 11" descr="ven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429000"/>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25292" name="Picture 12" descr="venu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3352800"/>
            <a:ext cx="1755775" cy="1755775"/>
          </a:xfrm>
          <a:prstGeom prst="rect">
            <a:avLst/>
          </a:prstGeom>
          <a:noFill/>
          <a:extLst>
            <a:ext uri="{909E8E84-426E-40DD-AFC4-6F175D3DCCD1}">
              <a14:hiddenFill xmlns:a14="http://schemas.microsoft.com/office/drawing/2010/main">
                <a:solidFill>
                  <a:srgbClr val="FFFFFF"/>
                </a:solidFill>
              </a14:hiddenFill>
            </a:ext>
          </a:extLst>
        </p:spPr>
      </p:pic>
      <p:pic>
        <p:nvPicPr>
          <p:cNvPr id="225293" name="Picture 13" descr="venu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3276600"/>
            <a:ext cx="1901825" cy="1901825"/>
          </a:xfrm>
          <a:prstGeom prst="rect">
            <a:avLst/>
          </a:prstGeom>
          <a:noFill/>
          <a:extLst>
            <a:ext uri="{909E8E84-426E-40DD-AFC4-6F175D3DCCD1}">
              <a14:hiddenFill xmlns:a14="http://schemas.microsoft.com/office/drawing/2010/main">
                <a:solidFill>
                  <a:srgbClr val="FFFFFF"/>
                </a:solidFill>
              </a14:hiddenFill>
            </a:ext>
          </a:extLst>
        </p:spPr>
      </p:pic>
      <p:sp>
        <p:nvSpPr>
          <p:cNvPr id="225294" name="Line 14"/>
          <p:cNvSpPr>
            <a:spLocks noChangeShapeType="1"/>
          </p:cNvSpPr>
          <p:nvPr/>
        </p:nvSpPr>
        <p:spPr bwMode="auto">
          <a:xfrm>
            <a:off x="4500563" y="1019175"/>
            <a:ext cx="2052637" cy="205263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5295" name="Line 15"/>
          <p:cNvSpPr>
            <a:spLocks noChangeShapeType="1"/>
          </p:cNvSpPr>
          <p:nvPr/>
        </p:nvSpPr>
        <p:spPr bwMode="auto">
          <a:xfrm flipV="1">
            <a:off x="4576763" y="1019175"/>
            <a:ext cx="2052637" cy="2052638"/>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pic>
        <p:nvPicPr>
          <p:cNvPr id="225296" name="Picture 16" descr="ven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1066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25297" name="Picture 17" descr="ven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1143000"/>
            <a:ext cx="1755775" cy="1755775"/>
          </a:xfrm>
          <a:prstGeom prst="rect">
            <a:avLst/>
          </a:prstGeom>
          <a:noFill/>
          <a:extLst>
            <a:ext uri="{909E8E84-426E-40DD-AFC4-6F175D3DCCD1}">
              <a14:hiddenFill xmlns:a14="http://schemas.microsoft.com/office/drawing/2010/main">
                <a:solidFill>
                  <a:srgbClr val="FFFFFF"/>
                </a:solidFill>
              </a14:hiddenFill>
            </a:ext>
          </a:extLst>
        </p:spPr>
      </p:pic>
      <p:sp>
        <p:nvSpPr>
          <p:cNvPr id="225298" name="Text Box 18"/>
          <p:cNvSpPr txBox="1">
            <a:spLocks noChangeArrowheads="1"/>
          </p:cNvSpPr>
          <p:nvPr/>
        </p:nvSpPr>
        <p:spPr bwMode="auto">
          <a:xfrm>
            <a:off x="3581400" y="4495800"/>
            <a:ext cx="68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i="1"/>
              <a:t>M</a:t>
            </a:r>
            <a:r>
              <a:rPr lang="en-US" sz="2800" i="1" baseline="30000"/>
              <a:t>1</a:t>
            </a:r>
          </a:p>
        </p:txBody>
      </p:sp>
      <p:sp>
        <p:nvSpPr>
          <p:cNvPr id="225299" name="Text Box 19"/>
          <p:cNvSpPr txBox="1">
            <a:spLocks noChangeArrowheads="1"/>
          </p:cNvSpPr>
          <p:nvPr/>
        </p:nvSpPr>
        <p:spPr bwMode="auto">
          <a:xfrm>
            <a:off x="8382000" y="4572000"/>
            <a:ext cx="68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i="1"/>
              <a:t>M</a:t>
            </a:r>
            <a:r>
              <a:rPr lang="en-US" sz="2800" i="1" baseline="30000"/>
              <a:t>2</a:t>
            </a:r>
          </a:p>
        </p:txBody>
      </p:sp>
      <p:sp>
        <p:nvSpPr>
          <p:cNvPr id="225300" name="Line 20"/>
          <p:cNvSpPr>
            <a:spLocks noChangeShapeType="1"/>
          </p:cNvSpPr>
          <p:nvPr/>
        </p:nvSpPr>
        <p:spPr bwMode="auto">
          <a:xfrm flipV="1">
            <a:off x="6629400" y="2057400"/>
            <a:ext cx="60007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custDataLst>
      <p:tags r:id="rId1"/>
    </p:custDataLst>
  </p:cSld>
  <p:clrMapOvr>
    <a:masterClrMapping/>
  </p:clrMapOvr>
  <p:transition advTm="2239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2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29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52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2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2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2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2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2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528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5283">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52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build="p"/>
      <p:bldP spid="225287" grpId="0" animBg="1"/>
      <p:bldP spid="225288" grpId="0" animBg="1"/>
      <p:bldP spid="225294" grpId="0" animBg="1"/>
      <p:bldP spid="225295" grpId="0" animBg="1"/>
      <p:bldP spid="225298" grpId="0"/>
      <p:bldP spid="225299"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noFill/>
        </p:spPr>
        <p:txBody>
          <a:bodyPr/>
          <a:lstStyle/>
          <a:p>
            <a:r>
              <a:rPr lang="en-US" sz="4000">
                <a:solidFill>
                  <a:schemeClr val="accent2"/>
                </a:solidFill>
              </a:rPr>
              <a:t>Results: Toroidal Parameterization</a:t>
            </a:r>
          </a:p>
        </p:txBody>
      </p:sp>
      <p:sp>
        <p:nvSpPr>
          <p:cNvPr id="227331" name="Rectangle 3"/>
          <p:cNvSpPr>
            <a:spLocks noGrp="1" noChangeArrowheads="1"/>
          </p:cNvSpPr>
          <p:nvPr>
            <p:ph type="body" sz="half" idx="1"/>
          </p:nvPr>
        </p:nvSpPr>
        <p:spPr>
          <a:xfrm>
            <a:off x="2971800" y="1447800"/>
            <a:ext cx="5791200" cy="1524000"/>
          </a:xfrm>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rgbClr val="000000"/>
                  </a:outerShdw>
                </a:effectLst>
              </a14:hiddenEffects>
            </a:ext>
          </a:extLst>
        </p:spPr>
        <p:txBody>
          <a:bodyPr lIns="90488" tIns="44450" rIns="90488" bIns="44450"/>
          <a:lstStyle/>
          <a:p>
            <a:r>
              <a:rPr lang="en-US"/>
              <a:t>Geometry image remeshing</a:t>
            </a:r>
          </a:p>
          <a:p>
            <a:pPr lvl="1"/>
            <a:r>
              <a:rPr lang="en-US"/>
              <a:t>All vertices valence 4</a:t>
            </a:r>
          </a:p>
        </p:txBody>
      </p:sp>
      <p:pic>
        <p:nvPicPr>
          <p:cNvPr id="227332" name="Picture 4" descr="newteapot"/>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066800" y="3810000"/>
            <a:ext cx="2509838" cy="2625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33" name="Picture 5" descr="newteapot"/>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l="2400" t="17760" r="1759" b="18401"/>
          <a:stretch>
            <a:fillRect/>
          </a:stretch>
        </p:blipFill>
        <p:spPr>
          <a:xfrm>
            <a:off x="4343400" y="3733800"/>
            <a:ext cx="3886200" cy="2744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7334" name="Rectangle 6"/>
          <p:cNvSpPr>
            <a:spLocks noChangeArrowheads="1"/>
          </p:cNvSpPr>
          <p:nvPr/>
        </p:nvSpPr>
        <p:spPr bwMode="auto">
          <a:xfrm>
            <a:off x="0" y="2867025"/>
            <a:ext cx="9144000" cy="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27335" name="Group 7"/>
          <p:cNvGrpSpPr>
            <a:grpSpLocks/>
          </p:cNvGrpSpPr>
          <p:nvPr/>
        </p:nvGrpSpPr>
        <p:grpSpPr bwMode="auto">
          <a:xfrm>
            <a:off x="152400" y="990600"/>
            <a:ext cx="2667000" cy="2133600"/>
            <a:chOff x="3936" y="720"/>
            <a:chExt cx="1680" cy="1344"/>
          </a:xfrm>
        </p:grpSpPr>
        <p:graphicFrame>
          <p:nvGraphicFramePr>
            <p:cNvPr id="227336" name="Object 8"/>
            <p:cNvGraphicFramePr>
              <a:graphicFrameLocks noChangeAspect="1"/>
            </p:cNvGraphicFramePr>
            <p:nvPr/>
          </p:nvGraphicFramePr>
          <p:xfrm>
            <a:off x="3936" y="720"/>
            <a:ext cx="1299" cy="1344"/>
          </p:xfrm>
          <a:graphic>
            <a:graphicData uri="http://schemas.openxmlformats.org/presentationml/2006/ole">
              <mc:AlternateContent xmlns:mc="http://schemas.openxmlformats.org/markup-compatibility/2006">
                <mc:Choice xmlns:v="urn:schemas-microsoft-com:vml" Requires="v">
                  <p:oleObj spid="_x0000_s227339" name="Picture" r:id="rId6" imgW="1544998" imgH="1648358" progId="Word.Picture.8">
                    <p:embed/>
                  </p:oleObj>
                </mc:Choice>
                <mc:Fallback>
                  <p:oleObj name="Picture" r:id="rId6" imgW="1544998" imgH="1648358" progId="Word.Picture.8">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l="-3175" t="-1761" r="-2380" b="3325"/>
                        <a:stretch>
                          <a:fillRect/>
                        </a:stretch>
                      </p:blipFill>
                      <p:spPr bwMode="auto">
                        <a:xfrm>
                          <a:off x="3936" y="720"/>
                          <a:ext cx="1299" cy="13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7337" name="Text Box 9"/>
            <p:cNvSpPr txBox="1">
              <a:spLocks noChangeArrowheads="1"/>
            </p:cNvSpPr>
            <p:nvPr/>
          </p:nvSpPr>
          <p:spPr bwMode="auto">
            <a:xfrm>
              <a:off x="5184" y="1737"/>
              <a:ext cx="43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i="1"/>
                <a:t>M</a:t>
              </a:r>
              <a:r>
                <a:rPr lang="en-US" sz="2800" i="1" baseline="30000"/>
                <a:t>1</a:t>
              </a:r>
            </a:p>
          </p:txBody>
        </p:sp>
      </p:grpSp>
      <p:sp>
        <p:nvSpPr>
          <p:cNvPr id="227338" name="Text Box 10"/>
          <p:cNvSpPr txBox="1">
            <a:spLocks noChangeArrowheads="1"/>
          </p:cNvSpPr>
          <p:nvPr/>
        </p:nvSpPr>
        <p:spPr bwMode="auto">
          <a:xfrm>
            <a:off x="7315200" y="6019800"/>
            <a:ext cx="68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i="1"/>
              <a:t>M</a:t>
            </a:r>
            <a:r>
              <a:rPr lang="en-US" sz="2800" i="1" baseline="30000"/>
              <a:t>2</a:t>
            </a:r>
          </a:p>
        </p:txBody>
      </p:sp>
    </p:spTree>
  </p:cSld>
  <p:clrMapOvr>
    <a:masterClrMapping/>
  </p:clrMapOvr>
  <p:transition advTm="31375"/>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noFill/>
        </p:spPr>
        <p:txBody>
          <a:bodyPr/>
          <a:lstStyle/>
          <a:p>
            <a:r>
              <a:rPr lang="en-US" sz="4000">
                <a:solidFill>
                  <a:schemeClr val="accent2"/>
                </a:solidFill>
              </a:rPr>
              <a:t>Results: Toroidal Parameterization</a:t>
            </a:r>
          </a:p>
        </p:txBody>
      </p:sp>
      <p:sp>
        <p:nvSpPr>
          <p:cNvPr id="229379" name="Rectangle 3"/>
          <p:cNvSpPr>
            <a:spLocks noGrp="1" noChangeArrowheads="1"/>
          </p:cNvSpPr>
          <p:nvPr>
            <p:ph type="body" sz="half" idx="1"/>
          </p:nvPr>
        </p:nvSpPr>
        <p:spPr>
          <a:xfrm>
            <a:off x="1828800" y="5257800"/>
            <a:ext cx="5791200" cy="1524000"/>
          </a:xfrm>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rgbClr val="000000"/>
                  </a:outerShdw>
                </a:effectLst>
              </a14:hiddenEffects>
            </a:ext>
          </a:extLst>
        </p:spPr>
        <p:txBody>
          <a:bodyPr lIns="90488" tIns="44450" rIns="90488" bIns="44450"/>
          <a:lstStyle/>
          <a:p>
            <a:r>
              <a:rPr lang="en-US"/>
              <a:t>Geometry image remeshing</a:t>
            </a:r>
          </a:p>
          <a:p>
            <a:pPr lvl="1"/>
            <a:r>
              <a:rPr lang="en-US"/>
              <a:t>All vertices valence 4</a:t>
            </a:r>
          </a:p>
        </p:txBody>
      </p:sp>
      <p:sp>
        <p:nvSpPr>
          <p:cNvPr id="229380" name="Rectangle 4"/>
          <p:cNvSpPr>
            <a:spLocks noChangeArrowheads="1"/>
          </p:cNvSpPr>
          <p:nvPr/>
        </p:nvSpPr>
        <p:spPr bwMode="auto">
          <a:xfrm>
            <a:off x="0" y="2867025"/>
            <a:ext cx="9144000" cy="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29381" name="Object 5"/>
          <p:cNvGraphicFramePr>
            <a:graphicFrameLocks noChangeAspect="1"/>
          </p:cNvGraphicFramePr>
          <p:nvPr/>
        </p:nvGraphicFramePr>
        <p:xfrm>
          <a:off x="152400" y="1385888"/>
          <a:ext cx="2946400" cy="3048000"/>
        </p:xfrm>
        <a:graphic>
          <a:graphicData uri="http://schemas.openxmlformats.org/presentationml/2006/ole">
            <mc:AlternateContent xmlns:mc="http://schemas.openxmlformats.org/markup-compatibility/2006">
              <mc:Choice xmlns:v="urn:schemas-microsoft-com:vml" Requires="v">
                <p:oleObj spid="_x0000_s229385" name="Picture" r:id="rId6" imgW="1544998" imgH="1648358" progId="Word.Picture.8">
                  <p:embed/>
                </p:oleObj>
              </mc:Choice>
              <mc:Fallback>
                <p:oleObj name="Picture" r:id="rId6" imgW="1544998" imgH="1648358" progId="Word.Picture.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l="-3175" t="-1761" r="-2380" b="3325"/>
                      <a:stretch>
                        <a:fillRect/>
                      </a:stretch>
                    </p:blipFill>
                    <p:spPr bwMode="auto">
                      <a:xfrm>
                        <a:off x="152400" y="1385888"/>
                        <a:ext cx="2946400" cy="304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9382" name="Text Box 6"/>
          <p:cNvSpPr txBox="1">
            <a:spLocks noChangeArrowheads="1"/>
          </p:cNvSpPr>
          <p:nvPr/>
        </p:nvSpPr>
        <p:spPr bwMode="auto">
          <a:xfrm>
            <a:off x="2667000" y="4586288"/>
            <a:ext cx="685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i="1"/>
              <a:t>M</a:t>
            </a:r>
            <a:r>
              <a:rPr lang="en-US" sz="2800" i="1" baseline="30000"/>
              <a:t>1</a:t>
            </a:r>
          </a:p>
        </p:txBody>
      </p:sp>
      <p:sp>
        <p:nvSpPr>
          <p:cNvPr id="229383" name="Text Box 7"/>
          <p:cNvSpPr txBox="1">
            <a:spLocks noChangeArrowheads="1"/>
          </p:cNvSpPr>
          <p:nvPr/>
        </p:nvSpPr>
        <p:spPr bwMode="auto">
          <a:xfrm>
            <a:off x="7924800" y="4586288"/>
            <a:ext cx="685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i="1"/>
              <a:t>M</a:t>
            </a:r>
            <a:r>
              <a:rPr lang="en-US" sz="2800" i="1" baseline="30000"/>
              <a:t>2</a:t>
            </a:r>
          </a:p>
        </p:txBody>
      </p:sp>
      <p:pic>
        <p:nvPicPr>
          <p:cNvPr id="229384" name="torusgi64.wmv">
            <a:hlinkClick r:id="" action="ppaction://media"/>
          </p:cNvPr>
          <p:cNvPicPr>
            <a:picLocks noChangeAspect="1" noChangeArrowheads="1"/>
          </p:cNvPicPr>
          <p:nvPr>
            <a:vide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3786188" y="852488"/>
            <a:ext cx="5357812" cy="3571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13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741" fill="hold"/>
                                        <p:tgtEl>
                                          <p:spTgt spid="22938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29384"/>
                </p:tgtEl>
              </p:cMediaNode>
            </p:video>
            <p:seq concurrent="1" nextAc="seek">
              <p:cTn id="8" restart="whenNotActive" fill="hold" evtFilter="cancelBubble" nodeType="interactiveSeq">
                <p:stCondLst>
                  <p:cond evt="onClick" delay="0">
                    <p:tgtEl>
                      <p:spTgt spid="22938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29384"/>
                                        </p:tgtEl>
                                      </p:cBhvr>
                                    </p:cmd>
                                  </p:childTnLst>
                                </p:cTn>
                              </p:par>
                            </p:childTnLst>
                          </p:cTn>
                        </p:par>
                      </p:childTnLst>
                    </p:cTn>
                  </p:par>
                </p:childTnLst>
              </p:cTn>
              <p:nextCondLst>
                <p:cond evt="onClick" delay="0">
                  <p:tgtEl>
                    <p:spTgt spid="22938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0"/>
            <a:ext cx="8229600" cy="1143000"/>
          </a:xfrm>
        </p:spPr>
        <p:txBody>
          <a:bodyPr/>
          <a:lstStyle/>
          <a:p>
            <a:r>
              <a:rPr lang="en-US" sz="4000">
                <a:solidFill>
                  <a:schemeClr val="accent2"/>
                </a:solidFill>
              </a:rPr>
              <a:t>Motivating Applications</a:t>
            </a:r>
          </a:p>
        </p:txBody>
      </p:sp>
      <p:sp>
        <p:nvSpPr>
          <p:cNvPr id="4099" name="Rectangle 3"/>
          <p:cNvSpPr>
            <a:spLocks noGrp="1" noChangeArrowheads="1"/>
          </p:cNvSpPr>
          <p:nvPr>
            <p:ph type="body" idx="1"/>
          </p:nvPr>
        </p:nvSpPr>
        <p:spPr>
          <a:xfrm>
            <a:off x="457200" y="1600200"/>
            <a:ext cx="8229600" cy="4953000"/>
          </a:xfrm>
        </p:spPr>
        <p:txBody>
          <a:bodyPr/>
          <a:lstStyle/>
          <a:p>
            <a:pPr>
              <a:spcBef>
                <a:spcPct val="60000"/>
              </a:spcBef>
            </a:pPr>
            <a:r>
              <a:rPr lang="en-US"/>
              <a:t>Morphing</a:t>
            </a:r>
          </a:p>
          <a:p>
            <a:r>
              <a:rPr lang="en-US"/>
              <a:t>Digital geometry processing</a:t>
            </a:r>
          </a:p>
          <a:p>
            <a:r>
              <a:rPr lang="en-US"/>
              <a:t>Transfer of surface attributes</a:t>
            </a:r>
          </a:p>
          <a:p>
            <a:r>
              <a:rPr lang="en-US"/>
              <a:t>Deformation transfer</a:t>
            </a:r>
            <a:endParaRPr lang="en-US" sz="2800"/>
          </a:p>
        </p:txBody>
      </p:sp>
    </p:spTree>
  </p:cSld>
  <p:clrMapOvr>
    <a:masterClrMapping/>
  </p:clrMapOvr>
  <p:transition advTm="45234"/>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noFill/>
        </p:spPr>
        <p:txBody>
          <a:bodyPr/>
          <a:lstStyle/>
          <a:p>
            <a:r>
              <a:rPr lang="en-US" sz="4000">
                <a:solidFill>
                  <a:schemeClr val="accent2"/>
                </a:solidFill>
              </a:rPr>
              <a:t>Robustness</a:t>
            </a:r>
          </a:p>
        </p:txBody>
      </p:sp>
      <p:pic>
        <p:nvPicPr>
          <p:cNvPr id="231427" name="Picture 3" descr="dragon_ba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8600" y="1524000"/>
            <a:ext cx="44958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1428" name="Picture 4" descr="feline"/>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724400" y="1538288"/>
            <a:ext cx="41910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advTm="15156"/>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noFill/>
        </p:spPr>
        <p:txBody>
          <a:bodyPr/>
          <a:lstStyle/>
          <a:p>
            <a:r>
              <a:rPr lang="en-US" sz="4000">
                <a:solidFill>
                  <a:schemeClr val="accent2"/>
                </a:solidFill>
              </a:rPr>
              <a:t>Robustness</a:t>
            </a:r>
          </a:p>
        </p:txBody>
      </p:sp>
      <p:pic>
        <p:nvPicPr>
          <p:cNvPr id="233475" name="fdbar.wmv">
            <a:hlinkClick r:id="" action="ppaction://media"/>
          </p:cNvPr>
          <p:cNvPicPr>
            <a:picLocks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2033588" y="990600"/>
            <a:ext cx="5357812" cy="53578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advTm="151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474" fill="hold"/>
                                        <p:tgtEl>
                                          <p:spTgt spid="2334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33475"/>
                </p:tgtEl>
              </p:cMediaNode>
            </p:video>
            <p:seq concurrent="1" nextAc="seek">
              <p:cTn id="8" restart="whenNotActive" fill="hold" evtFilter="cancelBubble" nodeType="interactiveSeq">
                <p:stCondLst>
                  <p:cond evt="onClick" delay="0">
                    <p:tgtEl>
                      <p:spTgt spid="23347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33475"/>
                                        </p:tgtEl>
                                      </p:cBhvr>
                                    </p:cmd>
                                  </p:childTnLst>
                                </p:cTn>
                              </p:par>
                            </p:childTnLst>
                          </p:cTn>
                        </p:par>
                      </p:childTnLst>
                    </p:cTn>
                  </p:par>
                </p:childTnLst>
              </p:cTn>
              <p:nextCondLst>
                <p:cond evt="onClick" delay="0">
                  <p:tgtEl>
                    <p:spTgt spid="23347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noFill/>
        </p:spPr>
        <p:txBody>
          <a:bodyPr/>
          <a:lstStyle/>
          <a:p>
            <a:r>
              <a:rPr lang="en-US" sz="4000">
                <a:solidFill>
                  <a:schemeClr val="accent2"/>
                </a:solidFill>
              </a:rPr>
              <a:t>Conclusion</a:t>
            </a:r>
          </a:p>
        </p:txBody>
      </p:sp>
      <p:sp>
        <p:nvSpPr>
          <p:cNvPr id="235523" name="Rectangle 3"/>
          <p:cNvSpPr>
            <a:spLocks noGrp="1" noChangeArrowheads="1"/>
          </p:cNvSpPr>
          <p:nvPr>
            <p:ph type="body" idx="1"/>
          </p:nvPr>
        </p:nvSpPr>
        <p:spPr>
          <a:xfrm>
            <a:off x="381000" y="1447800"/>
            <a:ext cx="8763000" cy="5105400"/>
          </a:xfrm>
        </p:spPr>
        <p:txBody>
          <a:bodyPr/>
          <a:lstStyle/>
          <a:p>
            <a:r>
              <a:rPr lang="en-US"/>
              <a:t>Directly create inter-surface map</a:t>
            </a:r>
          </a:p>
          <a:p>
            <a:pPr lvl="1"/>
            <a:r>
              <a:rPr lang="en-US"/>
              <a:t>Symmetric coarse-to-fine optimization</a:t>
            </a:r>
          </a:p>
          <a:p>
            <a:pPr lvl="1"/>
            <a:r>
              <a:rPr lang="en-US"/>
              <a:t>Symmetric stretch metric</a:t>
            </a:r>
          </a:p>
          <a:p>
            <a:pPr>
              <a:buFontTx/>
              <a:buNone/>
            </a:pPr>
            <a:r>
              <a:rPr lang="en-US">
                <a:sym typeface="Wingdings" pitchFamily="2" charset="2"/>
              </a:rPr>
              <a:t> </a:t>
            </a:r>
            <a:r>
              <a:rPr lang="en-US"/>
              <a:t>Automatic geometric feature alignment</a:t>
            </a:r>
          </a:p>
          <a:p>
            <a:pPr>
              <a:spcBef>
                <a:spcPct val="50000"/>
              </a:spcBef>
            </a:pPr>
            <a:r>
              <a:rPr lang="en-US"/>
              <a:t>Robust: guaranteed bijection</a:t>
            </a:r>
          </a:p>
          <a:p>
            <a:pPr lvl="1"/>
            <a:r>
              <a:rPr lang="en-US"/>
              <a:t>Arbitrary genus</a:t>
            </a:r>
          </a:p>
          <a:p>
            <a:pPr lvl="1"/>
            <a:r>
              <a:rPr lang="en-US"/>
              <a:t>Hard constraints</a:t>
            </a:r>
          </a:p>
          <a:p>
            <a:pPr>
              <a:spcBef>
                <a:spcPct val="50000"/>
              </a:spcBef>
            </a:pPr>
            <a:r>
              <a:rPr lang="en-US"/>
              <a:t>General tool with many applications</a:t>
            </a:r>
          </a:p>
        </p:txBody>
      </p:sp>
    </p:spTree>
  </p:cSld>
  <p:clrMapOvr>
    <a:masterClrMapping/>
  </p:clrMapOvr>
  <p:transition advTm="36766"/>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noFill/>
        </p:spPr>
        <p:txBody>
          <a:bodyPr/>
          <a:lstStyle/>
          <a:p>
            <a:r>
              <a:rPr lang="en-US" sz="4000">
                <a:solidFill>
                  <a:schemeClr val="accent2"/>
                </a:solidFill>
              </a:rPr>
              <a:t>Future Work</a:t>
            </a:r>
          </a:p>
        </p:txBody>
      </p:sp>
      <p:sp>
        <p:nvSpPr>
          <p:cNvPr id="237571" name="Rectangle 3"/>
          <p:cNvSpPr>
            <a:spLocks noGrp="1" noChangeArrowheads="1"/>
          </p:cNvSpPr>
          <p:nvPr>
            <p:ph type="body" idx="1"/>
          </p:nvPr>
        </p:nvSpPr>
        <p:spPr>
          <a:xfrm>
            <a:off x="1143000" y="1447800"/>
            <a:ext cx="7391400" cy="3429000"/>
          </a:xfrm>
        </p:spPr>
        <p:txBody>
          <a:bodyPr/>
          <a:lstStyle/>
          <a:p>
            <a:r>
              <a:rPr lang="en-US"/>
              <a:t>Faster technique</a:t>
            </a:r>
          </a:p>
          <a:p>
            <a:pPr lvl="1"/>
            <a:r>
              <a:rPr lang="en-US"/>
              <a:t>Currently: 64K faces, 2.4GHz </a:t>
            </a:r>
            <a:r>
              <a:rPr lang="en-US">
                <a:sym typeface="Wingdings" pitchFamily="2" charset="2"/>
              </a:rPr>
              <a:t> 2 hours</a:t>
            </a:r>
            <a:endParaRPr lang="en-US"/>
          </a:p>
          <a:p>
            <a:r>
              <a:rPr lang="en-US"/>
              <a:t>More than 2 models</a:t>
            </a:r>
          </a:p>
          <a:p>
            <a:r>
              <a:rPr lang="en-US"/>
              <a:t>Surfaces with different topologies</a:t>
            </a:r>
          </a:p>
        </p:txBody>
      </p:sp>
    </p:spTree>
  </p:cSld>
  <p:clrMapOvr>
    <a:masterClrMapping/>
  </p:clrMapOvr>
  <p:transition advTm="36766"/>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z="4000">
                <a:solidFill>
                  <a:schemeClr val="accent2"/>
                </a:solidFill>
              </a:rPr>
              <a:t>Related Work – Alexa 2000</a:t>
            </a:r>
          </a:p>
        </p:txBody>
      </p:sp>
      <p:sp>
        <p:nvSpPr>
          <p:cNvPr id="5123" name="Rectangle 3"/>
          <p:cNvSpPr>
            <a:spLocks noGrp="1" noChangeArrowheads="1"/>
          </p:cNvSpPr>
          <p:nvPr>
            <p:ph type="body" idx="1"/>
          </p:nvPr>
        </p:nvSpPr>
        <p:spPr>
          <a:xfrm>
            <a:off x="457200" y="4297363"/>
            <a:ext cx="8229600" cy="2362200"/>
          </a:xfrm>
        </p:spPr>
        <p:txBody>
          <a:bodyPr/>
          <a:lstStyle/>
          <a:p>
            <a:r>
              <a:rPr lang="en-US"/>
              <a:t>Composition of 2 maps</a:t>
            </a:r>
          </a:p>
          <a:p>
            <a:r>
              <a:rPr lang="en-US"/>
              <a:t>Only for genus 0 objects</a:t>
            </a:r>
          </a:p>
          <a:p>
            <a:r>
              <a:rPr lang="en-US"/>
              <a:t>Soft constraints</a:t>
            </a:r>
          </a:p>
        </p:txBody>
      </p:sp>
      <p:pic>
        <p:nvPicPr>
          <p:cNvPr id="5125" name="Picture 5" descr="horse_vert"/>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7131050" y="1249363"/>
            <a:ext cx="2024063" cy="2638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6" name="Picture 6" descr="cow_vert"/>
          <p:cNvPicPr>
            <a:picLocks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bwMode="auto">
          <a:xfrm>
            <a:off x="-76200" y="1323975"/>
            <a:ext cx="1908175" cy="27447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2" name="Picture 12" descr="cow_sphe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400" y="1625600"/>
            <a:ext cx="2230438" cy="2257425"/>
          </a:xfrm>
          <a:prstGeom prst="rect">
            <a:avLst/>
          </a:prstGeom>
          <a:noFill/>
          <a:extLst>
            <a:ext uri="{909E8E84-426E-40DD-AFC4-6F175D3DCCD1}">
              <a14:hiddenFill xmlns:a14="http://schemas.microsoft.com/office/drawing/2010/main">
                <a:solidFill>
                  <a:srgbClr val="FFFFFF"/>
                </a:solidFill>
              </a14:hiddenFill>
            </a:ext>
          </a:extLst>
        </p:spPr>
      </p:pic>
      <p:sp>
        <p:nvSpPr>
          <p:cNvPr id="5136" name="Line 16"/>
          <p:cNvSpPr>
            <a:spLocks noChangeShapeType="1"/>
          </p:cNvSpPr>
          <p:nvPr/>
        </p:nvSpPr>
        <p:spPr bwMode="auto">
          <a:xfrm>
            <a:off x="1336675" y="2713038"/>
            <a:ext cx="593725"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1" name="Text Box 21"/>
          <p:cNvSpPr txBox="1">
            <a:spLocks noChangeArrowheads="1"/>
          </p:cNvSpPr>
          <p:nvPr/>
        </p:nvSpPr>
        <p:spPr bwMode="auto">
          <a:xfrm>
            <a:off x="4175125" y="2300288"/>
            <a:ext cx="519113"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800">
                <a:sym typeface="Symbol" pitchFamily="18" charset="2"/>
              </a:rPr>
              <a:t></a:t>
            </a:r>
          </a:p>
        </p:txBody>
      </p:sp>
      <p:pic>
        <p:nvPicPr>
          <p:cNvPr id="5143" name="Picture 23" descr="horse_sphe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625600"/>
            <a:ext cx="2257425" cy="2257425"/>
          </a:xfrm>
          <a:prstGeom prst="rect">
            <a:avLst/>
          </a:prstGeom>
          <a:noFill/>
          <a:extLst>
            <a:ext uri="{909E8E84-426E-40DD-AFC4-6F175D3DCCD1}">
              <a14:hiddenFill xmlns:a14="http://schemas.microsoft.com/office/drawing/2010/main">
                <a:solidFill>
                  <a:srgbClr val="FFFFFF"/>
                </a:solidFill>
              </a14:hiddenFill>
            </a:ext>
          </a:extLst>
        </p:spPr>
      </p:pic>
      <p:sp>
        <p:nvSpPr>
          <p:cNvPr id="5138" name="Line 18"/>
          <p:cNvSpPr>
            <a:spLocks noChangeShapeType="1"/>
          </p:cNvSpPr>
          <p:nvPr/>
        </p:nvSpPr>
        <p:spPr bwMode="auto">
          <a:xfrm>
            <a:off x="6913563" y="2711450"/>
            <a:ext cx="595312" cy="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advTm="305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4000">
                <a:solidFill>
                  <a:schemeClr val="accent2"/>
                </a:solidFill>
              </a:rPr>
              <a:t>Related Work – Lee et al 1999</a:t>
            </a:r>
          </a:p>
        </p:txBody>
      </p:sp>
      <p:sp>
        <p:nvSpPr>
          <p:cNvPr id="6147" name="Rectangle 3"/>
          <p:cNvSpPr>
            <a:spLocks noGrp="1" noChangeArrowheads="1"/>
          </p:cNvSpPr>
          <p:nvPr>
            <p:ph type="body" sz="half" idx="1"/>
          </p:nvPr>
        </p:nvSpPr>
        <p:spPr>
          <a:xfrm>
            <a:off x="533400" y="4673600"/>
            <a:ext cx="8229600" cy="1270000"/>
          </a:xfrm>
        </p:spPr>
        <p:txBody>
          <a:bodyPr/>
          <a:lstStyle/>
          <a:p>
            <a:r>
              <a:rPr lang="en-US"/>
              <a:t>Composition of 3 maps </a:t>
            </a:r>
          </a:p>
          <a:p>
            <a:r>
              <a:rPr lang="en-US"/>
              <a:t>Significant user input required</a:t>
            </a:r>
          </a:p>
        </p:txBody>
      </p:sp>
      <p:grpSp>
        <p:nvGrpSpPr>
          <p:cNvPr id="6173" name="Group 29"/>
          <p:cNvGrpSpPr>
            <a:grpSpLocks/>
          </p:cNvGrpSpPr>
          <p:nvPr/>
        </p:nvGrpSpPr>
        <p:grpSpPr bwMode="auto">
          <a:xfrm>
            <a:off x="0" y="1295400"/>
            <a:ext cx="9220200" cy="3124200"/>
            <a:chOff x="0" y="1056"/>
            <a:chExt cx="5808" cy="1968"/>
          </a:xfrm>
        </p:grpSpPr>
        <p:pic>
          <p:nvPicPr>
            <p:cNvPr id="6160" name="Picture 16" descr="cow_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
              <a:ext cx="1283" cy="1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62" name="Picture 18" descr="horse_ve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 y="1200"/>
              <a:ext cx="1307" cy="1684"/>
            </a:xfrm>
            <a:prstGeom prst="rect">
              <a:avLst/>
            </a:prstGeom>
            <a:noFill/>
            <a:extLst>
              <a:ext uri="{909E8E84-426E-40DD-AFC4-6F175D3DCCD1}">
                <a14:hiddenFill xmlns:a14="http://schemas.microsoft.com/office/drawing/2010/main">
                  <a:solidFill>
                    <a:srgbClr val="FFFFFF"/>
                  </a:solidFill>
                </a14:hiddenFill>
              </a:ext>
            </a:extLst>
          </p:spPr>
        </p:pic>
        <p:pic>
          <p:nvPicPr>
            <p:cNvPr id="6167" name="Picture 23" descr="cow_ba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056"/>
              <a:ext cx="1257" cy="1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69" name="Picture 25" descr="horse_ba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0" y="1104"/>
              <a:ext cx="1192" cy="1872"/>
            </a:xfrm>
            <a:prstGeom prst="rect">
              <a:avLst/>
            </a:prstGeom>
            <a:noFill/>
            <a:extLst>
              <a:ext uri="{909E8E84-426E-40DD-AFC4-6F175D3DCCD1}">
                <a14:hiddenFill xmlns:a14="http://schemas.microsoft.com/office/drawing/2010/main">
                  <a:solidFill>
                    <a:srgbClr val="FFFFFF"/>
                  </a:solidFill>
                </a14:hiddenFill>
              </a:ext>
            </a:extLst>
          </p:spPr>
        </p:pic>
        <p:sp>
          <p:nvSpPr>
            <p:cNvPr id="6170" name="Line 26"/>
            <p:cNvSpPr>
              <a:spLocks noChangeShapeType="1"/>
            </p:cNvSpPr>
            <p:nvPr/>
          </p:nvSpPr>
          <p:spPr bwMode="auto">
            <a:xfrm>
              <a:off x="1200" y="2016"/>
              <a:ext cx="432" cy="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1" name="Line 27"/>
            <p:cNvSpPr>
              <a:spLocks noChangeShapeType="1"/>
            </p:cNvSpPr>
            <p:nvPr/>
          </p:nvSpPr>
          <p:spPr bwMode="auto">
            <a:xfrm>
              <a:off x="2736" y="2016"/>
              <a:ext cx="432" cy="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2" name="Line 28"/>
            <p:cNvSpPr>
              <a:spLocks noChangeShapeType="1"/>
            </p:cNvSpPr>
            <p:nvPr/>
          </p:nvSpPr>
          <p:spPr bwMode="auto">
            <a:xfrm>
              <a:off x="4224" y="2016"/>
              <a:ext cx="432" cy="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advTm="21469"/>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52400" y="76200"/>
            <a:ext cx="8839200" cy="1143000"/>
          </a:xfrm>
        </p:spPr>
        <p:txBody>
          <a:bodyPr/>
          <a:lstStyle/>
          <a:p>
            <a:r>
              <a:rPr lang="en-US" sz="4000">
                <a:solidFill>
                  <a:schemeClr val="accent2"/>
                </a:solidFill>
              </a:rPr>
              <a:t>Related Work – Praun et al 2001</a:t>
            </a:r>
          </a:p>
        </p:txBody>
      </p:sp>
      <p:sp>
        <p:nvSpPr>
          <p:cNvPr id="7171" name="Rectangle 3"/>
          <p:cNvSpPr>
            <a:spLocks noGrp="1" noChangeArrowheads="1"/>
          </p:cNvSpPr>
          <p:nvPr>
            <p:ph type="body" sz="half" idx="1"/>
          </p:nvPr>
        </p:nvSpPr>
        <p:spPr>
          <a:xfrm>
            <a:off x="457200" y="4754563"/>
            <a:ext cx="8229600" cy="1676400"/>
          </a:xfrm>
        </p:spPr>
        <p:txBody>
          <a:bodyPr/>
          <a:lstStyle/>
          <a:p>
            <a:r>
              <a:rPr lang="en-US"/>
              <a:t>Robust mesh partitioning for genus 0</a:t>
            </a:r>
          </a:p>
          <a:p>
            <a:r>
              <a:rPr lang="en-US"/>
              <a:t>Requires user-defined simplicial complex</a:t>
            </a:r>
          </a:p>
        </p:txBody>
      </p:sp>
      <p:grpSp>
        <p:nvGrpSpPr>
          <p:cNvPr id="7186" name="Group 18"/>
          <p:cNvGrpSpPr>
            <a:grpSpLocks/>
          </p:cNvGrpSpPr>
          <p:nvPr/>
        </p:nvGrpSpPr>
        <p:grpSpPr bwMode="auto">
          <a:xfrm>
            <a:off x="457200" y="1249363"/>
            <a:ext cx="8296275" cy="3429000"/>
            <a:chOff x="288" y="912"/>
            <a:chExt cx="5226" cy="2160"/>
          </a:xfrm>
        </p:grpSpPr>
        <p:pic>
          <p:nvPicPr>
            <p:cNvPr id="7175" name="Picture 7" descr="horse_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 y="1008"/>
              <a:ext cx="1528" cy="1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7" name="Picture 9" descr="cow_ve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912"/>
              <a:ext cx="1520" cy="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80" name="Picture 12" descr="praun_ba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4" y="912"/>
              <a:ext cx="1408" cy="2016"/>
            </a:xfrm>
            <a:prstGeom prst="rect">
              <a:avLst/>
            </a:prstGeom>
            <a:noFill/>
            <a:extLst>
              <a:ext uri="{909E8E84-426E-40DD-AFC4-6F175D3DCCD1}">
                <a14:hiddenFill xmlns:a14="http://schemas.microsoft.com/office/drawing/2010/main">
                  <a:solidFill>
                    <a:srgbClr val="FFFFFF"/>
                  </a:solidFill>
                </a14:hiddenFill>
              </a:ext>
            </a:extLst>
          </p:spPr>
        </p:pic>
        <p:sp>
          <p:nvSpPr>
            <p:cNvPr id="7184" name="Line 16"/>
            <p:cNvSpPr>
              <a:spLocks noChangeShapeType="1"/>
            </p:cNvSpPr>
            <p:nvPr/>
          </p:nvSpPr>
          <p:spPr bwMode="auto">
            <a:xfrm>
              <a:off x="1632" y="2112"/>
              <a:ext cx="528"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5" name="Line 17"/>
            <p:cNvSpPr>
              <a:spLocks noChangeShapeType="1"/>
            </p:cNvSpPr>
            <p:nvPr/>
          </p:nvSpPr>
          <p:spPr bwMode="auto">
            <a:xfrm>
              <a:off x="3552" y="2064"/>
              <a:ext cx="528" cy="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advTm="4265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 y="0"/>
            <a:ext cx="8839200" cy="990600"/>
          </a:xfrm>
        </p:spPr>
        <p:txBody>
          <a:bodyPr/>
          <a:lstStyle/>
          <a:p>
            <a:r>
              <a:rPr lang="en-US" sz="4000">
                <a:solidFill>
                  <a:schemeClr val="accent2"/>
                </a:solidFill>
              </a:rPr>
              <a:t>Related Work – Kraevoy et al 2004</a:t>
            </a:r>
          </a:p>
        </p:txBody>
      </p:sp>
      <p:sp>
        <p:nvSpPr>
          <p:cNvPr id="8195" name="Rectangle 3"/>
          <p:cNvSpPr>
            <a:spLocks noGrp="1" noChangeArrowheads="1"/>
          </p:cNvSpPr>
          <p:nvPr>
            <p:ph type="body" idx="1"/>
          </p:nvPr>
        </p:nvSpPr>
        <p:spPr>
          <a:xfrm>
            <a:off x="381000" y="4267200"/>
            <a:ext cx="8534400" cy="2438400"/>
          </a:xfrm>
        </p:spPr>
        <p:txBody>
          <a:bodyPr/>
          <a:lstStyle/>
          <a:p>
            <a:r>
              <a:rPr lang="en-US"/>
              <a:t>Simplicial complex inferred automatically</a:t>
            </a:r>
            <a:br>
              <a:rPr lang="en-US"/>
            </a:br>
            <a:r>
              <a:rPr lang="en-US"/>
              <a:t> (robust for genus 0)</a:t>
            </a:r>
          </a:p>
          <a:p>
            <a:r>
              <a:rPr lang="en-US"/>
              <a:t>Composition of 2 maps, and optimization</a:t>
            </a:r>
          </a:p>
          <a:p>
            <a:r>
              <a:rPr lang="en-US"/>
              <a:t>Needs more correspondences</a:t>
            </a:r>
          </a:p>
        </p:txBody>
      </p:sp>
      <p:grpSp>
        <p:nvGrpSpPr>
          <p:cNvPr id="8196" name="Group 4"/>
          <p:cNvGrpSpPr>
            <a:grpSpLocks/>
          </p:cNvGrpSpPr>
          <p:nvPr/>
        </p:nvGrpSpPr>
        <p:grpSpPr bwMode="auto">
          <a:xfrm>
            <a:off x="457200" y="838200"/>
            <a:ext cx="8296275" cy="3429000"/>
            <a:chOff x="288" y="912"/>
            <a:chExt cx="5226" cy="2160"/>
          </a:xfrm>
        </p:grpSpPr>
        <p:pic>
          <p:nvPicPr>
            <p:cNvPr id="8197" name="Picture 5" descr="horse_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 y="1008"/>
              <a:ext cx="1528"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cow_ve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912"/>
              <a:ext cx="1520"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descr="praun_ba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4" y="912"/>
              <a:ext cx="1408" cy="2016"/>
            </a:xfrm>
            <a:prstGeom prst="rect">
              <a:avLst/>
            </a:prstGeom>
            <a:noFill/>
            <a:extLst>
              <a:ext uri="{909E8E84-426E-40DD-AFC4-6F175D3DCCD1}">
                <a14:hiddenFill xmlns:a14="http://schemas.microsoft.com/office/drawing/2010/main">
                  <a:solidFill>
                    <a:srgbClr val="FFFFFF"/>
                  </a:solidFill>
                </a14:hiddenFill>
              </a:ext>
            </a:extLst>
          </p:spPr>
        </p:pic>
        <p:sp>
          <p:nvSpPr>
            <p:cNvPr id="8200" name="Line 8"/>
            <p:cNvSpPr>
              <a:spLocks noChangeShapeType="1"/>
            </p:cNvSpPr>
            <p:nvPr/>
          </p:nvSpPr>
          <p:spPr bwMode="auto">
            <a:xfrm>
              <a:off x="1632" y="2112"/>
              <a:ext cx="528"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1" name="Line 9"/>
            <p:cNvSpPr>
              <a:spLocks noChangeShapeType="1"/>
            </p:cNvSpPr>
            <p:nvPr/>
          </p:nvSpPr>
          <p:spPr bwMode="auto">
            <a:xfrm>
              <a:off x="3552" y="2064"/>
              <a:ext cx="528" cy="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advTm="38422"/>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z="4000">
                <a:solidFill>
                  <a:schemeClr val="accent2"/>
                </a:solidFill>
              </a:rPr>
              <a:t>How Is Our Method Different?</a:t>
            </a:r>
          </a:p>
        </p:txBody>
      </p:sp>
      <p:sp>
        <p:nvSpPr>
          <p:cNvPr id="9219" name="Rectangle 3"/>
          <p:cNvSpPr>
            <a:spLocks noGrp="1" noChangeArrowheads="1"/>
          </p:cNvSpPr>
          <p:nvPr>
            <p:ph type="body" idx="1"/>
          </p:nvPr>
        </p:nvSpPr>
        <p:spPr>
          <a:xfrm>
            <a:off x="685800" y="1249363"/>
            <a:ext cx="7772400" cy="5181600"/>
          </a:xfrm>
        </p:spPr>
        <p:txBody>
          <a:bodyPr/>
          <a:lstStyle/>
          <a:p>
            <a:r>
              <a:rPr lang="en-US"/>
              <a:t>Directly create inter-surface map</a:t>
            </a:r>
          </a:p>
          <a:p>
            <a:pPr lvl="1"/>
            <a:r>
              <a:rPr lang="en-US"/>
              <a:t>Symmetric coarse-to-fine optimization</a:t>
            </a:r>
          </a:p>
          <a:p>
            <a:pPr lvl="1"/>
            <a:r>
              <a:rPr lang="en-US"/>
              <a:t>Symmetric stretch metric</a:t>
            </a:r>
          </a:p>
          <a:p>
            <a:pPr>
              <a:buFontTx/>
              <a:buNone/>
            </a:pPr>
            <a:r>
              <a:rPr lang="en-US">
                <a:sym typeface="Wingdings" pitchFamily="2" charset="2"/>
              </a:rPr>
              <a:t>  </a:t>
            </a:r>
            <a:r>
              <a:rPr lang="en-US"/>
              <a:t>Automatic geometric feature alignment</a:t>
            </a:r>
          </a:p>
          <a:p>
            <a:pPr>
              <a:spcBef>
                <a:spcPct val="60000"/>
              </a:spcBef>
            </a:pPr>
            <a:r>
              <a:rPr lang="en-US"/>
              <a:t>Robust</a:t>
            </a:r>
          </a:p>
          <a:p>
            <a:pPr lvl="1"/>
            <a:r>
              <a:rPr lang="en-US"/>
              <a:t>Very little user input</a:t>
            </a:r>
          </a:p>
          <a:p>
            <a:pPr lvl="1"/>
            <a:r>
              <a:rPr lang="en-US"/>
              <a:t>Arbitrary genus</a:t>
            </a:r>
          </a:p>
          <a:p>
            <a:pPr lvl="1"/>
            <a:r>
              <a:rPr lang="en-US"/>
              <a:t>Hard constraints</a:t>
            </a:r>
          </a:p>
        </p:txBody>
      </p:sp>
    </p:spTree>
  </p:cSld>
  <p:clrMapOvr>
    <a:masterClrMapping/>
  </p:clrMapOvr>
  <p:transition advTm="33703"/>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9" name="Rectangle 7"/>
          <p:cNvSpPr>
            <a:spLocks noGrp="1" noChangeArrowheads="1"/>
          </p:cNvSpPr>
          <p:nvPr>
            <p:ph type="body" idx="1"/>
          </p:nvPr>
        </p:nvSpPr>
        <p:spPr>
          <a:xfrm>
            <a:off x="533400" y="5386388"/>
            <a:ext cx="8534400" cy="1243012"/>
          </a:xfrm>
        </p:spPr>
        <p:txBody>
          <a:bodyPr/>
          <a:lstStyle/>
          <a:p>
            <a:r>
              <a:rPr lang="en-US" sz="2800"/>
              <a:t>Vertices: Face, barycentric coordinates within face</a:t>
            </a:r>
          </a:p>
          <a:p>
            <a:r>
              <a:rPr lang="en-US" sz="2800"/>
              <a:t>Edge-edge intersections: split ratios</a:t>
            </a:r>
          </a:p>
        </p:txBody>
      </p:sp>
      <p:pic>
        <p:nvPicPr>
          <p:cNvPr id="161806" name="Picture 14" descr="feline"/>
          <p:cNvPicPr>
            <a:picLocks noChangeAspect="1" noChangeArrowheads="1"/>
          </p:cNvPicPr>
          <p:nvPr/>
        </p:nvPicPr>
        <p:blipFill>
          <a:blip r:embed="rId3">
            <a:extLst>
              <a:ext uri="{28A0092B-C50C-407E-A947-70E740481C1C}">
                <a14:useLocalDpi xmlns:a14="http://schemas.microsoft.com/office/drawing/2010/main" val="0"/>
              </a:ext>
            </a:extLst>
          </a:blip>
          <a:srcRect l="1840" t="1840" r="7860" b="3847"/>
          <a:stretch>
            <a:fillRect/>
          </a:stretch>
        </p:blipFill>
        <p:spPr bwMode="auto">
          <a:xfrm>
            <a:off x="5410200" y="609600"/>
            <a:ext cx="2771775"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61808" name="Picture 16" descr="feline_zom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362200"/>
            <a:ext cx="3035300" cy="3035300"/>
          </a:xfrm>
          <a:prstGeom prst="rect">
            <a:avLst/>
          </a:prstGeom>
          <a:noFill/>
          <a:extLst>
            <a:ext uri="{909E8E84-426E-40DD-AFC4-6F175D3DCCD1}">
              <a14:hiddenFill xmlns:a14="http://schemas.microsoft.com/office/drawing/2010/main">
                <a:solidFill>
                  <a:srgbClr val="FFFFFF"/>
                </a:solidFill>
              </a14:hiddenFill>
            </a:ext>
          </a:extLst>
        </p:spPr>
      </p:pic>
      <p:pic>
        <p:nvPicPr>
          <p:cNvPr id="161810" name="Picture 18" descr="drag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713" y="457200"/>
            <a:ext cx="3025775" cy="3025775"/>
          </a:xfrm>
          <a:prstGeom prst="rect">
            <a:avLst/>
          </a:prstGeom>
          <a:noFill/>
          <a:extLst>
            <a:ext uri="{909E8E84-426E-40DD-AFC4-6F175D3DCCD1}">
              <a14:hiddenFill xmlns:a14="http://schemas.microsoft.com/office/drawing/2010/main">
                <a:solidFill>
                  <a:srgbClr val="FFFFFF"/>
                </a:solidFill>
              </a14:hiddenFill>
            </a:ext>
          </a:extLst>
        </p:spPr>
      </p:pic>
      <p:sp>
        <p:nvSpPr>
          <p:cNvPr id="161798" name="Rectangle 6"/>
          <p:cNvSpPr>
            <a:spLocks noGrp="1" noChangeArrowheads="1"/>
          </p:cNvSpPr>
          <p:nvPr>
            <p:ph type="title"/>
          </p:nvPr>
        </p:nvSpPr>
        <p:spPr>
          <a:xfrm>
            <a:off x="457200" y="-152400"/>
            <a:ext cx="8229600" cy="838200"/>
          </a:xfrm>
        </p:spPr>
        <p:txBody>
          <a:bodyPr/>
          <a:lstStyle/>
          <a:p>
            <a:r>
              <a:rPr lang="en-US" sz="4000">
                <a:solidFill>
                  <a:schemeClr val="accent2"/>
                </a:solidFill>
              </a:rPr>
              <a:t>Map Representation</a:t>
            </a:r>
          </a:p>
        </p:txBody>
      </p:sp>
      <p:pic>
        <p:nvPicPr>
          <p:cNvPr id="161812" name="Picture 20" descr="dragon_zoom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513" y="2286000"/>
            <a:ext cx="3035300" cy="3035300"/>
          </a:xfrm>
          <a:prstGeom prst="rect">
            <a:avLst/>
          </a:prstGeom>
          <a:noFill/>
          <a:extLst>
            <a:ext uri="{909E8E84-426E-40DD-AFC4-6F175D3DCCD1}">
              <a14:hiddenFill xmlns:a14="http://schemas.microsoft.com/office/drawing/2010/main">
                <a:solidFill>
                  <a:srgbClr val="FFFFFF"/>
                </a:solidFill>
              </a14:hiddenFill>
            </a:ext>
          </a:extLst>
        </p:spPr>
      </p:pic>
      <p:sp>
        <p:nvSpPr>
          <p:cNvPr id="161823" name="Rectangle 31"/>
          <p:cNvSpPr>
            <a:spLocks noChangeArrowheads="1"/>
          </p:cNvSpPr>
          <p:nvPr/>
        </p:nvSpPr>
        <p:spPr bwMode="auto">
          <a:xfrm>
            <a:off x="1154113" y="1009650"/>
            <a:ext cx="457200" cy="4572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825" name="Rectangle 33"/>
          <p:cNvSpPr>
            <a:spLocks noChangeArrowheads="1"/>
          </p:cNvSpPr>
          <p:nvPr/>
        </p:nvSpPr>
        <p:spPr bwMode="auto">
          <a:xfrm>
            <a:off x="5594350" y="922338"/>
            <a:ext cx="457200" cy="4572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827" name="Rectangle 35"/>
          <p:cNvSpPr>
            <a:spLocks noChangeArrowheads="1"/>
          </p:cNvSpPr>
          <p:nvPr/>
        </p:nvSpPr>
        <p:spPr bwMode="auto">
          <a:xfrm>
            <a:off x="925513" y="2286000"/>
            <a:ext cx="3048000" cy="30480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828" name="Rectangle 36"/>
          <p:cNvSpPr>
            <a:spLocks noChangeArrowheads="1"/>
          </p:cNvSpPr>
          <p:nvPr/>
        </p:nvSpPr>
        <p:spPr bwMode="auto">
          <a:xfrm>
            <a:off x="4953000" y="2362200"/>
            <a:ext cx="3048000" cy="30480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advTm="31516"/>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
</p:tagLst>
</file>

<file path=ppt/tags/tag10.xml><?xml version="1.0" encoding="utf-8"?>
<p:tagLst xmlns:a="http://schemas.openxmlformats.org/drawingml/2006/main" xmlns:r="http://schemas.openxmlformats.org/officeDocument/2006/relationships" xmlns:p="http://schemas.openxmlformats.org/presentationml/2006/main">
  <p:tag name="TIMING" val="|32.6"/>
</p:tagLst>
</file>

<file path=ppt/tags/tag11.xml><?xml version="1.0" encoding="utf-8"?>
<p:tagLst xmlns:a="http://schemas.openxmlformats.org/drawingml/2006/main" xmlns:r="http://schemas.openxmlformats.org/officeDocument/2006/relationships" xmlns:p="http://schemas.openxmlformats.org/presentationml/2006/main">
  <p:tag name="TIMING" val="|13.6|3.8"/>
</p:tagLst>
</file>

<file path=ppt/tags/tag2.xml><?xml version="1.0" encoding="utf-8"?>
<p:tagLst xmlns:a="http://schemas.openxmlformats.org/drawingml/2006/main" xmlns:r="http://schemas.openxmlformats.org/officeDocument/2006/relationships" xmlns:p="http://schemas.openxmlformats.org/presentationml/2006/main">
  <p:tag name="TIMING" val="|21.4|24.9|33.4|2.5"/>
</p:tagLst>
</file>

<file path=ppt/tags/tag3.xml><?xml version="1.0" encoding="utf-8"?>
<p:tagLst xmlns:a="http://schemas.openxmlformats.org/drawingml/2006/main" xmlns:r="http://schemas.openxmlformats.org/officeDocument/2006/relationships" xmlns:p="http://schemas.openxmlformats.org/presentationml/2006/main">
  <p:tag name="TIMING" val="|30"/>
</p:tagLst>
</file>

<file path=ppt/tags/tag4.xml><?xml version="1.0" encoding="utf-8"?>
<p:tagLst xmlns:a="http://schemas.openxmlformats.org/drawingml/2006/main" xmlns:r="http://schemas.openxmlformats.org/officeDocument/2006/relationships" xmlns:p="http://schemas.openxmlformats.org/presentationml/2006/main">
  <p:tag name="TIMING" val="|5.5"/>
</p:tagLst>
</file>

<file path=ppt/tags/tag5.xml><?xml version="1.0" encoding="utf-8"?>
<p:tagLst xmlns:a="http://schemas.openxmlformats.org/drawingml/2006/main" xmlns:r="http://schemas.openxmlformats.org/officeDocument/2006/relationships" xmlns:p="http://schemas.openxmlformats.org/presentationml/2006/main">
  <p:tag name="TIMING" val="|22.9|17.8|11.2|1.2"/>
</p:tagLst>
</file>

<file path=ppt/tags/tag6.xml><?xml version="1.0" encoding="utf-8"?>
<p:tagLst xmlns:a="http://schemas.openxmlformats.org/drawingml/2006/main" xmlns:r="http://schemas.openxmlformats.org/officeDocument/2006/relationships" xmlns:p="http://schemas.openxmlformats.org/presentationml/2006/main">
  <p:tag name="TIMING" val="|22.9|17.8|11.2|1.2"/>
</p:tagLst>
</file>

<file path=ppt/tags/tag7.xml><?xml version="1.0" encoding="utf-8"?>
<p:tagLst xmlns:a="http://schemas.openxmlformats.org/drawingml/2006/main" xmlns:r="http://schemas.openxmlformats.org/officeDocument/2006/relationships" xmlns:p="http://schemas.openxmlformats.org/presentationml/2006/main">
  <p:tag name="TIMING" val="|8.4|1.1|0.2|0.2|0.9|0.3|10.7"/>
</p:tagLst>
</file>

<file path=ppt/tags/tag8.xml><?xml version="1.0" encoding="utf-8"?>
<p:tagLst xmlns:a="http://schemas.openxmlformats.org/drawingml/2006/main" xmlns:r="http://schemas.openxmlformats.org/officeDocument/2006/relationships" xmlns:p="http://schemas.openxmlformats.org/presentationml/2006/main">
  <p:tag name="TIMING" val="|34.5"/>
</p:tagLst>
</file>

<file path=ppt/tags/tag9.xml><?xml version="1.0" encoding="utf-8"?>
<p:tagLst xmlns:a="http://schemas.openxmlformats.org/drawingml/2006/main" xmlns:r="http://schemas.openxmlformats.org/officeDocument/2006/relationships" xmlns:p="http://schemas.openxmlformats.org/presentationml/2006/main">
  <p:tag name="TIMING" val="|25.5"/>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34286</TotalTime>
  <Words>3877</Words>
  <Application>Microsoft Office PowerPoint</Application>
  <PresentationFormat>On-screen Show (4:3)</PresentationFormat>
  <Paragraphs>296</Paragraphs>
  <Slides>33</Slides>
  <Notes>33</Notes>
  <HiddenSlides>1</HiddenSlides>
  <MMClips>6</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9" baseType="lpstr">
      <vt:lpstr>Arial</vt:lpstr>
      <vt:lpstr>Symbol</vt:lpstr>
      <vt:lpstr>Wingdings</vt:lpstr>
      <vt:lpstr>Times New Roman</vt:lpstr>
      <vt:lpstr>Default Design</vt:lpstr>
      <vt:lpstr>Microsoft Word Picture</vt:lpstr>
      <vt:lpstr>Inter-Surface Mapping</vt:lpstr>
      <vt:lpstr>Introduction</vt:lpstr>
      <vt:lpstr>Motivating Applications</vt:lpstr>
      <vt:lpstr>Related Work – Alexa 2000</vt:lpstr>
      <vt:lpstr>Related Work – Lee et al 1999</vt:lpstr>
      <vt:lpstr>Related Work – Praun et al 2001</vt:lpstr>
      <vt:lpstr>Related Work – Kraevoy et al 2004</vt:lpstr>
      <vt:lpstr>How Is Our Method Different?</vt:lpstr>
      <vt:lpstr>Map Representation</vt:lpstr>
      <vt:lpstr>Algorithm Overview</vt:lpstr>
      <vt:lpstr>Consistent Mesh Partitioning</vt:lpstr>
      <vt:lpstr>Legality Conditions</vt:lpstr>
      <vt:lpstr>Minimal User Input</vt:lpstr>
      <vt:lpstr>Automatic Insertion Of Feature Points</vt:lpstr>
      <vt:lpstr>Coarse-to-Fine Algorithm</vt:lpstr>
      <vt:lpstr>Vertex Optimization</vt:lpstr>
      <vt:lpstr>Vertex Optimization</vt:lpstr>
      <vt:lpstr>2D Layout</vt:lpstr>
      <vt:lpstr>Line Searches</vt:lpstr>
      <vt:lpstr>Stretch Evaluation</vt:lpstr>
      <vt:lpstr>Stretch Metric</vt:lpstr>
      <vt:lpstr>Results: Inter-Surface Mapping</vt:lpstr>
      <vt:lpstr>Results: Inter-Surface Mapping</vt:lpstr>
      <vt:lpstr>Results: Inter-Surface Mapping</vt:lpstr>
      <vt:lpstr>Additional Applications</vt:lpstr>
      <vt:lpstr>Results: Simplicial Parameterization</vt:lpstr>
      <vt:lpstr>Results: Octahedral Parameterization</vt:lpstr>
      <vt:lpstr>Results: Toroidal Parameterization</vt:lpstr>
      <vt:lpstr>Results: Toroidal Parameterization</vt:lpstr>
      <vt:lpstr>Robustness</vt:lpstr>
      <vt:lpstr>Robustness</vt:lpstr>
      <vt:lpstr>Conclusion</vt:lpstr>
      <vt:lpstr>Future Work</vt:lpstr>
    </vt:vector>
  </TitlesOfParts>
  <Company>School of Computing - University of Utah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Inter-Surface Mapping</dc:title>
  <dc:creator>arul</dc:creator>
  <cp:lastModifiedBy>Hugues Hoppe</cp:lastModifiedBy>
  <cp:revision>349</cp:revision>
  <dcterms:created xsi:type="dcterms:W3CDTF">2004-05-01T17:09:24Z</dcterms:created>
  <dcterms:modified xsi:type="dcterms:W3CDTF">2010-09-29T18:27:46Z</dcterms:modified>
</cp:coreProperties>
</file>